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57" r:id="rId3"/>
    <p:sldId id="258" r:id="rId4"/>
    <p:sldId id="259" r:id="rId5"/>
    <p:sldId id="260" r:id="rId6"/>
    <p:sldId id="261" r:id="rId7"/>
    <p:sldId id="262" r:id="rId8"/>
    <p:sldId id="264" r:id="rId9"/>
    <p:sldId id="263" r:id="rId10"/>
    <p:sldId id="265" r:id="rId11"/>
    <p:sldId id="276" r:id="rId12"/>
    <p:sldId id="266" r:id="rId13"/>
    <p:sldId id="267" r:id="rId14"/>
    <p:sldId id="268" r:id="rId15"/>
    <p:sldId id="269" r:id="rId16"/>
    <p:sldId id="270" r:id="rId17"/>
    <p:sldId id="271" r:id="rId18"/>
    <p:sldId id="272" r:id="rId19"/>
    <p:sldId id="273" r:id="rId20"/>
    <p:sldId id="275" r:id="rId21"/>
    <p:sldId id="274" r:id="rId22"/>
    <p:sldId id="277" r:id="rId23"/>
    <p:sldId id="279" r:id="rId24"/>
    <p:sldId id="280" r:id="rId25"/>
    <p:sldId id="281" r:id="rId26"/>
    <p:sldId id="284" r:id="rId27"/>
    <p:sldId id="282" r:id="rId28"/>
    <p:sldId id="283" r:id="rId29"/>
    <p:sldId id="285" r:id="rId30"/>
    <p:sldId id="286" r:id="rId31"/>
    <p:sldId id="287" r:id="rId32"/>
    <p:sldId id="288" r:id="rId33"/>
    <p:sldId id="290" r:id="rId34"/>
    <p:sldId id="291" r:id="rId35"/>
    <p:sldId id="292" r:id="rId36"/>
    <p:sldId id="293" r:id="rId37"/>
    <p:sldId id="278" r:id="rId38"/>
    <p:sldId id="295" r:id="rId39"/>
    <p:sldId id="297" r:id="rId40"/>
    <p:sldId id="296" r:id="rId41"/>
    <p:sldId id="298" r:id="rId42"/>
    <p:sldId id="364" r:id="rId43"/>
    <p:sldId id="371" r:id="rId44"/>
    <p:sldId id="367" r:id="rId45"/>
    <p:sldId id="369" r:id="rId46"/>
    <p:sldId id="370" r:id="rId47"/>
    <p:sldId id="368" r:id="rId48"/>
    <p:sldId id="372" r:id="rId49"/>
    <p:sldId id="365" r:id="rId50"/>
    <p:sldId id="373" r:id="rId51"/>
    <p:sldId id="374" r:id="rId52"/>
    <p:sldId id="375" r:id="rId53"/>
    <p:sldId id="376" r:id="rId54"/>
    <p:sldId id="366" r:id="rId55"/>
    <p:sldId id="299" r:id="rId56"/>
    <p:sldId id="309" r:id="rId57"/>
    <p:sldId id="301" r:id="rId58"/>
    <p:sldId id="302" r:id="rId59"/>
    <p:sldId id="304" r:id="rId60"/>
    <p:sldId id="300" r:id="rId61"/>
    <p:sldId id="305" r:id="rId62"/>
    <p:sldId id="306" r:id="rId63"/>
    <p:sldId id="307" r:id="rId64"/>
    <p:sldId id="311" r:id="rId65"/>
    <p:sldId id="312" r:id="rId66"/>
    <p:sldId id="313" r:id="rId67"/>
    <p:sldId id="314" r:id="rId68"/>
    <p:sldId id="315" r:id="rId69"/>
    <p:sldId id="316" r:id="rId70"/>
    <p:sldId id="328" r:id="rId71"/>
    <p:sldId id="327" r:id="rId72"/>
    <p:sldId id="330" r:id="rId73"/>
    <p:sldId id="326" r:id="rId74"/>
    <p:sldId id="329" r:id="rId75"/>
    <p:sldId id="331" r:id="rId76"/>
    <p:sldId id="318" r:id="rId77"/>
    <p:sldId id="317" r:id="rId78"/>
    <p:sldId id="319" r:id="rId79"/>
    <p:sldId id="332" r:id="rId80"/>
    <p:sldId id="334" r:id="rId81"/>
    <p:sldId id="320" r:id="rId82"/>
    <p:sldId id="338" r:id="rId83"/>
    <p:sldId id="339" r:id="rId84"/>
    <p:sldId id="340" r:id="rId85"/>
    <p:sldId id="323" r:id="rId86"/>
    <p:sldId id="342" r:id="rId87"/>
    <p:sldId id="341" r:id="rId88"/>
    <p:sldId id="343" r:id="rId89"/>
    <p:sldId id="344" r:id="rId90"/>
    <p:sldId id="347" r:id="rId91"/>
    <p:sldId id="345" r:id="rId92"/>
    <p:sldId id="346" r:id="rId93"/>
    <p:sldId id="324" r:id="rId94"/>
    <p:sldId id="325" r:id="rId95"/>
    <p:sldId id="348" r:id="rId96"/>
    <p:sldId id="349" r:id="rId97"/>
    <p:sldId id="350" r:id="rId98"/>
    <p:sldId id="351" r:id="rId99"/>
    <p:sldId id="352" r:id="rId100"/>
    <p:sldId id="353" r:id="rId101"/>
    <p:sldId id="361" r:id="rId102"/>
    <p:sldId id="354" r:id="rId103"/>
    <p:sldId id="356" r:id="rId104"/>
    <p:sldId id="357" r:id="rId105"/>
    <p:sldId id="358" r:id="rId106"/>
    <p:sldId id="359" r:id="rId107"/>
    <p:sldId id="362" r:id="rId108"/>
    <p:sldId id="363" r:id="rId109"/>
    <p:sldId id="360" r:id="rId11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954"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0E187-9750-4F2B-BA7B-62B7C878223C}" type="datetimeFigureOut">
              <a:rPr lang="cs-CZ" smtClean="0"/>
              <a:t>12.11.2022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C763B-87AA-403A-A25D-F310AE40E3BC}" type="slidenum">
              <a:rPr lang="cs-CZ" smtClean="0"/>
              <a:t>‹#›</a:t>
            </a:fld>
            <a:endParaRPr lang="cs-CZ"/>
          </a:p>
        </p:txBody>
      </p:sp>
    </p:spTree>
    <p:extLst>
      <p:ext uri="{BB962C8B-B14F-4D97-AF65-F5344CB8AC3E}">
        <p14:creationId xmlns:p14="http://schemas.microsoft.com/office/powerpoint/2010/main" val="4274330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B08C763B-87AA-403A-A25D-F310AE40E3BC}" type="slidenum">
              <a:rPr lang="cs-CZ" smtClean="0"/>
              <a:t>57</a:t>
            </a:fld>
            <a:endParaRPr lang="cs-CZ"/>
          </a:p>
        </p:txBody>
      </p:sp>
    </p:spTree>
    <p:extLst>
      <p:ext uri="{BB962C8B-B14F-4D97-AF65-F5344CB8AC3E}">
        <p14:creationId xmlns:p14="http://schemas.microsoft.com/office/powerpoint/2010/main" val="93222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368740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183714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384020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179357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374079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DAFBDB2-F04C-43B7-BC85-3EEC9BE889D9}" type="datetimeFigureOut">
              <a:rPr lang="cs-CZ" smtClean="0"/>
              <a:t>12.11.2022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16222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DAFBDB2-F04C-43B7-BC85-3EEC9BE889D9}" type="datetimeFigureOut">
              <a:rPr lang="cs-CZ" smtClean="0"/>
              <a:t>12.11.2022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110037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DAFBDB2-F04C-43B7-BC85-3EEC9BE889D9}" type="datetimeFigureOut">
              <a:rPr lang="cs-CZ" smtClean="0"/>
              <a:t>12.11.2022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330416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AFBDB2-F04C-43B7-BC85-3EEC9BE889D9}" type="datetimeFigureOut">
              <a:rPr lang="cs-CZ" smtClean="0"/>
              <a:t>12.11.2022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305946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DAFBDB2-F04C-43B7-BC85-3EEC9BE889D9}" type="datetimeFigureOut">
              <a:rPr lang="cs-CZ" smtClean="0"/>
              <a:t>12.11.2022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178690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DAFBDB2-F04C-43B7-BC85-3EEC9BE889D9}" type="datetimeFigureOut">
              <a:rPr lang="cs-CZ" smtClean="0"/>
              <a:t>12.11.2022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25FB247-8308-40B8-A4CF-4359157E336B}" type="slidenum">
              <a:rPr lang="cs-CZ" smtClean="0"/>
              <a:t>‹#›</a:t>
            </a:fld>
            <a:endParaRPr lang="cs-CZ"/>
          </a:p>
        </p:txBody>
      </p:sp>
    </p:spTree>
    <p:extLst>
      <p:ext uri="{BB962C8B-B14F-4D97-AF65-F5344CB8AC3E}">
        <p14:creationId xmlns:p14="http://schemas.microsoft.com/office/powerpoint/2010/main" val="426271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FBDB2-F04C-43B7-BC85-3EEC9BE889D9}" type="datetimeFigureOut">
              <a:rPr lang="cs-CZ" smtClean="0"/>
              <a:t>12.11.2022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FB247-8308-40B8-A4CF-4359157E336B}" type="slidenum">
              <a:rPr lang="cs-CZ" smtClean="0"/>
              <a:t>‹#›</a:t>
            </a:fld>
            <a:endParaRPr lang="cs-CZ"/>
          </a:p>
        </p:txBody>
      </p:sp>
    </p:spTree>
    <p:extLst>
      <p:ext uri="{BB962C8B-B14F-4D97-AF65-F5344CB8AC3E}">
        <p14:creationId xmlns:p14="http://schemas.microsoft.com/office/powerpoint/2010/main" val="1855275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ped.muni.cz/wchem/sm/hc/hist/osobnosti/lavoisier.html"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ped.muni.cz/wchem/sm/hc/hist/osobnosti/butlerov.html" TargetMode="External"/><Relationship Id="rId2" Type="http://schemas.openxmlformats.org/officeDocument/2006/relationships/hyperlink" Target="https://www.ped.muni.cz/wchem/sm/hc/hist/19/organickachemie.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osobnosti/wohler.html" TargetMode="External"/><Relationship Id="rId4" Type="http://schemas.openxmlformats.org/officeDocument/2006/relationships/hyperlink" Target="https://www.ped.muni.cz/wchem/sm/hc/hist/chemlat/uhlik.html"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ped.muni.cz/wchem/sm/hc/hist/19/anorganickachemie.html" TargetMode="External"/><Relationship Id="rId2" Type="http://schemas.openxmlformats.org/officeDocument/2006/relationships/hyperlink" Target="https://www.ped.muni.cz/wchem/sm/hc/hist/19/analytickachemie.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ped.muni.cz/wchem/sm/hc/hist/osobnosti/faraday.html" TargetMode="External"/><Relationship Id="rId2" Type="http://schemas.openxmlformats.org/officeDocument/2006/relationships/hyperlink" Target="https://www.ped.muni.cz/wchem/sm/hc/hist/19/elektrochemie.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chemlat/med.html" TargetMode="External"/><Relationship Id="rId5" Type="http://schemas.openxmlformats.org/officeDocument/2006/relationships/hyperlink" Target="https://www.ped.muni.cz/wchem/sm/hc/hist/chemlat/hlinik.html" TargetMode="External"/><Relationship Id="rId4" Type="http://schemas.openxmlformats.org/officeDocument/2006/relationships/hyperlink" Target="https://www.ped.muni.cz/wchem/sm/hc/hist/nobceny/arrhenius.html"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ped.muni.cz/wchem/sm/hc/hist/osobnosti/roentgen.html" TargetMode="External"/><Relationship Id="rId2" Type="http://schemas.openxmlformats.org/officeDocument/2006/relationships/hyperlink" Target="https://www.ped.muni.cz/wchem/sm/hc/hist/19/krystalografie.html"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ped.muni.cz/wchem/sm/hc/hist/osobnosti/pasteur.html" TargetMode="External"/><Relationship Id="rId2" Type="http://schemas.openxmlformats.org/officeDocument/2006/relationships/hyperlink" Target="https://www.ped.muni.cz/wchem/sm/hc/hist/19/lekarstvi.htm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hyperlink" Target="https://www.ped.muni.cz/wchem/sm/hc/hist/tov/ellytdisoc.html" TargetMode="External"/><Relationship Id="rId3" Type="http://schemas.openxmlformats.org/officeDocument/2006/relationships/hyperlink" Target="https://www.ped.muni.cz/wchem/sm/hc/hist/nobceny/ostwald.html" TargetMode="External"/><Relationship Id="rId7" Type="http://schemas.openxmlformats.org/officeDocument/2006/relationships/hyperlink" Target="https://www.ped.muni.cz/wchem/sm/hc/hist/tov/termodynamika.html" TargetMode="External"/><Relationship Id="rId2" Type="http://schemas.openxmlformats.org/officeDocument/2006/relationships/hyperlink" Target="https://www.ped.muni.cz/wchem/sm/hc/hist/19/fyzikalnichemie.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tov/zkapalnovaniplynu.html" TargetMode="External"/><Relationship Id="rId5" Type="http://schemas.openxmlformats.org/officeDocument/2006/relationships/hyperlink" Target="https://www.ped.muni.cz/wchem/sm/hc/hist/nobceny/arrhenius.html" TargetMode="External"/><Relationship Id="rId4" Type="http://schemas.openxmlformats.org/officeDocument/2006/relationships/hyperlink" Target="https://www.ped.muni.cz/wchem/sm/hc/hist/nobceny/hoff.html" TargetMode="External"/></Relationships>
</file>

<file path=ppt/slides/_rels/slide108.xml.rels><?xml version="1.0" encoding="UTF-8" standalone="yes"?>
<Relationships xmlns="http://schemas.openxmlformats.org/package/2006/relationships"><Relationship Id="rId2" Type="http://schemas.openxmlformats.org/officeDocument/2006/relationships/hyperlink" Target="https://www.ped.muni.cz/wchem/sm/hc/hist/tov/kinetickateorie.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ped.muni.cz/wchem/sm/hc/hist/osobnosti/liebig.html" TargetMode="External"/><Relationship Id="rId2" Type="http://schemas.openxmlformats.org/officeDocument/2006/relationships/hyperlink" Target="https://www.ped.muni.cz/wchem/sm/hc/hist/19/biochemie.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ature.com/articles/nature.2012.10372"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ped.muni.cz/wchem/sm/hc/hist/tov/hrncirstvi.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d.muni.cz/wchem/sm/hc/hist/chemlat/stribro.html" TargetMode="External"/><Relationship Id="rId2" Type="http://schemas.openxmlformats.org/officeDocument/2006/relationships/hyperlink" Target="https://www.ped.muni.cz/wchem/sm/hc/hist/chemlat/zlato.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chemlat/med.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wikipedia.org/wiki/Srbsko" TargetMode="External"/><Relationship Id="rId2" Type="http://schemas.openxmlformats.org/officeDocument/2006/relationships/hyperlink" Target="https://cs.wikipedia.org/wiki/Rudna_Glav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hyperlink" Target="https://cs.frwiki.wiki/wiki/Bronze_arseni%C3%A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d.muni.cz/wchem/sm/hc/hist/"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User:Yuninjie"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en.wikipedia.or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ped.muni.cz/wchem/sm/hc/hist/osobnosti/anaximenes.html" TargetMode="External"/><Relationship Id="rId7" Type="http://schemas.openxmlformats.org/officeDocument/2006/relationships/image" Target="../media/image36.png"/><Relationship Id="rId2" Type="http://schemas.openxmlformats.org/officeDocument/2006/relationships/hyperlink" Target="https://www.ped.muni.cz/wchem/sm/hc/hist/osobnosti/thales.html" TargetMode="External"/><Relationship Id="rId1" Type="http://schemas.openxmlformats.org/officeDocument/2006/relationships/slideLayout" Target="../slideLayouts/slideLayout2.xml"/><Relationship Id="rId6" Type="http://schemas.openxmlformats.org/officeDocument/2006/relationships/hyperlink" Target="https://cs.wikipedia.org/wiki/Voda" TargetMode="External"/><Relationship Id="rId5" Type="http://schemas.openxmlformats.org/officeDocument/2006/relationships/hyperlink" Target="https://cs.wikipedia.org/wiki/Thal%C3%A9s_z_Mil%C3%A9tu" TargetMode="External"/><Relationship Id="rId4" Type="http://schemas.openxmlformats.org/officeDocument/2006/relationships/hyperlink" Target="https://www.ped.muni.cz/wchem/sm/hc/hist/osobnosti/herakleitos.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ped.muni.cz/wchem/sm/hc/hist/chemlat/zlato.html" TargetMode="External"/><Relationship Id="rId3" Type="http://schemas.openxmlformats.org/officeDocument/2006/relationships/hyperlink" Target="https://www.ped.muni.cz/wchem/sm/hc/hist/chemlat/zelezo.html" TargetMode="External"/><Relationship Id="rId7" Type="http://schemas.openxmlformats.org/officeDocument/2006/relationships/hyperlink" Target="https://www.ped.muni.cz/wchem/sm/hc/hist/chemlat/sira.html" TargetMode="External"/><Relationship Id="rId2" Type="http://schemas.openxmlformats.org/officeDocument/2006/relationships/hyperlink" Target="https://www.ped.muni.cz/wchem/sm/hc/hist/osobnosti/demokritos.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chemlat/olovo.html" TargetMode="External"/><Relationship Id="rId11" Type="http://schemas.openxmlformats.org/officeDocument/2006/relationships/hyperlink" Target="https://www.ped.muni.cz/wchem/sm/hc/hist/chemlat/rtut.html" TargetMode="External"/><Relationship Id="rId5" Type="http://schemas.openxmlformats.org/officeDocument/2006/relationships/hyperlink" Target="https://www.ped.muni.cz/wchem/sm/hc/hist/osobnosti/aristoteles.html" TargetMode="External"/><Relationship Id="rId10" Type="http://schemas.openxmlformats.org/officeDocument/2006/relationships/hyperlink" Target="https://www.ped.muni.cz/wchem/sm/hc/hist/chemlat/med.html" TargetMode="External"/><Relationship Id="rId4" Type="http://schemas.openxmlformats.org/officeDocument/2006/relationships/hyperlink" Target="https://www.ped.muni.cz/wchem/sm/hc/hist/tov/ocel.html" TargetMode="External"/><Relationship Id="rId9" Type="http://schemas.openxmlformats.org/officeDocument/2006/relationships/hyperlink" Target="https://www.ped.muni.cz/wchem/sm/hc/hist/chemlat/stribro.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cs.wikipedia.org/wiki/Alchymie" TargetMode="External"/><Relationship Id="rId2" Type="http://schemas.openxmlformats.org/officeDocument/2006/relationships/hyperlink" Target="https://cs.wikipedia.org/wiki/Corpus_Hermeticum" TargetMode="External"/><Relationship Id="rId1" Type="http://schemas.openxmlformats.org/officeDocument/2006/relationships/slideLayout" Target="../slideLayouts/slideLayout2.xml"/><Relationship Id="rId5" Type="http://schemas.openxmlformats.org/officeDocument/2006/relationships/hyperlink" Target="https://www.ped.muni.cz/wchem/sm/hc/hist/chemlat/zlato.html" TargetMode="External"/><Relationship Id="rId4" Type="http://schemas.openxmlformats.org/officeDocument/2006/relationships/hyperlink" Target="https://cs.wikipedia.org/wiki/Astrologie"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www.ped.muni.cz/wchem/sm/hc/hist/chemlat/zlato.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ped.muni.cz/wchem/sm/hc/hist/chemlat/sira.html" TargetMode="External"/><Relationship Id="rId3" Type="http://schemas.openxmlformats.org/officeDocument/2006/relationships/hyperlink" Target="https://www.ped.muni.cz/wchem/sm/hc/hist/chemlat/med.html" TargetMode="External"/><Relationship Id="rId7" Type="http://schemas.openxmlformats.org/officeDocument/2006/relationships/hyperlink" Target="https://www.ped.muni.cz/wchem/sm/hc/hist/chemlat/stribro.html" TargetMode="External"/><Relationship Id="rId2" Type="http://schemas.openxmlformats.org/officeDocument/2006/relationships/hyperlink" Target="https://www.ped.muni.cz/wchem/sm/hc/hist/chemlat/zlato.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chemlat/rtut.html" TargetMode="External"/><Relationship Id="rId5" Type="http://schemas.openxmlformats.org/officeDocument/2006/relationships/hyperlink" Target="https://www.ped.muni.cz/wchem/sm/hc/hist/chemlat/cin.html" TargetMode="External"/><Relationship Id="rId10" Type="http://schemas.openxmlformats.org/officeDocument/2006/relationships/hyperlink" Target="https://www.ped.muni.cz/wchem/sm/hc/hist/tov/vyrobasody.html" TargetMode="External"/><Relationship Id="rId4" Type="http://schemas.openxmlformats.org/officeDocument/2006/relationships/hyperlink" Target="https://www.ped.muni.cz/wchem/sm/hc/hist/chemlat/zelezo.html" TargetMode="External"/><Relationship Id="rId9" Type="http://schemas.openxmlformats.org/officeDocument/2006/relationships/hyperlink" Target="https://www.ped.muni.cz/wchem/sm/hc/hist/tov/vyrobakyssirove.html"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ped.muni.cz/wchem/sm/hc/hist/alchymie/indie.html" TargetMode="External"/><Relationship Id="rId7" Type="http://schemas.openxmlformats.org/officeDocument/2006/relationships/hyperlink" Target="https://www.ped.muni.cz/wchem/sm/hc/hist/alchymie/cechy.html" TargetMode="External"/><Relationship Id="rId2" Type="http://schemas.openxmlformats.org/officeDocument/2006/relationships/hyperlink" Target="https://www.ped.muni.cz/wchem/sm/hc/hist/alchymie/cina.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alchymie/evropa.html" TargetMode="External"/><Relationship Id="rId5" Type="http://schemas.openxmlformats.org/officeDocument/2006/relationships/hyperlink" Target="https://www.ped.muni.cz/wchem/sm/hc/hist/alchymie/islam.html" TargetMode="External"/><Relationship Id="rId4" Type="http://schemas.openxmlformats.org/officeDocument/2006/relationships/hyperlink" Target="https://www.ped.muni.cz/wchem/sm/hc/hist/alchymie/egypt.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ped.muni.cz/wchem/sm/hc/hist/chemlat/rtut.html" TargetMode="External"/><Relationship Id="rId2" Type="http://schemas.openxmlformats.org/officeDocument/2006/relationships/hyperlink" Target="https://www.ped.muni.cz/wchem/sm/hc/hist/tov/jinjang.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ped.muni.cz/wchem/sm/hc/hist/alchymie/islam.html" TargetMode="External"/><Relationship Id="rId13" Type="http://schemas.openxmlformats.org/officeDocument/2006/relationships/hyperlink" Target="https://www.ped.muni.cz/wchem/sm/hc/hist/chemlat/amalgam.html" TargetMode="External"/><Relationship Id="rId18" Type="http://schemas.openxmlformats.org/officeDocument/2006/relationships/hyperlink" Target="https://www.ped.muni.cz/wchem/sm/hc/hist/osobnosti/avicenna.html" TargetMode="External"/><Relationship Id="rId3" Type="http://schemas.openxmlformats.org/officeDocument/2006/relationships/hyperlink" Target="https://www.ped.muni.cz/wchem/sm/hc/hist/chemlat/zlato.html" TargetMode="External"/><Relationship Id="rId21" Type="http://schemas.openxmlformats.org/officeDocument/2006/relationships/hyperlink" Target="https://www.ped.muni.cz/wchem/sm/hc/hist/osobnosti/bacon.html" TargetMode="External"/><Relationship Id="rId7" Type="http://schemas.openxmlformats.org/officeDocument/2006/relationships/hyperlink" Target="https://www.ped.muni.cz/wchem/sm/hc/hist/alchymie/egypt.html" TargetMode="External"/><Relationship Id="rId12" Type="http://schemas.openxmlformats.org/officeDocument/2006/relationships/hyperlink" Target="https://www.ped.muni.cz/wchem/sm/hc/hist/chemlat/rtut.html" TargetMode="External"/><Relationship Id="rId17" Type="http://schemas.openxmlformats.org/officeDocument/2006/relationships/hyperlink" Target="https://www.ped.muni.cz/wchem/sm/hc/hist/osobnosti/dzafar.html" TargetMode="External"/><Relationship Id="rId2" Type="http://schemas.openxmlformats.org/officeDocument/2006/relationships/hyperlink" Target="https://www.ped.muni.cz/wchem/sm/hc/hist/tov/ctyrizivly.html" TargetMode="External"/><Relationship Id="rId16" Type="http://schemas.openxmlformats.org/officeDocument/2006/relationships/hyperlink" Target="https://www.ped.muni.cz/wchem/sm/hc/hist/osobnosti/aristoteles.html" TargetMode="External"/><Relationship Id="rId20" Type="http://schemas.openxmlformats.org/officeDocument/2006/relationships/hyperlink" Target="https://www.ped.muni.cz/wchem/sm/hc/hist/osobnosti/magnus.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alchymie/indie.html" TargetMode="External"/><Relationship Id="rId11" Type="http://schemas.openxmlformats.org/officeDocument/2006/relationships/hyperlink" Target="https://www.ped.muni.cz/wchem/sm/hc/hist/tov/jinjang.html" TargetMode="External"/><Relationship Id="rId24" Type="http://schemas.openxmlformats.org/officeDocument/2006/relationships/hyperlink" Target="https://www.ped.muni.cz/wchem/sm/hc/hist/17/iatrochemie.html" TargetMode="External"/><Relationship Id="rId5" Type="http://schemas.openxmlformats.org/officeDocument/2006/relationships/hyperlink" Target="https://www.ped.muni.cz/wchem/sm/hc/hist/alchymie/cina.html" TargetMode="External"/><Relationship Id="rId15" Type="http://schemas.openxmlformats.org/officeDocument/2006/relationships/hyperlink" Target="https://www.ped.muni.cz/wchem/sm/hc/hist/osobnosti/zosimos.html" TargetMode="External"/><Relationship Id="rId23" Type="http://schemas.openxmlformats.org/officeDocument/2006/relationships/hyperlink" Target="https://www.ped.muni.cz/wchem/sm/hc/hist/osobnosti/hajek.html" TargetMode="External"/><Relationship Id="rId10" Type="http://schemas.openxmlformats.org/officeDocument/2006/relationships/hyperlink" Target="https://www.ped.muni.cz/wchem/sm/hc/hist/alchymie/cechy.html" TargetMode="External"/><Relationship Id="rId19" Type="http://schemas.openxmlformats.org/officeDocument/2006/relationships/hyperlink" Target="https://www.ped.muni.cz/wchem/sm/hc/hist/chemlat/fosfor.html" TargetMode="External"/><Relationship Id="rId4" Type="http://schemas.openxmlformats.org/officeDocument/2006/relationships/hyperlink" Target="https://www.ped.muni.cz/wchem/sm/hc/hist/chemlat/damascenskaocel.html" TargetMode="External"/><Relationship Id="rId9" Type="http://schemas.openxmlformats.org/officeDocument/2006/relationships/hyperlink" Target="https://www.ped.muni.cz/wchem/sm/hc/hist/alchymie/evropa.html" TargetMode="External"/><Relationship Id="rId14" Type="http://schemas.openxmlformats.org/officeDocument/2006/relationships/hyperlink" Target="https://www.ped.muni.cz/wchem/sm/hc/hist/chemlat/stribro.html" TargetMode="External"/><Relationship Id="rId22" Type="http://schemas.openxmlformats.org/officeDocument/2006/relationships/hyperlink" Target="https://www.ped.muni.cz/wchem/sm/hc/hist/chemlat/platina.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ped.muni.cz/wchem/sm/hc/hist/chemlat/zlato.html" TargetMode="External"/><Relationship Id="rId2" Type="http://schemas.openxmlformats.org/officeDocument/2006/relationships/hyperlink" Target="https://www.ped.muni.cz/wchem/sm/hc/hist/chemlat/amalgam.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osobnosti/zosimos.html" TargetMode="External"/><Relationship Id="rId4" Type="http://schemas.openxmlformats.org/officeDocument/2006/relationships/hyperlink" Target="https://www.ped.muni.cz/wchem/sm/hc/hist/chemlat/stribro.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ped.muni.cz/wchem/sm/hc/hist/osobnosti/dzafar.html" TargetMode="External"/><Relationship Id="rId2" Type="http://schemas.openxmlformats.org/officeDocument/2006/relationships/hyperlink" Target="https://www.ped.muni.cz/wchem/sm/hc/hist/osobnosti/aristoteles.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chemlat/fosfor.html" TargetMode="External"/><Relationship Id="rId4" Type="http://schemas.openxmlformats.org/officeDocument/2006/relationships/hyperlink" Target="https://www.ped.muni.cz/wchem/sm/hc/hist/osobnosti/avicenna.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ped.muni.cz/wchem/sm/hc/hist/osobnosti/bacon.html" TargetMode="External"/><Relationship Id="rId2" Type="http://schemas.openxmlformats.org/officeDocument/2006/relationships/hyperlink" Target="https://www.ped.muni.cz/wchem/sm/hc/hist/osobnosti/magnus.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chemlat/platina.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ed.muni.cz/wchem/sm/hc/hist/osobnosti/hajek.html" TargetMode="External"/><Relationship Id="rId2" Type="http://schemas.openxmlformats.org/officeDocument/2006/relationships/hyperlink" Target="https://www.ped.muni.cz/wchem/sm/hc/hist/chemlat/stribro.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17/iatrochemie.html" TargetMode="External"/><Relationship Id="rId4" Type="http://schemas.openxmlformats.org/officeDocument/2006/relationships/hyperlink" Target="https://www.ped.muni.cz/wchem/sm/hc/hist/chemlat/zlato.html"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ped.muni.cz/wchem/sm/hc/hist/alchymie/islam.html" TargetMode="External"/><Relationship Id="rId13" Type="http://schemas.openxmlformats.org/officeDocument/2006/relationships/hyperlink" Target="https://cs.wikipedia.org/wiki/Astrologie" TargetMode="External"/><Relationship Id="rId3" Type="http://schemas.openxmlformats.org/officeDocument/2006/relationships/hyperlink" Target="https://www.ped.muni.cz/wchem/sm/hc/hist/chemlat/zlato.html" TargetMode="External"/><Relationship Id="rId7" Type="http://schemas.openxmlformats.org/officeDocument/2006/relationships/hyperlink" Target="https://www.ped.muni.cz/wchem/sm/hc/hist/alchymie/egypt.html" TargetMode="External"/><Relationship Id="rId12" Type="http://schemas.openxmlformats.org/officeDocument/2006/relationships/hyperlink" Target="https://cs.wikipedia.org/wiki/Alchymie" TargetMode="External"/><Relationship Id="rId2" Type="http://schemas.openxmlformats.org/officeDocument/2006/relationships/hyperlink" Target="https://www.ped.muni.cz/wchem/sm/hc/hist/tov/jinjang.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alchymie/indie.html" TargetMode="External"/><Relationship Id="rId11" Type="http://schemas.openxmlformats.org/officeDocument/2006/relationships/hyperlink" Target="https://cs.wikipedia.org/wiki/Corpus_Hermeticum" TargetMode="External"/><Relationship Id="rId5" Type="http://schemas.openxmlformats.org/officeDocument/2006/relationships/hyperlink" Target="https://www.ped.muni.cz/wchem/sm/hc/hist/alchymie/cina.html" TargetMode="External"/><Relationship Id="rId10" Type="http://schemas.openxmlformats.org/officeDocument/2006/relationships/hyperlink" Target="https://www.ped.muni.cz/wchem/sm/hc/hist/alchymie/cechy.html" TargetMode="External"/><Relationship Id="rId4" Type="http://schemas.openxmlformats.org/officeDocument/2006/relationships/hyperlink" Target="https://www.ped.muni.cz/wchem/sm/hc/hist/chemlat/rtut.html" TargetMode="External"/><Relationship Id="rId9" Type="http://schemas.openxmlformats.org/officeDocument/2006/relationships/hyperlink" Target="https://www.ped.muni.cz/wchem/sm/hc/hist/alchymie/evropa.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du.techmania.cz/sites/default/files/vedci/insert/galilei_soud.jp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ped.muni.cz/wchem/sm/hc/hist/17/samostat.html" TargetMode="External"/><Relationship Id="rId2" Type="http://schemas.openxmlformats.org/officeDocument/2006/relationships/hyperlink" Target="https://www.ped.muni.cz/wchem/sm/hc/hist/17/iatrochemie.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17/pneumat.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ped.muni.cz/wchem/sm/hc/hist/osobnosti/boyle.html" TargetMode="External"/><Relationship Id="rId2" Type="http://schemas.openxmlformats.org/officeDocument/2006/relationships/hyperlink" Target="https://www.ped.muni.cz/wchem/sm/hc/hist/osobnosti/bauer.html"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ped.muni.cz/wchem/sm/hc/hist/osobnosti/boyle.html" TargetMode="External"/><Relationship Id="rId2" Type="http://schemas.openxmlformats.org/officeDocument/2006/relationships/hyperlink" Target="https://www.ped.muni.cz/wchem/sm/hc/hist/osobnosti/helmont.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www.ped.muni.cz/wchem/sm/hc/hist/tov/flogistonovateorie.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ped.muni.cz/wchem/sm/hc/hist/chemlat/kyslik.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www.ped.muni.cz/wchem/sm/hc/hist/tov/zemedelstvi.html" TargetMode="External"/><Relationship Id="rId3" Type="http://schemas.openxmlformats.org/officeDocument/2006/relationships/hyperlink" Target="https://www.ped.muni.cz/wchem/sm/hc/hist/tov/prumyslbarviv.html" TargetMode="External"/><Relationship Id="rId7" Type="http://schemas.openxmlformats.org/officeDocument/2006/relationships/hyperlink" Target="https://www.ped.muni.cz/wchem/sm/hc/hist/tov/ropnyprumysl.html" TargetMode="External"/><Relationship Id="rId2" Type="http://schemas.openxmlformats.org/officeDocument/2006/relationships/hyperlink" Target="https://www.ped.muni.cz/wchem/sm/hc/hist/tov/textilniprumysl.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tov/metalurgie.html" TargetMode="External"/><Relationship Id="rId5" Type="http://schemas.openxmlformats.org/officeDocument/2006/relationships/hyperlink" Target="https://www.ped.muni.cz/wchem/sm/hc/hist/tov/plasty.html" TargetMode="External"/><Relationship Id="rId4" Type="http://schemas.openxmlformats.org/officeDocument/2006/relationships/hyperlink" Target="https://www.ped.muni.cz/wchem/sm/hc/hist/tov/kaucuk.html" TargetMode="External"/><Relationship Id="rId9" Type="http://schemas.openxmlformats.org/officeDocument/2006/relationships/hyperlink" Target="https://www.ped.muni.cz/wchem/sm/hc/hist/tov/potravinarstvi.html"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ped.muni.cz/wchem/sm/hc/hist/19/organickachemie.html" TargetMode="External"/><Relationship Id="rId3" Type="http://schemas.openxmlformats.org/officeDocument/2006/relationships/hyperlink" Target="https://www.ped.muni.cz/wchem/sm/hc/hist/19/atomovateorie.html" TargetMode="External"/><Relationship Id="rId7" Type="http://schemas.openxmlformats.org/officeDocument/2006/relationships/hyperlink" Target="https://www.ped.muni.cz/wchem/sm/hc/hist/19/elektronaradioaktivita.html" TargetMode="External"/><Relationship Id="rId2" Type="http://schemas.openxmlformats.org/officeDocument/2006/relationships/hyperlink" Target="https://www.ped.muni.cz/wchem/sm/hc/hist/19/psp.html" TargetMode="External"/><Relationship Id="rId1" Type="http://schemas.openxmlformats.org/officeDocument/2006/relationships/slideLayout" Target="../slideLayouts/slideLayout2.xml"/><Relationship Id="rId6" Type="http://schemas.openxmlformats.org/officeDocument/2006/relationships/hyperlink" Target="https://www.ped.muni.cz/wchem/sm/hc/hist/19/nazvoslovi.html" TargetMode="External"/><Relationship Id="rId11" Type="http://schemas.openxmlformats.org/officeDocument/2006/relationships/hyperlink" Target="https://www.ped.muni.cz/wchem/sm/hc/hist/19/elektrochemie.html" TargetMode="External"/><Relationship Id="rId5" Type="http://schemas.openxmlformats.org/officeDocument/2006/relationships/hyperlink" Target="https://www.ped.muni.cz/wchem/sm/hc/hist/19/slucovaniatomu.html" TargetMode="External"/><Relationship Id="rId10" Type="http://schemas.openxmlformats.org/officeDocument/2006/relationships/hyperlink" Target="https://www.ped.muni.cz/wchem/sm/hc/hist/19/anorganickachemie.html" TargetMode="External"/><Relationship Id="rId4" Type="http://schemas.openxmlformats.org/officeDocument/2006/relationships/hyperlink" Target="https://www.ped.muni.cz/wchem/sm/hc/hist/19/atomovahmotnost.html" TargetMode="External"/><Relationship Id="rId9" Type="http://schemas.openxmlformats.org/officeDocument/2006/relationships/hyperlink" Target="https://www.ped.muni.cz/wchem/sm/hc/hist/19/analytickachemie.htm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ped.muni.cz/wchem/sm/hc/hist/19/lekarstvi.html" TargetMode="External"/><Relationship Id="rId2" Type="http://schemas.openxmlformats.org/officeDocument/2006/relationships/hyperlink" Target="https://www.ped.muni.cz/wchem/sm/hc/hist/19/krystalografie.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19/biochemie.html" TargetMode="External"/><Relationship Id="rId4" Type="http://schemas.openxmlformats.org/officeDocument/2006/relationships/hyperlink" Target="https://www.ped.muni.cz/wchem/sm/hc/hist/19/fyzikalnichemie.html"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ped.muni.cz/wchem/sm/hc/hist/tov/prumyslbarviv.html" TargetMode="External"/><Relationship Id="rId2" Type="http://schemas.openxmlformats.org/officeDocument/2006/relationships/hyperlink" Target="https://www.ped.muni.cz/wchem/sm/hc/hist/tov/textilniprumysl.html"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ped.muni.cz/wchem/sm/hc/hist/tov/prumyslbarviv.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www.ped.muni.cz/wchem/sm/hc/hist/tov/kaucuk.html"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ped.muni.cz/wchem/sm/hc/hist/tov/plasty.htm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ped.muni.cz/wchem/sm/hc/hist/chemlat/zelezo.html" TargetMode="External"/><Relationship Id="rId2" Type="http://schemas.openxmlformats.org/officeDocument/2006/relationships/hyperlink" Target="https://www.ped.muni.cz/wchem/sm/hc/hist/tov/metalurgie.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tov/ocel.html" TargetMode="External"/><Relationship Id="rId4" Type="http://schemas.openxmlformats.org/officeDocument/2006/relationships/hyperlink" Target="https://www.ped.muni.cz/wchem/sm/hc/hist/chemlat/fosfor.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ped.muni.cz/wchem/sm/hc/hist/pravek/mezolit.html" TargetMode="External"/><Relationship Id="rId2" Type="http://schemas.openxmlformats.org/officeDocument/2006/relationships/hyperlink" Target="https://www.ped.muni.cz/wchem/sm/hc/hist/pravek/paleolit.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pravek/neolit.html" TargetMode="External"/></Relationships>
</file>

<file path=ppt/slides/_rels/slide90.xml.rels><?xml version="1.0" encoding="UTF-8" standalone="yes"?>
<Relationships xmlns="http://schemas.openxmlformats.org/package/2006/relationships"><Relationship Id="rId2" Type="http://schemas.openxmlformats.org/officeDocument/2006/relationships/hyperlink" Target="https://www.ped.muni.cz/wchem/sm/hc/hist/tov/ropnyprumysl.html"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ped.muni.cz/wchem/sm/hc/hist/osobnosti/liebig.html" TargetMode="External"/><Relationship Id="rId2" Type="http://schemas.openxmlformats.org/officeDocument/2006/relationships/hyperlink" Target="https://www.ped.muni.cz/wchem/sm/hc/hist/tov/zemedelstvi.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ped.muni.cz/wchem/sm/hc/hist/osobnosti/pasteur.html" TargetMode="External"/><Relationship Id="rId2" Type="http://schemas.openxmlformats.org/officeDocument/2006/relationships/hyperlink" Target="https://www.ped.muni.cz/wchem/sm/hc/hist/tov/potravinarstvi.html"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ped.muni.cz/wchem/sm/hc/hist/osobnosti/mendelejev.html" TargetMode="External"/><Relationship Id="rId2" Type="http://schemas.openxmlformats.org/officeDocument/2006/relationships/hyperlink" Target="https://www.ped.muni.cz/wchem/sm/hc/hist/19/psp.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ped.muni.cz/wchem/sm/hc/hist/osobnosti/demokritos.html" TargetMode="External"/><Relationship Id="rId2" Type="http://schemas.openxmlformats.org/officeDocument/2006/relationships/hyperlink" Target="https://www.ped.muni.cz/wchem/sm/hc/hist/19/atomovateorie.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osobnosti/dalton.html"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ped.muni.cz/wchem/sm/hc/hist/19/atomovateorie.html" TargetMode="External"/><Relationship Id="rId2" Type="http://schemas.openxmlformats.org/officeDocument/2006/relationships/hyperlink" Target="https://www.ped.muni.cz/wchem/sm/hc/hist/19/atomovahmotnost.html" TargetMode="External"/><Relationship Id="rId1" Type="http://schemas.openxmlformats.org/officeDocument/2006/relationships/slideLayout" Target="../slideLayouts/slideLayout2.xml"/><Relationship Id="rId5" Type="http://schemas.openxmlformats.org/officeDocument/2006/relationships/hyperlink" Target="https://www.ped.muni.cz/wchem/sm/hc/hist/osobnosti/berzelius.html" TargetMode="External"/><Relationship Id="rId4" Type="http://schemas.openxmlformats.org/officeDocument/2006/relationships/hyperlink" Target="https://www.ped.muni.cz/wchem/sm/hc/hist/osobnosti/dalton.html"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https://www.ped.muni.cz/wchem/sm/hc/hist/19/slucovaniatomu.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ped.muni.cz/wchem/sm/hc/hist/osobnosti/dalton.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osobnosti/berzelius.html" TargetMode="External"/></Relationships>
</file>

<file path=ppt/slides/_rels/slide98.xml.rels><?xml version="1.0" encoding="UTF-8" standalone="yes"?>
<Relationships xmlns="http://schemas.openxmlformats.org/package/2006/relationships"><Relationship Id="rId2" Type="http://schemas.openxmlformats.org/officeDocument/2006/relationships/hyperlink" Target="https://www.ped.muni.cz/wchem/sm/hc/hist/osobnosti/lavoisier.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ped.muni.cz/wchem/sm/hc/hist/osobnosti/roentgen.html" TargetMode="External"/><Relationship Id="rId2" Type="http://schemas.openxmlformats.org/officeDocument/2006/relationships/hyperlink" Target="https://www.ped.muni.cz/wchem/sm/hc/hist/19/elektronaradioaktivita.html" TargetMode="External"/><Relationship Id="rId1" Type="http://schemas.openxmlformats.org/officeDocument/2006/relationships/slideLayout" Target="../slideLayouts/slideLayout2.xml"/><Relationship Id="rId4" Type="http://schemas.openxmlformats.org/officeDocument/2006/relationships/hyperlink" Target="https://www.ped.muni.cz/wchem/sm/hc/hist/nobceny/curie-sklodowsk%C3%A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Historie chemie</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357458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3515"/>
            <a:ext cx="10515600" cy="1325563"/>
          </a:xfrm>
        </p:spPr>
        <p:txBody>
          <a:bodyPr/>
          <a:lstStyle/>
          <a:p>
            <a:r>
              <a:rPr lang="cs-CZ" b="1" dirty="0"/>
              <a:t>DOBA KAMENNÁ</a:t>
            </a:r>
          </a:p>
        </p:txBody>
      </p:sp>
      <p:sp>
        <p:nvSpPr>
          <p:cNvPr id="3" name="Zástupný symbol pro obsah 2"/>
          <p:cNvSpPr>
            <a:spLocks noGrp="1"/>
          </p:cNvSpPr>
          <p:nvPr>
            <p:ph idx="1"/>
          </p:nvPr>
        </p:nvSpPr>
        <p:spPr>
          <a:xfrm>
            <a:off x="0" y="1142048"/>
            <a:ext cx="12094464" cy="5715952"/>
          </a:xfrm>
        </p:spPr>
        <p:txBody>
          <a:bodyPr>
            <a:normAutofit fontScale="92500" lnSpcReduction="10000"/>
          </a:bodyPr>
          <a:lstStyle/>
          <a:p>
            <a:r>
              <a:rPr lang="cs-CZ" b="1" dirty="0"/>
              <a:t>Paleolit </a:t>
            </a:r>
          </a:p>
          <a:p>
            <a:r>
              <a:rPr lang="cs-CZ" dirty="0"/>
              <a:t>začal v době, kdy se člověk zručný poprvé (</a:t>
            </a:r>
            <a:r>
              <a:rPr lang="cs-CZ" i="1" dirty="0"/>
              <a:t>Homo </a:t>
            </a:r>
            <a:r>
              <a:rPr lang="cs-CZ" i="1" dirty="0" err="1"/>
              <a:t>habilis</a:t>
            </a:r>
            <a:r>
              <a:rPr lang="cs-CZ" dirty="0"/>
              <a:t>) naučil užívat nástrojů (rozhraní třetihor a čtvrtohor) a skončil koncem poslední doby ledové.</a:t>
            </a:r>
          </a:p>
          <a:p>
            <a:r>
              <a:rPr lang="cs-CZ" dirty="0"/>
              <a:t>Podstatnou činností byl lov, zejména stádové zvěře, doplňovaný sběrem rostlin a plodů. Avšak </a:t>
            </a:r>
            <a:r>
              <a:rPr lang="cs-CZ" b="1" dirty="0"/>
              <a:t>největším úspěchem pravěkých lidí bylo zjištění, jak ovládnout oheň.</a:t>
            </a:r>
            <a:r>
              <a:rPr lang="cs-CZ" dirty="0"/>
              <a:t> Nejdříve byl oheň využíván jako </a:t>
            </a:r>
            <a:r>
              <a:rPr lang="cs-CZ" b="1" i="1" dirty="0"/>
              <a:t>ochrana</a:t>
            </a:r>
            <a:r>
              <a:rPr lang="cs-CZ" dirty="0"/>
              <a:t> před divokou zvěří a </a:t>
            </a:r>
            <a:r>
              <a:rPr lang="cs-CZ" b="1" i="1" dirty="0"/>
              <a:t>zdroj tepla a světla</a:t>
            </a:r>
            <a:r>
              <a:rPr lang="cs-CZ" dirty="0"/>
              <a:t>. Postupně se ale člověk naučil oheň využívat v daleko širším měřítku k nejrůznějším činnostem, především </a:t>
            </a:r>
            <a:r>
              <a:rPr lang="cs-CZ" b="1" i="1" dirty="0"/>
              <a:t>k přípravě jídla</a:t>
            </a:r>
            <a:r>
              <a:rPr lang="cs-CZ" dirty="0"/>
              <a:t> a dalších řemeslných dovedností. </a:t>
            </a:r>
          </a:p>
          <a:p>
            <a:r>
              <a:rPr lang="cs-CZ" dirty="0"/>
              <a:t>Tím byl v dalších historických epochách umožněn vznik </a:t>
            </a:r>
            <a:r>
              <a:rPr lang="cs-CZ" b="1" i="1" dirty="0"/>
              <a:t>hrnčířství</a:t>
            </a:r>
            <a:r>
              <a:rPr lang="cs-CZ" dirty="0"/>
              <a:t> (8. tis. př. n. l.), </a:t>
            </a:r>
            <a:r>
              <a:rPr lang="cs-CZ" b="1" i="1" dirty="0"/>
              <a:t>zpracování kovů</a:t>
            </a:r>
            <a:r>
              <a:rPr lang="cs-CZ" dirty="0"/>
              <a:t> (od 6. - 7. tis. př. n. l.), </a:t>
            </a:r>
            <a:r>
              <a:rPr lang="cs-CZ" b="1" i="1" dirty="0"/>
              <a:t>výroba kovů z rud</a:t>
            </a:r>
            <a:r>
              <a:rPr lang="cs-CZ" dirty="0"/>
              <a:t> (od 4. tis. př. n. l.) a </a:t>
            </a:r>
            <a:r>
              <a:rPr lang="cs-CZ" b="1" i="1" dirty="0"/>
              <a:t>výroba skla</a:t>
            </a:r>
            <a:r>
              <a:rPr lang="cs-CZ" dirty="0"/>
              <a:t> (od 4. tis. př. n. l.)</a:t>
            </a:r>
          </a:p>
          <a:p>
            <a:r>
              <a:rPr lang="cs-CZ" dirty="0"/>
              <a:t>Fosilní důkazy prvních ohnišť se datují do doby před 250 000 lety a vrstvy popela z Číny jsou staré až 400 000 let. Přesto je možné, že oheň byl využíván již před 1,5 milionem let. </a:t>
            </a:r>
            <a:r>
              <a:rPr lang="cs-CZ" b="1" dirty="0"/>
              <a:t>Hoření bylo první chemickou reakcí, kterou člověk ovládl a využil ke svému prospěchu.</a:t>
            </a:r>
            <a:r>
              <a:rPr lang="cs-CZ" dirty="0"/>
              <a:t> Podstata hoření zůstala ovšem tajemstvím až do dob </a:t>
            </a:r>
            <a:r>
              <a:rPr lang="cs-CZ" u="sng" dirty="0">
                <a:hlinkClick r:id="rId2"/>
              </a:rPr>
              <a:t>A. L. </a:t>
            </a:r>
            <a:r>
              <a:rPr lang="cs-CZ" u="sng" dirty="0" err="1">
                <a:hlinkClick r:id="rId2"/>
              </a:rPr>
              <a:t>Lavoisiera</a:t>
            </a:r>
            <a:r>
              <a:rPr lang="cs-CZ" dirty="0"/>
              <a:t> (18. století). Význam ohně je technologický, potravinářský a sociologický.</a:t>
            </a:r>
          </a:p>
          <a:p>
            <a:endParaRPr lang="cs-CZ" dirty="0"/>
          </a:p>
        </p:txBody>
      </p:sp>
    </p:spTree>
    <p:extLst>
      <p:ext uri="{BB962C8B-B14F-4D97-AF65-F5344CB8AC3E}">
        <p14:creationId xmlns:p14="http://schemas.microsoft.com/office/powerpoint/2010/main" val="21946797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12192000" cy="6729984"/>
          </a:xfrm>
        </p:spPr>
        <p:txBody>
          <a:bodyPr>
            <a:normAutofit fontScale="62500" lnSpcReduction="20000"/>
          </a:bodyPr>
          <a:lstStyle/>
          <a:p>
            <a:pPr lvl="2">
              <a:lnSpc>
                <a:spcPct val="120000"/>
              </a:lnSpc>
              <a:spcBef>
                <a:spcPts val="0"/>
              </a:spcBef>
            </a:pPr>
            <a:r>
              <a:rPr lang="cs-CZ" sz="3800" u="sng" dirty="0">
                <a:latin typeface="Arial" panose="020B0604020202020204" pitchFamily="34" charset="0"/>
                <a:cs typeface="Arial" panose="020B0604020202020204" pitchFamily="34" charset="0"/>
                <a:hlinkClick r:id="rId2"/>
              </a:rPr>
              <a:t>- Organická chemie</a:t>
            </a:r>
            <a:endParaRPr lang="cs-CZ" sz="3800" dirty="0">
              <a:latin typeface="Arial" panose="020B0604020202020204" pitchFamily="34" charset="0"/>
              <a:cs typeface="Arial" panose="020B0604020202020204" pitchFamily="34" charset="0"/>
            </a:endParaRPr>
          </a:p>
          <a:p>
            <a:pPr>
              <a:lnSpc>
                <a:spcPct val="120000"/>
              </a:lnSpc>
              <a:spcBef>
                <a:spcPts val="0"/>
              </a:spcBef>
            </a:pPr>
            <a:r>
              <a:rPr lang="cs-CZ" sz="3800" b="1" dirty="0">
                <a:latin typeface="Arial" panose="020B0604020202020204" pitchFamily="34" charset="0"/>
                <a:cs typeface="Arial" panose="020B0604020202020204" pitchFamily="34" charset="0"/>
              </a:rPr>
              <a:t>1. pol. 19. stol. – chaos, jen snaha o přípravu nových látek. </a:t>
            </a:r>
            <a:r>
              <a:rPr lang="cs-CZ" sz="3800" dirty="0">
                <a:latin typeface="Arial" panose="020B0604020202020204" pitchFamily="34" charset="0"/>
                <a:cs typeface="Arial" panose="020B0604020202020204" pitchFamily="34" charset="0"/>
              </a:rPr>
              <a:t>. Potřebovala znalosti o atomu, elektrochemii, chemické vazbě,… Ale nic z toho známo nebylo – neměla na čem stavět. Nepřesná znalost atomových hmotností – marné snahy o analýzu organických látek (identifikovat organickou látku je mnohem obtížnější než anorganickou – barva, rozpustnost, tvrdost, teplota tání,…). Vědci se ve svých teoriích částečně mýlili a ostatní jejich myšlenkám jen málokdy rozuměli.</a:t>
            </a:r>
          </a:p>
          <a:p>
            <a:pPr>
              <a:lnSpc>
                <a:spcPct val="120000"/>
              </a:lnSpc>
              <a:spcBef>
                <a:spcPts val="0"/>
              </a:spcBef>
            </a:pPr>
            <a:r>
              <a:rPr lang="cs-CZ" sz="3800" b="1" dirty="0">
                <a:latin typeface="Arial" panose="020B0604020202020204" pitchFamily="34" charset="0"/>
                <a:cs typeface="Arial" panose="020B0604020202020204" pitchFamily="34" charset="0"/>
              </a:rPr>
              <a:t>Základy dnešní organické chemie položil F. A. </a:t>
            </a:r>
            <a:r>
              <a:rPr lang="cs-CZ" sz="3800" b="1" dirty="0" err="1">
                <a:latin typeface="Arial" panose="020B0604020202020204" pitchFamily="34" charset="0"/>
                <a:cs typeface="Arial" panose="020B0604020202020204" pitchFamily="34" charset="0"/>
              </a:rPr>
              <a:t>Kekulé</a:t>
            </a:r>
            <a:r>
              <a:rPr lang="cs-CZ" sz="3800" dirty="0">
                <a:latin typeface="Arial" panose="020B0604020202020204" pitchFamily="34" charset="0"/>
                <a:cs typeface="Arial" panose="020B0604020202020204" pitchFamily="34" charset="0"/>
              </a:rPr>
              <a:t>, (spolutvůrce teorie chemické struktury společně s </a:t>
            </a:r>
            <a:r>
              <a:rPr lang="cs-CZ" sz="3800" u="sng" dirty="0">
                <a:latin typeface="Arial" panose="020B0604020202020204" pitchFamily="34" charset="0"/>
                <a:cs typeface="Arial" panose="020B0604020202020204" pitchFamily="34" charset="0"/>
                <a:hlinkClick r:id="rId3"/>
              </a:rPr>
              <a:t>A. M. </a:t>
            </a:r>
            <a:r>
              <a:rPr lang="cs-CZ" sz="3800" u="sng" dirty="0" err="1">
                <a:latin typeface="Arial" panose="020B0604020202020204" pitchFamily="34" charset="0"/>
                <a:cs typeface="Arial" panose="020B0604020202020204" pitchFamily="34" charset="0"/>
                <a:hlinkClick r:id="rId3"/>
              </a:rPr>
              <a:t>Butlerovem</a:t>
            </a:r>
            <a:r>
              <a:rPr lang="cs-CZ" sz="3800" dirty="0">
                <a:latin typeface="Arial" panose="020B0604020202020204" pitchFamily="34" charset="0"/>
                <a:cs typeface="Arial" panose="020B0604020202020204" pitchFamily="34" charset="0"/>
              </a:rPr>
              <a:t>). Dle něj: organická chemie = chemie sloučenin uhlíku, teorie valence chemických prvků, objevem </a:t>
            </a:r>
            <a:r>
              <a:rPr lang="cs-CZ" sz="3800" dirty="0" err="1">
                <a:latin typeface="Arial" panose="020B0604020202020204" pitchFamily="34" charset="0"/>
                <a:cs typeface="Arial" panose="020B0604020202020204" pitchFamily="34" charset="0"/>
              </a:rPr>
              <a:t>čtyřvaznosti</a:t>
            </a:r>
            <a:r>
              <a:rPr lang="cs-CZ" sz="3800" dirty="0">
                <a:latin typeface="Arial" panose="020B0604020202020204" pitchFamily="34" charset="0"/>
                <a:cs typeface="Arial" panose="020B0604020202020204" pitchFamily="34" charset="0"/>
              </a:rPr>
              <a:t> </a:t>
            </a:r>
            <a:r>
              <a:rPr lang="cs-CZ" sz="3800" u="sng" dirty="0">
                <a:latin typeface="Arial" panose="020B0604020202020204" pitchFamily="34" charset="0"/>
                <a:cs typeface="Arial" panose="020B0604020202020204" pitchFamily="34" charset="0"/>
                <a:hlinkClick r:id="rId4"/>
              </a:rPr>
              <a:t>uhlíku</a:t>
            </a:r>
            <a:r>
              <a:rPr lang="cs-CZ" sz="3800" dirty="0">
                <a:latin typeface="Arial" panose="020B0604020202020204" pitchFamily="34" charset="0"/>
                <a:cs typeface="Arial" panose="020B0604020202020204" pitchFamily="34" charset="0"/>
              </a:rPr>
              <a:t>, způsobu řetězení uhlíkových atomů, návrh strukturního vzorce benzenu. </a:t>
            </a:r>
            <a:r>
              <a:rPr lang="cs-CZ" sz="3800" b="1" dirty="0">
                <a:latin typeface="Arial" panose="020B0604020202020204" pitchFamily="34" charset="0"/>
                <a:cs typeface="Arial" panose="020B0604020202020204" pitchFamily="34" charset="0"/>
              </a:rPr>
              <a:t>Rok 1858, kdy </a:t>
            </a:r>
            <a:r>
              <a:rPr lang="cs-CZ" sz="3800" b="1" dirty="0" err="1">
                <a:latin typeface="Arial" panose="020B0604020202020204" pitchFamily="34" charset="0"/>
                <a:cs typeface="Arial" panose="020B0604020202020204" pitchFamily="34" charset="0"/>
              </a:rPr>
              <a:t>Kekulé</a:t>
            </a:r>
            <a:r>
              <a:rPr lang="cs-CZ" sz="3800" b="1" dirty="0">
                <a:latin typeface="Arial" panose="020B0604020202020204" pitchFamily="34" charset="0"/>
                <a:cs typeface="Arial" panose="020B0604020202020204" pitchFamily="34" charset="0"/>
              </a:rPr>
              <a:t> zveřejnil své názory, se často označuje jako začátek rozvoje organické chemie</a:t>
            </a:r>
            <a:r>
              <a:rPr lang="cs-CZ" sz="3800" dirty="0">
                <a:latin typeface="Arial" panose="020B0604020202020204" pitchFamily="34" charset="0"/>
                <a:cs typeface="Arial" panose="020B0604020202020204" pitchFamily="34" charset="0"/>
              </a:rPr>
              <a:t>. Vynikl jako učitel, jeho učebnice organické chemie napsaná v letech 1861-1867 měla zásadní vliv na celou generaci. </a:t>
            </a:r>
            <a:r>
              <a:rPr lang="cs-CZ" sz="3800" b="1" dirty="0">
                <a:latin typeface="Arial" panose="020B0604020202020204" pitchFamily="34" charset="0"/>
                <a:cs typeface="Arial" panose="020B0604020202020204" pitchFamily="34" charset="0"/>
              </a:rPr>
              <a:t>Na jeho podnět se r. 1860 konal první světový kongres chemiků - </a:t>
            </a:r>
            <a:r>
              <a:rPr lang="cs-CZ" sz="3800" dirty="0">
                <a:latin typeface="Arial" panose="020B0604020202020204" pitchFamily="34" charset="0"/>
                <a:cs typeface="Arial" panose="020B0604020202020204" pitchFamily="34" charset="0"/>
              </a:rPr>
              <a:t>mezi cca 130 přítomnými byli také </a:t>
            </a:r>
            <a:r>
              <a:rPr lang="cs-CZ" sz="3800" dirty="0" err="1">
                <a:latin typeface="Arial" panose="020B0604020202020204" pitchFamily="34" charset="0"/>
                <a:cs typeface="Arial" panose="020B0604020202020204" pitchFamily="34" charset="0"/>
              </a:rPr>
              <a:t>Liebig</a:t>
            </a:r>
            <a:r>
              <a:rPr lang="cs-CZ" sz="3800" dirty="0">
                <a:latin typeface="Arial" panose="020B0604020202020204" pitchFamily="34" charset="0"/>
                <a:cs typeface="Arial" panose="020B0604020202020204" pitchFamily="34" charset="0"/>
              </a:rPr>
              <a:t>, </a:t>
            </a:r>
            <a:r>
              <a:rPr lang="cs-CZ" sz="3800" u="sng" dirty="0" err="1">
                <a:latin typeface="Arial" panose="020B0604020202020204" pitchFamily="34" charset="0"/>
                <a:cs typeface="Arial" panose="020B0604020202020204" pitchFamily="34" charset="0"/>
                <a:hlinkClick r:id="rId5"/>
              </a:rPr>
              <a:t>Wöhler</a:t>
            </a:r>
            <a:r>
              <a:rPr lang="cs-CZ" sz="3800" dirty="0">
                <a:latin typeface="Arial" panose="020B0604020202020204" pitchFamily="34" charset="0"/>
                <a:cs typeface="Arial" panose="020B0604020202020204" pitchFamily="34" charset="0"/>
              </a:rPr>
              <a:t>, Mendělejev, </a:t>
            </a:r>
            <a:r>
              <a:rPr lang="cs-CZ" sz="3800" dirty="0" err="1">
                <a:latin typeface="Arial" panose="020B0604020202020204" pitchFamily="34" charset="0"/>
                <a:cs typeface="Arial" panose="020B0604020202020204" pitchFamily="34" charset="0"/>
              </a:rPr>
              <a:t>Cannizzaro</a:t>
            </a:r>
            <a:r>
              <a:rPr lang="cs-CZ" sz="3800" dirty="0">
                <a:latin typeface="Arial" panose="020B0604020202020204" pitchFamily="34" charset="0"/>
                <a:cs typeface="Arial" panose="020B0604020202020204" pitchFamily="34" charset="0"/>
              </a:rPr>
              <a:t> (přispěl k určování atomové hmotnosti z hustoty plynu) – kongres definoval termíny atom, molekula, a vyřešil některé nomenklaturní otázky. </a:t>
            </a:r>
          </a:p>
        </p:txBody>
      </p:sp>
    </p:spTree>
    <p:extLst>
      <p:ext uri="{BB962C8B-B14F-4D97-AF65-F5344CB8AC3E}">
        <p14:creationId xmlns:p14="http://schemas.microsoft.com/office/powerpoint/2010/main" val="1338090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0688" y="286572"/>
            <a:ext cx="11838432" cy="4524315"/>
          </a:xfrm>
          <a:prstGeom prst="rect">
            <a:avLst/>
          </a:prstGeom>
        </p:spPr>
        <p:txBody>
          <a:bodyPr wrap="square">
            <a:spAutoFit/>
          </a:bodyPr>
          <a:lstStyle/>
          <a:p>
            <a:pPr marL="342900" indent="-342900">
              <a:buSzPts val="1000"/>
              <a:buFont typeface="Symbol" panose="05050102010706020507" pitchFamily="18" charset="2"/>
              <a:buChar char=""/>
              <a:tabLst>
                <a:tab pos="457200" algn="l"/>
              </a:tabLst>
            </a:pPr>
            <a:r>
              <a:rPr lang="cs-CZ" sz="2400" dirty="0">
                <a:latin typeface="Arial" panose="020B0604020202020204" pitchFamily="34" charset="0"/>
                <a:cs typeface="Arial" panose="020B0604020202020204" pitchFamily="34" charset="0"/>
              </a:rPr>
              <a:t>Po r. 1860: prudký rozvoj metod syntézy, </a:t>
            </a:r>
            <a:r>
              <a:rPr lang="cs-CZ" sz="2400" b="1" dirty="0">
                <a:latin typeface="Arial" panose="020B0604020202020204" pitchFamily="34" charset="0"/>
                <a:cs typeface="Arial" panose="020B0604020202020204" pitchFamily="34" charset="0"/>
              </a:rPr>
              <a:t>rozvoj průmyslu umělých barviv, lepší </a:t>
            </a:r>
            <a:r>
              <a:rPr lang="cs-CZ" sz="2400" dirty="0">
                <a:latin typeface="Arial" panose="020B0604020202020204" pitchFamily="34" charset="0"/>
                <a:cs typeface="Arial" panose="020B0604020202020204" pitchFamily="34" charset="0"/>
              </a:rPr>
              <a:t>k </a:t>
            </a:r>
            <a:r>
              <a:rPr lang="cs-CZ" sz="2400" b="1" dirty="0">
                <a:latin typeface="Arial" panose="020B0604020202020204" pitchFamily="34" charset="0"/>
                <a:cs typeface="Arial" panose="020B0604020202020204" pitchFamily="34" charset="0"/>
              </a:rPr>
              <a:t>pochopení chemie přírodních látek</a:t>
            </a:r>
            <a:r>
              <a:rPr lang="cs-CZ" sz="2400" dirty="0">
                <a:latin typeface="Arial" panose="020B0604020202020204" pitchFamily="34" charset="0"/>
                <a:cs typeface="Arial" panose="020B0604020202020204" pitchFamily="34" charset="0"/>
              </a:rPr>
              <a:t> (např. uhlovodíky, terpeny, puriny, proteiny, cukry,… ). Nárůst počtu známých sloučenin </a:t>
            </a:r>
            <a:r>
              <a:rPr lang="cs-CZ" sz="2400" dirty="0">
                <a:latin typeface="Arial" panose="020B0604020202020204" pitchFamily="34" charset="0"/>
                <a:cs typeface="Arial" panose="020B0604020202020204" pitchFamily="34" charset="0"/>
                <a:sym typeface="Symbol" panose="05050102010706020507" pitchFamily="18" charset="2"/>
              </a:rPr>
              <a:t></a:t>
            </a:r>
            <a:r>
              <a:rPr lang="cs-CZ" sz="2400" dirty="0">
                <a:latin typeface="Arial" panose="020B0604020202020204" pitchFamily="34" charset="0"/>
                <a:cs typeface="Arial" panose="020B0604020202020204" pitchFamily="34" charset="0"/>
              </a:rPr>
              <a:t> klíčový problém je klasifikace, názvosloví,… </a:t>
            </a:r>
            <a:endParaRPr lang="cs-CZ" sz="2400" dirty="0"/>
          </a:p>
          <a:p>
            <a:pPr marL="342900" lvl="0" indent="-342900">
              <a:spcAft>
                <a:spcPts val="0"/>
              </a:spcAft>
              <a:buSzPts val="1000"/>
              <a:buFont typeface="Symbol" panose="05050102010706020507" pitchFamily="18" charset="2"/>
              <a:buChar char=""/>
              <a:tabLst>
                <a:tab pos="457200" algn="l"/>
              </a:tabLst>
            </a:pPr>
            <a:endPar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Názvosloví organických sloučenin.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První názvy organických sloučenin byly zavedeny dříve, než bylo cokoli známo o struktuře látek. Byly proto používány tzv.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triviální názvy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(močovina, olejová kyselina, citronová kyselina, vinná kyselina, chlorofyl,...).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Radikálové názvy</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(1. pol. 19. stol): </a:t>
            </a:r>
            <a:r>
              <a:rPr lang="cs-CZ" sz="24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methylalkohol</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4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methylethylketon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etylchlorid aj.). Pro složitější molekuly tento systém nestačil.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1892</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přijat nový systém –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systematické názvosloví</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založený na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substitučním</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principu (základ většiny dnes používaných národních názvoslovných systémů). </a:t>
            </a:r>
            <a:endParaRPr lang="cs-CZ"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94036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7536" y="207265"/>
            <a:ext cx="12009120" cy="3791712"/>
          </a:xfrm>
        </p:spPr>
        <p:txBody>
          <a:bodyPr>
            <a:normAutofit/>
          </a:bodyPr>
          <a:lstStyle/>
          <a:p>
            <a:pPr lvl="2">
              <a:lnSpc>
                <a:spcPct val="100000"/>
              </a:lnSpc>
              <a:spcBef>
                <a:spcPts val="0"/>
              </a:spcBef>
            </a:pPr>
            <a:r>
              <a:rPr lang="cs-CZ" sz="2400" u="sng" dirty="0">
                <a:latin typeface="Arial" panose="020B0604020202020204" pitchFamily="34" charset="0"/>
                <a:cs typeface="Arial" panose="020B0604020202020204" pitchFamily="34" charset="0"/>
                <a:hlinkClick r:id="rId2"/>
              </a:rPr>
              <a:t>- Analytická chemie</a:t>
            </a:r>
            <a:endParaRPr lang="cs-CZ" sz="2400" dirty="0">
              <a:latin typeface="Arial" panose="020B0604020202020204" pitchFamily="34" charset="0"/>
              <a:cs typeface="Arial" panose="020B0604020202020204" pitchFamily="34" charset="0"/>
            </a:endParaRPr>
          </a:p>
          <a:p>
            <a:pPr>
              <a:lnSpc>
                <a:spcPct val="100000"/>
              </a:lnSpc>
              <a:spcBef>
                <a:spcPts val="0"/>
              </a:spcBef>
            </a:pPr>
            <a:r>
              <a:rPr lang="cs-CZ" sz="2400" dirty="0">
                <a:latin typeface="Arial" panose="020B0604020202020204" pitchFamily="34" charset="0"/>
                <a:cs typeface="Arial" panose="020B0604020202020204" pitchFamily="34" charset="0"/>
              </a:rPr>
              <a:t>Některé poznatky již ze starověku a z období alchymie.</a:t>
            </a:r>
          </a:p>
          <a:p>
            <a:pPr>
              <a:lnSpc>
                <a:spcPct val="100000"/>
              </a:lnSpc>
              <a:spcBef>
                <a:spcPts val="0"/>
              </a:spcBef>
            </a:pPr>
            <a:r>
              <a:rPr lang="cs-CZ" sz="2400" dirty="0">
                <a:latin typeface="Arial" panose="020B0604020202020204" pitchFamily="34" charset="0"/>
                <a:cs typeface="Arial" panose="020B0604020202020204" pitchFamily="34" charset="0"/>
              </a:rPr>
              <a:t>19. stol.: Pokroky při řešení problému </a:t>
            </a:r>
            <a:r>
              <a:rPr lang="cs-CZ" sz="2400" b="1" dirty="0">
                <a:latin typeface="Arial" panose="020B0604020202020204" pitchFamily="34" charset="0"/>
                <a:cs typeface="Arial" panose="020B0604020202020204" pitchFamily="34" charset="0"/>
              </a:rPr>
              <a:t>atomových hmotností </a:t>
            </a:r>
            <a:r>
              <a:rPr lang="cs-CZ" sz="2400" dirty="0">
                <a:latin typeface="Arial" panose="020B0604020202020204" pitchFamily="34" charset="0"/>
                <a:cs typeface="Arial" panose="020B0604020202020204" pitchFamily="34" charset="0"/>
              </a:rPr>
              <a:t>(</a:t>
            </a:r>
            <a:r>
              <a:rPr lang="cs-CZ" sz="2400" dirty="0" err="1">
                <a:latin typeface="Arial" panose="020B0604020202020204" pitchFamily="34" charset="0"/>
                <a:cs typeface="Arial" panose="020B0604020202020204" pitchFamily="34" charset="0"/>
              </a:rPr>
              <a:t>Cannizzaro</a:t>
            </a:r>
            <a:r>
              <a:rPr lang="cs-CZ" sz="2400" dirty="0">
                <a:latin typeface="Arial" panose="020B0604020202020204" pitchFamily="34" charset="0"/>
                <a:cs typeface="Arial" panose="020B0604020202020204" pitchFamily="34" charset="0"/>
              </a:rPr>
              <a:t>) a </a:t>
            </a:r>
            <a:r>
              <a:rPr lang="cs-CZ" sz="2400" b="1" dirty="0">
                <a:latin typeface="Arial" panose="020B0604020202020204" pitchFamily="34" charset="0"/>
                <a:cs typeface="Arial" panose="020B0604020202020204" pitchFamily="34" charset="0"/>
              </a:rPr>
              <a:t>vzorců</a:t>
            </a:r>
            <a:r>
              <a:rPr lang="cs-CZ" sz="2400" dirty="0">
                <a:latin typeface="Arial" panose="020B0604020202020204" pitchFamily="34" charset="0"/>
                <a:cs typeface="Arial" panose="020B0604020202020204" pitchFamily="34" charset="0"/>
              </a:rPr>
              <a:t>.</a:t>
            </a:r>
          </a:p>
          <a:p>
            <a:pPr>
              <a:lnSpc>
                <a:spcPct val="100000"/>
              </a:lnSpc>
              <a:spcBef>
                <a:spcPts val="0"/>
              </a:spcBef>
            </a:pPr>
            <a:r>
              <a:rPr lang="cs-CZ" sz="2400" dirty="0">
                <a:latin typeface="Arial" panose="020B0604020202020204" pitchFamily="34" charset="0"/>
                <a:cs typeface="Arial" panose="020B0604020202020204" pitchFamily="34" charset="0"/>
              </a:rPr>
              <a:t>Rozvíjely se a využívaly: </a:t>
            </a:r>
            <a:r>
              <a:rPr lang="cs-CZ" sz="2400" b="1" dirty="0">
                <a:latin typeface="Arial" panose="020B0604020202020204" pitchFamily="34" charset="0"/>
                <a:cs typeface="Arial" panose="020B0604020202020204" pitchFamily="34" charset="0"/>
              </a:rPr>
              <a:t>gravimetrie</a:t>
            </a:r>
            <a:r>
              <a:rPr lang="cs-CZ" sz="2400" dirty="0">
                <a:latin typeface="Arial" panose="020B0604020202020204" pitchFamily="34" charset="0"/>
                <a:cs typeface="Arial" panose="020B0604020202020204" pitchFamily="34" charset="0"/>
              </a:rPr>
              <a:t>, </a:t>
            </a:r>
            <a:r>
              <a:rPr lang="cs-CZ" sz="2400" b="1" dirty="0">
                <a:latin typeface="Arial" panose="020B0604020202020204" pitchFamily="34" charset="0"/>
                <a:cs typeface="Arial" panose="020B0604020202020204" pitchFamily="34" charset="0"/>
              </a:rPr>
              <a:t>volumetrie</a:t>
            </a:r>
            <a:r>
              <a:rPr lang="cs-CZ" sz="2400" dirty="0">
                <a:latin typeface="Arial" panose="020B0604020202020204" pitchFamily="34" charset="0"/>
                <a:cs typeface="Arial" panose="020B0604020202020204" pitchFamily="34" charset="0"/>
              </a:rPr>
              <a:t> od 2. pol. 19. stol. – již šlo využít </a:t>
            </a:r>
            <a:r>
              <a:rPr lang="cs-CZ" sz="2400" b="1" dirty="0">
                <a:latin typeface="Arial" panose="020B0604020202020204" pitchFamily="34" charset="0"/>
                <a:cs typeface="Arial" panose="020B0604020202020204" pitchFamily="34" charset="0"/>
              </a:rPr>
              <a:t>indikátory</a:t>
            </a:r>
            <a:r>
              <a:rPr lang="cs-CZ" sz="2400" dirty="0">
                <a:latin typeface="Arial" panose="020B0604020202020204" pitchFamily="34" charset="0"/>
                <a:cs typeface="Arial" panose="020B0604020202020204" pitchFamily="34" charset="0"/>
              </a:rPr>
              <a:t>). </a:t>
            </a:r>
          </a:p>
          <a:p>
            <a:pPr>
              <a:lnSpc>
                <a:spcPct val="100000"/>
              </a:lnSpc>
              <a:spcBef>
                <a:spcPts val="0"/>
              </a:spcBef>
            </a:pPr>
            <a:r>
              <a:rPr lang="cs-CZ" sz="2400" b="1" dirty="0">
                <a:latin typeface="Arial" panose="020B0604020202020204" pitchFamily="34" charset="0"/>
                <a:cs typeface="Arial" panose="020B0604020202020204" pitchFamily="34" charset="0"/>
              </a:rPr>
              <a:t>Instrumentální metody - </a:t>
            </a:r>
            <a:r>
              <a:rPr lang="cs-CZ" sz="2400" dirty="0">
                <a:latin typeface="Arial" panose="020B0604020202020204" pitchFamily="34" charset="0"/>
                <a:cs typeface="Arial" panose="020B0604020202020204" pitchFamily="34" charset="0"/>
              </a:rPr>
              <a:t>konec 19. stol. (možnost využít elektřinu).  </a:t>
            </a:r>
            <a:r>
              <a:rPr lang="cs-CZ" sz="2400" b="1" dirty="0">
                <a:latin typeface="Arial" panose="020B0604020202020204" pitchFamily="34" charset="0"/>
                <a:cs typeface="Arial" panose="020B0604020202020204" pitchFamily="34" charset="0"/>
              </a:rPr>
              <a:t>Spektroskop, refraktometr, polarimetr</a:t>
            </a:r>
            <a:r>
              <a:rPr lang="cs-CZ" sz="2400" dirty="0">
                <a:latin typeface="Arial" panose="020B0604020202020204" pitchFamily="34" charset="0"/>
                <a:cs typeface="Arial" panose="020B0604020202020204" pitchFamily="34" charset="0"/>
              </a:rPr>
              <a:t>, </a:t>
            </a:r>
            <a:r>
              <a:rPr lang="cs-CZ" sz="2400" b="1" dirty="0">
                <a:latin typeface="Arial" panose="020B0604020202020204" pitchFamily="34" charset="0"/>
                <a:cs typeface="Arial" panose="020B0604020202020204" pitchFamily="34" charset="0"/>
              </a:rPr>
              <a:t>mikroskop</a:t>
            </a:r>
            <a:r>
              <a:rPr lang="cs-CZ" sz="2400" dirty="0">
                <a:latin typeface="Arial" panose="020B0604020202020204" pitchFamily="34" charset="0"/>
                <a:cs typeface="Arial" panose="020B0604020202020204" pitchFamily="34" charset="0"/>
              </a:rPr>
              <a:t>. </a:t>
            </a:r>
            <a:r>
              <a:rPr lang="cs-CZ" sz="2400" b="1" dirty="0">
                <a:latin typeface="Arial" panose="020B0604020202020204" pitchFamily="34" charset="0"/>
                <a:cs typeface="Arial" panose="020B0604020202020204" pitchFamily="34" charset="0"/>
              </a:rPr>
              <a:t>Rychlost a citlivost instrumentální analýzy</a:t>
            </a:r>
            <a:r>
              <a:rPr lang="cs-CZ" sz="2400" dirty="0">
                <a:latin typeface="Arial" panose="020B0604020202020204" pitchFamily="34" charset="0"/>
                <a:cs typeface="Arial" panose="020B0604020202020204" pitchFamily="34" charset="0"/>
              </a:rPr>
              <a:t> zcela jasně </a:t>
            </a:r>
            <a:r>
              <a:rPr lang="cs-CZ" sz="2400" b="1" dirty="0">
                <a:latin typeface="Arial" panose="020B0604020202020204" pitchFamily="34" charset="0"/>
                <a:cs typeface="Arial" panose="020B0604020202020204" pitchFamily="34" charset="0"/>
              </a:rPr>
              <a:t>oprávnily vysoké finanční náklady</a:t>
            </a:r>
            <a:r>
              <a:rPr lang="cs-CZ" sz="2400" dirty="0">
                <a:latin typeface="Arial" panose="020B0604020202020204" pitchFamily="34" charset="0"/>
                <a:cs typeface="Arial" panose="020B0604020202020204" pitchFamily="34" charset="0"/>
              </a:rPr>
              <a:t> na tyto přístroje, zvláště tam, kde se prováděly </a:t>
            </a:r>
            <a:r>
              <a:rPr lang="cs-CZ" sz="2400" b="1" dirty="0">
                <a:latin typeface="Arial" panose="020B0604020202020204" pitchFamily="34" charset="0"/>
                <a:cs typeface="Arial" panose="020B0604020202020204" pitchFamily="34" charset="0"/>
              </a:rPr>
              <a:t>opakované analýzy</a:t>
            </a:r>
            <a:r>
              <a:rPr lang="cs-CZ" sz="2400" dirty="0">
                <a:latin typeface="Arial" panose="020B0604020202020204" pitchFamily="34" charset="0"/>
                <a:cs typeface="Arial" panose="020B0604020202020204" pitchFamily="34" charset="0"/>
              </a:rPr>
              <a:t>.</a:t>
            </a:r>
          </a:p>
          <a:p>
            <a:endParaRPr lang="cs-CZ" dirty="0"/>
          </a:p>
        </p:txBody>
      </p:sp>
      <p:sp>
        <p:nvSpPr>
          <p:cNvPr id="4" name="Obdélník 3"/>
          <p:cNvSpPr/>
          <p:nvPr/>
        </p:nvSpPr>
        <p:spPr>
          <a:xfrm>
            <a:off x="243840" y="5059972"/>
            <a:ext cx="11716512" cy="1200329"/>
          </a:xfrm>
          <a:prstGeom prst="rect">
            <a:avLst/>
          </a:prstGeom>
        </p:spPr>
        <p:txBody>
          <a:bodyPr wrap="square">
            <a:spAutoFit/>
          </a:bodyPr>
          <a:lstStyle/>
          <a:p>
            <a:pPr lvl="0">
              <a:spcAft>
                <a:spcPts val="0"/>
              </a:spcAft>
              <a:buSzPts val="1000"/>
            </a:pP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 Anorganická chemie</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zkoumá přípravu a vlastnosti chemických sloučenin kromě uhlovodíků a jejich derivátů. Překrývá se s analytickou a fyzikální chemií, částečně i s fyzikou.</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707963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12192000" cy="6858000"/>
          </a:xfrm>
        </p:spPr>
        <p:txBody>
          <a:bodyPr>
            <a:normAutofit lnSpcReduction="10000"/>
          </a:bodyPr>
          <a:lstStyle/>
          <a:p>
            <a:pPr lvl="2">
              <a:lnSpc>
                <a:spcPct val="110000"/>
              </a:lnSpc>
              <a:spcBef>
                <a:spcPts val="0"/>
              </a:spcBef>
            </a:pPr>
            <a:r>
              <a:rPr lang="cs-CZ" sz="2600" u="sng" dirty="0">
                <a:latin typeface="Arial" panose="020B0604020202020204" pitchFamily="34" charset="0"/>
                <a:cs typeface="Arial" panose="020B0604020202020204" pitchFamily="34" charset="0"/>
                <a:hlinkClick r:id="rId2"/>
              </a:rPr>
              <a:t>- Elektrochemie</a:t>
            </a:r>
            <a:endParaRPr lang="cs-CZ" sz="2600" dirty="0">
              <a:latin typeface="Arial" panose="020B0604020202020204" pitchFamily="34" charset="0"/>
              <a:cs typeface="Arial" panose="020B0604020202020204" pitchFamily="34" charset="0"/>
            </a:endParaRPr>
          </a:p>
          <a:p>
            <a:pPr>
              <a:lnSpc>
                <a:spcPct val="110000"/>
              </a:lnSpc>
              <a:spcBef>
                <a:spcPts val="0"/>
              </a:spcBef>
            </a:pPr>
            <a:r>
              <a:rPr lang="cs-CZ" sz="2600" b="1" dirty="0">
                <a:latin typeface="Arial" panose="020B0604020202020204" pitchFamily="34" charset="0"/>
                <a:cs typeface="Arial" panose="020B0604020202020204" pitchFamily="34" charset="0"/>
              </a:rPr>
              <a:t>!! objev elektronu až 1897 (J. J. Thomson). </a:t>
            </a:r>
            <a:endParaRPr lang="cs-CZ" sz="2600" dirty="0">
              <a:latin typeface="Arial" panose="020B0604020202020204" pitchFamily="34" charset="0"/>
              <a:cs typeface="Arial" panose="020B0604020202020204" pitchFamily="34" charset="0"/>
            </a:endParaRPr>
          </a:p>
          <a:p>
            <a:pPr>
              <a:lnSpc>
                <a:spcPct val="110000"/>
              </a:lnSpc>
              <a:spcBef>
                <a:spcPts val="0"/>
              </a:spcBef>
            </a:pPr>
            <a:r>
              <a:rPr lang="cs-CZ" sz="2600" dirty="0">
                <a:latin typeface="Arial" panose="020B0604020202020204" pitchFamily="34" charset="0"/>
                <a:cs typeface="Arial" panose="020B0604020202020204" pitchFamily="34" charset="0"/>
              </a:rPr>
              <a:t>1800: A. Volta: </a:t>
            </a:r>
            <a:r>
              <a:rPr lang="cs-CZ" sz="2600" b="1" dirty="0">
                <a:latin typeface="Arial" panose="020B0604020202020204" pitchFamily="34" charset="0"/>
                <a:cs typeface="Arial" panose="020B0604020202020204" pitchFamily="34" charset="0"/>
              </a:rPr>
              <a:t>galvanický článek</a:t>
            </a:r>
            <a:r>
              <a:rPr lang="cs-CZ" sz="2600" dirty="0">
                <a:latin typeface="Arial" panose="020B0604020202020204" pitchFamily="34" charset="0"/>
                <a:cs typeface="Arial" panose="020B0604020202020204" pitchFamily="34" charset="0"/>
              </a:rPr>
              <a:t> (Voltův sloup) - nadlouho se stal nejdůležitějším zdrojem elektrického proudu.</a:t>
            </a:r>
          </a:p>
          <a:p>
            <a:pPr>
              <a:lnSpc>
                <a:spcPct val="110000"/>
              </a:lnSpc>
              <a:spcBef>
                <a:spcPts val="0"/>
              </a:spcBef>
            </a:pPr>
            <a:r>
              <a:rPr lang="cs-CZ" sz="2600" dirty="0">
                <a:latin typeface="Arial" panose="020B0604020202020204" pitchFamily="34" charset="0"/>
                <a:cs typeface="Arial" panose="020B0604020202020204" pitchFamily="34" charset="0"/>
              </a:rPr>
              <a:t>1834: </a:t>
            </a:r>
            <a:r>
              <a:rPr lang="cs-CZ" sz="2600" u="sng" dirty="0">
                <a:latin typeface="Arial" panose="020B0604020202020204" pitchFamily="34" charset="0"/>
                <a:cs typeface="Arial" panose="020B0604020202020204" pitchFamily="34" charset="0"/>
                <a:hlinkClick r:id="rId3"/>
              </a:rPr>
              <a:t>M. Faraday</a:t>
            </a:r>
            <a:r>
              <a:rPr lang="cs-CZ" sz="2600" dirty="0">
                <a:latin typeface="Arial" panose="020B0604020202020204" pitchFamily="34" charset="0"/>
                <a:cs typeface="Arial" panose="020B0604020202020204" pitchFamily="34" charset="0"/>
              </a:rPr>
              <a:t>  - </a:t>
            </a:r>
            <a:r>
              <a:rPr lang="cs-CZ" sz="2600" b="1" dirty="0">
                <a:latin typeface="Arial" panose="020B0604020202020204" pitchFamily="34" charset="0"/>
                <a:cs typeface="Arial" panose="020B0604020202020204" pitchFamily="34" charset="0"/>
              </a:rPr>
              <a:t>zákony elektrolýzy</a:t>
            </a:r>
            <a:r>
              <a:rPr lang="cs-CZ" sz="2600" dirty="0">
                <a:latin typeface="Arial" panose="020B0604020202020204" pitchFamily="34" charset="0"/>
                <a:cs typeface="Arial" panose="020B0604020202020204" pitchFamily="34" charset="0"/>
              </a:rPr>
              <a:t>.</a:t>
            </a:r>
          </a:p>
          <a:p>
            <a:pPr>
              <a:lnSpc>
                <a:spcPct val="110000"/>
              </a:lnSpc>
              <a:spcBef>
                <a:spcPts val="0"/>
              </a:spcBef>
            </a:pPr>
            <a:r>
              <a:rPr lang="cs-CZ" sz="2600" b="1" dirty="0">
                <a:latin typeface="Arial" panose="020B0604020202020204" pitchFamily="34" charset="0"/>
                <a:cs typeface="Arial" panose="020B0604020202020204" pitchFamily="34" charset="0"/>
              </a:rPr>
              <a:t>1867: Siemens – dynamo</a:t>
            </a:r>
            <a:endParaRPr lang="cs-CZ" sz="2600" dirty="0">
              <a:latin typeface="Arial" panose="020B0604020202020204" pitchFamily="34" charset="0"/>
              <a:cs typeface="Arial" panose="020B0604020202020204" pitchFamily="34" charset="0"/>
            </a:endParaRPr>
          </a:p>
          <a:p>
            <a:pPr>
              <a:lnSpc>
                <a:spcPct val="110000"/>
              </a:lnSpc>
              <a:spcBef>
                <a:spcPts val="0"/>
              </a:spcBef>
            </a:pPr>
            <a:r>
              <a:rPr lang="cs-CZ" sz="2600" dirty="0">
                <a:latin typeface="Arial" panose="020B0604020202020204" pitchFamily="34" charset="0"/>
                <a:cs typeface="Arial" panose="020B0604020202020204" pitchFamily="34" charset="0"/>
              </a:rPr>
              <a:t>1879: T. A. Edison - žárovka.</a:t>
            </a:r>
          </a:p>
          <a:p>
            <a:pPr>
              <a:lnSpc>
                <a:spcPct val="110000"/>
              </a:lnSpc>
              <a:spcBef>
                <a:spcPts val="0"/>
              </a:spcBef>
            </a:pPr>
            <a:r>
              <a:rPr lang="cs-CZ" sz="2600" b="1" dirty="0">
                <a:latin typeface="Arial" panose="020B0604020202020204" pitchFamily="34" charset="0"/>
                <a:cs typeface="Arial" panose="020B0604020202020204" pitchFamily="34" charset="0"/>
              </a:rPr>
              <a:t>Studium vodivosti roztoků </a:t>
            </a:r>
            <a:r>
              <a:rPr lang="cs-CZ" sz="2600" dirty="0">
                <a:latin typeface="Arial" panose="020B0604020202020204" pitchFamily="34" charset="0"/>
                <a:cs typeface="Arial" panose="020B0604020202020204" pitchFamily="34" charset="0"/>
              </a:rPr>
              <a:t>- mimo jiné </a:t>
            </a:r>
            <a:r>
              <a:rPr lang="cs-CZ" sz="2600" u="sng" dirty="0">
                <a:latin typeface="Arial" panose="020B0604020202020204" pitchFamily="34" charset="0"/>
                <a:cs typeface="Arial" panose="020B0604020202020204" pitchFamily="34" charset="0"/>
                <a:hlinkClick r:id="rId4"/>
              </a:rPr>
              <a:t>S. A. </a:t>
            </a:r>
            <a:r>
              <a:rPr lang="cs-CZ" sz="2600" u="sng" dirty="0" err="1">
                <a:latin typeface="Arial" panose="020B0604020202020204" pitchFamily="34" charset="0"/>
                <a:cs typeface="Arial" panose="020B0604020202020204" pitchFamily="34" charset="0"/>
                <a:hlinkClick r:id="rId4"/>
              </a:rPr>
              <a:t>Arrhenius</a:t>
            </a:r>
            <a:r>
              <a:rPr lang="cs-CZ" sz="2600" dirty="0">
                <a:latin typeface="Arial" panose="020B0604020202020204" pitchFamily="34" charset="0"/>
                <a:cs typeface="Arial" panose="020B0604020202020204" pitchFamily="34" charset="0"/>
              </a:rPr>
              <a:t>: teorie elektrolytické disociace, ta následně vedla ve 20. století k definicím kyselin a zásad.</a:t>
            </a:r>
          </a:p>
          <a:p>
            <a:pPr>
              <a:lnSpc>
                <a:spcPct val="110000"/>
              </a:lnSpc>
              <a:spcBef>
                <a:spcPts val="0"/>
              </a:spcBef>
            </a:pPr>
            <a:r>
              <a:rPr lang="cs-CZ" sz="2600" b="1" dirty="0">
                <a:latin typeface="Arial" panose="020B0604020202020204" pitchFamily="34" charset="0"/>
                <a:cs typeface="Arial" panose="020B0604020202020204" pitchFamily="34" charset="0"/>
              </a:rPr>
              <a:t>1889</a:t>
            </a:r>
            <a:r>
              <a:rPr lang="cs-CZ" sz="2600" dirty="0">
                <a:latin typeface="Arial" panose="020B0604020202020204" pitchFamily="34" charset="0"/>
                <a:cs typeface="Arial" panose="020B0604020202020204" pitchFamily="34" charset="0"/>
              </a:rPr>
              <a:t>: teorie elektrochemických reakcí, </a:t>
            </a:r>
            <a:r>
              <a:rPr lang="cs-CZ" sz="2600" dirty="0" err="1">
                <a:latin typeface="Arial" panose="020B0604020202020204" pitchFamily="34" charset="0"/>
                <a:cs typeface="Arial" panose="020B0604020202020204" pitchFamily="34" charset="0"/>
              </a:rPr>
              <a:t>Nernstovy</a:t>
            </a:r>
            <a:r>
              <a:rPr lang="cs-CZ" sz="2600" dirty="0">
                <a:latin typeface="Arial" panose="020B0604020202020204" pitchFamily="34" charset="0"/>
                <a:cs typeface="Arial" panose="020B0604020202020204" pitchFamily="34" charset="0"/>
              </a:rPr>
              <a:t> rovnice,… </a:t>
            </a:r>
          </a:p>
          <a:p>
            <a:pPr>
              <a:lnSpc>
                <a:spcPct val="110000"/>
              </a:lnSpc>
              <a:spcBef>
                <a:spcPts val="0"/>
              </a:spcBef>
            </a:pPr>
            <a:r>
              <a:rPr lang="cs-CZ" sz="2600" b="1" dirty="0">
                <a:latin typeface="Arial" panose="020B0604020202020204" pitchFamily="34" charset="0"/>
                <a:cs typeface="Arial" panose="020B0604020202020204" pitchFamily="34" charset="0"/>
              </a:rPr>
              <a:t>Elektrolýza: elektrolýza soli</a:t>
            </a:r>
            <a:r>
              <a:rPr lang="cs-CZ" sz="2600" dirty="0">
                <a:latin typeface="Arial" panose="020B0604020202020204" pitchFamily="34" charset="0"/>
                <a:cs typeface="Arial" panose="020B0604020202020204" pitchFamily="34" charset="0"/>
              </a:rPr>
              <a:t> (1803), </a:t>
            </a:r>
            <a:r>
              <a:rPr lang="cs-CZ" sz="2600" b="1" dirty="0">
                <a:latin typeface="Arial" panose="020B0604020202020204" pitchFamily="34" charset="0"/>
                <a:cs typeface="Arial" panose="020B0604020202020204" pitchFamily="34" charset="0"/>
              </a:rPr>
              <a:t>příprava</a:t>
            </a:r>
            <a:r>
              <a:rPr lang="cs-CZ" sz="2600" dirty="0">
                <a:latin typeface="Arial" panose="020B0604020202020204" pitchFamily="34" charset="0"/>
                <a:cs typeface="Arial" panose="020B0604020202020204" pitchFamily="34" charset="0"/>
              </a:rPr>
              <a:t> kovového </a:t>
            </a:r>
            <a:r>
              <a:rPr lang="cs-CZ" sz="2600" b="1" dirty="0">
                <a:latin typeface="Arial" panose="020B0604020202020204" pitchFamily="34" charset="0"/>
                <a:cs typeface="Arial" panose="020B0604020202020204" pitchFamily="34" charset="0"/>
              </a:rPr>
              <a:t>sodíku</a:t>
            </a:r>
            <a:r>
              <a:rPr lang="cs-CZ" sz="2600" dirty="0">
                <a:latin typeface="Arial" panose="020B0604020202020204" pitchFamily="34" charset="0"/>
                <a:cs typeface="Arial" panose="020B0604020202020204" pitchFamily="34" charset="0"/>
              </a:rPr>
              <a:t> a </a:t>
            </a:r>
            <a:r>
              <a:rPr lang="cs-CZ" sz="2600" b="1" dirty="0">
                <a:latin typeface="Arial" panose="020B0604020202020204" pitchFamily="34" charset="0"/>
                <a:cs typeface="Arial" panose="020B0604020202020204" pitchFamily="34" charset="0"/>
              </a:rPr>
              <a:t>draslíku</a:t>
            </a:r>
            <a:r>
              <a:rPr lang="cs-CZ" sz="2600" dirty="0">
                <a:latin typeface="Arial" panose="020B0604020202020204" pitchFamily="34" charset="0"/>
                <a:cs typeface="Arial" panose="020B0604020202020204" pitchFamily="34" charset="0"/>
              </a:rPr>
              <a:t> (1807), kovového </a:t>
            </a:r>
            <a:r>
              <a:rPr lang="cs-CZ" sz="2600" b="1" dirty="0">
                <a:latin typeface="Arial" panose="020B0604020202020204" pitchFamily="34" charset="0"/>
                <a:cs typeface="Arial" panose="020B0604020202020204" pitchFamily="34" charset="0"/>
                <a:hlinkClick r:id="rId5"/>
              </a:rPr>
              <a:t>hliníku</a:t>
            </a:r>
            <a:r>
              <a:rPr lang="cs-CZ" sz="2600" dirty="0">
                <a:latin typeface="Arial" panose="020B0604020202020204" pitchFamily="34" charset="0"/>
                <a:cs typeface="Arial" panose="020B0604020202020204" pitchFamily="34" charset="0"/>
              </a:rPr>
              <a:t> (1827). Výroba byla zahájena až po zajištění dostatečného množství elektrického proudu (Siemens, 1867 dynamo). V 80. letech byla zavedena </a:t>
            </a:r>
            <a:r>
              <a:rPr lang="cs-CZ" sz="2600" b="1" dirty="0">
                <a:latin typeface="Arial" panose="020B0604020202020204" pitchFamily="34" charset="0"/>
                <a:cs typeface="Arial" panose="020B0604020202020204" pitchFamily="34" charset="0"/>
              </a:rPr>
              <a:t>výroba chloru</a:t>
            </a:r>
            <a:r>
              <a:rPr lang="cs-CZ" sz="2600" dirty="0">
                <a:latin typeface="Arial" panose="020B0604020202020204" pitchFamily="34" charset="0"/>
                <a:cs typeface="Arial" panose="020B0604020202020204" pitchFamily="34" charset="0"/>
              </a:rPr>
              <a:t> a </a:t>
            </a:r>
            <a:r>
              <a:rPr lang="cs-CZ" sz="2600" b="1" dirty="0">
                <a:latin typeface="Arial" panose="020B0604020202020204" pitchFamily="34" charset="0"/>
                <a:cs typeface="Arial" panose="020B0604020202020204" pitchFamily="34" charset="0"/>
              </a:rPr>
              <a:t>hydroxidu sodného</a:t>
            </a:r>
            <a:r>
              <a:rPr lang="cs-CZ" sz="2600" dirty="0">
                <a:latin typeface="Arial" panose="020B0604020202020204" pitchFamily="34" charset="0"/>
                <a:cs typeface="Arial" panose="020B0604020202020204" pitchFamily="34" charset="0"/>
              </a:rPr>
              <a:t> diafragmovým (Bauer, 1884) a rtuťovým (</a:t>
            </a:r>
            <a:r>
              <a:rPr lang="cs-CZ" sz="2600" dirty="0" err="1">
                <a:latin typeface="Arial" panose="020B0604020202020204" pitchFamily="34" charset="0"/>
                <a:cs typeface="Arial" panose="020B0604020202020204" pitchFamily="34" charset="0"/>
              </a:rPr>
              <a:t>Billiter</a:t>
            </a:r>
            <a:r>
              <a:rPr lang="cs-CZ" sz="2600" dirty="0">
                <a:latin typeface="Arial" panose="020B0604020202020204" pitchFamily="34" charset="0"/>
                <a:cs typeface="Arial" panose="020B0604020202020204" pitchFamily="34" charset="0"/>
              </a:rPr>
              <a:t>, 1892) způsobem, dále pak výroba </a:t>
            </a:r>
            <a:r>
              <a:rPr lang="cs-CZ" sz="2600" b="1" dirty="0">
                <a:latin typeface="Arial" panose="020B0604020202020204" pitchFamily="34" charset="0"/>
                <a:cs typeface="Arial" panose="020B0604020202020204" pitchFamily="34" charset="0"/>
              </a:rPr>
              <a:t>jodoformu</a:t>
            </a:r>
            <a:r>
              <a:rPr lang="cs-CZ" sz="2600" dirty="0">
                <a:latin typeface="Arial" panose="020B0604020202020204" pitchFamily="34" charset="0"/>
                <a:cs typeface="Arial" panose="020B0604020202020204" pitchFamily="34" charset="0"/>
              </a:rPr>
              <a:t>, </a:t>
            </a:r>
            <a:r>
              <a:rPr lang="cs-CZ" sz="2600" b="1" dirty="0">
                <a:latin typeface="Arial" panose="020B0604020202020204" pitchFamily="34" charset="0"/>
                <a:cs typeface="Arial" panose="020B0604020202020204" pitchFamily="34" charset="0"/>
              </a:rPr>
              <a:t>manganistanu</a:t>
            </a:r>
            <a:r>
              <a:rPr lang="cs-CZ" sz="2600" dirty="0">
                <a:latin typeface="Arial" panose="020B0604020202020204" pitchFamily="34" charset="0"/>
                <a:cs typeface="Arial" panose="020B0604020202020204" pitchFamily="34" charset="0"/>
              </a:rPr>
              <a:t>, kovového </a:t>
            </a:r>
            <a:r>
              <a:rPr lang="cs-CZ" sz="2600" b="1" dirty="0">
                <a:latin typeface="Arial" panose="020B0604020202020204" pitchFamily="34" charset="0"/>
                <a:cs typeface="Arial" panose="020B0604020202020204" pitchFamily="34" charset="0"/>
              </a:rPr>
              <a:t>hliníku</a:t>
            </a:r>
            <a:r>
              <a:rPr lang="cs-CZ" sz="2600" dirty="0">
                <a:latin typeface="Arial" panose="020B0604020202020204" pitchFamily="34" charset="0"/>
                <a:cs typeface="Arial" panose="020B0604020202020204" pitchFamily="34" charset="0"/>
              </a:rPr>
              <a:t> a </a:t>
            </a:r>
            <a:r>
              <a:rPr lang="cs-CZ" sz="2600" b="1" u="sng" dirty="0">
                <a:latin typeface="Arial" panose="020B0604020202020204" pitchFamily="34" charset="0"/>
                <a:cs typeface="Arial" panose="020B0604020202020204" pitchFamily="34" charset="0"/>
                <a:hlinkClick r:id="rId6"/>
              </a:rPr>
              <a:t>mědi</a:t>
            </a:r>
            <a:r>
              <a:rPr lang="cs-CZ" sz="2600" dirty="0">
                <a:latin typeface="Arial" panose="020B0604020202020204" pitchFamily="34" charset="0"/>
                <a:cs typeface="Arial" panose="020B0604020202020204" pitchFamily="34" charset="0"/>
              </a:rPr>
              <a:t>.</a:t>
            </a:r>
          </a:p>
          <a:p>
            <a:endParaRPr lang="cs-CZ" dirty="0"/>
          </a:p>
        </p:txBody>
      </p:sp>
    </p:spTree>
    <p:extLst>
      <p:ext uri="{BB962C8B-B14F-4D97-AF65-F5344CB8AC3E}">
        <p14:creationId xmlns:p14="http://schemas.microsoft.com/office/powerpoint/2010/main" val="3888796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Rozvoj oborů souvisejících s chemií</a:t>
            </a:r>
            <a:br>
              <a:rPr lang="cs-CZ" dirty="0"/>
            </a:br>
            <a:endParaRPr lang="cs-CZ" dirty="0"/>
          </a:p>
        </p:txBody>
      </p:sp>
      <p:sp>
        <p:nvSpPr>
          <p:cNvPr id="3" name="Zástupný symbol pro obsah 2"/>
          <p:cNvSpPr>
            <a:spLocks noGrp="1"/>
          </p:cNvSpPr>
          <p:nvPr>
            <p:ph idx="1"/>
          </p:nvPr>
        </p:nvSpPr>
        <p:spPr>
          <a:xfrm>
            <a:off x="0" y="1825625"/>
            <a:ext cx="12106656" cy="4351338"/>
          </a:xfrm>
        </p:spPr>
        <p:txBody>
          <a:bodyPr/>
          <a:lstStyle/>
          <a:p>
            <a:r>
              <a:rPr lang="cs-CZ" u="sng" dirty="0">
                <a:hlinkClick r:id="rId2"/>
              </a:rPr>
              <a:t>- Krystalografie</a:t>
            </a:r>
            <a:r>
              <a:rPr lang="cs-CZ" u="sng" dirty="0"/>
              <a:t>:</a:t>
            </a:r>
            <a:r>
              <a:rPr lang="cs-CZ" dirty="0"/>
              <a:t> 17. stol.: známa </a:t>
            </a:r>
            <a:r>
              <a:rPr lang="cs-CZ" b="1" dirty="0"/>
              <a:t>neměnnost úhlů mezi ploškami krystalu</a:t>
            </a:r>
            <a:r>
              <a:rPr lang="cs-CZ" dirty="0"/>
              <a:t>. </a:t>
            </a:r>
            <a:r>
              <a:rPr lang="cs-CZ" dirty="0" err="1"/>
              <a:t>Huygens</a:t>
            </a:r>
            <a:r>
              <a:rPr lang="cs-CZ" dirty="0"/>
              <a:t>: 17. stol: krystal je seskupením identických částic hmoty. 1824: mřížka krystalu je tvořena z atomů a ne z molekul. Vyzdvižena souvislost vlastností krystalů s jejich strukturou a s vlastnostmi látek. </a:t>
            </a:r>
            <a:r>
              <a:rPr lang="cs-CZ" b="1" dirty="0"/>
              <a:t>1850</a:t>
            </a:r>
            <a:r>
              <a:rPr lang="cs-CZ" dirty="0"/>
              <a:t> bylo popsáno všech 14 typů prostorových mřížek krystalů a dokázáno, že víc jich není. </a:t>
            </a:r>
            <a:r>
              <a:rPr lang="cs-CZ" b="1" dirty="0"/>
              <a:t>Paprsky X</a:t>
            </a:r>
            <a:r>
              <a:rPr lang="cs-CZ" dirty="0"/>
              <a:t>, (</a:t>
            </a:r>
            <a:r>
              <a:rPr lang="cs-CZ" b="1" dirty="0"/>
              <a:t>konec 19. stol.</a:t>
            </a:r>
            <a:r>
              <a:rPr lang="cs-CZ" dirty="0"/>
              <a:t>, </a:t>
            </a:r>
            <a:r>
              <a:rPr lang="cs-CZ" u="sng" dirty="0">
                <a:hlinkClick r:id="rId3"/>
              </a:rPr>
              <a:t>W.C. </a:t>
            </a:r>
            <a:r>
              <a:rPr lang="cs-CZ" u="sng" dirty="0" err="1">
                <a:hlinkClick r:id="rId3"/>
              </a:rPr>
              <a:t>Röentgen</a:t>
            </a:r>
            <a:r>
              <a:rPr lang="cs-CZ" dirty="0"/>
              <a:t>) – nástroj ke zkoumání vnitřního uspořádání krystalů. Krystalografie – se stala užitečným pomocníkem chemie.</a:t>
            </a:r>
          </a:p>
          <a:p>
            <a:endParaRPr lang="cs-CZ" dirty="0"/>
          </a:p>
        </p:txBody>
      </p:sp>
    </p:spTree>
    <p:extLst>
      <p:ext uri="{BB962C8B-B14F-4D97-AF65-F5344CB8AC3E}">
        <p14:creationId xmlns:p14="http://schemas.microsoft.com/office/powerpoint/2010/main" val="380598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09728"/>
            <a:ext cx="12192000" cy="6740307"/>
          </a:xfrm>
          <a:prstGeom prst="rect">
            <a:avLst/>
          </a:prstGeom>
        </p:spPr>
        <p:txBody>
          <a:bodyPr wrap="square">
            <a:spAutoFit/>
          </a:bodyPr>
          <a:lstStyle/>
          <a:p>
            <a:pPr marL="182563" lvl="2">
              <a:spcAft>
                <a:spcPts val="0"/>
              </a:spcAft>
              <a:buSzPts val="1000"/>
              <a:tabLst>
                <a:tab pos="1371600" algn="l"/>
              </a:tabLst>
            </a:pP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Lékařství</a:t>
            </a:r>
            <a:r>
              <a:rPr lang="cs-CZ" sz="2400" u="sng"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zpočátku kladen hlavní důraz na fyziologii a anatomii. Existence mikrobů dlouho nebyla neuznávána. 1796: první úspěšné očkování (proti neštovicím). V 19. stol.: </a:t>
            </a:r>
            <a:r>
              <a:rPr lang="cs-CZ" sz="24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L. Pasteur</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boj proti mikrobům</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Napřed byly jeho názory odmítány, prosazení základních antiseptických opatření v nemocnicích bylo velmi pracné. Za pravdu mu daly jeho výsledky imunizace proti sněti u dobytka a proti vzteklině u člověka, což nakonec lékaře donutilo přijmout jeho názory.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Revoluce zahájená Pasteurem znamenala prakticky založení vědeckého lékařství</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Bakteriologie jako věda tak vstoupila do lékařské praxe a stala se její podstatnou součástí. Mj. umožnila nahromadění lidí v průmyslových městech 19. století.</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182563">
              <a:spcAft>
                <a:spcPts val="0"/>
              </a:spcAf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Claude Bernard</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(1813-1878): důležité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vnitřní funkce těla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jsou podmíněny složitou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rovnováhou chemických reakcí</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Mnohé z nich popsal. </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182563">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Další směr: studium mechanismu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nervové činnosti</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182563">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Hledání a uplatňování stále lepších léků proti nemocem: 1987 objeven aspirin ve formě bez nežádoucích vedlejších účinků (funkce výtažku z vrbové kůry známa již v 5. stol. př. n. l., jeho funkce vysvětlena až 1971 a v r. 1982 oceněna Nobelovou cenou). 1803 izolován z opia lék využívaný především pro tišení bolestí – morfin. Objev antibiotik je připisován sice 20. století, ovšem první krůčky k jejich objevu a pochopení jejich funkce učinili vědci již v 19. století.</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15896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9560" y="18257"/>
            <a:ext cx="10515600" cy="810800"/>
          </a:xfrm>
        </p:spPr>
        <p:txBody>
          <a:bodyPr/>
          <a:lstStyle/>
          <a:p>
            <a:r>
              <a:rPr lang="cs-CZ" b="1" dirty="0"/>
              <a:t>Rozvoj interdisciplinárních věd</a:t>
            </a:r>
            <a:endParaRPr lang="cs-CZ" dirty="0"/>
          </a:p>
        </p:txBody>
      </p:sp>
      <p:sp>
        <p:nvSpPr>
          <p:cNvPr id="4" name="Obdélník 3"/>
          <p:cNvSpPr/>
          <p:nvPr/>
        </p:nvSpPr>
        <p:spPr>
          <a:xfrm>
            <a:off x="524256" y="1074510"/>
            <a:ext cx="11119104" cy="954107"/>
          </a:xfrm>
          <a:prstGeom prst="rect">
            <a:avLst/>
          </a:prstGeom>
        </p:spPr>
        <p:txBody>
          <a:bodyPr wrap="square">
            <a:spAutoFit/>
          </a:bodyPr>
          <a:lstStyle/>
          <a:p>
            <a:pPr marL="1143000" lvl="2" indent="-228600">
              <a:spcAft>
                <a:spcPts val="0"/>
              </a:spcAft>
              <a:buSzPts val="1000"/>
              <a:buFont typeface="Wingdings" panose="05000000000000000000" pitchFamily="2" charset="2"/>
              <a:buChar char=""/>
              <a:tabLst>
                <a:tab pos="1371600" algn="l"/>
              </a:tabLst>
            </a:pPr>
            <a:r>
              <a:rPr lang="cs-CZ" sz="2800" b="1" dirty="0">
                <a:latin typeface="Arial" panose="020B0604020202020204" pitchFamily="34" charset="0"/>
                <a:ea typeface="Times New Roman" panose="02020603050405020304" pitchFamily="18" charset="0"/>
                <a:cs typeface="Arial" panose="020B0604020202020204" pitchFamily="34" charset="0"/>
              </a:rPr>
              <a:t>Fyzikální chemie</a:t>
            </a:r>
            <a:r>
              <a:rPr lang="cs-CZ"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 1. interdisciplinární věda (1885)</a:t>
            </a:r>
          </a:p>
          <a:p>
            <a:pPr marL="1143000" lvl="2" indent="-228600">
              <a:spcAft>
                <a:spcPts val="0"/>
              </a:spcAft>
              <a:buSzPts val="1000"/>
              <a:buFont typeface="Wingdings" panose="05000000000000000000" pitchFamily="2" charset="2"/>
              <a:buChar char=""/>
              <a:tabLst>
                <a:tab pos="1371600" algn="l"/>
              </a:tabLst>
            </a:pPr>
            <a:r>
              <a:rPr lang="cs-CZ" sz="2800" b="1" dirty="0">
                <a:solidFill>
                  <a:srgbClr val="333333"/>
                </a:solidFill>
                <a:latin typeface="Arial" panose="020B0604020202020204" pitchFamily="34" charset="0"/>
                <a:ea typeface="Times New Roman" panose="02020603050405020304" pitchFamily="18" charset="0"/>
                <a:cs typeface="Arial" panose="020B0604020202020204" pitchFamily="34" charset="0"/>
              </a:rPr>
              <a:t>Biochemie</a:t>
            </a:r>
            <a:r>
              <a:rPr lang="cs-CZ"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800" dirty="0">
                <a:latin typeface="Arial" panose="020B0604020202020204" pitchFamily="34" charset="0"/>
                <a:cs typeface="Arial" panose="020B0604020202020204" pitchFamily="34" charset="0"/>
              </a:rPr>
              <a:t>poč. 40. let 19. stol. </a:t>
            </a:r>
            <a:r>
              <a:rPr lang="cs-CZ" sz="28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405767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192000" cy="6186309"/>
          </a:xfrm>
          <a:prstGeom prst="rect">
            <a:avLst/>
          </a:prstGeom>
        </p:spPr>
        <p:txBody>
          <a:bodyPr wrap="square">
            <a:spAutoFit/>
          </a:bodyPr>
          <a:lstStyle/>
          <a:p>
            <a:pPr marL="182563" lvl="2">
              <a:spcAft>
                <a:spcPts val="0"/>
              </a:spcAft>
              <a:buSzPts val="1000"/>
              <a:tabLst>
                <a:tab pos="1371600" algn="l"/>
              </a:tabLst>
            </a:pPr>
            <a:r>
              <a:rPr lang="cs-CZ" sz="2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Fyzikální chemie</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1. interdisciplinární věda</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1885 vydána učebnice </a:t>
            </a:r>
            <a:r>
              <a:rPr lang="cs-CZ" sz="2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W. </a:t>
            </a:r>
            <a:r>
              <a:rPr lang="cs-CZ" sz="22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Ostwalda</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Lehrbuch</a:t>
            </a:r>
            <a:r>
              <a:rPr lang="cs-CZ" sz="2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der </a:t>
            </a:r>
            <a:r>
              <a:rPr lang="cs-CZ" sz="2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allgemeinen</a:t>
            </a:r>
            <a:r>
              <a:rPr lang="cs-CZ" sz="2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Chemie</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poprvé shrnující zákonitosti fyzikální chemie a 1887 založen odborný časopis </a:t>
            </a:r>
            <a:r>
              <a:rPr lang="cs-CZ" sz="2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Zeitschrift</a:t>
            </a:r>
            <a:r>
              <a:rPr lang="cs-CZ" sz="2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für</a:t>
            </a:r>
            <a:r>
              <a:rPr lang="cs-CZ" sz="2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200" i="1" dirty="0" err="1">
                <a:solidFill>
                  <a:srgbClr val="333333"/>
                </a:solidFill>
                <a:latin typeface="Arial" panose="020B0604020202020204" pitchFamily="34" charset="0"/>
                <a:ea typeface="Times New Roman" panose="02020603050405020304" pitchFamily="18" charset="0"/>
                <a:cs typeface="Arial" panose="020B0604020202020204" pitchFamily="34" charset="0"/>
              </a:rPr>
              <a:t>physikalische</a:t>
            </a:r>
            <a:r>
              <a:rPr lang="cs-CZ" sz="2200" i="1" dirty="0">
                <a:solidFill>
                  <a:srgbClr val="333333"/>
                </a:solidFill>
                <a:latin typeface="Arial" panose="020B0604020202020204" pitchFamily="34" charset="0"/>
                <a:ea typeface="Times New Roman" panose="02020603050405020304" pitchFamily="18" charset="0"/>
                <a:cs typeface="Arial" panose="020B0604020202020204" pitchFamily="34" charset="0"/>
              </a:rPr>
              <a:t> Chemie</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u jehož vzniku stáli např. W. </a:t>
            </a:r>
            <a:r>
              <a:rPr lang="cs-CZ" sz="2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Ostwald</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J. H. </a:t>
            </a:r>
            <a:r>
              <a:rPr lang="cs-CZ" sz="22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van´t</a:t>
            </a:r>
            <a:r>
              <a:rPr lang="cs-CZ" sz="2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 </a:t>
            </a:r>
            <a:r>
              <a:rPr lang="cs-CZ" sz="22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Hoff</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 </a:t>
            </a:r>
            <a:r>
              <a:rPr lang="cs-CZ" sz="2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5"/>
              </a:rPr>
              <a:t>S. </a:t>
            </a:r>
            <a:r>
              <a:rPr lang="cs-CZ" sz="22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5"/>
              </a:rPr>
              <a:t>Arrhenius</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1.pol. 19. stol.: zkoumáno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stavové chování reálných plynů, podařilo se </a:t>
            </a:r>
            <a:r>
              <a:rPr lang="cs-CZ" sz="22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6"/>
              </a:rPr>
              <a:t>zkapalnit </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většinu plynů (zbytek po roce 1869 – objevena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kritická teplota; He: 1908</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Počátky </a:t>
            </a:r>
            <a:r>
              <a:rPr lang="cs-CZ" sz="22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7"/>
              </a:rPr>
              <a:t>termodynamiky</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sice v 17. stol. (R. </a:t>
            </a:r>
            <a:r>
              <a:rPr lang="cs-CZ" sz="2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Boyle</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ale skutečný rozvoj až po odlišení teploty a tepla (18. stol.). 1. pol. 19. stol.: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termochemické zákony</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1. a. 2. věta termodynamická</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Gibbsova energie </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odhad uskutečnitelnosti chemických dějů, výpočet hodnoty rovnovážné konstanty chemických dějů.</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Konec 19. stol: F. W. </a:t>
            </a:r>
            <a:r>
              <a:rPr lang="cs-CZ" sz="2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Ostwald</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formuloval teorii katalýzy, ale katalytické děje (fermentace - enzymy) využívány už ve starověku. </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17. stol.: známo černání AgCl na světle, 1. </a:t>
            </a:r>
            <a:r>
              <a:rPr lang="cs-CZ" sz="2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pol</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19. stol. formulován 1. fotochemický zákon, 1835 objev fotografie, 1912: zákon fotochemické ekvivalence.</a:t>
            </a:r>
            <a:endParaRPr lang="cs-CZ" sz="22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Nauka o elektřině a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elektrochemii</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se dlouho vyvíjely společně. Základní pilíře byly položeny již v 18. století (vodiče a nevodiče, kondenzátor, kladný a záporný náboj, Coulombův zákon). Studium iontových dějů spadá přibližně do druhé poloviny 19. století (1834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Faradayovy zákon</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y, 1887 </a:t>
            </a:r>
            <a:r>
              <a:rPr lang="cs-CZ" sz="22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8"/>
              </a:rPr>
              <a:t>teorie elektrolytické disociace</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 1889 </a:t>
            </a:r>
            <a:r>
              <a:rPr lang="cs-CZ" sz="2200" b="1" dirty="0">
                <a:solidFill>
                  <a:srgbClr val="333333"/>
                </a:solidFill>
                <a:latin typeface="Arial" panose="020B0604020202020204" pitchFamily="34" charset="0"/>
                <a:ea typeface="Times New Roman" panose="02020603050405020304" pitchFamily="18" charset="0"/>
                <a:cs typeface="Arial" panose="020B0604020202020204" pitchFamily="34" charset="0"/>
              </a:rPr>
              <a:t>teorie elektrochemických reakcí</a:t>
            </a:r>
            <a:r>
              <a:rPr lang="cs-CZ" sz="2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05282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192000" cy="4893647"/>
          </a:xfrm>
          <a:prstGeom prst="rect">
            <a:avLst/>
          </a:prstGeom>
        </p:spPr>
        <p:txBody>
          <a:bodyPr wrap="square">
            <a:spAutoFit/>
          </a:bodyPr>
          <a:lstStyle/>
          <a:p>
            <a:pPr marL="354013" indent="-171450">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Konec 19. stol. = konec období tzv. klasické fyziky. Pracemi J. C. </a:t>
            </a:r>
            <a:r>
              <a:rPr lang="cs-CZ" sz="24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Maxwella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byla vybudována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jednotná teorie elektromagnetismu</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která spojila nauku o elektřině, magnetismu a optice s termikou. </a:t>
            </a:r>
            <a:r>
              <a:rPr lang="cs-CZ" sz="24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Kinetická teorie</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4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Maxwella-Bolzmanna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vysvětlila chování látek v různých skupenských stavech i zákonitosti dříve empiricky poznané. Termodynamika začala ovlivňovat nejen konstrukce tepelných zařízení, ale pronikla i do chemie a chemické technologie. Teoretických poznatků se začalo hojně využívat v praxi (dynamo a elektrické motory, rozvod elektrické energie, bezdrátový přenos informací, konstrukce spalovacích motorů apod.).</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354013" indent="-171450">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Vědcům se zdálo, že vše podstatné již bylo objeveno, ale k zásadně novým objevům došlo teprve tehdy, když se začala studovat doposud málo prozkoumaná odvětví fyziky, např. elektrické výboje v plynech. Nové poznatky v této oblasti vedly nakonec k revoluci ve vědě a k narušení celé pečlivě vytvořené soustavy klasické fyziky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krize fyziky</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svým rozsahem značně ovlivnily vývoj chemie 20. století.</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491311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68224" y="1825625"/>
            <a:ext cx="11801856" cy="4351338"/>
          </a:xfrm>
        </p:spPr>
        <p:txBody>
          <a:bodyPr/>
          <a:lstStyle/>
          <a:p>
            <a:r>
              <a:rPr lang="cs-CZ" u="sng" dirty="0">
                <a:hlinkClick r:id="rId2"/>
              </a:rPr>
              <a:t>- Biochemie</a:t>
            </a:r>
            <a:r>
              <a:rPr lang="cs-CZ" dirty="0"/>
              <a:t> jako samostatná moderní věda </a:t>
            </a:r>
            <a:r>
              <a:rPr lang="cs-CZ" b="1" dirty="0"/>
              <a:t>vznikla počátkem 40. let 19. stol. </a:t>
            </a:r>
            <a:r>
              <a:rPr lang="cs-CZ" dirty="0"/>
              <a:t>Vliv na její vývoj měl </a:t>
            </a:r>
            <a:r>
              <a:rPr lang="cs-CZ" b="1" dirty="0">
                <a:hlinkClick r:id="rId3"/>
              </a:rPr>
              <a:t>J. von </a:t>
            </a:r>
            <a:r>
              <a:rPr lang="cs-CZ" b="1" dirty="0" err="1">
                <a:hlinkClick r:id="rId3"/>
              </a:rPr>
              <a:t>Liebig</a:t>
            </a:r>
            <a:r>
              <a:rPr lang="cs-CZ" dirty="0"/>
              <a:t> (minerální teorie). V 19. století vysvětlena podstata kvašení. Chemic­kou činností živých organismů se ve 2. pol. 19. stol. zabýval francouzský profesor chemie </a:t>
            </a:r>
            <a:r>
              <a:rPr lang="cs-CZ" b="1" dirty="0"/>
              <a:t>L. Pasteur</a:t>
            </a:r>
            <a:r>
              <a:rPr lang="cs-CZ" dirty="0"/>
              <a:t>. V 19. stol. též výzkum </a:t>
            </a:r>
            <a:r>
              <a:rPr lang="cs-CZ" b="1" dirty="0"/>
              <a:t>fotosyntézy </a:t>
            </a:r>
            <a:r>
              <a:rPr lang="cs-CZ" dirty="0"/>
              <a:t>a objev a výzkum  </a:t>
            </a:r>
            <a:r>
              <a:rPr lang="cs-CZ" b="1" dirty="0"/>
              <a:t>nukleových kyselin</a:t>
            </a:r>
            <a:r>
              <a:rPr lang="cs-CZ" dirty="0"/>
              <a:t>.</a:t>
            </a:r>
          </a:p>
          <a:p>
            <a:endParaRPr lang="cs-CZ" dirty="0"/>
          </a:p>
        </p:txBody>
      </p:sp>
    </p:spTree>
    <p:extLst>
      <p:ext uri="{BB962C8B-B14F-4D97-AF65-F5344CB8AC3E}">
        <p14:creationId xmlns:p14="http://schemas.microsoft.com/office/powerpoint/2010/main" val="3463020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0515600" cy="927607"/>
          </a:xfrm>
        </p:spPr>
        <p:txBody>
          <a:bodyPr/>
          <a:lstStyle/>
          <a:p>
            <a:r>
              <a:rPr lang="cs-CZ" b="1" dirty="0"/>
              <a:t>Jeskyně </a:t>
            </a:r>
            <a:r>
              <a:rPr lang="cs-CZ" b="1" dirty="0" err="1"/>
              <a:t>Wonderwerk</a:t>
            </a:r>
            <a:r>
              <a:rPr lang="cs-CZ" b="1" dirty="0"/>
              <a:t>, Jižní Afrika</a:t>
            </a:r>
          </a:p>
        </p:txBody>
      </p:sp>
      <p:sp>
        <p:nvSpPr>
          <p:cNvPr id="3" name="Zástupný symbol pro obsah 2"/>
          <p:cNvSpPr>
            <a:spLocks noGrp="1"/>
          </p:cNvSpPr>
          <p:nvPr>
            <p:ph idx="1"/>
          </p:nvPr>
        </p:nvSpPr>
        <p:spPr>
          <a:xfrm>
            <a:off x="0" y="927607"/>
            <a:ext cx="7658100" cy="4351338"/>
          </a:xfrm>
        </p:spPr>
        <p:txBody>
          <a:bodyPr/>
          <a:lstStyle/>
          <a:p>
            <a:r>
              <a:rPr lang="cs-CZ" dirty="0"/>
              <a:t>Dosud nejstarší důkaz o použití ohně člověkem, před cca 1 miliony let</a:t>
            </a:r>
          </a:p>
          <a:p>
            <a:r>
              <a:rPr lang="cs-CZ" dirty="0">
                <a:hlinkClick r:id="rId2"/>
              </a:rPr>
              <a:t>https://www.nature.com/articles/nature.2012.10372</a:t>
            </a:r>
            <a:endParaRPr lang="cs-CZ" dirty="0"/>
          </a:p>
          <a:p>
            <a:endParaRPr lang="cs-CZ" dirty="0"/>
          </a:p>
          <a:p>
            <a:endParaRPr lang="cs-CZ" dirty="0"/>
          </a:p>
        </p:txBody>
      </p:sp>
      <p:pic>
        <p:nvPicPr>
          <p:cNvPr id="4" name="Obrázek 3"/>
          <p:cNvPicPr>
            <a:picLocks noChangeAspect="1"/>
          </p:cNvPicPr>
          <p:nvPr/>
        </p:nvPicPr>
        <p:blipFill>
          <a:blip r:embed="rId3"/>
          <a:stretch>
            <a:fillRect/>
          </a:stretch>
        </p:blipFill>
        <p:spPr>
          <a:xfrm>
            <a:off x="0" y="2907527"/>
            <a:ext cx="6087832" cy="3950473"/>
          </a:xfrm>
          <a:prstGeom prst="rect">
            <a:avLst/>
          </a:prstGeom>
        </p:spPr>
      </p:pic>
      <p:pic>
        <p:nvPicPr>
          <p:cNvPr id="1028" name="Picture 4" descr="https://www.utoronto.ca/sites/default/files/Excavated-Area-12-04-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90" y="2907527"/>
            <a:ext cx="5925710" cy="3950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rveying outside the entrance to the ca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558" y="-24893"/>
            <a:ext cx="4355442" cy="290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23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ovci mamutů (ilustr.Z.Burian) - Štorch Eduard - Lovci mamutů  (ilustr.Z.Burian) - Štorch Edua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4304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obsah 4"/>
          <p:cNvSpPr>
            <a:spLocks noGrp="1"/>
          </p:cNvSpPr>
          <p:nvPr>
            <p:ph idx="1"/>
          </p:nvPr>
        </p:nvSpPr>
        <p:spPr>
          <a:xfrm>
            <a:off x="7286699" y="5368099"/>
            <a:ext cx="6793992" cy="515239"/>
          </a:xfrm>
        </p:spPr>
        <p:txBody>
          <a:bodyPr>
            <a:normAutofit/>
          </a:bodyPr>
          <a:lstStyle/>
          <a:p>
            <a:r>
              <a:rPr lang="cs-CZ" sz="1600" dirty="0"/>
              <a:t>http://www.iabrno.cz/agalerie/paleolit.htm</a:t>
            </a:r>
          </a:p>
        </p:txBody>
      </p:sp>
      <p:pic>
        <p:nvPicPr>
          <p:cNvPr id="5128" name="Picture 8" descr="http://www.iabrno.cz/agalerie/paleo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539" y="0"/>
            <a:ext cx="6185461" cy="517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9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aleolit Archivy - VĚDÁ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Zástupný symbol pro obsah 5"/>
          <p:cNvSpPr>
            <a:spLocks noGrp="1"/>
          </p:cNvSpPr>
          <p:nvPr>
            <p:ph idx="1"/>
          </p:nvPr>
        </p:nvSpPr>
        <p:spPr/>
        <p:txBody>
          <a:bodyPr/>
          <a:lstStyle/>
          <a:p>
            <a:r>
              <a:rPr lang="cs-CZ" b="1" dirty="0"/>
              <a:t>Mezolit</a:t>
            </a:r>
          </a:p>
          <a:p>
            <a:r>
              <a:rPr lang="cs-CZ" dirty="0"/>
              <a:t>začíná při ústupu poslední doby ledové a je pro něj typické šíření zemědělství. V různých zemích se udává rozdílně - pro střední Evropu cca 8000 – 5000 př. n. l. Je </a:t>
            </a:r>
            <a:r>
              <a:rPr lang="cs-CZ" dirty="0" err="1"/>
              <a:t>chakteristický</a:t>
            </a:r>
            <a:r>
              <a:rPr lang="cs-CZ" dirty="0"/>
              <a:t> přizpůsobováním lovců a sběračů na rychle se </a:t>
            </a:r>
            <a:r>
              <a:rPr lang="cs-CZ" dirty="0" err="1"/>
              <a:t>oteplující</a:t>
            </a:r>
            <a:r>
              <a:rPr lang="cs-CZ" dirty="0"/>
              <a:t> klima. Výroba nástrojů této doby je rozšířena o </a:t>
            </a:r>
            <a:r>
              <a:rPr lang="cs-CZ" b="1" dirty="0"/>
              <a:t>mikrolity</a:t>
            </a:r>
            <a:r>
              <a:rPr lang="cs-CZ" dirty="0"/>
              <a:t> = miniaturní kamenné nástroje.</a:t>
            </a:r>
          </a:p>
          <a:p>
            <a:endParaRPr lang="cs-CZ" dirty="0"/>
          </a:p>
        </p:txBody>
      </p:sp>
    </p:spTree>
    <p:extLst>
      <p:ext uri="{BB962C8B-B14F-4D97-AF65-F5344CB8AC3E}">
        <p14:creationId xmlns:p14="http://schemas.microsoft.com/office/powerpoint/2010/main" val="115313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40664" y="252857"/>
            <a:ext cx="10515600" cy="4351338"/>
          </a:xfrm>
        </p:spPr>
        <p:txBody>
          <a:bodyPr/>
          <a:lstStyle/>
          <a:p>
            <a:r>
              <a:rPr lang="cs-CZ" b="1" dirty="0"/>
              <a:t>Neolit</a:t>
            </a:r>
          </a:p>
          <a:p>
            <a:r>
              <a:rPr lang="cs-CZ" dirty="0"/>
              <a:t>- vzniká zemědělství a počátky chovu dobytka. Lidé začali záměrně a cílevědomě vyrábět, co potřebovali k životu. Zemědělské práce vyžadovaly nové druhy nářadí. Lidé potřebovali nástroje pro rozrývání, kypření půdy a ke sklizni obilí. Lidé potřebovali uskladnit přebytky vypěstovaných potravin (</a:t>
            </a:r>
            <a:r>
              <a:rPr lang="cs-CZ" dirty="0">
                <a:sym typeface="Symbol" panose="05050102010706020507" pitchFamily="18" charset="2"/>
              </a:rPr>
              <a:t></a:t>
            </a:r>
            <a:r>
              <a:rPr lang="cs-CZ" dirty="0"/>
              <a:t> hliněné nádoby včetně vypalování). Vzniklo </a:t>
            </a:r>
            <a:r>
              <a:rPr lang="cs-CZ" u="sng" dirty="0">
                <a:hlinkClick r:id="rId2"/>
              </a:rPr>
              <a:t>hrnčířství</a:t>
            </a:r>
            <a:r>
              <a:rPr lang="cs-CZ" dirty="0"/>
              <a:t>.</a:t>
            </a:r>
          </a:p>
          <a:p>
            <a:endParaRPr lang="cs-CZ" dirty="0"/>
          </a:p>
          <a:p>
            <a:r>
              <a:rPr lang="cs-CZ" sz="1600" dirty="0"/>
              <a:t>https://www.archeologienadosah.cz/o-archeologii/chronologie/prehled-pravekych-obdobi-na-nasem-uzemi</a:t>
            </a:r>
          </a:p>
          <a:p>
            <a:endParaRPr lang="cs-CZ" dirty="0"/>
          </a:p>
        </p:txBody>
      </p:sp>
    </p:spTree>
    <p:extLst>
      <p:ext uri="{BB962C8B-B14F-4D97-AF65-F5344CB8AC3E}">
        <p14:creationId xmlns:p14="http://schemas.microsoft.com/office/powerpoint/2010/main" val="2402354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364224"/>
            <a:ext cx="10515600" cy="493776"/>
          </a:xfrm>
        </p:spPr>
        <p:txBody>
          <a:bodyPr>
            <a:normAutofit/>
          </a:bodyPr>
          <a:lstStyle/>
          <a:p>
            <a:r>
              <a:rPr lang="cs-CZ" sz="1400" dirty="0"/>
              <a:t>https://archaeo3d.com/lide-z-dlouhych-domu/artefakty/keramika/index.html</a:t>
            </a:r>
          </a:p>
        </p:txBody>
      </p:sp>
      <p:sp>
        <p:nvSpPr>
          <p:cNvPr id="3" name="Zástupný symbol pro obsah 2"/>
          <p:cNvSpPr>
            <a:spLocks noGrp="1"/>
          </p:cNvSpPr>
          <p:nvPr>
            <p:ph idx="1"/>
          </p:nvPr>
        </p:nvSpPr>
        <p:spPr>
          <a:xfrm>
            <a:off x="374904" y="0"/>
            <a:ext cx="10515600" cy="4351338"/>
          </a:xfrm>
        </p:spPr>
        <p:txBody>
          <a:bodyPr/>
          <a:lstStyle/>
          <a:p>
            <a:r>
              <a:rPr lang="cs-CZ" dirty="0"/>
              <a:t>Neolit – keramika</a:t>
            </a:r>
          </a:p>
          <a:p>
            <a:endParaRPr lang="cs-CZ" dirty="0"/>
          </a:p>
          <a:p>
            <a:endParaRPr lang="cs-CZ" dirty="0"/>
          </a:p>
        </p:txBody>
      </p:sp>
      <p:pic>
        <p:nvPicPr>
          <p:cNvPr id="4" name="Obrázek 3"/>
          <p:cNvPicPr>
            <a:picLocks noChangeAspect="1"/>
          </p:cNvPicPr>
          <p:nvPr/>
        </p:nvPicPr>
        <p:blipFill>
          <a:blip r:embed="rId2"/>
          <a:stretch>
            <a:fillRect/>
          </a:stretch>
        </p:blipFill>
        <p:spPr>
          <a:xfrm>
            <a:off x="93895" y="754993"/>
            <a:ext cx="5761905" cy="3714286"/>
          </a:xfrm>
          <a:prstGeom prst="rect">
            <a:avLst/>
          </a:prstGeom>
        </p:spPr>
      </p:pic>
      <p:pic>
        <p:nvPicPr>
          <p:cNvPr id="7172" name="Picture 4" descr="Vpravo část zdobené nádoby z lokality Kolín, vlevo nádoba z pohřebiště v Miskovicích. Datováno do kultury s vypíchanou keramikou. Foto O. Kačerovský a J. Rend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667" y="329183"/>
            <a:ext cx="4897640" cy="264075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5026451" y="4105224"/>
            <a:ext cx="1819048" cy="2238095"/>
          </a:xfrm>
          <a:prstGeom prst="rect">
            <a:avLst/>
          </a:prstGeom>
        </p:spPr>
      </p:pic>
    </p:spTree>
    <p:extLst>
      <p:ext uri="{BB962C8B-B14F-4D97-AF65-F5344CB8AC3E}">
        <p14:creationId xmlns:p14="http://schemas.microsoft.com/office/powerpoint/2010/main" val="1774138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Neolit – nádoby z organického materiálu (nálezy z neolitických studní, Súdán)</a:t>
            </a:r>
          </a:p>
        </p:txBody>
      </p:sp>
      <p:pic>
        <p:nvPicPr>
          <p:cNvPr id="8194" name="Picture 2" descr="Významnou část přepravních a skladovacích kontejnerů tvořily v neolitu určitě nádoby z organických hmot. Právě nálezové situace ve studních mohou často vést k zachování těchto jinak v podstatě archeologicky neviditelných artefaktů. Na obrázku jsou nádoby z etnografického kontextu Súdánu. Vlevo je koš vypletený tak hustě, že nádoba udrží tekutinu. Vpravo nádoba z tykve, která je z provozních důvodů ovázána koženými řemínk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80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64920" y="97536"/>
            <a:ext cx="10515600" cy="1325563"/>
          </a:xfrm>
        </p:spPr>
        <p:txBody>
          <a:bodyPr>
            <a:normAutofit/>
          </a:bodyPr>
          <a:lstStyle/>
          <a:p>
            <a:r>
              <a:rPr lang="cs-CZ" dirty="0"/>
              <a:t>Nález neolitické pece (Bylany u Kutné Hory)</a:t>
            </a:r>
            <a:br>
              <a:rPr lang="cs-CZ" dirty="0"/>
            </a:br>
            <a:r>
              <a:rPr lang="cs-CZ" sz="2000" dirty="0"/>
              <a:t>https://archaeo3d.com/lide-z-dlouhych-domu/lide-z-dlouhych-domu/jamy--sila--pece/index.html</a:t>
            </a:r>
          </a:p>
        </p:txBody>
      </p:sp>
      <p:pic>
        <p:nvPicPr>
          <p:cNvPr id="9218" name="Picture 2" descr="Pec se zbytkem kopule z Bylan. K čemu přesně tato otopná zařízení sloužila, není jasné. Pravděpodobně to byla multifunkční zařízení využívaná, jak k pečení potravin, tak i jiným výrobním procesů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8776" y="1596421"/>
            <a:ext cx="7184136" cy="516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9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8888" y="0"/>
            <a:ext cx="10515600" cy="849440"/>
          </a:xfrm>
        </p:spPr>
        <p:txBody>
          <a:bodyPr/>
          <a:lstStyle/>
          <a:p>
            <a:r>
              <a:rPr lang="cs-CZ" dirty="0"/>
              <a:t>DOBA MĚDĚNÁ</a:t>
            </a:r>
          </a:p>
        </p:txBody>
      </p:sp>
      <p:sp>
        <p:nvSpPr>
          <p:cNvPr id="3" name="Zástupný symbol pro obsah 2"/>
          <p:cNvSpPr>
            <a:spLocks noGrp="1"/>
          </p:cNvSpPr>
          <p:nvPr>
            <p:ph idx="1"/>
          </p:nvPr>
        </p:nvSpPr>
        <p:spPr>
          <a:xfrm>
            <a:off x="0" y="849440"/>
            <a:ext cx="12192000" cy="6008560"/>
          </a:xfrm>
        </p:spPr>
        <p:txBody>
          <a:bodyPr>
            <a:normAutofit fontScale="92500" lnSpcReduction="10000"/>
          </a:bodyPr>
          <a:lstStyle/>
          <a:p>
            <a:r>
              <a:rPr lang="cs-CZ" dirty="0"/>
              <a:t>- změny ve způsobu obdělávání půdy - použití oradla, tažné síly dobytka, užití prvních vozů, objev kola (5. tis. př. n. l.)</a:t>
            </a:r>
          </a:p>
          <a:p>
            <a:r>
              <a:rPr lang="cs-CZ" dirty="0"/>
              <a:t>V eneolitu se používaly dva známé druhy výrobních materiálů – tradiční </a:t>
            </a:r>
            <a:r>
              <a:rPr lang="cs-CZ" b="1" dirty="0"/>
              <a:t>kámen</a:t>
            </a:r>
            <a:r>
              <a:rPr lang="cs-CZ" dirty="0"/>
              <a:t> a nové </a:t>
            </a:r>
            <a:r>
              <a:rPr lang="cs-CZ" b="1" dirty="0"/>
              <a:t>kovy</a:t>
            </a:r>
            <a:r>
              <a:rPr lang="cs-CZ" dirty="0"/>
              <a:t>, zejména zlato, stříbro a měď, která byla v této době považována spíš za prestižní záležitost než ekonomicky významný činitel.</a:t>
            </a:r>
          </a:p>
          <a:p>
            <a:r>
              <a:rPr lang="cs-CZ" dirty="0"/>
              <a:t>Vznik profesí spojených se zpracování kovů (kovolitci – současně i kněží)</a:t>
            </a:r>
          </a:p>
          <a:p>
            <a:r>
              <a:rPr lang="cs-CZ" u="sng" dirty="0">
                <a:hlinkClick r:id="rId2"/>
              </a:rPr>
              <a:t>Zlato</a:t>
            </a:r>
            <a:r>
              <a:rPr lang="cs-CZ" dirty="0"/>
              <a:t> lidé zpracovávali na ozdoby za studena již před 6000 - 5 000 let př. n. l. Pravděpodobně bylo zlato prvním kovem, s nímž se lidstvo setkalo, ať už dobýváním nebo z </a:t>
            </a:r>
            <a:r>
              <a:rPr lang="cs-CZ" dirty="0" err="1"/>
              <a:t>náplaveb</a:t>
            </a:r>
            <a:r>
              <a:rPr lang="cs-CZ" dirty="0"/>
              <a:t> řek.</a:t>
            </a:r>
          </a:p>
          <a:p>
            <a:r>
              <a:rPr lang="cs-CZ" u="sng" dirty="0">
                <a:hlinkClick r:id="rId3"/>
              </a:rPr>
              <a:t>Stříbro</a:t>
            </a:r>
            <a:r>
              <a:rPr lang="cs-CZ" dirty="0"/>
              <a:t> poznali lidé později, protože se nevyskytovalo tak často ve formě čistého kovu jako zlato. Byla známa slitina zlata a stříbra (tyto kovy se v přírodě nacházely společně) pod názvem „</a:t>
            </a:r>
            <a:r>
              <a:rPr lang="cs-CZ" i="1" dirty="0"/>
              <a:t>as</a:t>
            </a:r>
            <a:r>
              <a:rPr lang="cs-CZ" dirty="0"/>
              <a:t>“, ale lidé zlato a stříbro společně přítomné ve slitině od sebe neuměli oddělit. Hlavní význam stříbra spočíval v jeho pozdějším využití - zejména v mincovnictví (v eneolitu mince ještě nebyly)</a:t>
            </a:r>
          </a:p>
          <a:p>
            <a:r>
              <a:rPr lang="cs-CZ" u="sng" dirty="0">
                <a:hlinkClick r:id="rId4"/>
              </a:rPr>
              <a:t>Měď</a:t>
            </a:r>
            <a:r>
              <a:rPr lang="cs-CZ" dirty="0"/>
              <a:t> nacházeli pravěcí lidé v přírodě čistou ( bez příměsí jiných nerostů). Její předností bylo, že se dala snadno opracovávat.</a:t>
            </a:r>
          </a:p>
        </p:txBody>
      </p:sp>
    </p:spTree>
    <p:extLst>
      <p:ext uri="{BB962C8B-B14F-4D97-AF65-F5344CB8AC3E}">
        <p14:creationId xmlns:p14="http://schemas.microsoft.com/office/powerpoint/2010/main" val="35120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10515600" cy="4351338"/>
          </a:xfrm>
        </p:spPr>
        <p:txBody>
          <a:bodyPr/>
          <a:lstStyle/>
          <a:p>
            <a:r>
              <a:rPr lang="cs-CZ" dirty="0"/>
              <a:t>Doly (i hlubinné) na pazourek (3900-1600 př.n.l.) - </a:t>
            </a:r>
            <a:r>
              <a:rPr lang="de-DE" i="1" dirty="0" err="1"/>
              <a:t>Krzemionki</a:t>
            </a:r>
            <a:r>
              <a:rPr lang="de-DE" i="1" dirty="0"/>
              <a:t> </a:t>
            </a:r>
            <a:r>
              <a:rPr lang="de-DE" i="1" dirty="0" err="1"/>
              <a:t>Opatowskie</a:t>
            </a:r>
            <a:r>
              <a:rPr lang="de-DE" dirty="0"/>
              <a:t> </a:t>
            </a:r>
            <a:r>
              <a:rPr lang="cs-CZ" dirty="0"/>
              <a:t>- na Seznamu světového dědictví</a:t>
            </a:r>
          </a:p>
          <a:p>
            <a:r>
              <a:rPr lang="cs-CZ" sz="1400" dirty="0"/>
              <a:t>https://commons.wikimedia.org/wiki/File:Krzemionki_20150519_6488.jpg</a:t>
            </a:r>
          </a:p>
          <a:p>
            <a:endParaRPr lang="cs-CZ" dirty="0"/>
          </a:p>
          <a:p>
            <a:endParaRPr lang="cs-CZ" dirty="0"/>
          </a:p>
        </p:txBody>
      </p:sp>
      <p:pic>
        <p:nvPicPr>
          <p:cNvPr id="10242" name="Picture 2" descr="File:Krzemionki 20150519 64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7328" y="1197819"/>
            <a:ext cx="8543671" cy="566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70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Podmínky ukončení:</a:t>
            </a:r>
            <a:endParaRPr lang="cs-CZ" dirty="0"/>
          </a:p>
          <a:p>
            <a:pPr lvl="0"/>
            <a:r>
              <a:rPr lang="cs-CZ" dirty="0"/>
              <a:t>Test</a:t>
            </a:r>
          </a:p>
          <a:p>
            <a:pPr lvl="0"/>
            <a:r>
              <a:rPr lang="cs-CZ" dirty="0"/>
              <a:t>Časová osa</a:t>
            </a:r>
          </a:p>
          <a:p>
            <a:pPr lvl="0"/>
            <a:r>
              <a:rPr lang="cs-CZ" dirty="0"/>
              <a:t>Referát</a:t>
            </a:r>
          </a:p>
          <a:p>
            <a:r>
              <a:rPr lang="cs-CZ" dirty="0"/>
              <a:t> </a:t>
            </a:r>
          </a:p>
          <a:p>
            <a:r>
              <a:rPr lang="cs-CZ" dirty="0"/>
              <a:t>Test i úkoly budou bodované, výsledná známka zohlední všechny 3 části.</a:t>
            </a:r>
          </a:p>
          <a:p>
            <a:endParaRPr lang="cs-CZ" dirty="0"/>
          </a:p>
        </p:txBody>
      </p:sp>
    </p:spTree>
    <p:extLst>
      <p:ext uri="{BB962C8B-B14F-4D97-AF65-F5344CB8AC3E}">
        <p14:creationId xmlns:p14="http://schemas.microsoft.com/office/powerpoint/2010/main" val="2880055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r>
              <a:rPr lang="cs-CZ" dirty="0"/>
              <a:t> Nejcennější stopu po způsobu dobývání rudy poskytuje prehistorický důl </a:t>
            </a:r>
            <a:r>
              <a:rPr lang="cs-CZ" dirty="0">
                <a:hlinkClick r:id="rId2" tooltip="Rudna Glava"/>
              </a:rPr>
              <a:t>Rudna </a:t>
            </a:r>
            <a:r>
              <a:rPr lang="cs-CZ" dirty="0" err="1">
                <a:hlinkClick r:id="rId2" tooltip="Rudna Glava"/>
              </a:rPr>
              <a:t>Glava</a:t>
            </a:r>
            <a:r>
              <a:rPr lang="cs-CZ" dirty="0"/>
              <a:t> v </a:t>
            </a:r>
            <a:r>
              <a:rPr lang="cs-CZ" dirty="0">
                <a:hlinkClick r:id="rId3" tooltip="Srbsko"/>
              </a:rPr>
              <a:t>Srbsku</a:t>
            </a:r>
            <a:endParaRPr lang="cs-CZ" dirty="0"/>
          </a:p>
          <a:p>
            <a:endParaRPr lang="cs-CZ" dirty="0"/>
          </a:p>
          <a:p>
            <a:r>
              <a:rPr lang="cs-CZ" dirty="0"/>
              <a:t>https://cs.wikipedia.org/wiki/Rudna_Glava</a:t>
            </a:r>
          </a:p>
        </p:txBody>
      </p:sp>
    </p:spTree>
    <p:extLst>
      <p:ext uri="{BB962C8B-B14F-4D97-AF65-F5344CB8AC3E}">
        <p14:creationId xmlns:p14="http://schemas.microsoft.com/office/powerpoint/2010/main" val="1990592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https://www.archeologienadosah.cz/sites/default/files/eneolit_pohar_h.1.037.025.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065" y="172033"/>
            <a:ext cx="5583936" cy="66859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ttp://winserion.org/NHM/Prehist/Collection/Images/Abb0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314" y="3515016"/>
            <a:ext cx="15144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en_med_sekerom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14" y="0"/>
            <a:ext cx="17970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I KN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3402" y="633666"/>
            <a:ext cx="24034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74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Arzenová bronz</a:t>
            </a:r>
          </a:p>
        </p:txBody>
      </p:sp>
      <p:sp>
        <p:nvSpPr>
          <p:cNvPr id="3" name="Zástupný symbol pro obsah 2"/>
          <p:cNvSpPr>
            <a:spLocks noGrp="1"/>
          </p:cNvSpPr>
          <p:nvPr>
            <p:ph idx="1"/>
          </p:nvPr>
        </p:nvSpPr>
        <p:spPr/>
        <p:txBody>
          <a:bodyPr/>
          <a:lstStyle/>
          <a:p>
            <a:r>
              <a:rPr lang="cs-CZ" dirty="0"/>
              <a:t>Poměrně častá záležitost. </a:t>
            </a:r>
          </a:p>
          <a:p>
            <a:r>
              <a:rPr lang="cs-CZ" dirty="0">
                <a:hlinkClick r:id="rId2"/>
              </a:rPr>
              <a:t>https://cs.frwiki.wiki/wiki/Bronze_arseni%C3%A9</a:t>
            </a:r>
            <a:endParaRPr lang="cs-CZ" dirty="0"/>
          </a:p>
          <a:p>
            <a:endParaRPr lang="cs-CZ" dirty="0"/>
          </a:p>
        </p:txBody>
      </p:sp>
    </p:spTree>
    <p:extLst>
      <p:ext uri="{BB962C8B-B14F-4D97-AF65-F5344CB8AC3E}">
        <p14:creationId xmlns:p14="http://schemas.microsoft.com/office/powerpoint/2010/main" val="127387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Přímá spojnice 4"/>
          <p:cNvCxnSpPr/>
          <p:nvPr/>
        </p:nvCxnSpPr>
        <p:spPr>
          <a:xfrm flipV="1">
            <a:off x="256032" y="5547130"/>
            <a:ext cx="11570208" cy="1219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49168" y="5814204"/>
            <a:ext cx="1414170" cy="584775"/>
          </a:xfrm>
          <a:prstGeom prst="rect">
            <a:avLst/>
          </a:prstGeom>
          <a:noFill/>
        </p:spPr>
        <p:txBody>
          <a:bodyPr wrap="none" rtlCol="0">
            <a:spAutoFit/>
          </a:bodyPr>
          <a:lstStyle/>
          <a:p>
            <a:r>
              <a:rPr lang="cs-CZ" sz="3200" dirty="0">
                <a:latin typeface="Arial" panose="020B0604020202020204" pitchFamily="34" charset="0"/>
                <a:cs typeface="Arial" panose="020B0604020202020204" pitchFamily="34" charset="0"/>
              </a:rPr>
              <a:t>pravěk</a:t>
            </a:r>
          </a:p>
        </p:txBody>
      </p:sp>
      <p:sp>
        <p:nvSpPr>
          <p:cNvPr id="7" name="TextovéPole 6"/>
          <p:cNvSpPr txBox="1"/>
          <p:nvPr/>
        </p:nvSpPr>
        <p:spPr>
          <a:xfrm>
            <a:off x="2528281" y="5812383"/>
            <a:ext cx="1733167" cy="584775"/>
          </a:xfrm>
          <a:prstGeom prst="rect">
            <a:avLst/>
          </a:prstGeom>
          <a:noFill/>
        </p:spPr>
        <p:txBody>
          <a:bodyPr wrap="none" rtlCol="0">
            <a:spAutoFit/>
          </a:bodyPr>
          <a:lstStyle/>
          <a:p>
            <a:r>
              <a:rPr lang="cs-CZ" sz="3200" dirty="0">
                <a:latin typeface="Arial" panose="020B0604020202020204" pitchFamily="34" charset="0"/>
                <a:cs typeface="Arial" panose="020B0604020202020204" pitchFamily="34" charset="0"/>
              </a:rPr>
              <a:t>starověk</a:t>
            </a:r>
          </a:p>
        </p:txBody>
      </p:sp>
      <p:sp>
        <p:nvSpPr>
          <p:cNvPr id="8" name="TextovéPole 7"/>
          <p:cNvSpPr txBox="1"/>
          <p:nvPr/>
        </p:nvSpPr>
        <p:spPr>
          <a:xfrm>
            <a:off x="5237523" y="5812382"/>
            <a:ext cx="1960793" cy="584775"/>
          </a:xfrm>
          <a:prstGeom prst="rect">
            <a:avLst/>
          </a:prstGeom>
          <a:noFill/>
        </p:spPr>
        <p:txBody>
          <a:bodyPr wrap="none" rtlCol="0">
            <a:spAutoFit/>
          </a:bodyPr>
          <a:lstStyle/>
          <a:p>
            <a:r>
              <a:rPr lang="cs-CZ" sz="3200" dirty="0">
                <a:latin typeface="Arial" panose="020B0604020202020204" pitchFamily="34" charset="0"/>
                <a:cs typeface="Arial" panose="020B0604020202020204" pitchFamily="34" charset="0"/>
              </a:rPr>
              <a:t>středověk</a:t>
            </a:r>
          </a:p>
        </p:txBody>
      </p:sp>
      <p:sp>
        <p:nvSpPr>
          <p:cNvPr id="9" name="TextovéPole 8"/>
          <p:cNvSpPr txBox="1"/>
          <p:nvPr/>
        </p:nvSpPr>
        <p:spPr>
          <a:xfrm>
            <a:off x="9304337" y="5814204"/>
            <a:ext cx="1710725" cy="584775"/>
          </a:xfrm>
          <a:prstGeom prst="rect">
            <a:avLst/>
          </a:prstGeom>
          <a:noFill/>
        </p:spPr>
        <p:txBody>
          <a:bodyPr wrap="none" rtlCol="0">
            <a:spAutoFit/>
          </a:bodyPr>
          <a:lstStyle/>
          <a:p>
            <a:r>
              <a:rPr lang="cs-CZ" sz="3200" dirty="0">
                <a:latin typeface="Arial" panose="020B0604020202020204" pitchFamily="34" charset="0"/>
                <a:cs typeface="Arial" panose="020B0604020202020204" pitchFamily="34" charset="0"/>
              </a:rPr>
              <a:t>novověk</a:t>
            </a:r>
          </a:p>
        </p:txBody>
      </p:sp>
      <p:sp>
        <p:nvSpPr>
          <p:cNvPr id="13" name="Zaoblený obdélníkový bublinový popisek 12"/>
          <p:cNvSpPr/>
          <p:nvPr/>
        </p:nvSpPr>
        <p:spPr>
          <a:xfrm>
            <a:off x="1780032" y="4498848"/>
            <a:ext cx="1475231" cy="1124872"/>
          </a:xfrm>
          <a:prstGeom prst="wedgeRoundRectCallou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lang="cs-CZ" sz="2800" dirty="0">
                <a:latin typeface="Arial" panose="020B0604020202020204" pitchFamily="34" charset="0"/>
                <a:cs typeface="Arial" panose="020B0604020202020204" pitchFamily="34" charset="0"/>
              </a:rPr>
              <a:t>písmo, stát</a:t>
            </a:r>
          </a:p>
        </p:txBody>
      </p:sp>
      <p:sp>
        <p:nvSpPr>
          <p:cNvPr id="14" name="Zaoblený obdélníkový bublinový popisek 13"/>
          <p:cNvSpPr/>
          <p:nvPr/>
        </p:nvSpPr>
        <p:spPr>
          <a:xfrm>
            <a:off x="3840480" y="3950208"/>
            <a:ext cx="2048256" cy="1609114"/>
          </a:xfrm>
          <a:prstGeom prst="wedgeRoundRectCallou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algn="ctr"/>
            <a:r>
              <a:rPr lang="cs-CZ" sz="2800" dirty="0"/>
              <a:t>zánik </a:t>
            </a:r>
            <a:r>
              <a:rPr lang="cs-CZ" sz="2800" dirty="0" err="1"/>
              <a:t>zápa</a:t>
            </a:r>
            <a:r>
              <a:rPr lang="cs-CZ" sz="2800" dirty="0"/>
              <a:t>- </a:t>
            </a:r>
            <a:r>
              <a:rPr lang="cs-CZ" sz="2800" dirty="0" err="1"/>
              <a:t>dořímské</a:t>
            </a:r>
            <a:r>
              <a:rPr lang="cs-CZ" sz="2800" dirty="0"/>
              <a:t> říše r.  476</a:t>
            </a:r>
            <a:endParaRPr lang="cs-CZ" sz="2800" dirty="0">
              <a:latin typeface="Arial" panose="020B0604020202020204" pitchFamily="34" charset="0"/>
              <a:cs typeface="Arial" panose="020B0604020202020204" pitchFamily="34" charset="0"/>
            </a:endParaRPr>
          </a:p>
        </p:txBody>
      </p:sp>
      <p:sp>
        <p:nvSpPr>
          <p:cNvPr id="15" name="Zaoblený obdélníkový bublinový popisek 14"/>
          <p:cNvSpPr/>
          <p:nvPr/>
        </p:nvSpPr>
        <p:spPr>
          <a:xfrm>
            <a:off x="6217920" y="3450336"/>
            <a:ext cx="4925568" cy="2096794"/>
          </a:xfrm>
          <a:prstGeom prst="wedgeRoundRectCallou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t"/>
          <a:lstStyle/>
          <a:p>
            <a:pPr algn="ctr"/>
            <a:r>
              <a:rPr lang="cs-CZ" sz="2800" dirty="0"/>
              <a:t>pád Konstantinopole (1453), </a:t>
            </a:r>
          </a:p>
          <a:p>
            <a:pPr algn="ctr"/>
            <a:r>
              <a:rPr lang="cs-CZ" sz="2800" dirty="0"/>
              <a:t>objev Ameriky (1492), </a:t>
            </a:r>
          </a:p>
          <a:p>
            <a:pPr algn="ctr"/>
            <a:r>
              <a:rPr lang="cs-CZ" sz="2800" dirty="0"/>
              <a:t>M.  Luther: </a:t>
            </a:r>
            <a:r>
              <a:rPr lang="cs-CZ" sz="2800" i="1" dirty="0"/>
              <a:t>95 tezí - Disputace o moci odpustků </a:t>
            </a:r>
            <a:r>
              <a:rPr lang="cs-CZ" sz="2800" dirty="0"/>
              <a:t>(1517)</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88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2880" y="243840"/>
            <a:ext cx="11862816" cy="6400800"/>
          </a:xfrm>
        </p:spPr>
        <p:txBody>
          <a:bodyPr>
            <a:normAutofit/>
          </a:bodyPr>
          <a:lstStyle/>
          <a:p>
            <a:pPr marL="0" indent="0">
              <a:buNone/>
            </a:pPr>
            <a:r>
              <a:rPr lang="cs-CZ" sz="4400" b="1" dirty="0">
                <a:latin typeface="Arial" panose="020B0604020202020204" pitchFamily="34" charset="0"/>
                <a:cs typeface="Arial" panose="020B0604020202020204" pitchFamily="34" charset="0"/>
              </a:rPr>
              <a:t>STAROVĚK</a:t>
            </a:r>
          </a:p>
          <a:p>
            <a:pPr marL="0" indent="0">
              <a:buNone/>
            </a:pPr>
            <a:r>
              <a:rPr lang="cs-CZ" b="1" dirty="0">
                <a:latin typeface="Arial" panose="020B0604020202020204" pitchFamily="34" charset="0"/>
                <a:cs typeface="Arial" panose="020B0604020202020204" pitchFamily="34" charset="0"/>
              </a:rPr>
              <a:t>Staroorientální svět:</a:t>
            </a:r>
            <a:endParaRPr lang="cs-CZ" dirty="0">
              <a:latin typeface="Arial" panose="020B0604020202020204" pitchFamily="34" charset="0"/>
              <a:cs typeface="Arial" panose="020B0604020202020204" pitchFamily="34" charset="0"/>
            </a:endParaRPr>
          </a:p>
          <a:p>
            <a:pPr marL="0" lvl="0" indent="0">
              <a:buNone/>
            </a:pPr>
            <a:r>
              <a:rPr lang="cs-CZ" dirty="0">
                <a:latin typeface="Arial" panose="020B0604020202020204" pitchFamily="34" charset="0"/>
                <a:cs typeface="Arial" panose="020B0604020202020204" pitchFamily="34" charset="0"/>
              </a:rPr>
              <a:t>- Blízký východ (stát starých Egypťanů, pak Persie), </a:t>
            </a:r>
          </a:p>
          <a:p>
            <a:pPr marL="0" lvl="0" indent="0">
              <a:buNone/>
            </a:pPr>
            <a:r>
              <a:rPr lang="cs-CZ" dirty="0">
                <a:latin typeface="Arial" panose="020B0604020202020204" pitchFamily="34" charset="0"/>
                <a:cs typeface="Arial" panose="020B0604020202020204" pitchFamily="34" charset="0"/>
              </a:rPr>
              <a:t>- Mezopotámie (dříve říše babylonská, asyrská, chetitská), </a:t>
            </a:r>
          </a:p>
          <a:p>
            <a:pPr marL="0" lvl="0" indent="0">
              <a:buNone/>
            </a:pPr>
            <a:r>
              <a:rPr lang="cs-CZ" dirty="0">
                <a:latin typeface="Arial" panose="020B0604020202020204" pitchFamily="34" charset="0"/>
                <a:cs typeface="Arial" panose="020B0604020202020204" pitchFamily="34" charset="0"/>
              </a:rPr>
              <a:t>- Indie</a:t>
            </a:r>
          </a:p>
          <a:p>
            <a:pPr marL="0" lvl="0" indent="0">
              <a:buNone/>
            </a:pPr>
            <a:r>
              <a:rPr lang="cs-CZ" dirty="0">
                <a:latin typeface="Arial" panose="020B0604020202020204" pitchFamily="34" charset="0"/>
                <a:cs typeface="Arial" panose="020B0604020202020204" pitchFamily="34" charset="0"/>
              </a:rPr>
              <a:t>- Čína</a:t>
            </a:r>
          </a:p>
          <a:p>
            <a:pPr marL="0" lvl="0" indent="0">
              <a:buNone/>
            </a:pPr>
            <a:endParaRPr lang="cs-CZ" dirty="0">
              <a:latin typeface="Arial" panose="020B0604020202020204" pitchFamily="34" charset="0"/>
              <a:cs typeface="Arial" panose="020B0604020202020204" pitchFamily="34" charset="0"/>
            </a:endParaRPr>
          </a:p>
          <a:p>
            <a:pPr marL="0" lvl="0" indent="0">
              <a:buNone/>
            </a:pPr>
            <a:r>
              <a:rPr lang="cs-CZ" b="1" dirty="0">
                <a:latin typeface="Arial" panose="020B0604020202020204" pitchFamily="34" charset="0"/>
                <a:cs typeface="Arial" panose="020B0604020202020204" pitchFamily="34" charset="0"/>
              </a:rPr>
              <a:t>Antický svět:</a:t>
            </a:r>
          </a:p>
          <a:p>
            <a:pPr marL="0" indent="0">
              <a:buNone/>
            </a:pPr>
            <a:r>
              <a:rPr lang="cs-CZ" dirty="0">
                <a:latin typeface="Arial" panose="020B0604020202020204" pitchFamily="34" charset="0"/>
                <a:cs typeface="Arial" panose="020B0604020202020204" pitchFamily="34" charset="0"/>
              </a:rPr>
              <a:t>- Řekové</a:t>
            </a:r>
          </a:p>
          <a:p>
            <a:pPr marL="0" indent="0">
              <a:buNone/>
            </a:pPr>
            <a:r>
              <a:rPr lang="cs-CZ" dirty="0">
                <a:latin typeface="Arial" panose="020B0604020202020204" pitchFamily="34" charset="0"/>
                <a:cs typeface="Arial" panose="020B0604020202020204" pitchFamily="34" charset="0"/>
              </a:rPr>
              <a:t>- Římané</a:t>
            </a:r>
          </a:p>
          <a:p>
            <a:endParaRPr lang="cs-CZ" dirty="0"/>
          </a:p>
        </p:txBody>
      </p:sp>
    </p:spTree>
    <p:extLst>
      <p:ext uri="{BB962C8B-B14F-4D97-AF65-F5344CB8AC3E}">
        <p14:creationId xmlns:p14="http://schemas.microsoft.com/office/powerpoint/2010/main" val="368086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latin typeface="Arial" panose="020B0604020202020204" pitchFamily="34" charset="0"/>
                <a:cs typeface="Arial" panose="020B0604020202020204" pitchFamily="34" charset="0"/>
              </a:rPr>
              <a:t>STAROORIENTÁLNÍ SVĚT</a:t>
            </a:r>
            <a:br>
              <a:rPr lang="cs-CZ" b="1" dirty="0">
                <a:latin typeface="Arial" panose="020B0604020202020204" pitchFamily="34" charset="0"/>
                <a:cs typeface="Arial" panose="020B0604020202020204" pitchFamily="34" charset="0"/>
              </a:rPr>
            </a:br>
            <a:endParaRPr lang="cs-CZ" dirty="0"/>
          </a:p>
        </p:txBody>
      </p:sp>
      <p:sp>
        <p:nvSpPr>
          <p:cNvPr id="3" name="Zástupný symbol pro obsah 2"/>
          <p:cNvSpPr>
            <a:spLocks noGrp="1"/>
          </p:cNvSpPr>
          <p:nvPr>
            <p:ph idx="1"/>
          </p:nvPr>
        </p:nvSpPr>
        <p:spPr>
          <a:xfrm>
            <a:off x="0" y="1133856"/>
            <a:ext cx="11353800" cy="5596128"/>
          </a:xfrm>
        </p:spPr>
        <p:txBody>
          <a:bodyPr>
            <a:normAutofit fontScale="92500" lnSpcReduction="10000"/>
          </a:bodyPr>
          <a:lstStyle/>
          <a:p>
            <a:pPr marL="0" indent="0">
              <a:buNone/>
            </a:pPr>
            <a:r>
              <a:rPr lang="cs-CZ" u="sng" dirty="0">
                <a:latin typeface="Arial" panose="020B0604020202020204" pitchFamily="34" charset="0"/>
                <a:cs typeface="Arial" panose="020B0604020202020204" pitchFamily="34" charset="0"/>
              </a:rPr>
              <a:t>Zlato</a:t>
            </a:r>
            <a:r>
              <a:rPr lang="cs-CZ" dirty="0">
                <a:latin typeface="Arial" panose="020B0604020202020204" pitchFamily="34" charset="0"/>
                <a:cs typeface="Arial" panose="020B0604020202020204" pitchFamily="34" charset="0"/>
              </a:rPr>
              <a:t> bylo pravděpodobně prvním kovem, s nímž se lidstvo setkalo (před 6000 - 5 000 let př. n. l.), ať už dobýváním nebo z </a:t>
            </a:r>
            <a:r>
              <a:rPr lang="cs-CZ" dirty="0" err="1">
                <a:latin typeface="Arial" panose="020B0604020202020204" pitchFamily="34" charset="0"/>
                <a:cs typeface="Arial" panose="020B0604020202020204" pitchFamily="34" charset="0"/>
              </a:rPr>
              <a:t>náplaveb</a:t>
            </a:r>
            <a:r>
              <a:rPr lang="cs-CZ" dirty="0">
                <a:latin typeface="Arial" panose="020B0604020202020204" pitchFamily="34" charset="0"/>
                <a:cs typeface="Arial" panose="020B0604020202020204" pitchFamily="34" charset="0"/>
              </a:rPr>
              <a:t> řek. Lidé je zpracovávali na ozdoby za studena. Obliba zlata je všeobecně známa ve starém Egyptě, kam bylo dováženo z nalezišť v Nubii.</a:t>
            </a:r>
          </a:p>
          <a:p>
            <a:pPr marL="0" indent="0">
              <a:buNone/>
            </a:pPr>
            <a:r>
              <a:rPr lang="cs-CZ" dirty="0">
                <a:latin typeface="Arial" panose="020B0604020202020204" pitchFamily="34" charset="0"/>
                <a:cs typeface="Arial" panose="020B0604020202020204" pitchFamily="34" charset="0"/>
              </a:rPr>
              <a:t>Prvním kovem získaným z rud byla </a:t>
            </a:r>
            <a:r>
              <a:rPr lang="cs-CZ" u="sng" dirty="0">
                <a:latin typeface="Arial" panose="020B0604020202020204" pitchFamily="34" charset="0"/>
                <a:cs typeface="Arial" panose="020B0604020202020204" pitchFamily="34" charset="0"/>
              </a:rPr>
              <a:t>měď</a:t>
            </a:r>
            <a:r>
              <a:rPr lang="cs-CZ" dirty="0">
                <a:latin typeface="Arial" panose="020B0604020202020204" pitchFamily="34" charset="0"/>
                <a:cs typeface="Arial" panose="020B0604020202020204" pitchFamily="34" charset="0"/>
              </a:rPr>
              <a:t>. Postupně byla nahrazována slitinou mědi a </a:t>
            </a:r>
            <a:r>
              <a:rPr lang="cs-CZ" u="sng" dirty="0">
                <a:latin typeface="Arial" panose="020B0604020202020204" pitchFamily="34" charset="0"/>
                <a:cs typeface="Arial" panose="020B0604020202020204" pitchFamily="34" charset="0"/>
              </a:rPr>
              <a:t>cínu</a:t>
            </a:r>
            <a:r>
              <a:rPr lang="cs-CZ" dirty="0">
                <a:latin typeface="Arial" panose="020B0604020202020204" pitchFamily="34" charset="0"/>
                <a:cs typeface="Arial" panose="020B0604020202020204" pitchFamily="34" charset="0"/>
              </a:rPr>
              <a:t> – </a:t>
            </a:r>
            <a:r>
              <a:rPr lang="cs-CZ" u="sng" dirty="0">
                <a:latin typeface="Arial" panose="020B0604020202020204" pitchFamily="34" charset="0"/>
                <a:cs typeface="Arial" panose="020B0604020202020204" pitchFamily="34" charset="0"/>
              </a:rPr>
              <a:t>bronzem</a:t>
            </a:r>
            <a:r>
              <a:rPr lang="cs-CZ" dirty="0">
                <a:latin typeface="Arial" panose="020B0604020202020204" pitchFamily="34" charset="0"/>
                <a:cs typeface="Arial" panose="020B0604020202020204" pitchFamily="34" charset="0"/>
              </a:rPr>
              <a:t>. Pokud byl v měděné rudě přítomen arsen, neoddělovali ho. Viz nález </a:t>
            </a:r>
            <a:r>
              <a:rPr lang="cs-CZ" dirty="0" err="1">
                <a:latin typeface="Arial" panose="020B0604020202020204" pitchFamily="34" charset="0"/>
                <a:cs typeface="Arial" panose="020B0604020202020204" pitchFamily="34" charset="0"/>
              </a:rPr>
              <a:t>Otziho</a:t>
            </a:r>
            <a:r>
              <a:rPr lang="cs-CZ" dirty="0">
                <a:latin typeface="Arial" panose="020B0604020202020204" pitchFamily="34" charset="0"/>
                <a:cs typeface="Arial" panose="020B0604020202020204" pitchFamily="34" charset="0"/>
              </a:rPr>
              <a:t> (velký obsah arsenu).  </a:t>
            </a:r>
          </a:p>
          <a:p>
            <a:pPr marL="0" indent="0">
              <a:buNone/>
            </a:pPr>
            <a:r>
              <a:rPr lang="cs-CZ" dirty="0">
                <a:latin typeface="Arial" panose="020B0604020202020204" pitchFamily="34" charset="0"/>
                <a:cs typeface="Arial" panose="020B0604020202020204" pitchFamily="34" charset="0"/>
              </a:rPr>
              <a:t>Na Blízkém východě se objevilo </a:t>
            </a:r>
            <a:r>
              <a:rPr lang="cs-CZ" u="sng" dirty="0">
                <a:latin typeface="Arial" panose="020B0604020202020204" pitchFamily="34" charset="0"/>
                <a:cs typeface="Arial" panose="020B0604020202020204" pitchFamily="34" charset="0"/>
              </a:rPr>
              <a:t>železo</a:t>
            </a:r>
            <a:r>
              <a:rPr lang="cs-CZ" dirty="0">
                <a:latin typeface="Arial" panose="020B0604020202020204" pitchFamily="34" charset="0"/>
                <a:cs typeface="Arial" panose="020B0604020202020204" pitchFamily="34" charset="0"/>
              </a:rPr>
              <a:t>. Nejprve zpracování </a:t>
            </a:r>
            <a:r>
              <a:rPr lang="cs-CZ" dirty="0" err="1">
                <a:latin typeface="Arial" panose="020B0604020202020204" pitchFamily="34" charset="0"/>
                <a:cs typeface="Arial" panose="020B0604020202020204" pitchFamily="34" charset="0"/>
              </a:rPr>
              <a:t>meteoritickéo</a:t>
            </a:r>
            <a:r>
              <a:rPr lang="cs-CZ" dirty="0">
                <a:latin typeface="Arial" panose="020B0604020202020204" pitchFamily="34" charset="0"/>
                <a:cs typeface="Arial" panose="020B0604020202020204" pitchFamily="34" charset="0"/>
              </a:rPr>
              <a:t> železa. Sumerové mu proto říkali „kov z nebes“. Železo na </a:t>
            </a:r>
            <a:r>
              <a:rPr lang="cs-CZ" u="sng" dirty="0">
                <a:latin typeface="Arial" panose="020B0604020202020204" pitchFamily="34" charset="0"/>
                <a:cs typeface="Arial" panose="020B0604020202020204" pitchFamily="34" charset="0"/>
              </a:rPr>
              <a:t>ocel</a:t>
            </a:r>
            <a:r>
              <a:rPr lang="cs-CZ" dirty="0">
                <a:latin typeface="Arial" panose="020B0604020202020204" pitchFamily="34" charset="0"/>
                <a:cs typeface="Arial" panose="020B0604020202020204" pitchFamily="34" charset="0"/>
              </a:rPr>
              <a:t> dovedli zpracovat Číňané, Egypťané i Chetité, kteří v té době ještě prožívali dobu </a:t>
            </a:r>
            <a:r>
              <a:rPr lang="cs-CZ" u="sng" dirty="0">
                <a:latin typeface="Arial" panose="020B0604020202020204" pitchFamily="34" charset="0"/>
                <a:cs typeface="Arial" panose="020B0604020202020204" pitchFamily="34" charset="0"/>
              </a:rPr>
              <a:t>pravěku</a:t>
            </a:r>
            <a:r>
              <a:rPr lang="cs-CZ" dirty="0">
                <a:latin typeface="Arial" panose="020B0604020202020204" pitchFamily="34" charset="0"/>
                <a:cs typeface="Arial" panose="020B0604020202020204" pitchFamily="34" charset="0"/>
              </a:rPr>
              <a:t>. Kolem roku 1 000 př. n. l. se ocel vyráběla v Indii a přes město Damašek se dovážela do Evropy (tzv. </a:t>
            </a:r>
            <a:r>
              <a:rPr lang="cs-CZ" dirty="0" err="1">
                <a:latin typeface="Arial" panose="020B0604020202020204" pitchFamily="34" charset="0"/>
                <a:cs typeface="Arial" panose="020B0604020202020204" pitchFamily="34" charset="0"/>
              </a:rPr>
              <a:t>Damascenská</a:t>
            </a:r>
            <a:r>
              <a:rPr lang="cs-CZ" dirty="0">
                <a:latin typeface="Arial" panose="020B0604020202020204" pitchFamily="34" charset="0"/>
                <a:cs typeface="Arial" panose="020B0604020202020204" pitchFamily="34" charset="0"/>
              </a:rPr>
              <a:t> ocel).</a:t>
            </a:r>
          </a:p>
          <a:p>
            <a:pPr marL="0" indent="0">
              <a:buNone/>
            </a:pPr>
            <a:r>
              <a:rPr lang="cs-CZ" dirty="0">
                <a:latin typeface="Arial" panose="020B0604020202020204" pitchFamily="34" charset="0"/>
                <a:cs typeface="Arial" panose="020B0604020202020204" pitchFamily="34" charset="0"/>
              </a:rPr>
              <a:t>Olovo v Babylonii znali již ve 3. tisíciletí př. n. l. Sulfidem olovnatým (</a:t>
            </a:r>
            <a:r>
              <a:rPr lang="cs-CZ" dirty="0" err="1">
                <a:latin typeface="Arial" panose="020B0604020202020204" pitchFamily="34" charset="0"/>
                <a:cs typeface="Arial" panose="020B0604020202020204" pitchFamily="34" charset="0"/>
              </a:rPr>
              <a:t>PbS</a:t>
            </a:r>
            <a:r>
              <a:rPr lang="cs-CZ" dirty="0">
                <a:latin typeface="Arial" panose="020B0604020202020204" pitchFamily="34" charset="0"/>
                <a:cs typeface="Arial" panose="020B0604020202020204" pitchFamily="34" charset="0"/>
              </a:rPr>
              <a:t>) si Egypťanky malovaly obočí a olověnou bělobou (2PbCO</a:t>
            </a:r>
            <a:r>
              <a:rPr lang="cs-CZ" baseline="-25000" dirty="0">
                <a:latin typeface="Arial" panose="020B0604020202020204" pitchFamily="34" charset="0"/>
                <a:cs typeface="Arial" panose="020B0604020202020204" pitchFamily="34" charset="0"/>
              </a:rPr>
              <a:t>3</a:t>
            </a:r>
            <a:r>
              <a:rPr lang="cs-CZ" dirty="0">
                <a:latin typeface="Arial" panose="020B0604020202020204" pitchFamily="34" charset="0"/>
                <a:cs typeface="Arial" panose="020B0604020202020204" pitchFamily="34" charset="0"/>
              </a:rPr>
              <a:t>•Pb(OH)</a:t>
            </a:r>
            <a:r>
              <a:rPr lang="cs-CZ" baseline="-25000" dirty="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 se líčily. V té době již byla známá i </a:t>
            </a:r>
            <a:r>
              <a:rPr lang="cs-CZ" u="sng" dirty="0">
                <a:latin typeface="Arial" panose="020B0604020202020204" pitchFamily="34" charset="0"/>
                <a:cs typeface="Arial" panose="020B0604020202020204" pitchFamily="34" charset="0"/>
              </a:rPr>
              <a:t>rtuť</a:t>
            </a:r>
            <a:r>
              <a:rPr lang="cs-CZ" dirty="0">
                <a:latin typeface="Arial" panose="020B0604020202020204" pitchFamily="34" charset="0"/>
                <a:cs typeface="Arial" panose="020B0604020202020204" pitchFamily="34" charset="0"/>
              </a:rPr>
              <a:t>. V Egyptě byl </a:t>
            </a:r>
            <a:r>
              <a:rPr lang="cs-CZ" u="sng" dirty="0">
                <a:latin typeface="Arial" panose="020B0604020202020204" pitchFamily="34" charset="0"/>
                <a:cs typeface="Arial" panose="020B0604020202020204" pitchFamily="34" charset="0"/>
              </a:rPr>
              <a:t>cín</a:t>
            </a:r>
            <a:r>
              <a:rPr lang="cs-CZ" dirty="0">
                <a:latin typeface="Arial" panose="020B0604020202020204" pitchFamily="34" charset="0"/>
                <a:cs typeface="Arial" panose="020B0604020202020204" pitchFamily="34" charset="0"/>
              </a:rPr>
              <a:t> znám od 3 000 př. n. l. Cín obsažený v egyptském bronzu pocházel z Íránu a později ze Zadní Indie.</a:t>
            </a:r>
          </a:p>
          <a:p>
            <a:endParaRPr lang="cs-CZ" dirty="0"/>
          </a:p>
        </p:txBody>
      </p:sp>
    </p:spTree>
    <p:extLst>
      <p:ext uri="{BB962C8B-B14F-4D97-AF65-F5344CB8AC3E}">
        <p14:creationId xmlns:p14="http://schemas.microsoft.com/office/powerpoint/2010/main" val="66348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0/0c/Metal_production_in_Ancient_Middle_East.svg/1280px-Metal_production_in_Ancient_Middle_East.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3637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80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81984" y="365125"/>
            <a:ext cx="7671816" cy="1325563"/>
          </a:xfrm>
        </p:spPr>
        <p:txBody>
          <a:bodyPr/>
          <a:lstStyle/>
          <a:p>
            <a:r>
              <a:rPr lang="cs-CZ" dirty="0"/>
              <a:t>Starý Egypt + </a:t>
            </a:r>
            <a:r>
              <a:rPr lang="cs-CZ" dirty="0" err="1"/>
              <a:t>Nubie</a:t>
            </a:r>
            <a:r>
              <a:rPr lang="cs-CZ" dirty="0"/>
              <a:t> (zlato)</a:t>
            </a:r>
          </a:p>
        </p:txBody>
      </p:sp>
      <p:pic>
        <p:nvPicPr>
          <p:cNvPr id="1026" name="Picture 2" descr="https://upload.wikimedia.org/wikipedia/commons/thumb/1/17/Ancient_Egypt_map-en.svg/800px-Ancient_Egypt_map-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29"/>
            <a:ext cx="3377184" cy="6893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latá maska kryjící mumii Tutanchámona v rakv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057" y="1583853"/>
            <a:ext cx="3742944" cy="5274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07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344" y="121285"/>
            <a:ext cx="12106656" cy="3158363"/>
          </a:xfrm>
        </p:spPr>
        <p:txBody>
          <a:bodyPr>
            <a:noAutofit/>
          </a:bodyPr>
          <a:lstStyle/>
          <a:p>
            <a:r>
              <a:rPr lang="cs-CZ" dirty="0">
                <a:latin typeface="Arial" panose="020B0604020202020204" pitchFamily="34" charset="0"/>
                <a:cs typeface="Arial" panose="020B0604020202020204" pitchFamily="34" charset="0"/>
              </a:rPr>
              <a:t>Mezopotámie: </a:t>
            </a:r>
            <a:r>
              <a:rPr lang="cs-CZ" sz="2800" b="1" dirty="0">
                <a:latin typeface="Arial" panose="020B0604020202020204" pitchFamily="34" charset="0"/>
                <a:cs typeface="Arial" panose="020B0604020202020204" pitchFamily="34" charset="0"/>
              </a:rPr>
              <a:t>hrnčířství.</a:t>
            </a:r>
            <a:r>
              <a:rPr lang="cs-CZ" b="1" dirty="0">
                <a:latin typeface="Arial" panose="020B0604020202020204" pitchFamily="34" charset="0"/>
                <a:cs typeface="Arial" panose="020B0604020202020204" pitchFamily="34" charset="0"/>
              </a:rPr>
              <a:t> </a:t>
            </a:r>
            <a:r>
              <a:rPr lang="cs-CZ" sz="2800" b="1" dirty="0">
                <a:latin typeface="Arial" panose="020B0604020202020204" pitchFamily="34" charset="0"/>
                <a:cs typeface="Arial" panose="020B0604020202020204" pitchFamily="34" charset="0"/>
              </a:rPr>
              <a:t>lékařské texty</a:t>
            </a:r>
            <a:r>
              <a:rPr lang="cs-CZ" sz="2800" dirty="0">
                <a:latin typeface="Arial" panose="020B0604020202020204" pitchFamily="34" charset="0"/>
                <a:cs typeface="Arial" panose="020B0604020202020204" pitchFamily="34" charset="0"/>
              </a:rPr>
              <a:t>. </a:t>
            </a:r>
            <a:br>
              <a:rPr lang="cs-CZ" sz="2800" dirty="0">
                <a:latin typeface="Arial" panose="020B0604020202020204" pitchFamily="34" charset="0"/>
                <a:cs typeface="Arial" panose="020B0604020202020204" pitchFamily="34" charset="0"/>
              </a:rPr>
            </a:br>
            <a:br>
              <a:rPr lang="cs-CZ" sz="800" dirty="0">
                <a:latin typeface="Arial" panose="020B0604020202020204" pitchFamily="34" charset="0"/>
                <a:cs typeface="Arial" panose="020B0604020202020204" pitchFamily="34" charset="0"/>
              </a:rPr>
            </a:br>
            <a:r>
              <a:rPr lang="cs-CZ" sz="2800" dirty="0">
                <a:latin typeface="Arial" panose="020B0604020202020204" pitchFamily="34" charset="0"/>
                <a:cs typeface="Arial" panose="020B0604020202020204" pitchFamily="34" charset="0"/>
              </a:rPr>
              <a:t>a) předpovědi na </a:t>
            </a:r>
            <a:r>
              <a:rPr lang="cs-CZ" sz="2800" b="1" dirty="0">
                <a:latin typeface="Arial" panose="020B0604020202020204" pitchFamily="34" charset="0"/>
                <a:cs typeface="Arial" panose="020B0604020202020204" pitchFamily="34" charset="0"/>
              </a:rPr>
              <a:t>vyhlídky pacientů s určitými nemocemi</a:t>
            </a:r>
            <a:r>
              <a:rPr lang="cs-CZ" sz="2800" dirty="0">
                <a:latin typeface="Arial" panose="020B0604020202020204" pitchFamily="34" charset="0"/>
                <a:cs typeface="Arial" panose="020B0604020202020204" pitchFamily="34" charset="0"/>
              </a:rPr>
              <a:t>, ale jen velmi zřídka je uvedena léčba </a:t>
            </a:r>
            <a:br>
              <a:rPr lang="cs-CZ" sz="2800" dirty="0">
                <a:latin typeface="Arial" panose="020B0604020202020204" pitchFamily="34" charset="0"/>
                <a:cs typeface="Arial" panose="020B0604020202020204" pitchFamily="34" charset="0"/>
              </a:rPr>
            </a:br>
            <a:r>
              <a:rPr lang="cs-CZ" sz="2800" dirty="0">
                <a:latin typeface="Arial" panose="020B0604020202020204" pitchFamily="34" charset="0"/>
                <a:cs typeface="Arial" panose="020B0604020202020204" pitchFamily="34" charset="0"/>
              </a:rPr>
              <a:t>b) návody na </a:t>
            </a:r>
            <a:r>
              <a:rPr lang="cs-CZ" sz="2800" b="1" dirty="0">
                <a:latin typeface="Arial" panose="020B0604020202020204" pitchFamily="34" charset="0"/>
                <a:cs typeface="Arial" panose="020B0604020202020204" pitchFamily="34" charset="0"/>
              </a:rPr>
              <a:t>léčení pacientů</a:t>
            </a:r>
            <a:r>
              <a:rPr lang="cs-CZ" sz="2800" dirty="0">
                <a:latin typeface="Arial" panose="020B0604020202020204" pitchFamily="34" charset="0"/>
                <a:cs typeface="Arial" panose="020B0604020202020204" pitchFamily="34" charset="0"/>
              </a:rPr>
              <a:t>:</a:t>
            </a:r>
            <a:br>
              <a:rPr lang="cs-CZ" sz="2800" dirty="0">
                <a:latin typeface="Arial" panose="020B0604020202020204" pitchFamily="34" charset="0"/>
                <a:cs typeface="Arial" panose="020B0604020202020204" pitchFamily="34" charset="0"/>
              </a:rPr>
            </a:br>
            <a:r>
              <a:rPr lang="cs-CZ" sz="2800" dirty="0">
                <a:latin typeface="Arial" panose="020B0604020202020204" pitchFamily="34" charset="0"/>
                <a:cs typeface="Arial" panose="020B0604020202020204" pitchFamily="34" charset="0"/>
              </a:rPr>
              <a:t>léky = rostlinné a živočišné materiály, např. tuk, krev, mléko, kosti, části rostlin, mohly být smíchány např. s pivem nebo medem. </a:t>
            </a:r>
            <a:br>
              <a:rPr lang="cs-CZ" sz="2800" dirty="0">
                <a:latin typeface="Arial" panose="020B0604020202020204" pitchFamily="34" charset="0"/>
                <a:cs typeface="Arial" panose="020B0604020202020204" pitchFamily="34" charset="0"/>
              </a:rPr>
            </a:br>
            <a:r>
              <a:rPr lang="cs-CZ" sz="2800" dirty="0">
                <a:latin typeface="Arial" panose="020B0604020202020204" pitchFamily="34" charset="0"/>
                <a:cs typeface="Arial" panose="020B0604020202020204" pitchFamily="34" charset="0"/>
              </a:rPr>
              <a:t>Polykání, přikládání na tělo, čípky. </a:t>
            </a:r>
          </a:p>
        </p:txBody>
      </p:sp>
      <p:pic>
        <p:nvPicPr>
          <p:cNvPr id="2050" name="Picture 2" descr="https://upload.wikimedia.org/wikipedia/commons/thumb/e/ed/N-Mesopotamia_and_Syria_english.svg/1280px-N-Mesopotamia_and_Syria_english.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75991"/>
            <a:ext cx="5071871" cy="3582009"/>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5199887" y="5886018"/>
            <a:ext cx="3297937" cy="971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dirty="0">
                <a:latin typeface="Arial" panose="020B0604020202020204" pitchFamily="34" charset="0"/>
                <a:cs typeface="Arial" panose="020B0604020202020204" pitchFamily="34" charset="0"/>
              </a:rPr>
              <a:t>(A. Leo </a:t>
            </a:r>
            <a:r>
              <a:rPr lang="cs-CZ" sz="2000" dirty="0" err="1">
                <a:latin typeface="Arial" panose="020B0604020202020204" pitchFamily="34" charset="0"/>
                <a:cs typeface="Arial" panose="020B0604020202020204" pitchFamily="34" charset="0"/>
              </a:rPr>
              <a:t>Oppenheim</a:t>
            </a:r>
            <a:r>
              <a:rPr lang="cs-CZ" sz="2000" dirty="0">
                <a:latin typeface="Arial" panose="020B0604020202020204" pitchFamily="34" charset="0"/>
                <a:cs typeface="Arial" panose="020B0604020202020204" pitchFamily="34" charset="0"/>
              </a:rPr>
              <a:t>: Starověká Mezopotámie. Academia, 2001).</a:t>
            </a:r>
          </a:p>
        </p:txBody>
      </p:sp>
      <p:pic>
        <p:nvPicPr>
          <p:cNvPr id="6" name="Obrázek 5"/>
          <p:cNvPicPr>
            <a:picLocks noChangeAspect="1"/>
          </p:cNvPicPr>
          <p:nvPr/>
        </p:nvPicPr>
        <p:blipFill>
          <a:blip r:embed="rId3"/>
          <a:stretch>
            <a:fillRect/>
          </a:stretch>
        </p:blipFill>
        <p:spPr>
          <a:xfrm>
            <a:off x="8705331" y="3275990"/>
            <a:ext cx="3486670" cy="3582009"/>
          </a:xfrm>
          <a:prstGeom prst="rect">
            <a:avLst/>
          </a:prstGeom>
        </p:spPr>
      </p:pic>
    </p:spTree>
    <p:extLst>
      <p:ext uri="{BB962C8B-B14F-4D97-AF65-F5344CB8AC3E}">
        <p14:creationId xmlns:p14="http://schemas.microsoft.com/office/powerpoint/2010/main" val="73342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2192000" cy="866267"/>
          </a:xfrm>
        </p:spPr>
        <p:txBody>
          <a:bodyPr/>
          <a:lstStyle/>
          <a:p>
            <a:pPr algn="ctr"/>
            <a:r>
              <a:rPr lang="cs-CZ" dirty="0"/>
              <a:t>Naplaveniny hlíny a jílu (záplavy Eufratu a Tigridu)</a:t>
            </a:r>
          </a:p>
        </p:txBody>
      </p:sp>
      <p:sp>
        <p:nvSpPr>
          <p:cNvPr id="3" name="Zástupný symbol pro obsah 2"/>
          <p:cNvSpPr>
            <a:spLocks noGrp="1"/>
          </p:cNvSpPr>
          <p:nvPr>
            <p:ph idx="1"/>
          </p:nvPr>
        </p:nvSpPr>
        <p:spPr>
          <a:xfrm>
            <a:off x="207264" y="1072896"/>
            <a:ext cx="11716512" cy="5547359"/>
          </a:xfrm>
        </p:spPr>
        <p:txBody>
          <a:bodyPr>
            <a:normAutofit fontScale="92500" lnSpcReduction="10000"/>
          </a:bodyPr>
          <a:lstStyle/>
          <a:p>
            <a:r>
              <a:rPr lang="cs-CZ" dirty="0">
                <a:latin typeface="Arial" panose="020B0604020202020204" pitchFamily="34" charset="0"/>
                <a:cs typeface="Arial" panose="020B0604020202020204" pitchFamily="34" charset="0"/>
              </a:rPr>
              <a:t>cihly, nádobí, náčiní a sudy, hliněné tabulky. </a:t>
            </a:r>
          </a:p>
          <a:p>
            <a:r>
              <a:rPr lang="cs-CZ" dirty="0">
                <a:latin typeface="Arial" panose="020B0604020202020204" pitchFamily="34" charset="0"/>
                <a:cs typeface="Arial" panose="020B0604020202020204" pitchFamily="34" charset="0"/>
              </a:rPr>
              <a:t>První písemné doklady (psané sumersky) jsou napsané na nich, poč.  3. tisíciletí př. n. l.</a:t>
            </a:r>
          </a:p>
          <a:p>
            <a:r>
              <a:rPr lang="cs-CZ" dirty="0">
                <a:latin typeface="Arial" panose="020B0604020202020204" pitchFamily="34" charset="0"/>
                <a:cs typeface="Arial" panose="020B0604020202020204" pitchFamily="34" charset="0"/>
              </a:rPr>
              <a:t>Hliněné tabulky byly ve své době nejrozšířenějším psacím materiálem, nejdůležitější nápisy byly však tesány do kamene.</a:t>
            </a:r>
          </a:p>
          <a:p>
            <a:r>
              <a:rPr lang="cs-CZ" dirty="0">
                <a:latin typeface="Arial" panose="020B0604020202020204" pitchFamily="34" charset="0"/>
                <a:cs typeface="Arial" panose="020B0604020202020204" pitchFamily="34" charset="0"/>
              </a:rPr>
              <a:t>Vytlačení textu do vlhkého povrchu (např. rákosem nebo dřevem), pak vypálení v ohni nebo usušení na slunci.</a:t>
            </a:r>
          </a:p>
          <a:p>
            <a:r>
              <a:rPr lang="cs-CZ" dirty="0">
                <a:latin typeface="Arial" panose="020B0604020202020204" pitchFamily="34" charset="0"/>
                <a:cs typeface="Arial" panose="020B0604020202020204" pitchFamily="34" charset="0"/>
              </a:rPr>
              <a:t>K největším klínopisným nálezům patří </a:t>
            </a:r>
            <a:r>
              <a:rPr lang="cs-CZ" dirty="0" err="1">
                <a:latin typeface="Arial" panose="020B0604020202020204" pitchFamily="34" charset="0"/>
                <a:cs typeface="Arial" panose="020B0604020202020204" pitchFamily="34" charset="0"/>
              </a:rPr>
              <a:t>Aššurbanipalova</a:t>
            </a:r>
            <a:r>
              <a:rPr lang="cs-CZ" dirty="0">
                <a:latin typeface="Arial" panose="020B0604020202020204" pitchFamily="34" charset="0"/>
                <a:cs typeface="Arial" panose="020B0604020202020204" pitchFamily="34" charset="0"/>
              </a:rPr>
              <a:t> knihovna v Ninive s 24 000-30 000 tabulek (5 000 děl). </a:t>
            </a:r>
          </a:p>
          <a:p>
            <a:r>
              <a:rPr lang="cs-CZ" dirty="0">
                <a:latin typeface="Arial" panose="020B0604020202020204" pitchFamily="34" charset="0"/>
                <a:cs typeface="Arial" panose="020B0604020202020204" pitchFamily="34" charset="0"/>
              </a:rPr>
              <a:t>Celkový počet dochovaných hliněných tabulek (významný zdroj informací o starověkých civilizacích), je odhadován asi na půl milionu.</a:t>
            </a:r>
          </a:p>
          <a:p>
            <a:endParaRPr lang="cs-CZ" dirty="0">
              <a:latin typeface="Arial" panose="020B0604020202020204" pitchFamily="34" charset="0"/>
              <a:cs typeface="Arial" panose="020B0604020202020204" pitchFamily="34" charset="0"/>
            </a:endParaRPr>
          </a:p>
          <a:p>
            <a:pPr marL="0" indent="0">
              <a:buNone/>
            </a:pPr>
            <a:r>
              <a:rPr lang="cs-CZ" sz="2400" i="1" dirty="0">
                <a:latin typeface="Arial" panose="020B0604020202020204" pitchFamily="34" charset="0"/>
                <a:cs typeface="Arial" panose="020B0604020202020204" pitchFamily="34" charset="0"/>
              </a:rPr>
              <a:t>Encyklopedie starověkého Předního východu.</a:t>
            </a:r>
            <a:r>
              <a:rPr lang="cs-CZ" sz="2400" dirty="0">
                <a:latin typeface="Arial" panose="020B0604020202020204" pitchFamily="34" charset="0"/>
                <a:cs typeface="Arial" panose="020B0604020202020204" pitchFamily="34" charset="0"/>
              </a:rPr>
              <a:t> </a:t>
            </a:r>
          </a:p>
          <a:p>
            <a:pPr marL="0" indent="0">
              <a:buNone/>
            </a:pPr>
            <a:r>
              <a:rPr lang="cs-CZ" sz="2400" dirty="0" err="1">
                <a:latin typeface="Arial" panose="020B0604020202020204" pitchFamily="34" charset="0"/>
                <a:cs typeface="Arial" panose="020B0604020202020204" pitchFamily="34" charset="0"/>
              </a:rPr>
              <a:t>Libri</a:t>
            </a:r>
            <a:r>
              <a:rPr lang="cs-CZ" sz="2400" dirty="0">
                <a:latin typeface="Arial" panose="020B0604020202020204" pitchFamily="34" charset="0"/>
                <a:cs typeface="Arial" panose="020B0604020202020204" pitchFamily="34" charset="0"/>
              </a:rPr>
              <a:t>, Praha 1999. ISBN 80-85983-58-3 Heslo Nosiče písma</a:t>
            </a:r>
          </a:p>
          <a:p>
            <a:endParaRPr lang="cs-CZ" dirty="0"/>
          </a:p>
        </p:txBody>
      </p:sp>
    </p:spTree>
    <p:extLst>
      <p:ext uri="{BB962C8B-B14F-4D97-AF65-F5344CB8AC3E}">
        <p14:creationId xmlns:p14="http://schemas.microsoft.com/office/powerpoint/2010/main" val="845274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OSNOVA</a:t>
            </a: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75" y="0"/>
            <a:ext cx="4429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46304" y="1539240"/>
            <a:ext cx="7115474" cy="800219"/>
          </a:xfrm>
          <a:prstGeom prst="rect">
            <a:avLst/>
          </a:prstGeom>
        </p:spPr>
        <p:txBody>
          <a:bodyPr wrap="none">
            <a:spAutoFit/>
          </a:bodyPr>
          <a:lstStyle/>
          <a:p>
            <a:r>
              <a:rPr lang="cs-CZ" sz="2800" b="0" i="0" dirty="0">
                <a:solidFill>
                  <a:srgbClr val="0A0A0A"/>
                </a:solidFill>
                <a:effectLst/>
                <a:latin typeface="Open Sans"/>
                <a:hlinkClick r:id="rId3"/>
              </a:rPr>
              <a:t>https://www.ped.muni.cz/wchem/sm/hc/hist/</a:t>
            </a:r>
            <a:endParaRPr lang="cs-CZ" sz="2800" b="0" i="0" dirty="0">
              <a:solidFill>
                <a:srgbClr val="0A0A0A"/>
              </a:solidFill>
              <a:effectLst/>
              <a:latin typeface="Open Sans"/>
            </a:endParaRPr>
          </a:p>
          <a:p>
            <a:endParaRPr lang="cs-CZ" dirty="0"/>
          </a:p>
        </p:txBody>
      </p:sp>
      <p:sp>
        <p:nvSpPr>
          <p:cNvPr id="6" name="Obdélník 5"/>
          <p:cNvSpPr/>
          <p:nvPr/>
        </p:nvSpPr>
        <p:spPr>
          <a:xfrm>
            <a:off x="243839" y="3513574"/>
            <a:ext cx="7519035" cy="1854354"/>
          </a:xfrm>
          <a:prstGeom prst="rect">
            <a:avLst/>
          </a:prstGeom>
        </p:spPr>
        <p:txBody>
          <a:bodyPr wrap="square">
            <a:spAutoFit/>
          </a:bodyPr>
          <a:lstStyle/>
          <a:p>
            <a:pPr>
              <a:spcBef>
                <a:spcPts val="1200"/>
              </a:spcBef>
              <a:spcAft>
                <a:spcPts val="300"/>
              </a:spcAft>
            </a:pPr>
            <a:r>
              <a:rPr lang="cs-CZ" sz="2800" b="1" kern="1400" dirty="0">
                <a:effectLst/>
                <a:latin typeface="Arial" panose="020B0604020202020204" pitchFamily="34" charset="0"/>
                <a:cs typeface="Times New Roman" panose="02020603050405020304" pitchFamily="18" charset="0"/>
              </a:rPr>
              <a:t>Cíle chemie:</a:t>
            </a:r>
          </a:p>
          <a:p>
            <a:pPr marL="342900" lvl="0" indent="-342900">
              <a:spcAft>
                <a:spcPts val="0"/>
              </a:spcAft>
              <a:buFont typeface="Arial" panose="020B0604020202020204" pitchFamily="34" charset="0"/>
              <a:buChar char="-"/>
            </a:pPr>
            <a:r>
              <a:rPr lang="cs-CZ" sz="2800" dirty="0">
                <a:effectLst/>
                <a:latin typeface="Arial" panose="020B0604020202020204" pitchFamily="34" charset="0"/>
                <a:ea typeface="Times New Roman" panose="02020603050405020304" pitchFamily="18" charset="0"/>
                <a:cs typeface="Times New Roman" panose="02020603050405020304" pitchFamily="18" charset="0"/>
              </a:rPr>
              <a:t>Přispět k materiálnímu pohodlí lidstva</a:t>
            </a:r>
          </a:p>
          <a:p>
            <a:pPr marL="342900" lvl="0" indent="-342900">
              <a:spcAft>
                <a:spcPts val="0"/>
              </a:spcAft>
              <a:buFont typeface="Arial" panose="020B0604020202020204" pitchFamily="34" charset="0"/>
              <a:buChar char="-"/>
            </a:pPr>
            <a:r>
              <a:rPr lang="cs-CZ" sz="2800" dirty="0">
                <a:effectLst/>
                <a:latin typeface="Arial" panose="020B0604020202020204" pitchFamily="34" charset="0"/>
                <a:ea typeface="Times New Roman" panose="02020603050405020304" pitchFamily="18" charset="0"/>
                <a:cs typeface="Times New Roman" panose="02020603050405020304" pitchFamily="18" charset="0"/>
              </a:rPr>
              <a:t>Přispět k uspokojení intelektuální zvědavosti lidstva</a:t>
            </a:r>
          </a:p>
        </p:txBody>
      </p:sp>
    </p:spTree>
    <p:extLst>
      <p:ext uri="{BB962C8B-B14F-4D97-AF65-F5344CB8AC3E}">
        <p14:creationId xmlns:p14="http://schemas.microsoft.com/office/powerpoint/2010/main" val="35441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100" name="Picture 4" descr="Aššurbanipal, zakladatel knihovny, jediný vzdělaný asyrský král, na královském lov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5523"/>
            <a:ext cx="6900672" cy="458247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2" y="122574"/>
            <a:ext cx="7680961" cy="1815882"/>
          </a:xfrm>
          <a:prstGeom prst="rect">
            <a:avLst/>
          </a:prstGeom>
          <a:noFill/>
        </p:spPr>
        <p:txBody>
          <a:bodyPr wrap="square" rtlCol="0">
            <a:spAutoFit/>
          </a:bodyPr>
          <a:lstStyle/>
          <a:p>
            <a:r>
              <a:rPr lang="cs-CZ" sz="2800" dirty="0" err="1">
                <a:latin typeface="Arial" panose="020B0604020202020204" pitchFamily="34" charset="0"/>
                <a:cs typeface="Arial" panose="020B0604020202020204" pitchFamily="34" charset="0"/>
              </a:rPr>
              <a:t>Aššurbanipal</a:t>
            </a:r>
            <a:r>
              <a:rPr lang="cs-CZ" sz="2800" dirty="0">
                <a:latin typeface="Arial" panose="020B0604020202020204" pitchFamily="34" charset="0"/>
                <a:cs typeface="Arial" panose="020B0604020202020204" pitchFamily="34" charset="0"/>
              </a:rPr>
              <a:t>, zakladatel knihovny v Ninive, král </a:t>
            </a:r>
            <a:r>
              <a:rPr lang="cs-CZ" sz="2800" dirty="0" err="1">
                <a:latin typeface="Arial" panose="020B0604020202020204" pitchFamily="34" charset="0"/>
                <a:cs typeface="Arial" panose="020B0604020202020204" pitchFamily="34" charset="0"/>
              </a:rPr>
              <a:t>Novoasyrské</a:t>
            </a:r>
            <a:r>
              <a:rPr lang="cs-CZ" sz="2800" dirty="0">
                <a:latin typeface="Arial" panose="020B0604020202020204" pitchFamily="34" charset="0"/>
                <a:cs typeface="Arial" panose="020B0604020202020204" pitchFamily="34" charset="0"/>
              </a:rPr>
              <a:t> říše, 7. stol. př. n. l. </a:t>
            </a:r>
          </a:p>
          <a:p>
            <a:r>
              <a:rPr lang="cs-CZ" sz="2800" dirty="0">
                <a:latin typeface="Arial" panose="020B0604020202020204" pitchFamily="34" charset="0"/>
                <a:cs typeface="Arial" panose="020B0604020202020204" pitchFamily="34" charset="0"/>
              </a:rPr>
              <a:t>Cíl: snaha dát dohromady všechny lidské vědomosti tehdejší doby.</a:t>
            </a:r>
          </a:p>
        </p:txBody>
      </p:sp>
      <p:pic>
        <p:nvPicPr>
          <p:cNvPr id="14" name="Picture 2" descr="https://upload.wikimedia.org/wikipedia/commons/2/2a/Assurbanipal_als_hogeprie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366" y="0"/>
            <a:ext cx="38466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99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5019" y="126924"/>
            <a:ext cx="8619744" cy="3794888"/>
          </a:xfrm>
        </p:spPr>
        <p:txBody>
          <a:bodyPr>
            <a:normAutofit/>
          </a:bodyPr>
          <a:lstStyle/>
          <a:p>
            <a:r>
              <a:rPr lang="cs-CZ" dirty="0">
                <a:latin typeface="Arial" panose="020B0604020202020204" pitchFamily="34" charset="0"/>
                <a:cs typeface="Arial" panose="020B0604020202020204" pitchFamily="34" charset="0"/>
              </a:rPr>
              <a:t>Tvorbě záznamů věnována obrovská pečlivost:</a:t>
            </a:r>
          </a:p>
          <a:p>
            <a:r>
              <a:rPr lang="cs-CZ" dirty="0">
                <a:latin typeface="Arial" panose="020B0604020202020204" pitchFamily="34" charset="0"/>
                <a:cs typeface="Arial" panose="020B0604020202020204" pitchFamily="34" charset="0"/>
              </a:rPr>
              <a:t>Mnoho tabulek obsahuje větu </a:t>
            </a:r>
            <a:r>
              <a:rPr lang="cs-CZ" i="1" dirty="0">
                <a:latin typeface="Arial" panose="020B0604020202020204" pitchFamily="34" charset="0"/>
                <a:cs typeface="Arial" panose="020B0604020202020204" pitchFamily="34" charset="0"/>
              </a:rPr>
              <a:t>Ze starého prvopisu opsáno a potom ověřeno</a:t>
            </a:r>
            <a:r>
              <a:rPr lang="cs-CZ" dirty="0">
                <a:latin typeface="Arial" panose="020B0604020202020204" pitchFamily="34" charset="0"/>
                <a:cs typeface="Arial" panose="020B0604020202020204" pitchFamily="34" charset="0"/>
              </a:rPr>
              <a:t>, což ukazuje, že písaři museli pečlivě dbát na přesný přepis. Části některých textů obsahují slova jako </a:t>
            </a:r>
            <a:r>
              <a:rPr lang="cs-CZ" i="1" dirty="0">
                <a:latin typeface="Arial" panose="020B0604020202020204" pitchFamily="34" charset="0"/>
                <a:cs typeface="Arial" panose="020B0604020202020204" pitchFamily="34" charset="0"/>
              </a:rPr>
              <a:t>nevím</a:t>
            </a:r>
            <a:r>
              <a:rPr lang="cs-CZ" dirty="0">
                <a:latin typeface="Arial" panose="020B0604020202020204" pitchFamily="34" charset="0"/>
                <a:cs typeface="Arial" panose="020B0604020202020204" pitchFamily="34" charset="0"/>
              </a:rPr>
              <a:t>, </a:t>
            </a:r>
            <a:r>
              <a:rPr lang="cs-CZ" i="1" dirty="0">
                <a:latin typeface="Arial" panose="020B0604020202020204" pitchFamily="34" charset="0"/>
                <a:cs typeface="Arial" panose="020B0604020202020204" pitchFamily="34" charset="0"/>
              </a:rPr>
              <a:t>zničeno</a:t>
            </a:r>
            <a:r>
              <a:rPr lang="cs-CZ" dirty="0">
                <a:latin typeface="Arial" panose="020B0604020202020204" pitchFamily="34" charset="0"/>
                <a:cs typeface="Arial" panose="020B0604020202020204" pitchFamily="34" charset="0"/>
              </a:rPr>
              <a:t> či </a:t>
            </a:r>
            <a:r>
              <a:rPr lang="cs-CZ" i="1" dirty="0">
                <a:latin typeface="Arial" panose="020B0604020202020204" pitchFamily="34" charset="0"/>
                <a:cs typeface="Arial" panose="020B0604020202020204" pitchFamily="34" charset="0"/>
              </a:rPr>
              <a:t>setřeno</a:t>
            </a:r>
            <a:r>
              <a:rPr lang="cs-CZ" dirty="0">
                <a:latin typeface="Arial" panose="020B0604020202020204" pitchFamily="34" charset="0"/>
                <a:cs typeface="Arial" panose="020B0604020202020204" pitchFamily="34" charset="0"/>
              </a:rPr>
              <a:t>. Vznikaly také obsahy a výtahy z knih.                                  </a:t>
            </a:r>
          </a:p>
          <a:p>
            <a:r>
              <a:rPr lang="cs-CZ" dirty="0">
                <a:latin typeface="Arial" panose="020B0604020202020204" pitchFamily="34" charset="0"/>
                <a:cs typeface="Arial" panose="020B0604020202020204" pitchFamily="34" charset="0"/>
              </a:rPr>
              <a:t>                                        </a:t>
            </a:r>
          </a:p>
        </p:txBody>
      </p:sp>
      <p:pic>
        <p:nvPicPr>
          <p:cNvPr id="5124" name="Picture 4" descr="https://upload.wikimedia.org/wikipedia/commons/thumb/2/26/GilgameshTablet.jpg/220px-GilgameshTabl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1591"/>
            <a:ext cx="3425952" cy="3846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883307" y="3306259"/>
            <a:ext cx="4736437" cy="1231106"/>
          </a:xfrm>
          <a:prstGeom prst="rect">
            <a:avLst/>
          </a:prstGeom>
          <a:noFill/>
        </p:spPr>
        <p:txBody>
          <a:bodyPr wrap="square" rtlCol="0">
            <a:spAutoFit/>
          </a:bodyPr>
          <a:lstStyle/>
          <a:p>
            <a:r>
              <a:rPr lang="cs-CZ" sz="2800" dirty="0">
                <a:latin typeface="Arial" panose="020B0604020202020204" pitchFamily="34" charset="0"/>
                <a:cs typeface="Arial" panose="020B0604020202020204" pitchFamily="34" charset="0"/>
              </a:rPr>
              <a:t>Také beletrie, např. </a:t>
            </a:r>
            <a:r>
              <a:rPr lang="cs-CZ" sz="2800" b="1" dirty="0">
                <a:latin typeface="Arial" panose="020B0604020202020204" pitchFamily="34" charset="0"/>
                <a:cs typeface="Arial" panose="020B0604020202020204" pitchFamily="34" charset="0"/>
              </a:rPr>
              <a:t>Epos o </a:t>
            </a:r>
            <a:r>
              <a:rPr lang="cs-CZ" sz="2800" b="1" dirty="0" err="1">
                <a:latin typeface="Arial" panose="020B0604020202020204" pitchFamily="34" charset="0"/>
                <a:cs typeface="Arial" panose="020B0604020202020204" pitchFamily="34" charset="0"/>
              </a:rPr>
              <a:t>Gilgamešovi</a:t>
            </a:r>
            <a:r>
              <a:rPr lang="cs-CZ" sz="2800" b="1" dirty="0">
                <a:latin typeface="Arial" panose="020B0604020202020204" pitchFamily="34" charset="0"/>
                <a:cs typeface="Arial" panose="020B0604020202020204" pitchFamily="34" charset="0"/>
              </a:rPr>
              <a:t>.</a:t>
            </a:r>
          </a:p>
          <a:p>
            <a:endParaRPr lang="cs-CZ" dirty="0"/>
          </a:p>
        </p:txBody>
      </p:sp>
    </p:spTree>
    <p:extLst>
      <p:ext uri="{BB962C8B-B14F-4D97-AF65-F5344CB8AC3E}">
        <p14:creationId xmlns:p14="http://schemas.microsoft.com/office/powerpoint/2010/main" val="2297728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743712"/>
            <a:ext cx="10515600" cy="5433251"/>
          </a:xfrm>
        </p:spPr>
        <p:txBody>
          <a:bodyPr/>
          <a:lstStyle/>
          <a:p>
            <a:pPr marL="0" indent="0">
              <a:buNone/>
            </a:pPr>
            <a:r>
              <a:rPr lang="cs-CZ" dirty="0">
                <a:latin typeface="Arial" panose="020B0604020202020204" pitchFamily="34" charset="0"/>
                <a:cs typeface="Arial" panose="020B0604020202020204" pitchFamily="34" charset="0"/>
              </a:rPr>
              <a:t>Knihovna zanikla spolu se zánikem Ninive roku 612 př. n. l., kdy bylo město napadeno Médy. </a:t>
            </a:r>
          </a:p>
          <a:p>
            <a:pPr marL="0" indent="0">
              <a:buNone/>
            </a:pPr>
            <a:r>
              <a:rPr lang="cs-CZ" dirty="0">
                <a:latin typeface="Arial" panose="020B0604020202020204" pitchFamily="34" charset="0"/>
                <a:cs typeface="Arial" panose="020B0604020202020204" pitchFamily="34" charset="0"/>
              </a:rPr>
              <a:t>V </a:t>
            </a:r>
            <a:r>
              <a:rPr lang="cs-CZ" dirty="0" err="1">
                <a:latin typeface="Arial" panose="020B0604020202020204" pitchFamily="34" charset="0"/>
                <a:cs typeface="Arial" panose="020B0604020202020204" pitchFamily="34" charset="0"/>
              </a:rPr>
              <a:t>Aššurbanipalově</a:t>
            </a:r>
            <a:r>
              <a:rPr lang="cs-CZ" dirty="0">
                <a:latin typeface="Arial" panose="020B0604020202020204" pitchFamily="34" charset="0"/>
                <a:cs typeface="Arial" panose="020B0604020202020204" pitchFamily="34" charset="0"/>
              </a:rPr>
              <a:t> paláci vznikl požár, ten ale fond knihovny nezničil, naopak přispěl ke zpevnění tabulek (vypálil je). Knihovna, která se nacházela v tzv. </a:t>
            </a:r>
            <a:r>
              <a:rPr lang="cs-CZ" i="1" dirty="0">
                <a:latin typeface="Arial" panose="020B0604020202020204" pitchFamily="34" charset="0"/>
                <a:cs typeface="Arial" panose="020B0604020202020204" pitchFamily="34" charset="0"/>
              </a:rPr>
              <a:t>Lvím pokoji</a:t>
            </a:r>
            <a:r>
              <a:rPr lang="cs-CZ" dirty="0">
                <a:latin typeface="Arial" panose="020B0604020202020204" pitchFamily="34" charset="0"/>
                <a:cs typeface="Arial" panose="020B0604020202020204" pitchFamily="34" charset="0"/>
              </a:rPr>
              <a:t>, se propadla a police shořely. V důsledku pádu se mnoho tabulek rozbilo.</a:t>
            </a:r>
          </a:p>
        </p:txBody>
      </p:sp>
    </p:spTree>
    <p:extLst>
      <p:ext uri="{BB962C8B-B14F-4D97-AF65-F5344CB8AC3E}">
        <p14:creationId xmlns:p14="http://schemas.microsoft.com/office/powerpoint/2010/main" val="132205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3540" y="712120"/>
            <a:ext cx="3542284" cy="2262727"/>
          </a:xfrm>
        </p:spPr>
        <p:txBody>
          <a:bodyPr>
            <a:normAutofit/>
          </a:bodyPr>
          <a:lstStyle/>
          <a:p>
            <a:r>
              <a:rPr lang="cs-CZ" sz="4400" b="1" dirty="0">
                <a:latin typeface="Arial" panose="020B0604020202020204" pitchFamily="34" charset="0"/>
                <a:cs typeface="Arial" panose="020B0604020202020204" pitchFamily="34" charset="0"/>
              </a:rPr>
              <a:t>CHETITÉ</a:t>
            </a:r>
            <a:br>
              <a:rPr lang="cs-CZ" sz="2800" dirty="0">
                <a:latin typeface="Arial" panose="020B0604020202020204" pitchFamily="34" charset="0"/>
                <a:cs typeface="Arial" panose="020B0604020202020204" pitchFamily="34" charset="0"/>
              </a:rPr>
            </a:br>
            <a:br>
              <a:rPr lang="cs-CZ" sz="2800" dirty="0">
                <a:latin typeface="Arial" panose="020B0604020202020204" pitchFamily="34" charset="0"/>
                <a:cs typeface="Arial" panose="020B0604020202020204" pitchFamily="34" charset="0"/>
              </a:rPr>
            </a:br>
            <a:r>
              <a:rPr lang="cs-CZ" sz="2800" dirty="0">
                <a:latin typeface="Arial" panose="020B0604020202020204" pitchFamily="34" charset="0"/>
                <a:cs typeface="Arial" panose="020B0604020202020204" pitchFamily="34" charset="0"/>
              </a:rPr>
              <a:t>Starověký Blízký Východ v 1. polovině 2. tisíciletí př. n. l.</a:t>
            </a:r>
          </a:p>
        </p:txBody>
      </p:sp>
      <p:sp>
        <p:nvSpPr>
          <p:cNvPr id="3" name="Zástupný symbol pro text 2"/>
          <p:cNvSpPr>
            <a:spLocks noGrp="1"/>
          </p:cNvSpPr>
          <p:nvPr>
            <p:ph type="body" idx="1"/>
          </p:nvPr>
        </p:nvSpPr>
        <p:spPr>
          <a:xfrm>
            <a:off x="0" y="5235639"/>
            <a:ext cx="4093718" cy="1500187"/>
          </a:xfrm>
        </p:spPr>
        <p:txBody>
          <a:bodyPr>
            <a:normAutofit/>
          </a:bodyPr>
          <a:lstStyle/>
          <a:p>
            <a:r>
              <a:rPr lang="pl-PL" sz="2000" dirty="0">
                <a:solidFill>
                  <a:schemeClr val="tx1"/>
                </a:solidFill>
              </a:rPr>
              <a:t>Dodo na projektu Wikipedie v jazyce čeština, CC BY-SA 3.0, https://commons.wikimedia.org/w/index.php?curid=9039215</a:t>
            </a:r>
            <a:endParaRPr lang="cs-CZ" sz="2000" dirty="0">
              <a:solidFill>
                <a:schemeClr val="tx1"/>
              </a:solidFill>
            </a:endParaRPr>
          </a:p>
        </p:txBody>
      </p:sp>
      <p:pic>
        <p:nvPicPr>
          <p:cNvPr id="6146" name="Picture 2" descr="File:Starověký-Blízký-vých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1897"/>
            <a:ext cx="7620000" cy="522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99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0416" y="304800"/>
            <a:ext cx="11911584" cy="5872163"/>
          </a:xfrm>
        </p:spPr>
        <p:txBody>
          <a:bodyPr>
            <a:normAutofit/>
          </a:bodyPr>
          <a:lstStyle/>
          <a:p>
            <a:pPr marL="0" indent="0">
              <a:buNone/>
            </a:pPr>
            <a:r>
              <a:rPr lang="cs-CZ" dirty="0">
                <a:latin typeface="Arial" panose="020B0604020202020204" pitchFamily="34" charset="0"/>
                <a:cs typeface="Arial" panose="020B0604020202020204" pitchFamily="34" charset="0"/>
              </a:rPr>
              <a:t>Chetitští </a:t>
            </a:r>
            <a:r>
              <a:rPr lang="cs-CZ" b="1" dirty="0">
                <a:latin typeface="Arial" panose="020B0604020202020204" pitchFamily="34" charset="0"/>
                <a:cs typeface="Arial" panose="020B0604020202020204" pitchFamily="34" charset="0"/>
              </a:rPr>
              <a:t>králové</a:t>
            </a:r>
            <a:r>
              <a:rPr lang="cs-CZ" dirty="0">
                <a:latin typeface="Arial" panose="020B0604020202020204" pitchFamily="34" charset="0"/>
                <a:cs typeface="Arial" panose="020B0604020202020204" pitchFamily="34" charset="0"/>
              </a:rPr>
              <a:t> - jediní panovníci starověkého orientu, kteří </a:t>
            </a:r>
            <a:r>
              <a:rPr lang="cs-CZ" b="1" dirty="0">
                <a:latin typeface="Arial" panose="020B0604020202020204" pitchFamily="34" charset="0"/>
                <a:cs typeface="Arial" panose="020B0604020202020204" pitchFamily="34" charset="0"/>
              </a:rPr>
              <a:t>nebyli absolutními panovníky</a:t>
            </a:r>
            <a:r>
              <a:rPr lang="cs-CZ" dirty="0">
                <a:latin typeface="Arial" panose="020B0604020202020204" pitchFamily="34" charset="0"/>
                <a:cs typeface="Arial" panose="020B0604020202020204" pitchFamily="34" charset="0"/>
              </a:rPr>
              <a:t>.</a:t>
            </a:r>
          </a:p>
          <a:p>
            <a:pPr marL="0" indent="0">
              <a:buNone/>
            </a:pPr>
            <a:r>
              <a:rPr lang="cs-CZ" b="1" dirty="0">
                <a:latin typeface="Arial" panose="020B0604020202020204" pitchFamily="34" charset="0"/>
                <a:cs typeface="Arial" panose="020B0604020202020204" pitchFamily="34" charset="0"/>
              </a:rPr>
              <a:t>Válečníci: </a:t>
            </a:r>
            <a:r>
              <a:rPr lang="cs-CZ" dirty="0">
                <a:latin typeface="Arial" panose="020B0604020202020204" pitchFamily="34" charset="0"/>
                <a:cs typeface="Arial" panose="020B0604020202020204" pitchFamily="34" charset="0"/>
              </a:rPr>
              <a:t>válečné vozy (v armádě několik tisíc, koně speciálně cvičeni téměř rok), jako první začali používat železné zbraně.</a:t>
            </a:r>
          </a:p>
          <a:p>
            <a:pPr marL="0" indent="0">
              <a:buNone/>
            </a:pPr>
            <a:r>
              <a:rPr lang="cs-CZ" dirty="0">
                <a:latin typeface="Arial" panose="020B0604020202020204" pitchFamily="34" charset="0"/>
                <a:cs typeface="Arial" panose="020B0604020202020204" pitchFamily="34" charset="0"/>
              </a:rPr>
              <a:t>Mistři v odlévání </a:t>
            </a:r>
            <a:r>
              <a:rPr lang="cs-CZ" b="1" dirty="0">
                <a:latin typeface="Arial" panose="020B0604020202020204" pitchFamily="34" charset="0"/>
                <a:cs typeface="Arial" panose="020B0604020202020204" pitchFamily="34" charset="0"/>
              </a:rPr>
              <a:t>kovů</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První železo vzniklé činností člověka (houbovité železo) vzniklo nízkoteplotní redukcí železné rudy v zkujňovacím ohništi. Železná ruda se zahřívala v mělkých jamách s velkým přebytkem dřevěného uhlí rozdmýchávaného měchem. Získané kusy železa se dále zpracovaly kováním. S tímto způsobem výroby železa se setkáváme prvně u Chetitů ve 3. tis. př. n. l. Chetité výrobu železa velmi dobře střežili a k jeho rozšíření tak došlo teprve po rozpadu Chetitské říše někdy okolo roku 1200 př. n. l. (= začátek </a:t>
            </a:r>
            <a:r>
              <a:rPr lang="cs-CZ" b="1" dirty="0">
                <a:latin typeface="Arial" panose="020B0604020202020204" pitchFamily="34" charset="0"/>
                <a:cs typeface="Arial" panose="020B0604020202020204" pitchFamily="34" charset="0"/>
              </a:rPr>
              <a:t>doby železné </a:t>
            </a:r>
            <a:r>
              <a:rPr lang="cs-CZ" dirty="0">
                <a:latin typeface="Arial" panose="020B0604020202020204" pitchFamily="34" charset="0"/>
                <a:cs typeface="Arial" panose="020B0604020202020204" pitchFamily="34" charset="0"/>
              </a:rPr>
              <a:t>v Evropě).</a:t>
            </a:r>
          </a:p>
        </p:txBody>
      </p:sp>
    </p:spTree>
    <p:extLst>
      <p:ext uri="{BB962C8B-B14F-4D97-AF65-F5344CB8AC3E}">
        <p14:creationId xmlns:p14="http://schemas.microsoft.com/office/powerpoint/2010/main" val="1770876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6008" y="133477"/>
            <a:ext cx="10515600" cy="610235"/>
          </a:xfrm>
        </p:spPr>
        <p:txBody>
          <a:bodyPr>
            <a:normAutofit fontScale="90000"/>
          </a:bodyPr>
          <a:lstStyle/>
          <a:p>
            <a:r>
              <a:rPr lang="cs-CZ" b="1" dirty="0"/>
              <a:t>Indie</a:t>
            </a:r>
          </a:p>
        </p:txBody>
      </p:sp>
      <p:sp>
        <p:nvSpPr>
          <p:cNvPr id="3" name="Zástupný symbol pro obsah 2"/>
          <p:cNvSpPr>
            <a:spLocks noGrp="1"/>
          </p:cNvSpPr>
          <p:nvPr>
            <p:ph idx="1"/>
          </p:nvPr>
        </p:nvSpPr>
        <p:spPr>
          <a:xfrm>
            <a:off x="316992" y="743712"/>
            <a:ext cx="7156704" cy="5433251"/>
          </a:xfrm>
        </p:spPr>
        <p:txBody>
          <a:bodyPr>
            <a:normAutofit fontScale="92500" lnSpcReduction="20000"/>
          </a:bodyPr>
          <a:lstStyle/>
          <a:p>
            <a:r>
              <a:rPr lang="cs-CZ" dirty="0"/>
              <a:t>Doba bronzová: 1 500 - 1 000 př. n. l.</a:t>
            </a:r>
          </a:p>
          <a:p>
            <a:r>
              <a:rPr lang="cs-CZ" dirty="0"/>
              <a:t>Doba železná: 1000-500 př. n. l.</a:t>
            </a:r>
          </a:p>
          <a:p>
            <a:endParaRPr lang="cs-CZ" dirty="0"/>
          </a:p>
          <a:p>
            <a:r>
              <a:rPr lang="cs-CZ" dirty="0" err="1"/>
              <a:t>Damascénská</a:t>
            </a:r>
            <a:r>
              <a:rPr lang="cs-CZ" dirty="0"/>
              <a:t> ocel. Medicína.</a:t>
            </a:r>
          </a:p>
          <a:p>
            <a:endParaRPr lang="cs-CZ" dirty="0"/>
          </a:p>
          <a:p>
            <a:r>
              <a:rPr lang="cs-CZ" b="1" dirty="0" err="1"/>
              <a:t>Sušruta</a:t>
            </a:r>
            <a:r>
              <a:rPr lang="cs-CZ" dirty="0"/>
              <a:t> - starověký indický lékař, „otec chirurgie“, zakladatel i jiných medicínských oborů, např. oftalmologie. Pravděpodobně kolem 700 př. n. l.</a:t>
            </a:r>
          </a:p>
          <a:p>
            <a:r>
              <a:rPr lang="cs-CZ" dirty="0"/>
              <a:t>znali pěstování bavlny: již cca 5.-4. tis. př. n. l. (bavlněné nitě ve vykopávkách)</a:t>
            </a:r>
          </a:p>
          <a:p>
            <a:r>
              <a:rPr lang="cs-CZ" dirty="0"/>
              <a:t>šampon z bylin</a:t>
            </a:r>
          </a:p>
          <a:p>
            <a:r>
              <a:rPr lang="cs-CZ" dirty="0"/>
              <a:t>2006: v </a:t>
            </a:r>
            <a:r>
              <a:rPr lang="cs-CZ" dirty="0" err="1"/>
              <a:t>Mehrgarhu</a:t>
            </a:r>
            <a:r>
              <a:rPr lang="cs-CZ" dirty="0"/>
              <a:t> nalezeny důkazy o vrtání  lidských zubů</a:t>
            </a:r>
          </a:p>
          <a:p>
            <a:pPr marL="0" indent="0">
              <a:buNone/>
            </a:pPr>
            <a:br>
              <a:rPr lang="cs-CZ" dirty="0"/>
            </a:br>
            <a:endParaRPr lang="cs-CZ" dirty="0"/>
          </a:p>
        </p:txBody>
      </p:sp>
      <p:sp>
        <p:nvSpPr>
          <p:cNvPr id="4" name="TextovéPole 3"/>
          <p:cNvSpPr txBox="1"/>
          <p:nvPr/>
        </p:nvSpPr>
        <p:spPr>
          <a:xfrm>
            <a:off x="134112" y="6417866"/>
            <a:ext cx="8413329" cy="369332"/>
          </a:xfrm>
          <a:prstGeom prst="rect">
            <a:avLst/>
          </a:prstGeom>
          <a:noFill/>
        </p:spPr>
        <p:txBody>
          <a:bodyPr wrap="none" rtlCol="0">
            <a:spAutoFit/>
          </a:bodyPr>
          <a:lstStyle/>
          <a:p>
            <a:r>
              <a:rPr lang="cs-CZ" dirty="0"/>
              <a:t>https://morezprav.cz/svetodeni/vynalezy-staroveke-indicke-civilizace-ktere-zmenily-svet</a:t>
            </a:r>
          </a:p>
        </p:txBody>
      </p:sp>
      <p:pic>
        <p:nvPicPr>
          <p:cNvPr id="1028" name="Picture 4" descr="https://upload.wikimedia.org/wikipedia/commons/thumb/f/fc/Mehrgarh_pakistan_rel96.JPG/800px-Mehrgarh_pakistan_rel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9251" y="1"/>
            <a:ext cx="4712749" cy="577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1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84920" y="243205"/>
            <a:ext cx="1271016" cy="927227"/>
          </a:xfrm>
        </p:spPr>
        <p:txBody>
          <a:bodyPr/>
          <a:lstStyle/>
          <a:p>
            <a:r>
              <a:rPr lang="cs-CZ" dirty="0"/>
              <a:t>Čína</a:t>
            </a:r>
          </a:p>
        </p:txBody>
      </p:sp>
      <p:sp>
        <p:nvSpPr>
          <p:cNvPr id="3" name="Zástupný symbol pro obsah 2"/>
          <p:cNvSpPr>
            <a:spLocks noGrp="1"/>
          </p:cNvSpPr>
          <p:nvPr>
            <p:ph idx="1"/>
          </p:nvPr>
        </p:nvSpPr>
        <p:spPr>
          <a:xfrm>
            <a:off x="207264" y="243205"/>
            <a:ext cx="5925312" cy="5933758"/>
          </a:xfrm>
        </p:spPr>
        <p:txBody>
          <a:bodyPr>
            <a:normAutofit lnSpcReduction="10000"/>
          </a:bodyPr>
          <a:lstStyle/>
          <a:p>
            <a:r>
              <a:rPr lang="cs-CZ" dirty="0"/>
              <a:t>Počátky čínských dějin: pověsti o řadě legendárních dynastií a vládců. </a:t>
            </a:r>
          </a:p>
          <a:p>
            <a:r>
              <a:rPr lang="cs-CZ" dirty="0"/>
              <a:t>Odlévání kovů, hrnčířský kruh</a:t>
            </a:r>
          </a:p>
          <a:p>
            <a:r>
              <a:rPr lang="cs-CZ" dirty="0"/>
              <a:t>4. stol. př. n. l. Kompas</a:t>
            </a:r>
          </a:p>
          <a:p>
            <a:r>
              <a:rPr lang="cs-CZ" dirty="0"/>
              <a:t>Papír (r. 105 n. l.)</a:t>
            </a:r>
          </a:p>
          <a:p>
            <a:r>
              <a:rPr lang="cs-CZ" dirty="0"/>
              <a:t>Hedvábí. Archeologické doklady o  existenci hedvábné tkaniny před 5500 lety. </a:t>
            </a:r>
          </a:p>
          <a:p>
            <a:r>
              <a:rPr lang="cs-CZ" dirty="0"/>
              <a:t>Porcelán: 7. stol. př. n. l.</a:t>
            </a:r>
          </a:p>
          <a:p>
            <a:r>
              <a:rPr lang="cs-CZ" dirty="0"/>
              <a:t>Mnoho vynálezů: dynastie </a:t>
            </a:r>
            <a:r>
              <a:rPr lang="cs-CZ" dirty="0" err="1"/>
              <a:t>Tchang</a:t>
            </a:r>
            <a:r>
              <a:rPr lang="cs-CZ" dirty="0"/>
              <a:t>.</a:t>
            </a:r>
          </a:p>
          <a:p>
            <a:pPr marL="0" indent="0">
              <a:buNone/>
            </a:pPr>
            <a:r>
              <a:rPr lang="cs-CZ" dirty="0"/>
              <a:t>https://cs.wikipedia.org/wiki/%C5%98%C3%AD%C5%A1e_Tchang#Alchymie_a_vyn%C3%A1lezy</a:t>
            </a:r>
          </a:p>
        </p:txBody>
      </p:sp>
      <p:pic>
        <p:nvPicPr>
          <p:cNvPr id="2050" name="Picture 2" descr="https://upload.wikimedia.org/wikipedia/commons/c/c3/Han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456" y="2743523"/>
            <a:ext cx="5876544" cy="380247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608064" y="6644640"/>
            <a:ext cx="3244799" cy="215444"/>
          </a:xfrm>
          <a:prstGeom prst="rect">
            <a:avLst/>
          </a:prstGeom>
          <a:noFill/>
        </p:spPr>
        <p:txBody>
          <a:bodyPr wrap="none" rtlCol="0">
            <a:spAutoFit/>
          </a:bodyPr>
          <a:lstStyle/>
          <a:p>
            <a:r>
              <a:rPr lang="en-US" sz="800" dirty="0"/>
              <a:t>User </a:t>
            </a:r>
            <a:r>
              <a:rPr lang="en-US" sz="800" dirty="0" err="1">
                <a:hlinkClick r:id="rId3" tooltip="en:User:Yuninjie"/>
              </a:rPr>
              <a:t>Yuninjie</a:t>
            </a:r>
            <a:r>
              <a:rPr lang="en-US" sz="800" dirty="0"/>
              <a:t> on </a:t>
            </a:r>
            <a:r>
              <a:rPr lang="en-US" sz="800" dirty="0" err="1">
                <a:hlinkClick r:id="rId4"/>
              </a:rPr>
              <a:t>en.wikipedia</a:t>
            </a:r>
            <a:r>
              <a:rPr lang="en-US" sz="800" dirty="0"/>
              <a:t> – Created and copyright (2004) by </a:t>
            </a:r>
            <a:r>
              <a:rPr lang="en-US" sz="800" dirty="0" err="1">
                <a:hlinkClick r:id="rId3" tooltip="en:User:Yuninjie"/>
              </a:rPr>
              <a:t>Yuninjie</a:t>
            </a:r>
            <a:r>
              <a:rPr lang="en-US" sz="800" dirty="0"/>
              <a:t>.</a:t>
            </a:r>
            <a:endParaRPr lang="cs-CZ" sz="800" dirty="0"/>
          </a:p>
        </p:txBody>
      </p:sp>
    </p:spTree>
    <p:extLst>
      <p:ext uri="{BB962C8B-B14F-4D97-AF65-F5344CB8AC3E}">
        <p14:creationId xmlns:p14="http://schemas.microsoft.com/office/powerpoint/2010/main" val="4089710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680" y="340741"/>
            <a:ext cx="2819400" cy="1325563"/>
          </a:xfrm>
        </p:spPr>
        <p:txBody>
          <a:bodyPr>
            <a:normAutofit fontScale="90000"/>
          </a:bodyPr>
          <a:lstStyle/>
          <a:p>
            <a:r>
              <a:rPr lang="cs-CZ" dirty="0"/>
              <a:t>Starověké Řecko a Řím</a:t>
            </a:r>
          </a:p>
        </p:txBody>
      </p:sp>
      <p:pic>
        <p:nvPicPr>
          <p:cNvPr id="1026" name="Picture 2" descr="https://cdn.myshoptet.com/usr/www.kartografie.cz/user/shop/big/2940-1_2940-staroveke-recko-skolni-nastenna-mapa.jpg?621e11e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6732" y="-243840"/>
            <a:ext cx="9469120" cy="710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61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85851"/>
          </a:xfrm>
        </p:spPr>
        <p:txBody>
          <a:bodyPr>
            <a:normAutofit fontScale="90000"/>
          </a:bodyPr>
          <a:lstStyle/>
          <a:p>
            <a:r>
              <a:rPr lang="cs-CZ" b="1" dirty="0"/>
              <a:t>STAROVĚKÉ ŘECKO</a:t>
            </a:r>
            <a:endParaRPr lang="cs-CZ" dirty="0"/>
          </a:p>
        </p:txBody>
      </p:sp>
      <p:sp>
        <p:nvSpPr>
          <p:cNvPr id="3" name="Zástupný symbol pro obsah 2"/>
          <p:cNvSpPr>
            <a:spLocks noGrp="1"/>
          </p:cNvSpPr>
          <p:nvPr>
            <p:ph idx="1"/>
          </p:nvPr>
        </p:nvSpPr>
        <p:spPr>
          <a:xfrm>
            <a:off x="195072" y="950976"/>
            <a:ext cx="4559808" cy="5225987"/>
          </a:xfrm>
        </p:spPr>
        <p:txBody>
          <a:bodyPr>
            <a:normAutofit/>
          </a:bodyPr>
          <a:lstStyle/>
          <a:p>
            <a:r>
              <a:rPr lang="cs-CZ" dirty="0"/>
              <a:t>Relativně vysoký rozvoj vědy. </a:t>
            </a:r>
          </a:p>
          <a:p>
            <a:r>
              <a:rPr lang="cs-CZ" dirty="0"/>
              <a:t>První veřejné vědecké instituce počaly přebírat úlohu vědeckých center místo klášterů. </a:t>
            </a:r>
          </a:p>
          <a:p>
            <a:r>
              <a:rPr lang="cs-CZ" dirty="0"/>
              <a:t>Vědomosti nejen o chemii byly soustředěny v písemné formě v Alexandrijské knihovně = hlavní centrum vzdělanosti od 3. století př. n. l. až do r. 48 př. n. l. </a:t>
            </a:r>
          </a:p>
        </p:txBody>
      </p:sp>
      <p:pic>
        <p:nvPicPr>
          <p:cNvPr id="4" name="Obrázek 3"/>
          <p:cNvPicPr>
            <a:picLocks noChangeAspect="1"/>
          </p:cNvPicPr>
          <p:nvPr/>
        </p:nvPicPr>
        <p:blipFill>
          <a:blip r:embed="rId2"/>
          <a:stretch>
            <a:fillRect/>
          </a:stretch>
        </p:blipFill>
        <p:spPr>
          <a:xfrm>
            <a:off x="4847247" y="0"/>
            <a:ext cx="7344753" cy="6858000"/>
          </a:xfrm>
          <a:prstGeom prst="rect">
            <a:avLst/>
          </a:prstGeom>
        </p:spPr>
      </p:pic>
    </p:spTree>
    <p:extLst>
      <p:ext uri="{BB962C8B-B14F-4D97-AF65-F5344CB8AC3E}">
        <p14:creationId xmlns:p14="http://schemas.microsoft.com/office/powerpoint/2010/main" val="29677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6304" y="243841"/>
            <a:ext cx="6071616" cy="2918620"/>
          </a:xfrm>
        </p:spPr>
        <p:txBody>
          <a:bodyPr>
            <a:normAutofit/>
          </a:bodyPr>
          <a:lstStyle/>
          <a:p>
            <a:r>
              <a:rPr lang="cs-CZ" dirty="0"/>
              <a:t>Za vlády Julia Caesara (100 př. n. l. – 44 př. n. l.) přechovávala na 700 tisíc rukopisů na pergamenových svitcích (původně byl použit převážně papyrus)</a:t>
            </a:r>
          </a:p>
          <a:p>
            <a:r>
              <a:rPr lang="cs-CZ" dirty="0"/>
              <a:t>Shrnutí poznatků v oboru matematiky, astronomie, fyziky, lékařství a historie.</a:t>
            </a:r>
          </a:p>
          <a:p>
            <a:endParaRPr lang="cs-CZ" dirty="0"/>
          </a:p>
        </p:txBody>
      </p:sp>
      <p:pic>
        <p:nvPicPr>
          <p:cNvPr id="4" name="Picture 2" descr="File:Ancientlibraryale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1143794"/>
            <a:ext cx="56197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e/ee/Cyperus_papyrus_detail_03_by_Line1.JPG/170px-Cyperus_papyrus_detail_03_by_Li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2460"/>
            <a:ext cx="2767584" cy="369554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182113" y="3816628"/>
            <a:ext cx="2913888" cy="954107"/>
          </a:xfrm>
          <a:prstGeom prst="rect">
            <a:avLst/>
          </a:prstGeom>
        </p:spPr>
        <p:txBody>
          <a:bodyPr wrap="square">
            <a:spAutoFit/>
          </a:bodyPr>
          <a:lstStyle/>
          <a:p>
            <a:r>
              <a:rPr lang="cs-CZ" sz="2800" dirty="0">
                <a:solidFill>
                  <a:srgbClr val="202122"/>
                </a:solidFill>
                <a:latin typeface="Arial" panose="020B0604020202020204" pitchFamily="34" charset="0"/>
              </a:rPr>
              <a:t>Stonky </a:t>
            </a:r>
            <a:r>
              <a:rPr lang="cs-CZ" sz="2800" dirty="0">
                <a:latin typeface="Arial" panose="020B0604020202020204" pitchFamily="34" charset="0"/>
              </a:rPr>
              <a:t>šáchoru papírodárného</a:t>
            </a:r>
            <a:endParaRPr lang="cs-CZ" sz="2800" dirty="0"/>
          </a:p>
        </p:txBody>
      </p:sp>
    </p:spTree>
    <p:extLst>
      <p:ext uri="{BB962C8B-B14F-4D97-AF65-F5344CB8AC3E}">
        <p14:creationId xmlns:p14="http://schemas.microsoft.com/office/powerpoint/2010/main" val="246823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0120" y="0"/>
            <a:ext cx="10515600" cy="1325563"/>
          </a:xfrm>
        </p:spPr>
        <p:txBody>
          <a:bodyPr/>
          <a:lstStyle/>
          <a:p>
            <a:r>
              <a:rPr lang="cs-CZ" i="1" dirty="0"/>
              <a:t>Historie chemie sahá k samým počátkům lidstva, až do pravěku (oheň). </a:t>
            </a:r>
          </a:p>
        </p:txBody>
      </p:sp>
      <p:pic>
        <p:nvPicPr>
          <p:cNvPr id="2050" name="Picture 2" descr="Zdeněk Burian dal pravěkým zvířatům tělo i duši — ČT24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2056" y="1486166"/>
            <a:ext cx="7757160" cy="537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7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12192000" cy="5181600"/>
          </a:xfrm>
        </p:spPr>
        <p:txBody>
          <a:bodyPr>
            <a:normAutofit lnSpcReduction="10000"/>
          </a:bodyPr>
          <a:lstStyle/>
          <a:p>
            <a:r>
              <a:rPr lang="cs-CZ" b="1" dirty="0"/>
              <a:t>Hledání pralátky (arché): </a:t>
            </a:r>
            <a:r>
              <a:rPr lang="cs-CZ" dirty="0" err="1"/>
              <a:t>Ionští</a:t>
            </a:r>
            <a:r>
              <a:rPr lang="cs-CZ" dirty="0"/>
              <a:t> filozofové – </a:t>
            </a:r>
            <a:r>
              <a:rPr lang="cs-CZ" u="sng" dirty="0" err="1">
                <a:hlinkClick r:id="rId2"/>
              </a:rPr>
              <a:t>Thalés</a:t>
            </a:r>
            <a:r>
              <a:rPr lang="cs-CZ" u="sng" dirty="0"/>
              <a:t>: voda</a:t>
            </a:r>
            <a:r>
              <a:rPr lang="cs-CZ" dirty="0"/>
              <a:t>, </a:t>
            </a:r>
            <a:r>
              <a:rPr lang="cs-CZ" u="sng" dirty="0" err="1">
                <a:hlinkClick r:id="rId3"/>
              </a:rPr>
              <a:t>Anaximené</a:t>
            </a:r>
            <a:r>
              <a:rPr lang="cs-CZ" u="sng" dirty="0">
                <a:hlinkClick r:id="rId3"/>
              </a:rPr>
              <a:t>: </a:t>
            </a:r>
            <a:r>
              <a:rPr lang="cs-CZ" u="sng" dirty="0" err="1">
                <a:hlinkClick r:id="rId3"/>
              </a:rPr>
              <a:t>vzduchs</a:t>
            </a:r>
            <a:r>
              <a:rPr lang="cs-CZ" dirty="0"/>
              <a:t> a </a:t>
            </a:r>
            <a:r>
              <a:rPr lang="cs-CZ" u="sng" dirty="0" err="1">
                <a:hlinkClick r:id="rId4"/>
              </a:rPr>
              <a:t>Herakleitos</a:t>
            </a:r>
            <a:r>
              <a:rPr lang="cs-CZ" dirty="0"/>
              <a:t>: oheň</a:t>
            </a:r>
          </a:p>
          <a:p>
            <a:r>
              <a:rPr lang="cs-CZ" dirty="0"/>
              <a:t>Jako první přišel s konceptem </a:t>
            </a:r>
            <a:r>
              <a:rPr lang="cs-CZ" i="1" dirty="0"/>
              <a:t>arché</a:t>
            </a:r>
            <a:r>
              <a:rPr lang="cs-CZ" dirty="0"/>
              <a:t> </a:t>
            </a:r>
            <a:r>
              <a:rPr lang="cs-CZ" dirty="0" err="1">
                <a:hlinkClick r:id="rId5" tooltip="Thalés z Milétu"/>
              </a:rPr>
              <a:t>Thalés</a:t>
            </a:r>
            <a:r>
              <a:rPr lang="cs-CZ" dirty="0">
                <a:hlinkClick r:id="rId5" tooltip="Thalés z Milétu"/>
              </a:rPr>
              <a:t> z </a:t>
            </a:r>
            <a:r>
              <a:rPr lang="cs-CZ" dirty="0" err="1">
                <a:hlinkClick r:id="rId5" tooltip="Thalés z Milétu"/>
              </a:rPr>
              <a:t>Milétu</a:t>
            </a:r>
            <a:r>
              <a:rPr lang="cs-CZ" dirty="0"/>
              <a:t>, který tvrdil, že prvotní princip všeho je </a:t>
            </a:r>
            <a:r>
              <a:rPr lang="cs-CZ" dirty="0">
                <a:hlinkClick r:id="rId6" tooltip="Voda"/>
              </a:rPr>
              <a:t>voda</a:t>
            </a:r>
            <a:r>
              <a:rPr lang="cs-CZ" dirty="0"/>
              <a:t> </a:t>
            </a:r>
          </a:p>
          <a:p>
            <a:r>
              <a:rPr lang="cs-CZ" b="1" dirty="0" err="1"/>
              <a:t>Empedoklés</a:t>
            </a:r>
            <a:r>
              <a:rPr lang="cs-CZ" dirty="0"/>
              <a:t> v 5. století př. n. l. uvedl do vědy </a:t>
            </a:r>
            <a:r>
              <a:rPr lang="cs-CZ" b="1" dirty="0"/>
              <a:t>teorii čtyř živlů</a:t>
            </a:r>
            <a:r>
              <a:rPr lang="cs-CZ" dirty="0"/>
              <a:t>, později často </a:t>
            </a:r>
            <a:r>
              <a:rPr lang="cs-CZ" dirty="0" err="1"/>
              <a:t>použivanou</a:t>
            </a:r>
            <a:r>
              <a:rPr lang="cs-CZ" dirty="0"/>
              <a:t>. Definoval jakožto základní látky všeho bytí dodnes známé čtyři elementy: </a:t>
            </a:r>
            <a:r>
              <a:rPr lang="cs-CZ" b="1" i="1" dirty="0">
                <a:solidFill>
                  <a:srgbClr val="FF0000"/>
                </a:solidFill>
              </a:rPr>
              <a:t>oheň</a:t>
            </a:r>
            <a:r>
              <a:rPr lang="cs-CZ" b="1" dirty="0">
                <a:solidFill>
                  <a:srgbClr val="FF0000"/>
                </a:solidFill>
              </a:rPr>
              <a:t>, </a:t>
            </a:r>
            <a:r>
              <a:rPr lang="cs-CZ" b="1" i="1" dirty="0">
                <a:solidFill>
                  <a:srgbClr val="FF0000"/>
                </a:solidFill>
              </a:rPr>
              <a:t>vodu</a:t>
            </a:r>
            <a:r>
              <a:rPr lang="cs-CZ" b="1" dirty="0">
                <a:solidFill>
                  <a:srgbClr val="FF0000"/>
                </a:solidFill>
              </a:rPr>
              <a:t>, </a:t>
            </a:r>
            <a:r>
              <a:rPr lang="cs-CZ" b="1" i="1" dirty="0">
                <a:solidFill>
                  <a:srgbClr val="FF0000"/>
                </a:solidFill>
              </a:rPr>
              <a:t>vzduch</a:t>
            </a:r>
            <a:r>
              <a:rPr lang="cs-CZ" b="1" dirty="0">
                <a:solidFill>
                  <a:srgbClr val="FF0000"/>
                </a:solidFill>
              </a:rPr>
              <a:t> a </a:t>
            </a:r>
            <a:r>
              <a:rPr lang="cs-CZ" b="1" i="1" dirty="0">
                <a:solidFill>
                  <a:srgbClr val="FF0000"/>
                </a:solidFill>
              </a:rPr>
              <a:t>zemi</a:t>
            </a:r>
            <a:r>
              <a:rPr lang="cs-CZ" dirty="0"/>
              <a:t>. (analogie Čína Učení o pěti prvcích: </a:t>
            </a:r>
            <a:r>
              <a:rPr lang="cs-CZ" b="1" dirty="0">
                <a:solidFill>
                  <a:srgbClr val="7030A0"/>
                </a:solidFill>
              </a:rPr>
              <a:t>oheň, voda, dřevo, kov, země</a:t>
            </a:r>
            <a:r>
              <a:rPr lang="cs-CZ" dirty="0"/>
              <a:t>)</a:t>
            </a:r>
          </a:p>
          <a:p>
            <a:r>
              <a:rPr lang="cs-CZ" dirty="0"/>
              <a:t>Hnací síla všeho dění jsou u něho </a:t>
            </a:r>
            <a:r>
              <a:rPr lang="cs-CZ" b="1" dirty="0"/>
              <a:t>dvě prasíly</a:t>
            </a:r>
            <a:r>
              <a:rPr lang="cs-CZ" dirty="0"/>
              <a:t>: </a:t>
            </a:r>
            <a:r>
              <a:rPr lang="cs-CZ" b="1" i="1" dirty="0">
                <a:solidFill>
                  <a:srgbClr val="FF0000"/>
                </a:solidFill>
              </a:rPr>
              <a:t>láska</a:t>
            </a:r>
            <a:r>
              <a:rPr lang="cs-CZ" i="1" dirty="0"/>
              <a:t> (</a:t>
            </a:r>
            <a:r>
              <a:rPr lang="cs-CZ" i="1" dirty="0" err="1"/>
              <a:t>filotés</a:t>
            </a:r>
            <a:r>
              <a:rPr lang="cs-CZ" i="1" dirty="0"/>
              <a:t>)</a:t>
            </a:r>
            <a:r>
              <a:rPr lang="cs-CZ" dirty="0"/>
              <a:t> - síla sjednocující, a </a:t>
            </a:r>
            <a:r>
              <a:rPr lang="cs-CZ" b="1" i="1" dirty="0">
                <a:solidFill>
                  <a:srgbClr val="FF0000"/>
                </a:solidFill>
              </a:rPr>
              <a:t>svár</a:t>
            </a:r>
            <a:r>
              <a:rPr lang="cs-CZ" i="1" dirty="0"/>
              <a:t> (</a:t>
            </a:r>
            <a:r>
              <a:rPr lang="cs-CZ" i="1" dirty="0" err="1"/>
              <a:t>neikos</a:t>
            </a:r>
            <a:r>
              <a:rPr lang="cs-CZ" i="1" dirty="0"/>
              <a:t>)</a:t>
            </a:r>
            <a:r>
              <a:rPr lang="cs-CZ" dirty="0"/>
              <a:t>- síla oddělující. (analogie Čína </a:t>
            </a:r>
            <a:r>
              <a:rPr lang="cs-CZ" b="1" dirty="0">
                <a:solidFill>
                  <a:srgbClr val="7030A0"/>
                </a:solidFill>
              </a:rPr>
              <a:t>jin-jang</a:t>
            </a:r>
            <a:r>
              <a:rPr lang="cs-CZ" dirty="0"/>
              <a:t>).</a:t>
            </a:r>
          </a:p>
          <a:p>
            <a:r>
              <a:rPr lang="cs-CZ" b="1" dirty="0"/>
              <a:t>Vznik a zánik věcí tedy pouze znamená, že výchozí pralátky se jinak míchají a seskupují </a:t>
            </a:r>
            <a:r>
              <a:rPr lang="cs-CZ" dirty="0"/>
              <a:t>-např. když hoří kus dřeva, znamená to, že dřevo, které je zcela jistě složeno ze země a vody, se slučuje s ohněm a vzduchem.</a:t>
            </a:r>
          </a:p>
        </p:txBody>
      </p:sp>
      <p:pic>
        <p:nvPicPr>
          <p:cNvPr id="1026" name="Picture 2" descr="https://upload.wikimedia.org/wikipedia/commons/thumb/1/17/Yin_yang.svg/1024px-Yin_yang.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7792" y="5364480"/>
            <a:ext cx="1493520" cy="1493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d/d8/Wuxing_cs.svg/800px-Wuxing_cs.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4759" y="5052060"/>
            <a:ext cx="1532081" cy="180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5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0"/>
            <a:ext cx="10515600" cy="6176963"/>
          </a:xfrm>
        </p:spPr>
        <p:txBody>
          <a:bodyPr>
            <a:normAutofit fontScale="85000" lnSpcReduction="20000"/>
          </a:bodyPr>
          <a:lstStyle/>
          <a:p>
            <a:r>
              <a:rPr lang="cs-CZ" u="sng" dirty="0" err="1">
                <a:hlinkClick r:id="rId2"/>
              </a:rPr>
              <a:t>Démokritos</a:t>
            </a:r>
            <a:r>
              <a:rPr lang="cs-CZ" dirty="0"/>
              <a:t>: myšlenky o atomech - základ materialismu a částicové teorie hmoty. Atomy jsou podle </a:t>
            </a:r>
            <a:r>
              <a:rPr lang="cs-CZ" dirty="0" err="1"/>
              <a:t>Démokrita</a:t>
            </a:r>
            <a:r>
              <a:rPr lang="cs-CZ" dirty="0"/>
              <a:t> velmi malé, nepřetržitě se pohybují v prázdném prostoru, jsou různě těžké a pohyblivé, mají schopnost se shlukovat a sdružovat, čímž vznikají všechny pozorované hmotné útvary. </a:t>
            </a:r>
          </a:p>
          <a:p>
            <a:r>
              <a:rPr lang="cs-CZ" dirty="0"/>
              <a:t>Metalurgie železa se dostala do Řecka na přelomu 13. – 12. století př. n. l. Výrobu </a:t>
            </a:r>
            <a:r>
              <a:rPr lang="cs-CZ" u="sng" dirty="0">
                <a:hlinkClick r:id="rId3"/>
              </a:rPr>
              <a:t>železa</a:t>
            </a:r>
            <a:r>
              <a:rPr lang="cs-CZ" dirty="0"/>
              <a:t> a </a:t>
            </a:r>
            <a:r>
              <a:rPr lang="cs-CZ" u="sng" dirty="0">
                <a:hlinkClick r:id="rId4"/>
              </a:rPr>
              <a:t>oceli</a:t>
            </a:r>
            <a:r>
              <a:rPr lang="cs-CZ" dirty="0"/>
              <a:t> popsal např. </a:t>
            </a:r>
            <a:r>
              <a:rPr lang="cs-CZ" u="sng" dirty="0" err="1">
                <a:hlinkClick r:id="rId5"/>
              </a:rPr>
              <a:t>Aristotelés</a:t>
            </a:r>
            <a:r>
              <a:rPr lang="cs-CZ" dirty="0"/>
              <a:t>.</a:t>
            </a:r>
          </a:p>
          <a:p>
            <a:r>
              <a:rPr lang="cs-CZ" dirty="0"/>
              <a:t>Do Řecka se vozilo </a:t>
            </a:r>
            <a:r>
              <a:rPr lang="cs-CZ" u="sng" dirty="0">
                <a:hlinkClick r:id="rId6"/>
              </a:rPr>
              <a:t>olovo</a:t>
            </a:r>
            <a:r>
              <a:rPr lang="cs-CZ" dirty="0"/>
              <a:t> z Kypru a Římané je těžili v dolech v </a:t>
            </a:r>
            <a:r>
              <a:rPr lang="cs-CZ" dirty="0" err="1"/>
              <a:t>Lau</a:t>
            </a:r>
            <a:r>
              <a:rPr lang="en-GB" dirty="0"/>
              <a:t>r</a:t>
            </a:r>
            <a:r>
              <a:rPr lang="cs-CZ" dirty="0"/>
              <a:t>ionu. Sloužilo na výrobu vodovodního potrubí, mincí a psacích tabulek. Řekové používali i </a:t>
            </a:r>
            <a:r>
              <a:rPr lang="cs-CZ" u="sng" dirty="0">
                <a:hlinkClick r:id="rId7"/>
              </a:rPr>
              <a:t>síru</a:t>
            </a:r>
            <a:r>
              <a:rPr lang="cs-CZ" dirty="0"/>
              <a:t>, hlavně při bohoslužbách jako vykuřovadlo.</a:t>
            </a:r>
          </a:p>
          <a:p>
            <a:r>
              <a:rPr lang="cs-CZ" dirty="0"/>
              <a:t>V Řecku byly objeveny zákony šíření, odrazu a lomu světla. Ke stavbě domů se začaly používat pálené cihly. Řekové znali také sklo a keramiku.</a:t>
            </a:r>
          </a:p>
          <a:p>
            <a:r>
              <a:rPr lang="cs-CZ" b="1" dirty="0"/>
              <a:t>STAROVĚKÝ ŘÍM</a:t>
            </a:r>
          </a:p>
          <a:p>
            <a:r>
              <a:rPr lang="cs-CZ" dirty="0"/>
              <a:t>Římané se na rozdíl od Řeků dívali na vědu s pohrdáním. Řím byl vojenský stát, proto Římané byli zdatní zejména v technice zpracování kovů. Římané v této době znali </a:t>
            </a:r>
            <a:r>
              <a:rPr lang="cs-CZ" u="sng" dirty="0">
                <a:hlinkClick r:id="rId8"/>
              </a:rPr>
              <a:t>zlato</a:t>
            </a:r>
            <a:r>
              <a:rPr lang="cs-CZ" dirty="0"/>
              <a:t> a pojmenovávali jej </a:t>
            </a:r>
            <a:r>
              <a:rPr lang="cs-CZ" i="1" dirty="0" err="1"/>
              <a:t>aurum</a:t>
            </a:r>
            <a:r>
              <a:rPr lang="cs-CZ" dirty="0"/>
              <a:t>, a také </a:t>
            </a:r>
            <a:r>
              <a:rPr lang="cs-CZ" u="sng" dirty="0">
                <a:hlinkClick r:id="rId9"/>
              </a:rPr>
              <a:t>stříbro</a:t>
            </a:r>
            <a:r>
              <a:rPr lang="cs-CZ" dirty="0"/>
              <a:t>, které nazývali </a:t>
            </a:r>
            <a:r>
              <a:rPr lang="cs-CZ" i="1" dirty="0" err="1"/>
              <a:t>argentum</a:t>
            </a:r>
            <a:r>
              <a:rPr lang="cs-CZ" dirty="0"/>
              <a:t>. Uměli od sebe oddělit stříbro a </a:t>
            </a:r>
            <a:r>
              <a:rPr lang="cs-CZ" u="sng" dirty="0">
                <a:hlinkClick r:id="rId6"/>
              </a:rPr>
              <a:t>olovo</a:t>
            </a:r>
            <a:r>
              <a:rPr lang="cs-CZ" dirty="0"/>
              <a:t> z jejich společné slitiny. </a:t>
            </a:r>
            <a:r>
              <a:rPr lang="cs-CZ" u="sng" dirty="0">
                <a:hlinkClick r:id="rId10"/>
              </a:rPr>
              <a:t>Měď</a:t>
            </a:r>
            <a:r>
              <a:rPr lang="cs-CZ" dirty="0"/>
              <a:t> nazývali </a:t>
            </a:r>
            <a:r>
              <a:rPr lang="cs-CZ" i="1" dirty="0"/>
              <a:t>kov kyperský</a:t>
            </a:r>
            <a:r>
              <a:rPr lang="cs-CZ" dirty="0"/>
              <a:t> podle naleziště mědi na Kypru. Římané také těžili měděné rudy ze španělských ložisek v Rio </a:t>
            </a:r>
            <a:r>
              <a:rPr lang="cs-CZ" dirty="0" err="1"/>
              <a:t>Tinto</a:t>
            </a:r>
            <a:r>
              <a:rPr lang="cs-CZ" dirty="0"/>
              <a:t>. </a:t>
            </a:r>
            <a:r>
              <a:rPr lang="cs-CZ" u="sng" dirty="0">
                <a:hlinkClick r:id="rId6"/>
              </a:rPr>
              <a:t>Olovo</a:t>
            </a:r>
            <a:r>
              <a:rPr lang="cs-CZ" dirty="0"/>
              <a:t> těžili v dolech v </a:t>
            </a:r>
            <a:r>
              <a:rPr lang="cs-CZ" dirty="0" err="1"/>
              <a:t>Laurionu</a:t>
            </a:r>
            <a:r>
              <a:rPr lang="cs-CZ" dirty="0"/>
              <a:t>. </a:t>
            </a:r>
            <a:r>
              <a:rPr lang="cs-CZ" u="sng" dirty="0">
                <a:hlinkClick r:id="rId11"/>
              </a:rPr>
              <a:t>Rtuť</a:t>
            </a:r>
            <a:r>
              <a:rPr lang="cs-CZ" dirty="0"/>
              <a:t> vyráběli z rumělky (</a:t>
            </a:r>
            <a:r>
              <a:rPr lang="cs-CZ" dirty="0" err="1"/>
              <a:t>HgS</a:t>
            </a:r>
            <a:r>
              <a:rPr lang="cs-CZ" dirty="0"/>
              <a:t>).</a:t>
            </a:r>
          </a:p>
        </p:txBody>
      </p:sp>
      <p:sp>
        <p:nvSpPr>
          <p:cNvPr id="2" name="AutoShape 2" descr="https://euc-powerpoint.officeapps.live.com/pods/GetClipboardImage.ashx?Id=4f982836-0c7e-41b5-97e2-a47a9bb6302e&amp;DC=GEU5&amp;pkey=b8c1ffb8-0b39-4e58-ba6c-1b3d71cf632c&amp;wdwaccluster=GEU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4" descr="https://euc-powerpoint.officeapps.live.com/pods/GetClipboardImage.ashx?Id=0bc25d91-c2fb-4e02-ae4d-0c73d545dfc4&amp;DC=GEU5&amp;pkey=0cbee7f6-b29c-407d-a866-694634934237&amp;wdwaccluster=GEU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https://euc-powerpoint.officeapps.live.com/pods/GetClipboardImage.ashx?Id=ffde6439-3f42-4fda-b715-22ad8509b955&amp;DC=GEU5&amp;pkey=81389bc8-4b87-44ca-91a9-22167479a8e3&amp;wdwaccluster=GEU5"/>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02076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0"/>
            <a:ext cx="10515600" cy="1325563"/>
          </a:xfrm>
        </p:spPr>
        <p:txBody>
          <a:bodyPr/>
          <a:lstStyle/>
          <a:p>
            <a:r>
              <a:rPr lang="cs-CZ" b="1" dirty="0"/>
              <a:t>OBDOBÍ ALCHYMIE</a:t>
            </a:r>
            <a:endParaRPr lang="cs-CZ" dirty="0"/>
          </a:p>
        </p:txBody>
      </p:sp>
      <p:sp>
        <p:nvSpPr>
          <p:cNvPr id="3" name="Zástupný symbol pro obsah 2"/>
          <p:cNvSpPr>
            <a:spLocks noGrp="1"/>
          </p:cNvSpPr>
          <p:nvPr>
            <p:ph idx="1"/>
          </p:nvPr>
        </p:nvSpPr>
        <p:spPr>
          <a:xfrm>
            <a:off x="0" y="950136"/>
            <a:ext cx="11802140" cy="5907864"/>
          </a:xfrm>
        </p:spPr>
        <p:txBody>
          <a:bodyPr>
            <a:normAutofit fontScale="92500"/>
          </a:bodyPr>
          <a:lstStyle/>
          <a:p>
            <a:pPr marL="0" indent="0">
              <a:buNone/>
            </a:pPr>
            <a:r>
              <a:rPr lang="cs-CZ" dirty="0"/>
              <a:t>Zasahuje svými počátky do starověku, prochází celým středověkem, doznívá v novověku. </a:t>
            </a:r>
          </a:p>
          <a:p>
            <a:pPr marL="0" indent="0">
              <a:buNone/>
            </a:pPr>
            <a:r>
              <a:rPr lang="cs-CZ" dirty="0"/>
              <a:t>Hlavní směr  středověké filozofie a teologie v Evropě v 9. - 15. století byla </a:t>
            </a:r>
            <a:r>
              <a:rPr lang="cs-CZ" u="sng" dirty="0">
                <a:solidFill>
                  <a:srgbClr val="00B050"/>
                </a:solidFill>
              </a:rPr>
              <a:t>scholastika</a:t>
            </a:r>
            <a:r>
              <a:rPr lang="cs-CZ" dirty="0"/>
              <a:t>. Základ = </a:t>
            </a:r>
            <a:r>
              <a:rPr lang="cs-CZ" b="1" dirty="0"/>
              <a:t>dogmata</a:t>
            </a:r>
            <a:r>
              <a:rPr lang="cs-CZ" dirty="0"/>
              <a:t>, formulovaná určitou autoritou. Správnost nelze dokázat, ve správnost se věří na základě důvěry v neomylnost určité autority. </a:t>
            </a:r>
          </a:p>
          <a:p>
            <a:pPr marL="541338" indent="0">
              <a:buNone/>
            </a:pPr>
            <a:r>
              <a:rPr lang="cs-CZ" b="1" dirty="0"/>
              <a:t>• raná scholastika</a:t>
            </a:r>
            <a:r>
              <a:rPr lang="cs-CZ" dirty="0"/>
              <a:t> (11. – 12. století) – </a:t>
            </a:r>
            <a:r>
              <a:rPr lang="cs-CZ" i="1" dirty="0"/>
              <a:t>spor o univerzálie</a:t>
            </a:r>
            <a:r>
              <a:rPr lang="cs-CZ" dirty="0"/>
              <a:t> (obecné pojmy)</a:t>
            </a:r>
          </a:p>
          <a:p>
            <a:pPr marL="541338" indent="0">
              <a:buNone/>
            </a:pPr>
            <a:r>
              <a:rPr lang="cs-CZ" b="1" dirty="0"/>
              <a:t>• vrcholná scholastika</a:t>
            </a:r>
            <a:r>
              <a:rPr lang="cs-CZ" dirty="0"/>
              <a:t> (13. století) – snahy o shrnutí všech vědomostí do knih: Roger Bacon, Albert Veliký, Tomáš Akvinský aj.</a:t>
            </a:r>
          </a:p>
          <a:p>
            <a:pPr marL="541338" indent="0">
              <a:buNone/>
            </a:pPr>
            <a:r>
              <a:rPr lang="cs-CZ" b="1" dirty="0"/>
              <a:t>• pozdní scholastika</a:t>
            </a:r>
            <a:r>
              <a:rPr lang="cs-CZ" dirty="0"/>
              <a:t> (14. – 15. století) – stagnace scholastiky, rozvoj přírodních věd a křesťanské mystiky.</a:t>
            </a:r>
          </a:p>
          <a:p>
            <a:pPr marL="0" indent="0">
              <a:buNone/>
            </a:pPr>
            <a:r>
              <a:rPr lang="cs-CZ" dirty="0">
                <a:solidFill>
                  <a:srgbClr val="00B050"/>
                </a:solidFill>
              </a:rPr>
              <a:t>1088:  </a:t>
            </a:r>
            <a:r>
              <a:rPr lang="cs-CZ" b="1" dirty="0">
                <a:solidFill>
                  <a:srgbClr val="00B050"/>
                </a:solidFill>
              </a:rPr>
              <a:t>Bologna</a:t>
            </a:r>
            <a:r>
              <a:rPr lang="cs-CZ" dirty="0">
                <a:solidFill>
                  <a:srgbClr val="00B050"/>
                </a:solidFill>
              </a:rPr>
              <a:t> - </a:t>
            </a:r>
            <a:r>
              <a:rPr lang="cs-CZ" b="1" dirty="0">
                <a:solidFill>
                  <a:srgbClr val="00B050"/>
                </a:solidFill>
              </a:rPr>
              <a:t>první</a:t>
            </a:r>
            <a:r>
              <a:rPr lang="cs-CZ" dirty="0">
                <a:solidFill>
                  <a:srgbClr val="00B050"/>
                </a:solidFill>
              </a:rPr>
              <a:t> </a:t>
            </a:r>
            <a:r>
              <a:rPr lang="cs-CZ" b="1" dirty="0">
                <a:solidFill>
                  <a:srgbClr val="00B050"/>
                </a:solidFill>
              </a:rPr>
              <a:t>světová univerzita:</a:t>
            </a:r>
            <a:r>
              <a:rPr lang="cs-CZ" dirty="0">
                <a:solidFill>
                  <a:srgbClr val="00B050"/>
                </a:solidFill>
              </a:rPr>
              <a:t> </a:t>
            </a:r>
            <a:r>
              <a:rPr lang="cs-CZ" dirty="0"/>
              <a:t>právo, teologie, filozofie,… </a:t>
            </a:r>
            <a:r>
              <a:rPr lang="cs-CZ" b="1" dirty="0">
                <a:solidFill>
                  <a:srgbClr val="00B050"/>
                </a:solidFill>
              </a:rPr>
              <a:t>Počátek osamostatňování přírodních věd až během 17. století </a:t>
            </a:r>
            <a:r>
              <a:rPr lang="cs-CZ" dirty="0"/>
              <a:t>a důsledně se osamo­stat­nily až v 19. století.</a:t>
            </a:r>
          </a:p>
          <a:p>
            <a:pPr marL="0" indent="0">
              <a:buNone/>
            </a:pPr>
            <a:r>
              <a:rPr lang="cs-CZ" dirty="0"/>
              <a:t>(</a:t>
            </a:r>
            <a:r>
              <a:rPr lang="cs-CZ" b="1" dirty="0"/>
              <a:t>Univerzita Karlova v Praze 1348).</a:t>
            </a:r>
            <a:r>
              <a:rPr lang="cs-CZ" dirty="0"/>
              <a:t> </a:t>
            </a:r>
          </a:p>
        </p:txBody>
      </p:sp>
    </p:spTree>
    <p:extLst>
      <p:ext uri="{BB962C8B-B14F-4D97-AF65-F5344CB8AC3E}">
        <p14:creationId xmlns:p14="http://schemas.microsoft.com/office/powerpoint/2010/main" val="257505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all" dirty="0"/>
              <a:t>SMARAGDOVÁ DESKA</a:t>
            </a:r>
            <a:br>
              <a:rPr lang="cs-CZ" b="1" dirty="0"/>
            </a:br>
            <a:endParaRPr lang="cs-CZ" dirty="0"/>
          </a:p>
        </p:txBody>
      </p:sp>
      <p:sp>
        <p:nvSpPr>
          <p:cNvPr id="3" name="Zástupný symbol pro obsah 2"/>
          <p:cNvSpPr>
            <a:spLocks noGrp="1"/>
          </p:cNvSpPr>
          <p:nvPr>
            <p:ph idx="1"/>
          </p:nvPr>
        </p:nvSpPr>
        <p:spPr>
          <a:xfrm>
            <a:off x="120316" y="1215189"/>
            <a:ext cx="11947358" cy="5378116"/>
          </a:xfrm>
        </p:spPr>
        <p:txBody>
          <a:bodyPr>
            <a:normAutofit fontScale="92500"/>
          </a:bodyPr>
          <a:lstStyle/>
          <a:p>
            <a:pPr marL="0" lvl="0" indent="0">
              <a:buNone/>
            </a:pPr>
            <a:r>
              <a:rPr lang="cs-CZ" dirty="0"/>
              <a:t>Smaragdová deska, latinsky </a:t>
            </a:r>
            <a:r>
              <a:rPr lang="cs-CZ" i="1" dirty="0"/>
              <a:t>Tabula </a:t>
            </a:r>
            <a:r>
              <a:rPr lang="cs-CZ" i="1" dirty="0" err="1"/>
              <a:t>Smaragdina</a:t>
            </a:r>
            <a:r>
              <a:rPr lang="cs-CZ" dirty="0"/>
              <a:t>, je považována za jeden z nejstarších alchymistických textů. </a:t>
            </a:r>
          </a:p>
          <a:p>
            <a:pPr marL="0" lvl="0" indent="0">
              <a:buNone/>
            </a:pPr>
            <a:r>
              <a:rPr lang="cs-CZ" dirty="0"/>
              <a:t>O objevení desky existuje několik legend. Mimo jiné měla být objevena v hrobce Herma </a:t>
            </a:r>
            <a:r>
              <a:rPr lang="cs-CZ" dirty="0" err="1"/>
              <a:t>Trismegista</a:t>
            </a:r>
            <a:r>
              <a:rPr lang="cs-CZ" dirty="0"/>
              <a:t>.</a:t>
            </a:r>
          </a:p>
          <a:p>
            <a:pPr marL="0" lvl="0" indent="0">
              <a:buNone/>
            </a:pPr>
            <a:r>
              <a:rPr lang="cs-CZ" b="1" dirty="0"/>
              <a:t>Hermes </a:t>
            </a:r>
            <a:r>
              <a:rPr lang="cs-CZ" b="1" dirty="0" err="1"/>
              <a:t>Trismegistos</a:t>
            </a:r>
            <a:r>
              <a:rPr lang="cs-CZ" dirty="0"/>
              <a:t> je označován za autora mnoha děl, která vznikla přibližně okolo začátku letopočtu a jsou shrnuta v tzv. </a:t>
            </a:r>
            <a:r>
              <a:rPr lang="cs-CZ" u="sng" dirty="0">
                <a:hlinkClick r:id="rId2" tooltip="Corpus Hermeticum"/>
              </a:rPr>
              <a:t>Corpus </a:t>
            </a:r>
            <a:r>
              <a:rPr lang="cs-CZ" u="sng" dirty="0" err="1">
                <a:hlinkClick r:id="rId2" tooltip="Corpus Hermeticum"/>
              </a:rPr>
              <a:t>Hermeticum</a:t>
            </a:r>
            <a:r>
              <a:rPr lang="cs-CZ" dirty="0"/>
              <a:t>. Různá další díla (převážně alchymistická) mu byla připisována i později. Často bývá označován za zakladatele </a:t>
            </a:r>
            <a:r>
              <a:rPr lang="cs-CZ" u="sng" dirty="0">
                <a:hlinkClick r:id="rId3" tooltip="Alchymie"/>
              </a:rPr>
              <a:t>alchymie</a:t>
            </a:r>
            <a:r>
              <a:rPr lang="cs-CZ" dirty="0"/>
              <a:t> a někdy též </a:t>
            </a:r>
            <a:r>
              <a:rPr lang="cs-CZ" u="sng" dirty="0">
                <a:hlinkClick r:id="rId4" tooltip="Astrologie"/>
              </a:rPr>
              <a:t>astrologie</a:t>
            </a:r>
            <a:r>
              <a:rPr lang="cs-CZ" dirty="0"/>
              <a:t>. O jeho životě existuje mnoho různých legend, ale nic konkrétního není známo, a to ani to, zda skutečně existoval. </a:t>
            </a:r>
          </a:p>
          <a:p>
            <a:pPr marL="0" lvl="0" indent="0">
              <a:buNone/>
            </a:pPr>
            <a:r>
              <a:rPr lang="cs-CZ" dirty="0"/>
              <a:t>Hermes v traktátech popisuje umění, jak dělat zlato. Zmiňuje se o tajemné látce, zvané </a:t>
            </a:r>
            <a:r>
              <a:rPr lang="cs-CZ" b="1" i="1" dirty="0"/>
              <a:t>Kámen mudrců</a:t>
            </a:r>
            <a:r>
              <a:rPr lang="cs-CZ" dirty="0"/>
              <a:t> (</a:t>
            </a:r>
            <a:r>
              <a:rPr lang="cs-CZ" i="1" dirty="0" err="1"/>
              <a:t>Lapis</a:t>
            </a:r>
            <a:r>
              <a:rPr lang="cs-CZ" i="1" dirty="0"/>
              <a:t> </a:t>
            </a:r>
            <a:r>
              <a:rPr lang="cs-CZ" i="1" dirty="0" err="1"/>
              <a:t>philosophorum</a:t>
            </a:r>
            <a:r>
              <a:rPr lang="cs-CZ" dirty="0"/>
              <a:t>), která má moc změnit kov ve </a:t>
            </a:r>
            <a:r>
              <a:rPr lang="cs-CZ" u="sng" dirty="0">
                <a:hlinkClick r:id="rId5"/>
              </a:rPr>
              <a:t>zlato</a:t>
            </a:r>
            <a:r>
              <a:rPr lang="cs-CZ" dirty="0"/>
              <a:t>.</a:t>
            </a:r>
          </a:p>
          <a:p>
            <a:pPr marL="0" lvl="0" indent="0">
              <a:buNone/>
            </a:pPr>
            <a:r>
              <a:rPr lang="cs-CZ" dirty="0"/>
              <a:t>Do češtiny se o překlad smaragdové desky zasloužil </a:t>
            </a:r>
            <a:r>
              <a:rPr lang="cs-CZ" b="1" dirty="0"/>
              <a:t>Bavor Rodovský mladší z Hustiřan</a:t>
            </a:r>
            <a:r>
              <a:rPr lang="cs-CZ" dirty="0"/>
              <a:t>, pán na dvoře Rudolfa II.</a:t>
            </a:r>
          </a:p>
          <a:p>
            <a:endParaRPr lang="cs-CZ" dirty="0"/>
          </a:p>
        </p:txBody>
      </p:sp>
    </p:spTree>
    <p:extLst>
      <p:ext uri="{BB962C8B-B14F-4D97-AF65-F5344CB8AC3E}">
        <p14:creationId xmlns:p14="http://schemas.microsoft.com/office/powerpoint/2010/main" val="1586799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90074" y="0"/>
            <a:ext cx="10515600" cy="1325563"/>
          </a:xfrm>
        </p:spPr>
        <p:txBody>
          <a:bodyPr/>
          <a:lstStyle/>
          <a:p>
            <a:r>
              <a:rPr lang="cs-CZ" b="1" dirty="0"/>
              <a:t>Cíle alchymie:</a:t>
            </a:r>
            <a:endParaRPr lang="cs-CZ" dirty="0"/>
          </a:p>
        </p:txBody>
      </p:sp>
      <p:sp>
        <p:nvSpPr>
          <p:cNvPr id="4" name="Obdélník 3"/>
          <p:cNvSpPr/>
          <p:nvPr/>
        </p:nvSpPr>
        <p:spPr>
          <a:xfrm>
            <a:off x="0" y="1005482"/>
            <a:ext cx="11863136" cy="4370427"/>
          </a:xfrm>
          <a:prstGeom prst="rect">
            <a:avLst/>
          </a:prstGeom>
        </p:spPr>
        <p:txBody>
          <a:bodyPr wrap="square">
            <a:spAutoFit/>
          </a:bodyPr>
          <a:lstStyle/>
          <a:p>
            <a:r>
              <a:rPr lang="cs-CZ" dirty="0"/>
              <a:t> </a:t>
            </a:r>
            <a:endParaRPr lang="cs-CZ" sz="2800" dirty="0"/>
          </a:p>
          <a:p>
            <a:r>
              <a:rPr lang="cs-CZ" sz="2800" dirty="0"/>
              <a:t>• zhotovení kamene mudrců – sloužícího k přeměně obyčejných kovů ve </a:t>
            </a:r>
            <a:r>
              <a:rPr lang="cs-CZ" sz="2800" u="sng" dirty="0">
                <a:hlinkClick r:id="rId2"/>
              </a:rPr>
              <a:t>zlato</a:t>
            </a:r>
            <a:endParaRPr lang="cs-CZ" sz="2800" dirty="0"/>
          </a:p>
          <a:p>
            <a:r>
              <a:rPr lang="cs-CZ" sz="2800" dirty="0"/>
              <a:t>• příprava univerzálního rozpouštědla</a:t>
            </a:r>
          </a:p>
          <a:p>
            <a:r>
              <a:rPr lang="cs-CZ" sz="2800" dirty="0"/>
              <a:t>• příprava tekutého zlata = léku dodávajícího tělu odolnost vůči všem nemocem</a:t>
            </a:r>
          </a:p>
          <a:p>
            <a:r>
              <a:rPr lang="cs-CZ" sz="2800" dirty="0"/>
              <a:t>• získání elixíru života – látky způsobující omlazení organismu a prodloužení života</a:t>
            </a:r>
          </a:p>
          <a:p>
            <a:r>
              <a:rPr lang="cs-CZ" sz="2800" dirty="0"/>
              <a:t>• příprava hermetických (mystických) léků</a:t>
            </a:r>
          </a:p>
          <a:p>
            <a:r>
              <a:rPr lang="cs-CZ" sz="2800" dirty="0"/>
              <a:t>• palingeneze – rekonstrukce organismů z jejich popela</a:t>
            </a:r>
          </a:p>
          <a:p>
            <a:r>
              <a:rPr lang="cs-CZ" sz="2800" dirty="0"/>
              <a:t>• homunkulus – uměle vytvořená živá bytost</a:t>
            </a:r>
          </a:p>
          <a:p>
            <a:r>
              <a:rPr lang="cs-CZ" dirty="0"/>
              <a:t> </a:t>
            </a:r>
          </a:p>
          <a:p>
            <a:r>
              <a:rPr lang="cs-CZ" dirty="0"/>
              <a:t> </a:t>
            </a:r>
          </a:p>
        </p:txBody>
      </p:sp>
    </p:spTree>
    <p:extLst>
      <p:ext uri="{BB962C8B-B14F-4D97-AF65-F5344CB8AC3E}">
        <p14:creationId xmlns:p14="http://schemas.microsoft.com/office/powerpoint/2010/main" val="827355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Původ slova </a:t>
            </a:r>
            <a:r>
              <a:rPr lang="cs-CZ" b="1" i="1" dirty="0"/>
              <a:t>alchymie</a:t>
            </a:r>
            <a:r>
              <a:rPr lang="cs-CZ" b="1" dirty="0"/>
              <a:t>. </a:t>
            </a:r>
            <a:endParaRPr lang="cs-CZ" dirty="0"/>
          </a:p>
        </p:txBody>
      </p:sp>
      <p:sp>
        <p:nvSpPr>
          <p:cNvPr id="3" name="Zástupný symbol pro obsah 2"/>
          <p:cNvSpPr>
            <a:spLocks noGrp="1"/>
          </p:cNvSpPr>
          <p:nvPr>
            <p:ph idx="1"/>
          </p:nvPr>
        </p:nvSpPr>
        <p:spPr/>
        <p:txBody>
          <a:bodyPr/>
          <a:lstStyle/>
          <a:p>
            <a:r>
              <a:rPr lang="cs-CZ" dirty="0"/>
              <a:t>Předpona </a:t>
            </a:r>
            <a:r>
              <a:rPr lang="cs-CZ" b="1" i="1" dirty="0"/>
              <a:t>al-</a:t>
            </a:r>
            <a:r>
              <a:rPr lang="cs-CZ" dirty="0"/>
              <a:t> je asi z arabštiny a znamená zázračnou moc. </a:t>
            </a:r>
          </a:p>
          <a:p>
            <a:r>
              <a:rPr lang="cs-CZ" dirty="0"/>
              <a:t>Původ slovního základu nejasný: </a:t>
            </a:r>
          </a:p>
          <a:p>
            <a:r>
              <a:rPr lang="cs-CZ" dirty="0"/>
              <a:t>a) odvozen od staroegyptského slova </a:t>
            </a:r>
            <a:r>
              <a:rPr lang="cs-CZ" b="1" i="1" dirty="0" err="1"/>
              <a:t>khemi</a:t>
            </a:r>
            <a:r>
              <a:rPr lang="cs-CZ" dirty="0"/>
              <a:t> (černá země), starý název Egypta</a:t>
            </a:r>
          </a:p>
          <a:p>
            <a:r>
              <a:rPr lang="cs-CZ" dirty="0"/>
              <a:t>b) odvození od řeckých slov </a:t>
            </a:r>
            <a:r>
              <a:rPr lang="cs-CZ" b="1" i="1" dirty="0" err="1"/>
              <a:t>als</a:t>
            </a:r>
            <a:r>
              <a:rPr lang="cs-CZ" dirty="0"/>
              <a:t> (sůl) a </a:t>
            </a:r>
            <a:r>
              <a:rPr lang="cs-CZ" b="1" i="1" dirty="0" err="1"/>
              <a:t>chymia</a:t>
            </a:r>
            <a:r>
              <a:rPr lang="cs-CZ" dirty="0"/>
              <a:t> (roztavení, rozpuštění)</a:t>
            </a:r>
          </a:p>
          <a:p>
            <a:endParaRPr lang="cs-CZ" dirty="0"/>
          </a:p>
        </p:txBody>
      </p:sp>
    </p:spTree>
    <p:extLst>
      <p:ext uri="{BB962C8B-B14F-4D97-AF65-F5344CB8AC3E}">
        <p14:creationId xmlns:p14="http://schemas.microsoft.com/office/powerpoint/2010/main" val="2702952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Přínos alchymie pro současnost</a:t>
            </a:r>
            <a:endParaRPr lang="cs-CZ" dirty="0"/>
          </a:p>
        </p:txBody>
      </p:sp>
      <p:sp>
        <p:nvSpPr>
          <p:cNvPr id="3" name="Zástupný symbol pro obsah 2"/>
          <p:cNvSpPr>
            <a:spLocks noGrp="1"/>
          </p:cNvSpPr>
          <p:nvPr>
            <p:ph idx="1"/>
          </p:nvPr>
        </p:nvSpPr>
        <p:spPr>
          <a:xfrm>
            <a:off x="84221" y="1825624"/>
            <a:ext cx="11923295" cy="5032375"/>
          </a:xfrm>
        </p:spPr>
        <p:txBody>
          <a:bodyPr>
            <a:normAutofit fontScale="92500" lnSpcReduction="10000"/>
          </a:bodyPr>
          <a:lstStyle/>
          <a:p>
            <a:r>
              <a:rPr lang="cs-CZ" dirty="0"/>
              <a:t>Každý alchymista pracoval utajeně a výsledky své práce neposkytoval nikomu, pouze je konzultoval s jiným alchymistou. Pro utajení používali různé symboly a značky, kterým rozuměli jen oni sami. </a:t>
            </a:r>
          </a:p>
          <a:p>
            <a:r>
              <a:rPr lang="cs-CZ" dirty="0"/>
              <a:t>Alchymie nahromadila velké množství chemicko-technologických zkušeností. Alchymisté </a:t>
            </a:r>
            <a:r>
              <a:rPr lang="cs-CZ" b="1" dirty="0"/>
              <a:t>vypracovali</a:t>
            </a:r>
            <a:r>
              <a:rPr lang="cs-CZ" dirty="0"/>
              <a:t> dodnes běžně užívané </a:t>
            </a:r>
            <a:r>
              <a:rPr lang="cs-CZ" b="1" dirty="0"/>
              <a:t>metody izolace látek</a:t>
            </a:r>
            <a:r>
              <a:rPr lang="cs-CZ" dirty="0"/>
              <a:t> (sublimace, destilace, krystalizace aj.), různé způsoby žíhání a rozpuštění, </a:t>
            </a:r>
            <a:r>
              <a:rPr lang="cs-CZ" b="1" dirty="0"/>
              <a:t>vytvořili velké množství chemického nádobí </a:t>
            </a:r>
            <a:r>
              <a:rPr lang="cs-CZ" dirty="0"/>
              <a:t>(třecí miska, baňky, nálevky, kádinky a další). </a:t>
            </a:r>
          </a:p>
          <a:p>
            <a:r>
              <a:rPr lang="cs-CZ" dirty="0"/>
              <a:t>Již kolem roku 1200 n. l. </a:t>
            </a:r>
            <a:r>
              <a:rPr lang="cs-CZ" b="1" dirty="0"/>
              <a:t>znali řadu prvků</a:t>
            </a:r>
            <a:r>
              <a:rPr lang="cs-CZ" dirty="0"/>
              <a:t> (</a:t>
            </a:r>
            <a:r>
              <a:rPr lang="cs-CZ" u="sng" dirty="0">
                <a:hlinkClick r:id="rId2"/>
              </a:rPr>
              <a:t>zlato</a:t>
            </a:r>
            <a:r>
              <a:rPr lang="cs-CZ" dirty="0"/>
              <a:t>, </a:t>
            </a:r>
            <a:r>
              <a:rPr lang="cs-CZ" u="sng" dirty="0">
                <a:hlinkClick r:id="rId3"/>
              </a:rPr>
              <a:t>měď</a:t>
            </a:r>
            <a:r>
              <a:rPr lang="cs-CZ" dirty="0"/>
              <a:t>, </a:t>
            </a:r>
            <a:r>
              <a:rPr lang="cs-CZ" u="sng" dirty="0">
                <a:hlinkClick r:id="rId4"/>
              </a:rPr>
              <a:t>železo</a:t>
            </a:r>
            <a:r>
              <a:rPr lang="cs-CZ" dirty="0"/>
              <a:t>, </a:t>
            </a:r>
            <a:r>
              <a:rPr lang="cs-CZ" u="sng" dirty="0">
                <a:hlinkClick r:id="rId5"/>
              </a:rPr>
              <a:t>cín</a:t>
            </a:r>
            <a:r>
              <a:rPr lang="cs-CZ" dirty="0"/>
              <a:t>, </a:t>
            </a:r>
            <a:r>
              <a:rPr lang="cs-CZ" u="sng" dirty="0">
                <a:hlinkClick r:id="rId6"/>
              </a:rPr>
              <a:t>rtuť</a:t>
            </a:r>
            <a:r>
              <a:rPr lang="cs-CZ" dirty="0"/>
              <a:t>, </a:t>
            </a:r>
            <a:r>
              <a:rPr lang="cs-CZ" u="sng" dirty="0">
                <a:hlinkClick r:id="rId7"/>
              </a:rPr>
              <a:t>stříbro</a:t>
            </a:r>
            <a:r>
              <a:rPr lang="cs-CZ" dirty="0"/>
              <a:t>, </a:t>
            </a:r>
            <a:r>
              <a:rPr lang="cs-CZ" u="sng" dirty="0">
                <a:hlinkClick r:id="rId8"/>
              </a:rPr>
              <a:t>síru</a:t>
            </a:r>
            <a:r>
              <a:rPr lang="cs-CZ" dirty="0"/>
              <a:t> apod.), </a:t>
            </a:r>
            <a:r>
              <a:rPr lang="cs-CZ" b="1" dirty="0"/>
              <a:t>uměli připravit</a:t>
            </a:r>
            <a:r>
              <a:rPr lang="cs-CZ" dirty="0"/>
              <a:t> </a:t>
            </a:r>
            <a:r>
              <a:rPr lang="cs-CZ" b="1" dirty="0"/>
              <a:t>řadu látek</a:t>
            </a:r>
            <a:r>
              <a:rPr lang="cs-CZ" dirty="0"/>
              <a:t>, např.  </a:t>
            </a:r>
            <a:r>
              <a:rPr lang="cs-CZ" u="sng" dirty="0">
                <a:hlinkClick r:id="rId9"/>
              </a:rPr>
              <a:t>kyselinu sírovou</a:t>
            </a:r>
            <a:r>
              <a:rPr lang="cs-CZ" dirty="0"/>
              <a:t>, dusičnou, chlorovodíkovou, znali </a:t>
            </a:r>
            <a:r>
              <a:rPr lang="cs-CZ" u="sng" dirty="0">
                <a:hlinkClick r:id="rId10"/>
              </a:rPr>
              <a:t>výrobu sody</a:t>
            </a:r>
            <a:r>
              <a:rPr lang="cs-CZ" dirty="0"/>
              <a:t>, louhů, ledku nebo alkoholu. </a:t>
            </a:r>
          </a:p>
          <a:p>
            <a:r>
              <a:rPr lang="cs-CZ" dirty="0"/>
              <a:t> </a:t>
            </a:r>
          </a:p>
          <a:p>
            <a:r>
              <a:rPr lang="cs-CZ" dirty="0"/>
              <a:t>V 16. století začala být alchymie postupně nahrazována vědeckým přístupem ke studiu látek a jejich vzájemných přeměn.</a:t>
            </a:r>
          </a:p>
          <a:p>
            <a:endParaRPr lang="cs-CZ" dirty="0"/>
          </a:p>
        </p:txBody>
      </p:sp>
    </p:spTree>
    <p:extLst>
      <p:ext uri="{BB962C8B-B14F-4D97-AF65-F5344CB8AC3E}">
        <p14:creationId xmlns:p14="http://schemas.microsoft.com/office/powerpoint/2010/main" val="1238599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Alchymie v různých zemích:</a:t>
            </a:r>
            <a:br>
              <a:rPr lang="cs-CZ" b="1" dirty="0"/>
            </a:br>
            <a:endParaRPr lang="cs-CZ" dirty="0"/>
          </a:p>
        </p:txBody>
      </p:sp>
      <p:sp>
        <p:nvSpPr>
          <p:cNvPr id="3" name="Zástupný symbol pro obsah 2"/>
          <p:cNvSpPr>
            <a:spLocks noGrp="1"/>
          </p:cNvSpPr>
          <p:nvPr>
            <p:ph idx="1"/>
          </p:nvPr>
        </p:nvSpPr>
        <p:spPr>
          <a:xfrm>
            <a:off x="102268" y="1212014"/>
            <a:ext cx="11987463" cy="4351338"/>
          </a:xfrm>
        </p:spPr>
        <p:txBody>
          <a:bodyPr>
            <a:normAutofit/>
          </a:bodyPr>
          <a:lstStyle/>
          <a:p>
            <a:pPr marL="0" indent="0">
              <a:buNone/>
            </a:pPr>
            <a:r>
              <a:rPr lang="cs-CZ" dirty="0"/>
              <a:t> </a:t>
            </a:r>
          </a:p>
          <a:p>
            <a:pPr marL="0" indent="0">
              <a:buNone/>
            </a:pPr>
            <a:r>
              <a:rPr lang="cs-CZ" dirty="0"/>
              <a:t>• </a:t>
            </a:r>
            <a:r>
              <a:rPr lang="cs-CZ" u="sng" dirty="0">
                <a:hlinkClick r:id="rId2"/>
              </a:rPr>
              <a:t>Alchymie Číny</a:t>
            </a:r>
            <a:r>
              <a:rPr lang="cs-CZ" dirty="0"/>
              <a:t> (4. století př. n. l. – 12. století n. l.)</a:t>
            </a:r>
          </a:p>
          <a:p>
            <a:pPr marL="0" indent="0">
              <a:buNone/>
            </a:pPr>
            <a:r>
              <a:rPr lang="cs-CZ" dirty="0"/>
              <a:t>• </a:t>
            </a:r>
            <a:r>
              <a:rPr lang="cs-CZ" u="sng" dirty="0">
                <a:hlinkClick r:id="rId3"/>
              </a:rPr>
              <a:t>Alchymie Indie</a:t>
            </a:r>
            <a:r>
              <a:rPr lang="cs-CZ" dirty="0"/>
              <a:t> (8. století n. l. - 13. století n. l.)</a:t>
            </a:r>
          </a:p>
          <a:p>
            <a:pPr marL="0" indent="0">
              <a:buNone/>
            </a:pPr>
            <a:r>
              <a:rPr lang="cs-CZ" dirty="0"/>
              <a:t>• </a:t>
            </a:r>
            <a:r>
              <a:rPr lang="cs-CZ" u="sng" dirty="0">
                <a:hlinkClick r:id="rId4"/>
              </a:rPr>
              <a:t>Alchymie Egypta</a:t>
            </a:r>
            <a:r>
              <a:rPr lang="cs-CZ" dirty="0"/>
              <a:t> (3. století př. n. l. – 7. století n. l.)</a:t>
            </a:r>
          </a:p>
          <a:p>
            <a:pPr marL="0" indent="0">
              <a:buNone/>
            </a:pPr>
            <a:r>
              <a:rPr lang="cs-CZ" dirty="0"/>
              <a:t>• </a:t>
            </a:r>
            <a:r>
              <a:rPr lang="cs-CZ" u="sng" dirty="0">
                <a:hlinkClick r:id="rId5"/>
              </a:rPr>
              <a:t>Islámská alchymie</a:t>
            </a:r>
            <a:r>
              <a:rPr lang="cs-CZ" dirty="0"/>
              <a:t> (8. století n. l. – 17. století n. l.)</a:t>
            </a:r>
          </a:p>
          <a:p>
            <a:pPr marL="0" indent="0">
              <a:buNone/>
            </a:pPr>
            <a:r>
              <a:rPr lang="cs-CZ" dirty="0"/>
              <a:t>• </a:t>
            </a:r>
            <a:r>
              <a:rPr lang="cs-CZ" u="sng" dirty="0">
                <a:hlinkClick r:id="rId6"/>
              </a:rPr>
              <a:t>Evropská alchymie</a:t>
            </a:r>
            <a:r>
              <a:rPr lang="cs-CZ" dirty="0"/>
              <a:t> (polovina 11. století n. l. – 15. století), v ní pro nás významné místo zaujímá • </a:t>
            </a:r>
            <a:r>
              <a:rPr lang="cs-CZ" u="sng" dirty="0">
                <a:hlinkClick r:id="rId7"/>
              </a:rPr>
              <a:t>Alchymie v Čechách</a:t>
            </a:r>
            <a:r>
              <a:rPr lang="cs-CZ" dirty="0"/>
              <a:t> (14. – 17. století n. l.)</a:t>
            </a:r>
          </a:p>
          <a:p>
            <a:pPr marL="0" indent="0">
              <a:buNone/>
            </a:pPr>
            <a:r>
              <a:rPr lang="cs-CZ" dirty="0"/>
              <a:t>Alchymie zahrnovala kromě chemie také fyziku, medicínu, magii, mineralogii, metalurgii, spiritismus, přírodovědu aj.</a:t>
            </a:r>
          </a:p>
          <a:p>
            <a:endParaRPr lang="cs-CZ" dirty="0"/>
          </a:p>
        </p:txBody>
      </p:sp>
    </p:spTree>
    <p:extLst>
      <p:ext uri="{BB962C8B-B14F-4D97-AF65-F5344CB8AC3E}">
        <p14:creationId xmlns:p14="http://schemas.microsoft.com/office/powerpoint/2010/main" val="270498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all" dirty="0"/>
              <a:t>ALCHYMIE ČÍNY</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cap="all" dirty="0"/>
              <a:t>ALCHYMIE ČÍNY</a:t>
            </a:r>
            <a:endParaRPr lang="cs-CZ" b="1" dirty="0"/>
          </a:p>
          <a:p>
            <a:pPr lvl="0"/>
            <a:r>
              <a:rPr lang="cs-CZ" dirty="0"/>
              <a:t>Ve 12. století př. n. l. se v Číně objevila představa pěti živlů nazývaná </a:t>
            </a:r>
            <a:r>
              <a:rPr lang="cs-CZ" b="1" i="1" dirty="0" err="1"/>
              <a:t>wu-sing</a:t>
            </a:r>
            <a:r>
              <a:rPr lang="cs-CZ" dirty="0"/>
              <a:t>: dřevo, oheň, země, kov a voda. Z nich byla složena veškerá hmota. K teorii pěti živlů se o šest století později přidala dvojice dynamických sil, které jsou v protikladu: </a:t>
            </a:r>
            <a:r>
              <a:rPr lang="cs-CZ" b="1" u="sng" dirty="0">
                <a:hlinkClick r:id="rId2"/>
              </a:rPr>
              <a:t>jin-jang</a:t>
            </a:r>
            <a:r>
              <a:rPr lang="cs-CZ" dirty="0"/>
              <a:t>.</a:t>
            </a:r>
          </a:p>
          <a:p>
            <a:pPr lvl="0"/>
            <a:r>
              <a:rPr lang="cs-CZ" dirty="0"/>
              <a:t>Čínská alchymie byla zaměřena především na </a:t>
            </a:r>
            <a:r>
              <a:rPr lang="cs-CZ" b="1" dirty="0"/>
              <a:t>hledání cesty vedoucí k prodloužení života</a:t>
            </a:r>
            <a:r>
              <a:rPr lang="cs-CZ" dirty="0"/>
              <a:t>. Od 4. století př. n. l. se pátralo po elixírech k prodloužení života či k získání nesmrtelnosti.</a:t>
            </a:r>
          </a:p>
          <a:p>
            <a:pPr lvl="0"/>
            <a:r>
              <a:rPr lang="cs-CZ" dirty="0"/>
              <a:t>Čínští alchymisté vypracovali techniky destilace, sublimace a krystalizace. Dokázali vyrobit kyselinou dusičnou, připravit 80% alkohol a destilovat hlavně </a:t>
            </a:r>
            <a:r>
              <a:rPr lang="cs-CZ" u="sng" dirty="0">
                <a:hlinkClick r:id="rId3"/>
              </a:rPr>
              <a:t>rtuť</a:t>
            </a:r>
            <a:r>
              <a:rPr lang="cs-CZ" dirty="0"/>
              <a:t>.</a:t>
            </a:r>
          </a:p>
          <a:p>
            <a:endParaRPr lang="cs-CZ" dirty="0"/>
          </a:p>
        </p:txBody>
      </p:sp>
    </p:spTree>
    <p:extLst>
      <p:ext uri="{BB962C8B-B14F-4D97-AF65-F5344CB8AC3E}">
        <p14:creationId xmlns:p14="http://schemas.microsoft.com/office/powerpoint/2010/main" val="2757640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all" dirty="0"/>
              <a:t>ALCHYMIE INDIE</a:t>
            </a:r>
            <a:endParaRPr lang="cs-CZ" dirty="0"/>
          </a:p>
        </p:txBody>
      </p:sp>
      <p:sp>
        <p:nvSpPr>
          <p:cNvPr id="3" name="Zástupný symbol pro obsah 2"/>
          <p:cNvSpPr>
            <a:spLocks noGrp="1"/>
          </p:cNvSpPr>
          <p:nvPr>
            <p:ph idx="1"/>
          </p:nvPr>
        </p:nvSpPr>
        <p:spPr/>
        <p:txBody>
          <a:bodyPr>
            <a:normAutofit fontScale="92500" lnSpcReduction="20000"/>
          </a:bodyPr>
          <a:lstStyle/>
          <a:p>
            <a:pPr lvl="0"/>
            <a:r>
              <a:rPr lang="cs-CZ" dirty="0"/>
              <a:t>Představa </a:t>
            </a:r>
            <a:r>
              <a:rPr lang="cs-CZ" u="sng" dirty="0">
                <a:hlinkClick r:id="rId2"/>
              </a:rPr>
              <a:t>čtyř živlů</a:t>
            </a:r>
            <a:r>
              <a:rPr lang="cs-CZ" dirty="0"/>
              <a:t> – oheň, voda, vzduch a země. </a:t>
            </a:r>
          </a:p>
          <a:p>
            <a:pPr lvl="0"/>
            <a:r>
              <a:rPr lang="cs-CZ" dirty="0"/>
              <a:t>V Indii alchymie vznikla v područí léčitelství. Avšak vliv samotného léku se nepokládal za dostatečný bez božské pomoci. Stejně jako čínská alchymie se i indická snažila najít  preparát na dlouhověkost a nesmrtelnost. </a:t>
            </a:r>
          </a:p>
          <a:p>
            <a:pPr lvl="0"/>
            <a:r>
              <a:rPr lang="cs-CZ" dirty="0" err="1"/>
              <a:t>Indští</a:t>
            </a:r>
            <a:r>
              <a:rPr lang="cs-CZ" dirty="0"/>
              <a:t> alchymisté považovali </a:t>
            </a:r>
            <a:r>
              <a:rPr lang="cs-CZ" u="sng" dirty="0">
                <a:hlinkClick r:id="rId3"/>
              </a:rPr>
              <a:t>zlato</a:t>
            </a:r>
            <a:r>
              <a:rPr lang="cs-CZ" dirty="0"/>
              <a:t> za látku poskytující zdraví a dlouhověkost. </a:t>
            </a:r>
          </a:p>
          <a:p>
            <a:pPr lvl="0"/>
            <a:r>
              <a:rPr lang="cs-CZ" dirty="0"/>
              <a:t>Posvátné knihy </a:t>
            </a:r>
            <a:r>
              <a:rPr lang="cs-CZ" i="1" dirty="0"/>
              <a:t>Védy</a:t>
            </a:r>
            <a:r>
              <a:rPr lang="cs-CZ" dirty="0"/>
              <a:t> jsou důkazem nejstarší indické vzdělanosti. Podle nich je pojmenováno nejstarší chemické období v Indii – doba </a:t>
            </a:r>
            <a:r>
              <a:rPr lang="cs-CZ" dirty="0" err="1"/>
              <a:t>védická</a:t>
            </a:r>
            <a:r>
              <a:rPr lang="cs-CZ" dirty="0"/>
              <a:t>. Počátky alchymie jsou v jedné ze čtyř částí Védy, v </a:t>
            </a:r>
            <a:r>
              <a:rPr lang="cs-CZ" dirty="0" err="1"/>
              <a:t>Atharvě</a:t>
            </a:r>
            <a:r>
              <a:rPr lang="cs-CZ" dirty="0"/>
              <a:t>, která se zabývá čarodějnictvím a zaklínáním démonů, zločinců a nepřátel, spolu s radami k získání lásky žen aj.</a:t>
            </a:r>
          </a:p>
          <a:p>
            <a:pPr lvl="0"/>
            <a:r>
              <a:rPr lang="cs-CZ" dirty="0"/>
              <a:t>Práce s kovy byla v Indii na vysoké úrovni. Pověstná byla indická ocel, známá ve světě jako tzv. </a:t>
            </a:r>
            <a:r>
              <a:rPr lang="cs-CZ" u="sng" dirty="0" err="1">
                <a:hlinkClick r:id="rId4"/>
              </a:rPr>
              <a:t>Damascenská</a:t>
            </a:r>
            <a:r>
              <a:rPr lang="cs-CZ" u="sng" dirty="0">
                <a:hlinkClick r:id="rId4"/>
              </a:rPr>
              <a:t> ocel</a:t>
            </a:r>
            <a:r>
              <a:rPr lang="cs-CZ" dirty="0"/>
              <a:t>, podle města Damašek, přes který byla dovážena do Evropy.</a:t>
            </a:r>
          </a:p>
          <a:p>
            <a:endParaRPr lang="cs-CZ" dirty="0"/>
          </a:p>
        </p:txBody>
      </p:sp>
      <p:sp>
        <p:nvSpPr>
          <p:cNvPr id="4" name="Obdélník 3"/>
          <p:cNvSpPr/>
          <p:nvPr/>
        </p:nvSpPr>
        <p:spPr>
          <a:xfrm>
            <a:off x="0" y="-30688032"/>
            <a:ext cx="12192000" cy="20313253"/>
          </a:xfrm>
          <a:prstGeom prst="rect">
            <a:avLst/>
          </a:prstGeom>
        </p:spPr>
        <p:txBody>
          <a:bodyPr wrap="square">
            <a:spAutoFit/>
          </a:bodyPr>
          <a:lstStyle/>
          <a:p>
            <a:r>
              <a:rPr lang="cs-CZ" dirty="0"/>
              <a:t> </a:t>
            </a:r>
          </a:p>
          <a:p>
            <a:r>
              <a:rPr lang="cs-CZ" dirty="0"/>
              <a:t> </a:t>
            </a:r>
          </a:p>
          <a:p>
            <a:r>
              <a:rPr lang="cs-CZ" dirty="0"/>
              <a:t> </a:t>
            </a:r>
          </a:p>
          <a:p>
            <a:r>
              <a:rPr lang="cs-CZ" b="1" dirty="0"/>
              <a:t>V období alchymie odlišíme následující základní etapy:</a:t>
            </a:r>
            <a:endParaRPr lang="cs-CZ" dirty="0"/>
          </a:p>
          <a:p>
            <a:pPr lvl="0"/>
            <a:r>
              <a:rPr lang="cs-CZ" dirty="0"/>
              <a:t> </a:t>
            </a:r>
          </a:p>
          <a:p>
            <a:pPr lvl="0"/>
            <a:r>
              <a:rPr lang="cs-CZ" dirty="0"/>
              <a:t>• </a:t>
            </a:r>
            <a:r>
              <a:rPr lang="cs-CZ" u="sng" dirty="0">
                <a:hlinkClick r:id="rId5"/>
              </a:rPr>
              <a:t>Alchymie Číny</a:t>
            </a:r>
            <a:r>
              <a:rPr lang="cs-CZ" dirty="0"/>
              <a:t> (4. století př. n. l. – 12. století n. l.)</a:t>
            </a:r>
          </a:p>
          <a:p>
            <a:pPr lvl="0"/>
            <a:r>
              <a:rPr lang="cs-CZ" dirty="0"/>
              <a:t>• </a:t>
            </a:r>
            <a:r>
              <a:rPr lang="cs-CZ" u="sng" dirty="0">
                <a:hlinkClick r:id="rId6"/>
              </a:rPr>
              <a:t>Alchymie Indie</a:t>
            </a:r>
            <a:r>
              <a:rPr lang="cs-CZ" dirty="0"/>
              <a:t> (8. století n. l. - 13. století n. l.)</a:t>
            </a:r>
          </a:p>
          <a:p>
            <a:pPr lvl="0"/>
            <a:r>
              <a:rPr lang="cs-CZ" dirty="0"/>
              <a:t>• </a:t>
            </a:r>
            <a:r>
              <a:rPr lang="cs-CZ" u="sng" dirty="0">
                <a:hlinkClick r:id="rId7"/>
              </a:rPr>
              <a:t>Alchymie Egypta</a:t>
            </a:r>
            <a:r>
              <a:rPr lang="cs-CZ" dirty="0"/>
              <a:t> (3. století př. n. l. – 7. století n. l.)</a:t>
            </a:r>
          </a:p>
          <a:p>
            <a:pPr lvl="0"/>
            <a:r>
              <a:rPr lang="cs-CZ" dirty="0"/>
              <a:t>• </a:t>
            </a:r>
            <a:r>
              <a:rPr lang="cs-CZ" u="sng" dirty="0">
                <a:hlinkClick r:id="rId8"/>
              </a:rPr>
              <a:t>Islámská alchymie</a:t>
            </a:r>
            <a:r>
              <a:rPr lang="cs-CZ" dirty="0"/>
              <a:t> (8. století n. l. – 17. století n. l.)</a:t>
            </a:r>
          </a:p>
          <a:p>
            <a:pPr lvl="0"/>
            <a:r>
              <a:rPr lang="cs-CZ" dirty="0"/>
              <a:t>• </a:t>
            </a:r>
            <a:r>
              <a:rPr lang="cs-CZ" u="sng" dirty="0">
                <a:hlinkClick r:id="rId9"/>
              </a:rPr>
              <a:t>Evropská alchymie</a:t>
            </a:r>
            <a:r>
              <a:rPr lang="cs-CZ" dirty="0"/>
              <a:t> (polovina 11. století n. l. – 15. století), v ní pro nás významné místo zaujímá</a:t>
            </a:r>
          </a:p>
          <a:p>
            <a:pPr lvl="0"/>
            <a:r>
              <a:rPr lang="cs-CZ" dirty="0"/>
              <a:t>• </a:t>
            </a:r>
            <a:r>
              <a:rPr lang="cs-CZ" u="sng" dirty="0">
                <a:hlinkClick r:id="rId10"/>
              </a:rPr>
              <a:t>Alchymie v Čechách</a:t>
            </a:r>
            <a:r>
              <a:rPr lang="cs-CZ" dirty="0"/>
              <a:t> (14. – 17. století n. l.)</a:t>
            </a:r>
          </a:p>
          <a:p>
            <a:r>
              <a:rPr lang="cs-CZ" dirty="0"/>
              <a:t> </a:t>
            </a:r>
          </a:p>
          <a:p>
            <a:r>
              <a:rPr lang="cs-CZ" b="1" cap="all" dirty="0"/>
              <a:t>ALCHYMIE ČÍNY</a:t>
            </a:r>
            <a:endParaRPr lang="cs-CZ" b="1" dirty="0"/>
          </a:p>
          <a:p>
            <a:pPr lvl="0"/>
            <a:r>
              <a:rPr lang="cs-CZ" dirty="0"/>
              <a:t>Ve 12. století př. n. l. se v Číně objevila představa pěti živlů nazývaná </a:t>
            </a:r>
            <a:r>
              <a:rPr lang="cs-CZ" b="1" i="1" dirty="0" err="1"/>
              <a:t>wu-sing</a:t>
            </a:r>
            <a:r>
              <a:rPr lang="cs-CZ" dirty="0"/>
              <a:t>: dřevo, oheň, země, kov a voda. Z nich byla složena veškerá hmota. K teorii pěti živlů se o šest století později přidala dvojice dynamických sil, které jsou v protikladu: </a:t>
            </a:r>
            <a:r>
              <a:rPr lang="cs-CZ" b="1" u="sng" dirty="0">
                <a:hlinkClick r:id="rId11"/>
              </a:rPr>
              <a:t>jin-jang</a:t>
            </a:r>
            <a:r>
              <a:rPr lang="cs-CZ" dirty="0"/>
              <a:t>.</a:t>
            </a:r>
          </a:p>
          <a:p>
            <a:pPr lvl="0"/>
            <a:r>
              <a:rPr lang="cs-CZ" dirty="0"/>
              <a:t>Čínská alchymie byla zaměřena především na </a:t>
            </a:r>
            <a:r>
              <a:rPr lang="cs-CZ" b="1" dirty="0"/>
              <a:t>hledání cesty vedoucí k prodloužení života</a:t>
            </a:r>
            <a:r>
              <a:rPr lang="cs-CZ" dirty="0"/>
              <a:t>. Od 4. století př. n. l. se pátralo po elixírech k prodloužení života či k získání nesmrtelnosti.</a:t>
            </a:r>
          </a:p>
          <a:p>
            <a:pPr lvl="0"/>
            <a:r>
              <a:rPr lang="cs-CZ" dirty="0"/>
              <a:t>Čínští alchymisté vypracovali techniky destilace, sublimace a krystalizace. Dokázali vyrobit kyselinou dusičnou, připravit 80% alkohol a destilovat hlavně </a:t>
            </a:r>
            <a:r>
              <a:rPr lang="cs-CZ" u="sng" dirty="0">
                <a:hlinkClick r:id="rId12"/>
              </a:rPr>
              <a:t>rtuť</a:t>
            </a:r>
            <a:r>
              <a:rPr lang="cs-CZ" dirty="0"/>
              <a:t>.</a:t>
            </a:r>
          </a:p>
          <a:p>
            <a:r>
              <a:rPr lang="cs-CZ" b="1" cap="all" dirty="0"/>
              <a:t>ALCHYMIE INDIE</a:t>
            </a:r>
            <a:endParaRPr lang="cs-CZ" b="1" dirty="0"/>
          </a:p>
          <a:p>
            <a:pPr lvl="0"/>
            <a:r>
              <a:rPr lang="cs-CZ" dirty="0"/>
              <a:t>Představa </a:t>
            </a:r>
            <a:r>
              <a:rPr lang="cs-CZ" u="sng" dirty="0">
                <a:hlinkClick r:id="rId2"/>
              </a:rPr>
              <a:t>čtyř živlů</a:t>
            </a:r>
            <a:r>
              <a:rPr lang="cs-CZ" dirty="0"/>
              <a:t> – oheň, voda, vzduch a země. </a:t>
            </a:r>
          </a:p>
          <a:p>
            <a:pPr lvl="0"/>
            <a:r>
              <a:rPr lang="cs-CZ" dirty="0"/>
              <a:t>V Indii alchymie vznikla v područí léčitelství. Avšak vliv samotného léku se nepokládal za dostatečný bez božské pomoci. Stejně jako čínská alchymie se i indická snažila najít  preparát na dlouhověkost a nesmrtelnost. </a:t>
            </a:r>
          </a:p>
          <a:p>
            <a:pPr lvl="0"/>
            <a:r>
              <a:rPr lang="cs-CZ" dirty="0" err="1"/>
              <a:t>Indští</a:t>
            </a:r>
            <a:r>
              <a:rPr lang="cs-CZ" dirty="0"/>
              <a:t> alchymisté považovali </a:t>
            </a:r>
            <a:r>
              <a:rPr lang="cs-CZ" u="sng" dirty="0">
                <a:hlinkClick r:id="rId3"/>
              </a:rPr>
              <a:t>zlato</a:t>
            </a:r>
            <a:r>
              <a:rPr lang="cs-CZ" dirty="0"/>
              <a:t> za látku poskytující zdraví a dlouhověkost. </a:t>
            </a:r>
          </a:p>
          <a:p>
            <a:pPr lvl="0"/>
            <a:r>
              <a:rPr lang="cs-CZ" dirty="0"/>
              <a:t>Posvátné knihy </a:t>
            </a:r>
            <a:r>
              <a:rPr lang="cs-CZ" i="1" dirty="0"/>
              <a:t>Védy</a:t>
            </a:r>
            <a:r>
              <a:rPr lang="cs-CZ" dirty="0"/>
              <a:t> jsou důkazem nejstarší indické vzdělanosti. Podle nich je pojmenováno nejstarší chemické období v Indii – doba </a:t>
            </a:r>
            <a:r>
              <a:rPr lang="cs-CZ" dirty="0" err="1"/>
              <a:t>védická</a:t>
            </a:r>
            <a:r>
              <a:rPr lang="cs-CZ" dirty="0"/>
              <a:t>. Počátky alchymie jsou v jedné ze čtyř částí Védy, v </a:t>
            </a:r>
            <a:r>
              <a:rPr lang="cs-CZ" dirty="0" err="1"/>
              <a:t>Atharvě</a:t>
            </a:r>
            <a:r>
              <a:rPr lang="cs-CZ" dirty="0"/>
              <a:t>, která se zabývá čarodějnictvím a zaklínáním démonů, zločinců a nepřátel, spolu s radami k získání lásky žen aj.</a:t>
            </a:r>
          </a:p>
          <a:p>
            <a:pPr lvl="0"/>
            <a:r>
              <a:rPr lang="cs-CZ" dirty="0"/>
              <a:t>Práce s kovy byla v Indii na vysoké úrovni. Pověstná byla indická ocel, známá ve světě jako tzv. </a:t>
            </a:r>
            <a:r>
              <a:rPr lang="cs-CZ" u="sng" dirty="0" err="1">
                <a:hlinkClick r:id="rId4"/>
              </a:rPr>
              <a:t>Damascenská</a:t>
            </a:r>
            <a:r>
              <a:rPr lang="cs-CZ" u="sng" dirty="0">
                <a:hlinkClick r:id="rId4"/>
              </a:rPr>
              <a:t> ocel</a:t>
            </a:r>
            <a:r>
              <a:rPr lang="cs-CZ" dirty="0"/>
              <a:t>, podle města Damašek, přes který byla dovážena do Evropy.</a:t>
            </a:r>
          </a:p>
          <a:p>
            <a:r>
              <a:rPr lang="cs-CZ" b="1" cap="all" dirty="0"/>
              <a:t>ALCHYMIE EGYPTA</a:t>
            </a:r>
            <a:endParaRPr lang="cs-CZ" b="1" dirty="0"/>
          </a:p>
          <a:p>
            <a:pPr lvl="0"/>
            <a:r>
              <a:rPr lang="cs-CZ" dirty="0"/>
              <a:t>Spojení egyptských metalurgických, barvířských, sklářských aj. znalostí se starou řeckou filozofií. </a:t>
            </a:r>
          </a:p>
          <a:p>
            <a:pPr lvl="0"/>
            <a:r>
              <a:rPr lang="cs-CZ" dirty="0"/>
              <a:t>Nejstarší známá egyptská alchymistická literatura </a:t>
            </a:r>
            <a:r>
              <a:rPr lang="cs-CZ" b="1" i="1" dirty="0" err="1"/>
              <a:t>Leydenský</a:t>
            </a:r>
            <a:r>
              <a:rPr lang="cs-CZ" b="1" i="1" dirty="0"/>
              <a:t> papyrus</a:t>
            </a:r>
            <a:r>
              <a:rPr lang="cs-CZ" dirty="0"/>
              <a:t> (zpracování kovů) a </a:t>
            </a:r>
            <a:r>
              <a:rPr lang="cs-CZ" b="1" i="1" dirty="0"/>
              <a:t>Stockholmský papyrus</a:t>
            </a:r>
            <a:r>
              <a:rPr lang="cs-CZ" dirty="0"/>
              <a:t> (návody na moření a barvení látek), zvaných dle místa jejich uložení, pochází z 3. století n. l. Oba vykazovaly vysoký stupeň chemismu. Charakter poznatků v nich uvedených měl hlavně </a:t>
            </a:r>
            <a:r>
              <a:rPr lang="cs-CZ" b="1" dirty="0"/>
              <a:t>praktický ráz</a:t>
            </a:r>
            <a:r>
              <a:rPr lang="cs-CZ" dirty="0"/>
              <a:t>. </a:t>
            </a:r>
          </a:p>
          <a:p>
            <a:pPr lvl="0"/>
            <a:r>
              <a:rPr lang="cs-CZ" dirty="0"/>
              <a:t>Byli zruční ve výrobě kovů a slitin (výroba </a:t>
            </a:r>
            <a:r>
              <a:rPr lang="cs-CZ" u="sng" dirty="0">
                <a:hlinkClick r:id="rId13"/>
              </a:rPr>
              <a:t>amalgamů</a:t>
            </a:r>
            <a:r>
              <a:rPr lang="cs-CZ" dirty="0"/>
              <a:t>, slitiny </a:t>
            </a:r>
            <a:r>
              <a:rPr lang="cs-CZ" u="sng" dirty="0">
                <a:hlinkClick r:id="rId3"/>
              </a:rPr>
              <a:t>zlata</a:t>
            </a:r>
            <a:r>
              <a:rPr lang="cs-CZ" dirty="0"/>
              <a:t> a </a:t>
            </a:r>
            <a:r>
              <a:rPr lang="cs-CZ" u="sng" dirty="0">
                <a:hlinkClick r:id="rId14"/>
              </a:rPr>
              <a:t>stříbra</a:t>
            </a:r>
            <a:r>
              <a:rPr lang="cs-CZ" dirty="0"/>
              <a:t> aj.). Staroegyptští skláři dovedli vhodným barvením skel vědomě napodobovat drahokamy.</a:t>
            </a:r>
          </a:p>
          <a:p>
            <a:pPr lvl="0"/>
            <a:r>
              <a:rPr lang="cs-CZ" dirty="0"/>
              <a:t>Alchymistický spisovatel </a:t>
            </a:r>
            <a:r>
              <a:rPr lang="cs-CZ" u="sng" dirty="0" err="1">
                <a:hlinkClick r:id="rId15"/>
              </a:rPr>
              <a:t>Zosimos</a:t>
            </a:r>
            <a:r>
              <a:rPr lang="cs-CZ" u="sng" dirty="0">
                <a:hlinkClick r:id="rId15"/>
              </a:rPr>
              <a:t> z </a:t>
            </a:r>
            <a:r>
              <a:rPr lang="cs-CZ" u="sng" dirty="0" err="1">
                <a:hlinkClick r:id="rId15"/>
              </a:rPr>
              <a:t>Panopole</a:t>
            </a:r>
            <a:r>
              <a:rPr lang="cs-CZ" dirty="0"/>
              <a:t> (konec 3. století n. l.)</a:t>
            </a:r>
          </a:p>
          <a:p>
            <a:r>
              <a:rPr lang="cs-CZ" b="1" cap="all" dirty="0"/>
              <a:t>ISLÁMSKÁ ALCHYMIE</a:t>
            </a:r>
            <a:endParaRPr lang="cs-CZ" b="1" dirty="0"/>
          </a:p>
          <a:p>
            <a:pPr lvl="0"/>
            <a:r>
              <a:rPr lang="cs-CZ" dirty="0"/>
              <a:t>Patří k alchymiím poměrně vyspělým - pokroky v alchymii, matematice, astronomii, lékařství.</a:t>
            </a:r>
          </a:p>
          <a:p>
            <a:pPr lvl="0"/>
            <a:r>
              <a:rPr lang="cs-CZ" dirty="0"/>
              <a:t>Rukopisy a zprávy získávali vojenskými výboji. Přijímali vzdělanost podrobených i sousedních národů a zpracovávali ji po svém. Navazovali na </a:t>
            </a:r>
            <a:r>
              <a:rPr lang="cs-CZ" u="sng" dirty="0">
                <a:hlinkClick r:id="rId16"/>
              </a:rPr>
              <a:t>Aristotela</a:t>
            </a:r>
            <a:r>
              <a:rPr lang="cs-CZ" dirty="0"/>
              <a:t>. Jeho spisy překládali do arabštiny a horlivě studovali. </a:t>
            </a:r>
          </a:p>
          <a:p>
            <a:pPr lvl="0"/>
            <a:r>
              <a:rPr lang="cs-CZ" dirty="0"/>
              <a:t>Zakládání lékáren, první známá lékárna vznikla v Bagdádu v 8. století n. l.</a:t>
            </a:r>
          </a:p>
          <a:p>
            <a:pPr lvl="0"/>
            <a:r>
              <a:rPr lang="cs-CZ" dirty="0"/>
              <a:t>Učencem světového jména byl </a:t>
            </a:r>
            <a:r>
              <a:rPr lang="cs-CZ" u="sng" dirty="0" err="1">
                <a:hlinkClick r:id="rId17"/>
              </a:rPr>
              <a:t>Abu</a:t>
            </a:r>
            <a:r>
              <a:rPr lang="cs-CZ" u="sng" dirty="0">
                <a:hlinkClick r:id="rId17"/>
              </a:rPr>
              <a:t> </a:t>
            </a:r>
            <a:r>
              <a:rPr lang="cs-CZ" u="sng" dirty="0" err="1">
                <a:hlinkClick r:id="rId17"/>
              </a:rPr>
              <a:t>Musa</a:t>
            </a:r>
            <a:r>
              <a:rPr lang="cs-CZ" u="sng" dirty="0">
                <a:hlinkClick r:id="rId17"/>
              </a:rPr>
              <a:t> </a:t>
            </a:r>
            <a:r>
              <a:rPr lang="cs-CZ" u="sng" dirty="0" err="1">
                <a:hlinkClick r:id="rId17"/>
              </a:rPr>
              <a:t>Džafar</a:t>
            </a:r>
            <a:r>
              <a:rPr lang="cs-CZ" u="sng" dirty="0">
                <a:hlinkClick r:id="rId17"/>
              </a:rPr>
              <a:t> al </a:t>
            </a:r>
            <a:r>
              <a:rPr lang="cs-CZ" u="sng" dirty="0" err="1">
                <a:hlinkClick r:id="rId17"/>
              </a:rPr>
              <a:t>Sofi</a:t>
            </a:r>
            <a:r>
              <a:rPr lang="cs-CZ" dirty="0"/>
              <a:t>, mezi Araby zvaný </a:t>
            </a:r>
            <a:r>
              <a:rPr lang="cs-CZ" b="1" dirty="0" err="1"/>
              <a:t>Džafar</a:t>
            </a:r>
            <a:r>
              <a:rPr lang="cs-CZ" dirty="0"/>
              <a:t>, mezi křesťany </a:t>
            </a:r>
            <a:r>
              <a:rPr lang="cs-CZ" b="1" dirty="0" err="1"/>
              <a:t>Geber</a:t>
            </a:r>
            <a:r>
              <a:rPr lang="cs-CZ" dirty="0"/>
              <a:t>. Další významný alchymista: </a:t>
            </a:r>
            <a:r>
              <a:rPr lang="cs-CZ" b="1" u="sng" dirty="0" err="1">
                <a:hlinkClick r:id="rId18"/>
              </a:rPr>
              <a:t>Avicenna</a:t>
            </a:r>
            <a:r>
              <a:rPr lang="cs-CZ" dirty="0"/>
              <a:t> (napsal 450 prací, z toho 40 o medicíně.).</a:t>
            </a:r>
          </a:p>
          <a:p>
            <a:pPr lvl="0"/>
            <a:r>
              <a:rPr lang="cs-CZ" dirty="0"/>
              <a:t>Rozpracování experimentálních metod (filtrace, sublimace, destilace, různých druhů žíhání,…),  objev nebo příprava mnoha látek, např. </a:t>
            </a:r>
            <a:r>
              <a:rPr lang="cs-CZ" u="sng" dirty="0">
                <a:hlinkClick r:id="rId19"/>
              </a:rPr>
              <a:t>fosfor</a:t>
            </a:r>
            <a:r>
              <a:rPr lang="cs-CZ" dirty="0"/>
              <a:t>. Znali lučavku královskou.</a:t>
            </a:r>
          </a:p>
          <a:p>
            <a:pPr lvl="0"/>
            <a:r>
              <a:rPr lang="cs-CZ" dirty="0"/>
              <a:t>Vliv arabské vědy na evropskou vědu a filozofii lze sledovat až do 17. století n. l. Řada slov dnes užívaných v chemii je arabského původu. </a:t>
            </a:r>
            <a:r>
              <a:rPr lang="cs-CZ" dirty="0" err="1"/>
              <a:t>Avicennův</a:t>
            </a:r>
            <a:r>
              <a:rPr lang="cs-CZ" dirty="0"/>
              <a:t> Kánon medicíny patřil k základním dílům západního lékařství až do novověku.</a:t>
            </a:r>
          </a:p>
          <a:p>
            <a:r>
              <a:rPr lang="cs-CZ" b="1" cap="all" dirty="0"/>
              <a:t>EVROPSKÁ ALCHYMIE</a:t>
            </a:r>
            <a:endParaRPr lang="cs-CZ" b="1" dirty="0"/>
          </a:p>
          <a:p>
            <a:pPr lvl="0"/>
            <a:r>
              <a:rPr lang="cs-CZ" dirty="0"/>
              <a:t>Základ evropské alchymie položila alchymie arabská. V Evropě se nejdříve překládala arabská díla a teprve později začali tvořit evropští alchymisté svá díla vlastní.</a:t>
            </a:r>
          </a:p>
          <a:p>
            <a:pPr lvl="0"/>
            <a:r>
              <a:rPr lang="cs-CZ" dirty="0"/>
              <a:t>Evropští středověcí alchymisté </a:t>
            </a:r>
            <a:r>
              <a:rPr lang="cs-CZ" u="sng" dirty="0"/>
              <a:t>nepřinesli v teorii mnoho nového</a:t>
            </a:r>
            <a:r>
              <a:rPr lang="cs-CZ" dirty="0"/>
              <a:t>, většinou rozvíjeli teorie arabských a egyptských alchymistů.</a:t>
            </a:r>
          </a:p>
          <a:p>
            <a:pPr lvl="0"/>
            <a:r>
              <a:rPr lang="cs-CZ" dirty="0"/>
              <a:t>Za nejstarší evropskou alchymistickou literaturu je považován rukopis </a:t>
            </a:r>
            <a:r>
              <a:rPr lang="cs-CZ" b="1" i="1" dirty="0" err="1"/>
              <a:t>Compositiones</a:t>
            </a:r>
            <a:r>
              <a:rPr lang="cs-CZ" b="1" i="1" dirty="0"/>
              <a:t> ad </a:t>
            </a:r>
            <a:r>
              <a:rPr lang="cs-CZ" b="1" i="1" dirty="0" err="1"/>
              <a:t>tingenda</a:t>
            </a:r>
            <a:r>
              <a:rPr lang="cs-CZ" b="1" i="1" dirty="0"/>
              <a:t> </a:t>
            </a:r>
            <a:r>
              <a:rPr lang="cs-CZ" b="1" i="1" dirty="0" err="1"/>
              <a:t>musiva</a:t>
            </a:r>
            <a:r>
              <a:rPr lang="cs-CZ" dirty="0"/>
              <a:t>, návod k barvení mozaiky. </a:t>
            </a:r>
          </a:p>
          <a:p>
            <a:pPr lvl="0"/>
            <a:r>
              <a:rPr lang="cs-CZ" dirty="0"/>
              <a:t>Osobnosti: </a:t>
            </a:r>
            <a:r>
              <a:rPr lang="cs-CZ" u="sng" dirty="0">
                <a:hlinkClick r:id="rId20"/>
              </a:rPr>
              <a:t>Albertus </a:t>
            </a:r>
            <a:r>
              <a:rPr lang="cs-CZ" u="sng" dirty="0" err="1">
                <a:hlinkClick r:id="rId20"/>
              </a:rPr>
              <a:t>Magnus</a:t>
            </a:r>
            <a:r>
              <a:rPr lang="cs-CZ" dirty="0"/>
              <a:t>, </a:t>
            </a:r>
            <a:r>
              <a:rPr lang="cs-CZ" u="sng" dirty="0">
                <a:hlinkClick r:id="rId21"/>
              </a:rPr>
              <a:t>Roger Bacon</a:t>
            </a:r>
            <a:r>
              <a:rPr lang="cs-CZ" dirty="0"/>
              <a:t> aj.</a:t>
            </a:r>
          </a:p>
          <a:p>
            <a:pPr lvl="0"/>
            <a:r>
              <a:rPr lang="cs-CZ" dirty="0"/>
              <a:t>Přínos byl především v rozpracování laboratorních metod a v přípravě nových sloučenin. Vypracování způsobů získávání kyselin (H</a:t>
            </a:r>
            <a:r>
              <a:rPr lang="cs-CZ" baseline="-25000" dirty="0"/>
              <a:t>2</a:t>
            </a:r>
            <a:r>
              <a:rPr lang="cs-CZ" dirty="0"/>
              <a:t>SO</a:t>
            </a:r>
            <a:r>
              <a:rPr lang="cs-CZ" baseline="-25000" dirty="0"/>
              <a:t>4</a:t>
            </a:r>
            <a:r>
              <a:rPr lang="cs-CZ" dirty="0"/>
              <a:t>, HNO</a:t>
            </a:r>
            <a:r>
              <a:rPr lang="cs-CZ" baseline="-25000" dirty="0"/>
              <a:t>3</a:t>
            </a:r>
            <a:r>
              <a:rPr lang="cs-CZ" dirty="0"/>
              <a:t>). Bismut a </a:t>
            </a:r>
            <a:r>
              <a:rPr lang="cs-CZ" u="sng" dirty="0">
                <a:hlinkClick r:id="rId22"/>
              </a:rPr>
              <a:t>platina</a:t>
            </a:r>
            <a:r>
              <a:rPr lang="cs-CZ" dirty="0"/>
              <a:t>.</a:t>
            </a:r>
          </a:p>
          <a:p>
            <a:pPr lvl="0"/>
            <a:r>
              <a:rPr lang="cs-CZ" dirty="0"/>
              <a:t>S koncem středověku (15. století) začíná v Evropě úpadek alchymistických věd, kterým vyhovovalo dogmatické středověké myšlení spolu s neomezenou vírou v autority.</a:t>
            </a:r>
          </a:p>
          <a:p>
            <a:r>
              <a:rPr lang="cs-CZ" b="1" cap="all" dirty="0"/>
              <a:t>ALCHYMIE V ČECHÁCH</a:t>
            </a:r>
            <a:endParaRPr lang="cs-CZ" b="1" dirty="0"/>
          </a:p>
          <a:p>
            <a:pPr lvl="0"/>
            <a:r>
              <a:rPr lang="cs-CZ" dirty="0"/>
              <a:t>Datuje se od 14. do 17. stol. n. l. </a:t>
            </a:r>
          </a:p>
          <a:p>
            <a:pPr lvl="0"/>
            <a:r>
              <a:rPr lang="cs-CZ" dirty="0"/>
              <a:t>Zájem o alchymii vzrostl na přelomu 15. - 16. století v důsledku stagnace těžby </a:t>
            </a:r>
            <a:r>
              <a:rPr lang="cs-CZ" u="sng" dirty="0">
                <a:hlinkClick r:id="rId14"/>
              </a:rPr>
              <a:t>stříbra</a:t>
            </a:r>
            <a:r>
              <a:rPr lang="cs-CZ" dirty="0"/>
              <a:t>. Důležitou roli sehrál i zájem o vzdělání. Nejvýznamnějším mecenášem alchymie, kromě císaře </a:t>
            </a:r>
            <a:r>
              <a:rPr lang="cs-CZ" b="1" dirty="0"/>
              <a:t>Rudolfa II.</a:t>
            </a:r>
            <a:r>
              <a:rPr lang="cs-CZ" dirty="0"/>
              <a:t> (1552-1612), byl jihočeský šlechtic </a:t>
            </a:r>
            <a:r>
              <a:rPr lang="cs-CZ" b="1" dirty="0"/>
              <a:t>Vilém z Rožmberka</a:t>
            </a:r>
            <a:r>
              <a:rPr lang="cs-CZ" dirty="0"/>
              <a:t> (1535 – 1592), který v Českém Krumlově a Třeboni zřídil laboratoře. Vystřídalo se zde několik domácích i cizích alchymistů, kteří postupně „rozpouštěli“ Vilémovo jmění. S přibývajícími léty Vilém snil více o elixíru mládí. </a:t>
            </a:r>
          </a:p>
          <a:p>
            <a:pPr lvl="0"/>
            <a:r>
              <a:rPr lang="cs-CZ" dirty="0"/>
              <a:t>Na Pražském hradě, za vlády císaře Rudolfa II., byla zřízena alchymistická laboratoř. Vůdčím činitelem byl </a:t>
            </a:r>
            <a:r>
              <a:rPr lang="cs-CZ" u="sng" dirty="0">
                <a:hlinkClick r:id="rId23"/>
              </a:rPr>
              <a:t>Tadeáš Hájek z Hájku</a:t>
            </a:r>
            <a:r>
              <a:rPr lang="cs-CZ" dirty="0"/>
              <a:t>. Působilo zde kolem čtyřiceti alchymistů, kteří se zabývali výrobou zlata, aby císaři mohli zaplnit prázdnící se pokladnice. Alchymisté nebyli soustředěni pouze v jedné laboratoři, ale byli rozptýleni v menších dílnách. Začala být zřejmě poprvé budována týmová vědecká spolupráce, která pravděpodobně byla počátkem vzniku vědeckých sdružení (akademií) ve světě.</a:t>
            </a:r>
          </a:p>
          <a:p>
            <a:pPr lvl="0"/>
            <a:r>
              <a:rPr lang="cs-CZ" dirty="0"/>
              <a:t>Nadějné období rozvoje alchymie v Čechách skončilo porážkou českého stavovského protihabsburského povstání v letech 1618 – 1620. Alchymie nezanikla, ale změnila cíle, kterých chtěli alchymisté dosáhnout. Nešlo již o výrobu </a:t>
            </a:r>
            <a:r>
              <a:rPr lang="cs-CZ" u="sng" dirty="0">
                <a:hlinkClick r:id="rId3"/>
              </a:rPr>
              <a:t>zlata</a:t>
            </a:r>
            <a:r>
              <a:rPr lang="cs-CZ" dirty="0"/>
              <a:t>, ale o nové směry, z nichž se postupně vyvinula např. </a:t>
            </a:r>
            <a:r>
              <a:rPr lang="cs-CZ" u="sng" dirty="0">
                <a:hlinkClick r:id="rId24"/>
              </a:rPr>
              <a:t>iatrochemie</a:t>
            </a:r>
            <a:r>
              <a:rPr lang="cs-CZ" dirty="0"/>
              <a:t> aj.</a:t>
            </a:r>
          </a:p>
          <a:p>
            <a:r>
              <a:rPr lang="cs-CZ" dirty="0"/>
              <a:t> </a:t>
            </a:r>
          </a:p>
        </p:txBody>
      </p:sp>
    </p:spTree>
    <p:extLst>
      <p:ext uri="{BB962C8B-B14F-4D97-AF65-F5344CB8AC3E}">
        <p14:creationId xmlns:p14="http://schemas.microsoft.com/office/powerpoint/2010/main" val="403752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074" name="Picture 2" descr="Dobrodružná cesta do pravěku za uměním malíře a grafika Zdeňka Buriana vás  čeká v Jilemnici | Hradec Králov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072"/>
            <a:ext cx="12284891" cy="644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653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all" dirty="0"/>
              <a:t>ALCHYMIE EGYPTA</a:t>
            </a:r>
            <a:endParaRPr lang="cs-CZ" dirty="0"/>
          </a:p>
        </p:txBody>
      </p:sp>
      <p:sp>
        <p:nvSpPr>
          <p:cNvPr id="3" name="Zástupný symbol pro obsah 2"/>
          <p:cNvSpPr>
            <a:spLocks noGrp="1"/>
          </p:cNvSpPr>
          <p:nvPr>
            <p:ph idx="1"/>
          </p:nvPr>
        </p:nvSpPr>
        <p:spPr/>
        <p:txBody>
          <a:bodyPr>
            <a:normAutofit fontScale="92500" lnSpcReduction="10000"/>
          </a:bodyPr>
          <a:lstStyle/>
          <a:p>
            <a:pPr lvl="0"/>
            <a:r>
              <a:rPr lang="cs-CZ" dirty="0"/>
              <a:t>Spojení egyptských metalurgických, barvířských, sklářských aj. znalostí se starou řeckou filozofií. </a:t>
            </a:r>
          </a:p>
          <a:p>
            <a:pPr lvl="0"/>
            <a:r>
              <a:rPr lang="cs-CZ" dirty="0"/>
              <a:t>Nejstarší známá egyptská alchymistická literatura </a:t>
            </a:r>
            <a:r>
              <a:rPr lang="cs-CZ" b="1" i="1" dirty="0" err="1"/>
              <a:t>Leydenský</a:t>
            </a:r>
            <a:r>
              <a:rPr lang="cs-CZ" b="1" i="1" dirty="0"/>
              <a:t> papyrus</a:t>
            </a:r>
            <a:r>
              <a:rPr lang="cs-CZ" dirty="0"/>
              <a:t> (zpracování kovů) a </a:t>
            </a:r>
            <a:r>
              <a:rPr lang="cs-CZ" b="1" i="1" dirty="0"/>
              <a:t>Stockholmský papyrus</a:t>
            </a:r>
            <a:r>
              <a:rPr lang="cs-CZ" dirty="0"/>
              <a:t> (návody na moření a barvení látek), zvaných dle místa jejich uložení, pochází z 3. století n. l. Oba vykazovaly vysoký stupeň chemismu. Charakter poznatků v nich uvedených měl hlavně </a:t>
            </a:r>
            <a:r>
              <a:rPr lang="cs-CZ" b="1" dirty="0"/>
              <a:t>praktický ráz</a:t>
            </a:r>
            <a:r>
              <a:rPr lang="cs-CZ" dirty="0"/>
              <a:t>. </a:t>
            </a:r>
          </a:p>
          <a:p>
            <a:pPr lvl="0"/>
            <a:r>
              <a:rPr lang="cs-CZ" dirty="0"/>
              <a:t>Byli zruční ve výrobě kovů a slitin (výroba </a:t>
            </a:r>
            <a:r>
              <a:rPr lang="cs-CZ" u="sng" dirty="0">
                <a:hlinkClick r:id="rId2"/>
              </a:rPr>
              <a:t>amalgamů</a:t>
            </a:r>
            <a:r>
              <a:rPr lang="cs-CZ" dirty="0"/>
              <a:t>, slitiny </a:t>
            </a:r>
            <a:r>
              <a:rPr lang="cs-CZ" u="sng" dirty="0">
                <a:hlinkClick r:id="rId3"/>
              </a:rPr>
              <a:t>zlata</a:t>
            </a:r>
            <a:r>
              <a:rPr lang="cs-CZ" dirty="0"/>
              <a:t> a </a:t>
            </a:r>
            <a:r>
              <a:rPr lang="cs-CZ" u="sng" dirty="0">
                <a:hlinkClick r:id="rId4"/>
              </a:rPr>
              <a:t>stříbra</a:t>
            </a:r>
            <a:r>
              <a:rPr lang="cs-CZ" dirty="0"/>
              <a:t> aj.). Staroegyptští skláři dovedli vhodným barvením skel vědomě napodobovat drahokamy.</a:t>
            </a:r>
          </a:p>
          <a:p>
            <a:pPr lvl="0"/>
            <a:r>
              <a:rPr lang="cs-CZ" dirty="0"/>
              <a:t>Alchymistický spisovatel </a:t>
            </a:r>
            <a:r>
              <a:rPr lang="cs-CZ" u="sng" dirty="0" err="1">
                <a:hlinkClick r:id="rId5"/>
              </a:rPr>
              <a:t>Zosimos</a:t>
            </a:r>
            <a:r>
              <a:rPr lang="cs-CZ" u="sng" dirty="0">
                <a:hlinkClick r:id="rId5"/>
              </a:rPr>
              <a:t> z </a:t>
            </a:r>
            <a:r>
              <a:rPr lang="cs-CZ" u="sng" dirty="0" err="1">
                <a:hlinkClick r:id="rId5"/>
              </a:rPr>
              <a:t>Panopole</a:t>
            </a:r>
            <a:r>
              <a:rPr lang="cs-CZ" dirty="0"/>
              <a:t> (konec 3. století n. l.)</a:t>
            </a:r>
          </a:p>
          <a:p>
            <a:endParaRPr lang="cs-CZ" dirty="0"/>
          </a:p>
        </p:txBody>
      </p:sp>
    </p:spTree>
    <p:extLst>
      <p:ext uri="{BB962C8B-B14F-4D97-AF65-F5344CB8AC3E}">
        <p14:creationId xmlns:p14="http://schemas.microsoft.com/office/powerpoint/2010/main" val="124833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0257" y="0"/>
            <a:ext cx="10515600" cy="922254"/>
          </a:xfrm>
        </p:spPr>
        <p:txBody>
          <a:bodyPr/>
          <a:lstStyle/>
          <a:p>
            <a:r>
              <a:rPr lang="cs-CZ" b="1" cap="all" dirty="0"/>
              <a:t>ISLÁMSKÁ ALCHYMIE</a:t>
            </a:r>
            <a:endParaRPr lang="cs-CZ" dirty="0"/>
          </a:p>
        </p:txBody>
      </p:sp>
      <p:sp>
        <p:nvSpPr>
          <p:cNvPr id="3" name="Zástupný symbol pro obsah 2"/>
          <p:cNvSpPr>
            <a:spLocks noGrp="1"/>
          </p:cNvSpPr>
          <p:nvPr>
            <p:ph idx="1"/>
          </p:nvPr>
        </p:nvSpPr>
        <p:spPr>
          <a:xfrm>
            <a:off x="132347" y="794084"/>
            <a:ext cx="11971421" cy="5967663"/>
          </a:xfrm>
        </p:spPr>
        <p:txBody>
          <a:bodyPr>
            <a:normAutofit lnSpcReduction="10000"/>
          </a:bodyPr>
          <a:lstStyle/>
          <a:p>
            <a:pPr lvl="0"/>
            <a:r>
              <a:rPr lang="cs-CZ" dirty="0"/>
              <a:t>Patří k alchymiím poměrně vyspělým - pokroky v alchymii, matematice, astronomii, lékařství.</a:t>
            </a:r>
          </a:p>
          <a:p>
            <a:pPr lvl="0"/>
            <a:r>
              <a:rPr lang="cs-CZ" dirty="0"/>
              <a:t>Rukopisy a zprávy získávali vojenskými výboji. Přijímali vzdělanost podrobených i sousedních národů a zpracovávali ji po svém. Navazovali na </a:t>
            </a:r>
            <a:r>
              <a:rPr lang="cs-CZ" u="sng" dirty="0">
                <a:hlinkClick r:id="rId2"/>
              </a:rPr>
              <a:t>Aristotela</a:t>
            </a:r>
            <a:r>
              <a:rPr lang="cs-CZ" dirty="0"/>
              <a:t>. Jeho spisy překládali do arabštiny a horlivě studovali. </a:t>
            </a:r>
          </a:p>
          <a:p>
            <a:pPr lvl="0"/>
            <a:r>
              <a:rPr lang="cs-CZ" dirty="0"/>
              <a:t>Zakládání lékáren, první známá lékárna vznikla v Bagdádu v 8. století n. l.</a:t>
            </a:r>
          </a:p>
          <a:p>
            <a:pPr lvl="0"/>
            <a:r>
              <a:rPr lang="cs-CZ" dirty="0"/>
              <a:t>Učencem světového jména byl </a:t>
            </a:r>
            <a:r>
              <a:rPr lang="cs-CZ" u="sng" dirty="0" err="1">
                <a:hlinkClick r:id="rId3"/>
              </a:rPr>
              <a:t>Abu</a:t>
            </a:r>
            <a:r>
              <a:rPr lang="cs-CZ" u="sng" dirty="0">
                <a:hlinkClick r:id="rId3"/>
              </a:rPr>
              <a:t> </a:t>
            </a:r>
            <a:r>
              <a:rPr lang="cs-CZ" u="sng" dirty="0" err="1">
                <a:hlinkClick r:id="rId3"/>
              </a:rPr>
              <a:t>Musa</a:t>
            </a:r>
            <a:r>
              <a:rPr lang="cs-CZ" u="sng" dirty="0">
                <a:hlinkClick r:id="rId3"/>
              </a:rPr>
              <a:t> </a:t>
            </a:r>
            <a:r>
              <a:rPr lang="cs-CZ" u="sng" dirty="0" err="1">
                <a:hlinkClick r:id="rId3"/>
              </a:rPr>
              <a:t>Džafar</a:t>
            </a:r>
            <a:r>
              <a:rPr lang="cs-CZ" u="sng" dirty="0">
                <a:hlinkClick r:id="rId3"/>
              </a:rPr>
              <a:t> al </a:t>
            </a:r>
            <a:r>
              <a:rPr lang="cs-CZ" u="sng" dirty="0" err="1">
                <a:hlinkClick r:id="rId3"/>
              </a:rPr>
              <a:t>Sofi</a:t>
            </a:r>
            <a:r>
              <a:rPr lang="cs-CZ" dirty="0"/>
              <a:t>, mezi Araby zvaný </a:t>
            </a:r>
            <a:r>
              <a:rPr lang="cs-CZ" b="1" dirty="0" err="1"/>
              <a:t>Džafar</a:t>
            </a:r>
            <a:r>
              <a:rPr lang="cs-CZ" dirty="0"/>
              <a:t>, mezi křesťany </a:t>
            </a:r>
            <a:r>
              <a:rPr lang="cs-CZ" b="1" dirty="0" err="1"/>
              <a:t>Geber</a:t>
            </a:r>
            <a:r>
              <a:rPr lang="cs-CZ" dirty="0"/>
              <a:t>. Další významný alchymista: </a:t>
            </a:r>
            <a:r>
              <a:rPr lang="cs-CZ" b="1" u="sng" dirty="0" err="1">
                <a:hlinkClick r:id="rId4"/>
              </a:rPr>
              <a:t>Avicenna</a:t>
            </a:r>
            <a:r>
              <a:rPr lang="cs-CZ" dirty="0"/>
              <a:t> (napsal 450 prací, z toho 40 o medicíně.).</a:t>
            </a:r>
          </a:p>
          <a:p>
            <a:pPr lvl="0"/>
            <a:r>
              <a:rPr lang="cs-CZ" dirty="0"/>
              <a:t>Rozpracování experimentálních metod (filtrace, sublimace, destilace, různých druhů žíhání,…),  objev nebo příprava mnoha látek, např. </a:t>
            </a:r>
            <a:r>
              <a:rPr lang="cs-CZ" u="sng" dirty="0">
                <a:hlinkClick r:id="rId5"/>
              </a:rPr>
              <a:t>fosfor</a:t>
            </a:r>
            <a:r>
              <a:rPr lang="cs-CZ" dirty="0"/>
              <a:t>. Znali lučavku královskou.</a:t>
            </a:r>
          </a:p>
          <a:p>
            <a:pPr lvl="0"/>
            <a:r>
              <a:rPr lang="cs-CZ" dirty="0"/>
              <a:t>Vliv arabské vědy na evropskou vědu a filozofii lze sledovat až do 17. století n. l. Řada slov dnes užívaných v chemii je arabského původu. </a:t>
            </a:r>
            <a:r>
              <a:rPr lang="cs-CZ" b="1" dirty="0" err="1"/>
              <a:t>Avicennův</a:t>
            </a:r>
            <a:r>
              <a:rPr lang="cs-CZ" b="1" dirty="0"/>
              <a:t> Kánon medicíny patřil k základním dílům západního lékařství až do novověku</a:t>
            </a:r>
            <a:r>
              <a:rPr lang="cs-CZ" dirty="0"/>
              <a:t>.</a:t>
            </a:r>
          </a:p>
          <a:p>
            <a:endParaRPr lang="cs-CZ" dirty="0"/>
          </a:p>
        </p:txBody>
      </p:sp>
    </p:spTree>
    <p:extLst>
      <p:ext uri="{BB962C8B-B14F-4D97-AF65-F5344CB8AC3E}">
        <p14:creationId xmlns:p14="http://schemas.microsoft.com/office/powerpoint/2010/main" val="1475452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cap="all" dirty="0"/>
              <a:t>EVROPSKÁ ALCHYMIE</a:t>
            </a:r>
            <a:endParaRPr lang="cs-CZ" dirty="0"/>
          </a:p>
        </p:txBody>
      </p:sp>
      <p:sp>
        <p:nvSpPr>
          <p:cNvPr id="3" name="Zástupný symbol pro obsah 2"/>
          <p:cNvSpPr>
            <a:spLocks noGrp="1"/>
          </p:cNvSpPr>
          <p:nvPr>
            <p:ph idx="1"/>
          </p:nvPr>
        </p:nvSpPr>
        <p:spPr>
          <a:xfrm>
            <a:off x="838200" y="1825624"/>
            <a:ext cx="10515600" cy="4683459"/>
          </a:xfrm>
        </p:spPr>
        <p:txBody>
          <a:bodyPr>
            <a:normAutofit fontScale="92500" lnSpcReduction="20000"/>
          </a:bodyPr>
          <a:lstStyle/>
          <a:p>
            <a:pPr lvl="0"/>
            <a:r>
              <a:rPr lang="cs-CZ" dirty="0"/>
              <a:t>Základ evropské alchymie položila alchymie arabská. V Evropě se nejdříve překládala arabská díla a teprve později začali tvořit evropští alchymisté svá díla vlastní.</a:t>
            </a:r>
          </a:p>
          <a:p>
            <a:pPr lvl="0"/>
            <a:r>
              <a:rPr lang="cs-CZ" dirty="0"/>
              <a:t>Evropští středověcí alchymisté </a:t>
            </a:r>
            <a:r>
              <a:rPr lang="cs-CZ" u="sng" dirty="0"/>
              <a:t>nepřinesli v teorii mnoho nového</a:t>
            </a:r>
            <a:r>
              <a:rPr lang="cs-CZ" dirty="0"/>
              <a:t>, většinou rozvíjeli teorie arabských a egyptských alchymistů.</a:t>
            </a:r>
          </a:p>
          <a:p>
            <a:pPr lvl="0"/>
            <a:r>
              <a:rPr lang="cs-CZ" dirty="0"/>
              <a:t>Za nejstarší evropskou alchymistickou literaturu je považován rukopis </a:t>
            </a:r>
            <a:r>
              <a:rPr lang="cs-CZ" b="1" i="1" dirty="0" err="1"/>
              <a:t>Compositiones</a:t>
            </a:r>
            <a:r>
              <a:rPr lang="cs-CZ" b="1" i="1" dirty="0"/>
              <a:t> ad </a:t>
            </a:r>
            <a:r>
              <a:rPr lang="cs-CZ" b="1" i="1" dirty="0" err="1"/>
              <a:t>tingenda</a:t>
            </a:r>
            <a:r>
              <a:rPr lang="cs-CZ" b="1" i="1" dirty="0"/>
              <a:t> </a:t>
            </a:r>
            <a:r>
              <a:rPr lang="cs-CZ" b="1" i="1" dirty="0" err="1"/>
              <a:t>musiva</a:t>
            </a:r>
            <a:r>
              <a:rPr lang="cs-CZ" dirty="0"/>
              <a:t>, návod k barvení mozaiky. </a:t>
            </a:r>
          </a:p>
          <a:p>
            <a:pPr lvl="0"/>
            <a:r>
              <a:rPr lang="cs-CZ" dirty="0"/>
              <a:t>Osobnosti: </a:t>
            </a:r>
            <a:r>
              <a:rPr lang="cs-CZ" u="sng" dirty="0">
                <a:hlinkClick r:id="rId2"/>
              </a:rPr>
              <a:t>Albertus </a:t>
            </a:r>
            <a:r>
              <a:rPr lang="cs-CZ" u="sng" dirty="0" err="1">
                <a:hlinkClick r:id="rId2"/>
              </a:rPr>
              <a:t>Magnus</a:t>
            </a:r>
            <a:r>
              <a:rPr lang="cs-CZ" dirty="0"/>
              <a:t>, </a:t>
            </a:r>
            <a:r>
              <a:rPr lang="cs-CZ" u="sng" dirty="0">
                <a:hlinkClick r:id="rId3"/>
              </a:rPr>
              <a:t>Roger Bacon</a:t>
            </a:r>
            <a:r>
              <a:rPr lang="cs-CZ" dirty="0"/>
              <a:t> aj.</a:t>
            </a:r>
          </a:p>
          <a:p>
            <a:pPr lvl="0"/>
            <a:r>
              <a:rPr lang="cs-CZ" dirty="0"/>
              <a:t>Přínos byl především v rozpracování laboratorních metod a v přípravě nových sloučenin. Vypracování způsobů získávání kyselin (H</a:t>
            </a:r>
            <a:r>
              <a:rPr lang="cs-CZ" baseline="-25000" dirty="0"/>
              <a:t>2</a:t>
            </a:r>
            <a:r>
              <a:rPr lang="cs-CZ" dirty="0"/>
              <a:t>SO</a:t>
            </a:r>
            <a:r>
              <a:rPr lang="cs-CZ" baseline="-25000" dirty="0"/>
              <a:t>4</a:t>
            </a:r>
            <a:r>
              <a:rPr lang="cs-CZ" dirty="0"/>
              <a:t>, HNO</a:t>
            </a:r>
            <a:r>
              <a:rPr lang="cs-CZ" baseline="-25000" dirty="0"/>
              <a:t>3</a:t>
            </a:r>
            <a:r>
              <a:rPr lang="cs-CZ" dirty="0"/>
              <a:t>). Bismut a </a:t>
            </a:r>
            <a:r>
              <a:rPr lang="cs-CZ" u="sng" dirty="0">
                <a:hlinkClick r:id="rId4"/>
              </a:rPr>
              <a:t>platina</a:t>
            </a:r>
            <a:r>
              <a:rPr lang="cs-CZ" dirty="0"/>
              <a:t>.</a:t>
            </a:r>
          </a:p>
          <a:p>
            <a:pPr lvl="0"/>
            <a:r>
              <a:rPr lang="cs-CZ" dirty="0"/>
              <a:t>S koncem středověku (15. století) začíná v Evropě úpadek alchymistických věd, kterým vyhovovalo dogmatické středověké myšlení spolu s neomezenou vírou v autority.</a:t>
            </a:r>
          </a:p>
          <a:p>
            <a:endParaRPr lang="cs-CZ" dirty="0"/>
          </a:p>
        </p:txBody>
      </p:sp>
    </p:spTree>
    <p:extLst>
      <p:ext uri="{BB962C8B-B14F-4D97-AF65-F5344CB8AC3E}">
        <p14:creationId xmlns:p14="http://schemas.microsoft.com/office/powerpoint/2010/main" val="3783629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53812"/>
          </a:xfrm>
        </p:spPr>
        <p:txBody>
          <a:bodyPr/>
          <a:lstStyle/>
          <a:p>
            <a:r>
              <a:rPr lang="cs-CZ" b="1" cap="all" dirty="0"/>
              <a:t>ALCHYMIE V ČECHÁCH</a:t>
            </a:r>
            <a:endParaRPr lang="cs-CZ" dirty="0"/>
          </a:p>
        </p:txBody>
      </p:sp>
      <p:sp>
        <p:nvSpPr>
          <p:cNvPr id="3" name="Zástupný symbol pro obsah 2"/>
          <p:cNvSpPr>
            <a:spLocks noGrp="1"/>
          </p:cNvSpPr>
          <p:nvPr>
            <p:ph idx="1"/>
          </p:nvPr>
        </p:nvSpPr>
        <p:spPr>
          <a:xfrm>
            <a:off x="0" y="1022684"/>
            <a:ext cx="11353800" cy="5570621"/>
          </a:xfrm>
        </p:spPr>
        <p:txBody>
          <a:bodyPr>
            <a:normAutofit fontScale="92500" lnSpcReduction="20000"/>
          </a:bodyPr>
          <a:lstStyle/>
          <a:p>
            <a:pPr marL="0" lvl="0" indent="0">
              <a:buNone/>
            </a:pPr>
            <a:r>
              <a:rPr lang="cs-CZ" dirty="0"/>
              <a:t>Datuje se od 14. do 17. stol. n. l. </a:t>
            </a:r>
          </a:p>
          <a:p>
            <a:pPr marL="0" lvl="0" indent="0">
              <a:buNone/>
            </a:pPr>
            <a:r>
              <a:rPr lang="cs-CZ" dirty="0"/>
              <a:t>Zájem o alchymii vzrostl na přelomu 15. - 16. století v důsledku stagnace těžby </a:t>
            </a:r>
            <a:r>
              <a:rPr lang="cs-CZ" u="sng" dirty="0">
                <a:hlinkClick r:id="rId2"/>
              </a:rPr>
              <a:t>stříbra</a:t>
            </a:r>
            <a:r>
              <a:rPr lang="cs-CZ" dirty="0"/>
              <a:t>. Důležitou roli sehrál i zájem o vzdělání. Nejvýznamnějším mecenášem alchymie, kromě císaře </a:t>
            </a:r>
            <a:r>
              <a:rPr lang="cs-CZ" b="1" dirty="0"/>
              <a:t>Rudolfa II.</a:t>
            </a:r>
            <a:r>
              <a:rPr lang="cs-CZ" dirty="0"/>
              <a:t> (1552-1612), byl jihočeský šlechtic </a:t>
            </a:r>
            <a:r>
              <a:rPr lang="cs-CZ" b="1" dirty="0"/>
              <a:t>Vilém z Rožmberka</a:t>
            </a:r>
            <a:r>
              <a:rPr lang="cs-CZ" dirty="0"/>
              <a:t> (1535 – 1592), který v Českém Krumlově a Třeboni zřídil laboratoře. Vystřídalo se zde několik domácích i cizích alchymistů, kteří postupně „rozpouštěli“ Vilémovo jmění. S přibývajícími léty Vilém snil více o elixíru mládí. </a:t>
            </a:r>
          </a:p>
          <a:p>
            <a:pPr marL="0" lvl="0" indent="0">
              <a:buNone/>
            </a:pPr>
            <a:r>
              <a:rPr lang="cs-CZ" dirty="0"/>
              <a:t>Na Pražském hradě, za vlády císaře Rudolfa II., byla zřízena alchymistická laboratoř. Vůdčím činitelem byl </a:t>
            </a:r>
            <a:r>
              <a:rPr lang="cs-CZ" u="sng" dirty="0">
                <a:hlinkClick r:id="rId3"/>
              </a:rPr>
              <a:t>Tadeáš Hájek z Hájku</a:t>
            </a:r>
            <a:r>
              <a:rPr lang="cs-CZ" dirty="0"/>
              <a:t>. Působilo zde kolem čtyřiceti alchymistů, kteří se zabývali výrobou zlata, aby císaři mohli zaplnit prázdnící se pokladnice. Alchymisté nebyli soustředěni pouze v jedné laboratoři, ale byli rozptýleni v menších dílnách. Začala být zřejmě poprvé budována týmová vědecká spolupráce, která pravděpodobně byla počátkem vzniku vědeckých sdružení (akademií) ve světě.</a:t>
            </a:r>
          </a:p>
          <a:p>
            <a:pPr marL="0" lvl="0" indent="0">
              <a:buNone/>
            </a:pPr>
            <a:r>
              <a:rPr lang="cs-CZ" dirty="0"/>
              <a:t>Nadějné období rozvoje alchymie v Čechách skončilo porážkou českého stavovského protihabsburského povstání v letech 1618 – 1620. Alchymie nezanikla, ale změnila cíle, kterých chtěli alchymisté dosáhnout. Nešlo již o výrobu </a:t>
            </a:r>
            <a:r>
              <a:rPr lang="cs-CZ" u="sng" dirty="0">
                <a:hlinkClick r:id="rId4"/>
              </a:rPr>
              <a:t>zlata</a:t>
            </a:r>
            <a:r>
              <a:rPr lang="cs-CZ" dirty="0"/>
              <a:t>, ale o nové směry, z nichž se postupně vyvinula např. </a:t>
            </a:r>
            <a:r>
              <a:rPr lang="cs-CZ" u="sng" dirty="0">
                <a:hlinkClick r:id="rId5"/>
              </a:rPr>
              <a:t>iatrochemie</a:t>
            </a:r>
            <a:r>
              <a:rPr lang="cs-CZ" dirty="0"/>
              <a:t> aj.</a:t>
            </a:r>
          </a:p>
          <a:p>
            <a:endParaRPr lang="cs-CZ" dirty="0"/>
          </a:p>
        </p:txBody>
      </p:sp>
    </p:spTree>
    <p:extLst>
      <p:ext uri="{BB962C8B-B14F-4D97-AF65-F5344CB8AC3E}">
        <p14:creationId xmlns:p14="http://schemas.microsoft.com/office/powerpoint/2010/main" val="2895310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6169" y="0"/>
            <a:ext cx="10515600" cy="862096"/>
          </a:xfrm>
        </p:spPr>
        <p:txBody>
          <a:bodyPr/>
          <a:lstStyle/>
          <a:p>
            <a:r>
              <a:rPr lang="cs-CZ" b="1" dirty="0"/>
              <a:t>Objevné cesty</a:t>
            </a:r>
            <a:endParaRPr lang="cs-CZ" dirty="0"/>
          </a:p>
        </p:txBody>
      </p:sp>
      <p:sp>
        <p:nvSpPr>
          <p:cNvPr id="3" name="Zástupný symbol pro obsah 2"/>
          <p:cNvSpPr>
            <a:spLocks noGrp="1"/>
          </p:cNvSpPr>
          <p:nvPr>
            <p:ph idx="1"/>
          </p:nvPr>
        </p:nvSpPr>
        <p:spPr>
          <a:xfrm>
            <a:off x="96253" y="862096"/>
            <a:ext cx="12007515" cy="5743241"/>
          </a:xfrm>
        </p:spPr>
        <p:txBody>
          <a:bodyPr>
            <a:normAutofit/>
          </a:bodyPr>
          <a:lstStyle/>
          <a:p>
            <a:r>
              <a:rPr lang="cs-CZ" dirty="0"/>
              <a:t>Ještě v průběhu pozdního středověku (přibližně 14. – 15. stol.) docházelo k postup­né­mu růstu těžebních a na ně navazujících výrobních odvětví. Závěr středověku (přibliž­ně 15. stol.) zastihl Evropu s již relativně vyčerpanými zdroji surovin (zejména drahých kovů) a ztíženými podmínkami obchodu, závistivě sledující bohatý a vyspělý Dálný vý­chod. </a:t>
            </a:r>
          </a:p>
          <a:p>
            <a:r>
              <a:rPr lang="cs-CZ" dirty="0"/>
              <a:t>Potřeba tuto situaci změnit ve prospěch Evropanů motivovala v následujícím období výzkumy. Zatímco portugalští mořeplavci si v 15. a 16. století razili cesty na východ, španělští následovníci Kolumba (objev Ameriky 1492)  záhy ovládli indiánské říše v Americe a posléze byla prvním obeplutím světa dokázána jeho kulatost. Už tehdy byla zjištěna nesmírná bohatost nerostných zdrojů Jižní Ameriky, která ohromuje dodnes. Touha Evropanů po nerostném bohatství, zejména po drahých kovech, byla podnětem k drancování vyspělých indiánských civilizací a vedla téměř k jejich postupné likvidaci.</a:t>
            </a:r>
          </a:p>
        </p:txBody>
      </p:sp>
      <p:sp>
        <p:nvSpPr>
          <p:cNvPr id="4" name="Obdélník 3"/>
          <p:cNvSpPr/>
          <p:nvPr/>
        </p:nvSpPr>
        <p:spPr>
          <a:xfrm>
            <a:off x="1684421" y="-13791098"/>
            <a:ext cx="10335125" cy="10341293"/>
          </a:xfrm>
          <a:prstGeom prst="rect">
            <a:avLst/>
          </a:prstGeom>
        </p:spPr>
        <p:txBody>
          <a:bodyPr wrap="square">
            <a:spAutoFit/>
          </a:bodyPr>
          <a:lstStyle/>
          <a:p>
            <a:r>
              <a:rPr lang="cs-CZ" dirty="0"/>
              <a:t> </a:t>
            </a:r>
          </a:p>
          <a:p>
            <a:r>
              <a:rPr lang="cs-CZ" b="1" cap="all" dirty="0"/>
              <a:t>ALCHYMIE ČÍNY</a:t>
            </a:r>
            <a:endParaRPr lang="cs-CZ" b="1" dirty="0"/>
          </a:p>
          <a:p>
            <a:pPr lvl="0"/>
            <a:r>
              <a:rPr lang="cs-CZ" dirty="0"/>
              <a:t>Čínská alchymie byla zaměřena především na hledání cesty vedoucí k prodloužení života. Ve 12. století př. n. l. se v Číně objevila představa pěti živlů nazývaná </a:t>
            </a:r>
            <a:r>
              <a:rPr lang="cs-CZ" b="1" i="1" dirty="0" err="1"/>
              <a:t>wu-sing</a:t>
            </a:r>
            <a:r>
              <a:rPr lang="cs-CZ" dirty="0"/>
              <a:t>: dřevo, oheň, země, kov a voda. Z nich byla složena veškerá hmota. Tato představa se stala teoretickým základem pro transmutaci kovů. K teorii pěti živlů se o šest století později přidala dvojice dynamických sil, které jsou v protikladu </a:t>
            </a:r>
            <a:r>
              <a:rPr lang="cs-CZ" u="sng" dirty="0">
                <a:hlinkClick r:id="rId2"/>
              </a:rPr>
              <a:t>jin-jang</a:t>
            </a:r>
            <a:r>
              <a:rPr lang="cs-CZ" dirty="0"/>
              <a:t>. Od 4. století př. n. l. se pátralo po elixírech k prodloužení života či k získání nesmrtelnosti.</a:t>
            </a:r>
          </a:p>
          <a:p>
            <a:pPr lvl="0"/>
            <a:r>
              <a:rPr lang="cs-CZ" dirty="0"/>
              <a:t>Za jednoho z prvních čínských alchymistů je považován </a:t>
            </a:r>
            <a:r>
              <a:rPr lang="cs-CZ" b="1" dirty="0" err="1"/>
              <a:t>Cou</a:t>
            </a:r>
            <a:r>
              <a:rPr lang="cs-CZ" b="1" dirty="0"/>
              <a:t> Jen</a:t>
            </a:r>
            <a:r>
              <a:rPr lang="cs-CZ" dirty="0"/>
              <a:t> (350 – 270 př. n. l.). Nejstarším zachovaným spisem o alchymii je kniha </a:t>
            </a:r>
            <a:r>
              <a:rPr lang="cs-CZ" b="1" i="1" dirty="0" err="1"/>
              <a:t>Cchan-tchung-ťi</a:t>
            </a:r>
            <a:r>
              <a:rPr lang="cs-CZ" dirty="0"/>
              <a:t> (</a:t>
            </a:r>
            <a:r>
              <a:rPr lang="cs-CZ" i="1" dirty="0"/>
              <a:t>Dokument o třech podobných</a:t>
            </a:r>
            <a:r>
              <a:rPr lang="cs-CZ" dirty="0"/>
              <a:t>) z 2. století n. l., která je jakýmsi návodem na výrobu pilulky nesmrtelnosti. Vrcholem snah, myšlení a symboliky alchymistů v Číně bylo dílo </a:t>
            </a:r>
            <a:r>
              <a:rPr lang="cs-CZ" b="1" dirty="0"/>
              <a:t>Ke </a:t>
            </a:r>
            <a:r>
              <a:rPr lang="cs-CZ" b="1" dirty="0" err="1"/>
              <a:t>Chunga</a:t>
            </a:r>
            <a:r>
              <a:rPr lang="cs-CZ" dirty="0"/>
              <a:t> (320 n. l.), který ve své knize </a:t>
            </a:r>
            <a:r>
              <a:rPr lang="cs-CZ" b="1" i="1" dirty="0" err="1"/>
              <a:t>Pao</a:t>
            </a:r>
            <a:r>
              <a:rPr lang="cs-CZ" b="1" i="1" dirty="0"/>
              <a:t>-</a:t>
            </a:r>
            <a:r>
              <a:rPr lang="cs-CZ" b="1" i="1" dirty="0" err="1"/>
              <a:t>pchu</a:t>
            </a:r>
            <a:r>
              <a:rPr lang="cs-CZ" b="1" i="1" dirty="0"/>
              <a:t>-c</a:t>
            </a:r>
            <a:r>
              <a:rPr lang="cs-CZ" dirty="0"/>
              <a:t> (</a:t>
            </a:r>
            <a:r>
              <a:rPr lang="cs-CZ" i="1" dirty="0"/>
              <a:t>Kniha mistra prostoty</a:t>
            </a:r>
            <a:r>
              <a:rPr lang="cs-CZ" dirty="0"/>
              <a:t>) pojednává o přípravě rumělky sloužící k získávání </a:t>
            </a:r>
            <a:r>
              <a:rPr lang="cs-CZ" u="sng" dirty="0">
                <a:hlinkClick r:id="rId3"/>
              </a:rPr>
              <a:t>zlata</a:t>
            </a:r>
            <a:r>
              <a:rPr lang="cs-CZ" dirty="0"/>
              <a:t>, zdůrazňuje nutnost používat jazyk alchymistů, speciálních znaků a výrazů.</a:t>
            </a:r>
          </a:p>
          <a:p>
            <a:pPr lvl="0"/>
            <a:r>
              <a:rPr lang="cs-CZ" dirty="0"/>
              <a:t>Čínští alchymisté vypracovali techniky destilace, sublimace a krystalizace. Dokázali vyrobit kyselinou dusičnou, připravit 80% alkohol a destilovat hlavně </a:t>
            </a:r>
            <a:r>
              <a:rPr lang="cs-CZ" u="sng" dirty="0">
                <a:hlinkClick r:id="rId4"/>
              </a:rPr>
              <a:t>rtuť</a:t>
            </a:r>
            <a:r>
              <a:rPr lang="cs-CZ" dirty="0"/>
              <a:t>.</a:t>
            </a:r>
          </a:p>
          <a:p>
            <a:pPr lvl="0"/>
            <a:r>
              <a:rPr lang="cs-CZ" dirty="0"/>
              <a:t>Čínská alchymie zanikla kolem 12. století n. l. Scénu však opouštěla velmi zvolna, přičemž práce v laboratoři byla nahrazována mystikou a různými filozofickými úvahami, tzn. bez návaznosti na chemii.</a:t>
            </a:r>
          </a:p>
          <a:p>
            <a:r>
              <a:rPr lang="cs-CZ" dirty="0"/>
              <a:t> </a:t>
            </a:r>
          </a:p>
          <a:p>
            <a:r>
              <a:rPr lang="cs-CZ" dirty="0"/>
              <a:t> </a:t>
            </a:r>
          </a:p>
          <a:p>
            <a:r>
              <a:rPr lang="cs-CZ" b="1" dirty="0"/>
              <a:t>V období alchymie odlišíme následující základní etapy:</a:t>
            </a:r>
            <a:endParaRPr lang="cs-CZ" dirty="0"/>
          </a:p>
          <a:p>
            <a:pPr lvl="0"/>
            <a:r>
              <a:rPr lang="cs-CZ" dirty="0"/>
              <a:t> </a:t>
            </a:r>
          </a:p>
          <a:p>
            <a:pPr lvl="0"/>
            <a:r>
              <a:rPr lang="cs-CZ" dirty="0"/>
              <a:t>• </a:t>
            </a:r>
            <a:r>
              <a:rPr lang="cs-CZ" u="sng" dirty="0">
                <a:hlinkClick r:id="rId5"/>
              </a:rPr>
              <a:t>Alchymie Číny</a:t>
            </a:r>
            <a:r>
              <a:rPr lang="cs-CZ" dirty="0"/>
              <a:t> (4. století př. n. l. – 12. století n. l.)</a:t>
            </a:r>
          </a:p>
          <a:p>
            <a:pPr lvl="0"/>
            <a:r>
              <a:rPr lang="cs-CZ" dirty="0"/>
              <a:t>• </a:t>
            </a:r>
            <a:r>
              <a:rPr lang="cs-CZ" u="sng" dirty="0">
                <a:hlinkClick r:id="rId6"/>
              </a:rPr>
              <a:t>Alchymie Indie</a:t>
            </a:r>
            <a:r>
              <a:rPr lang="cs-CZ" dirty="0"/>
              <a:t> (8. století n. l. - 13. století n. l.)</a:t>
            </a:r>
          </a:p>
          <a:p>
            <a:pPr lvl="0"/>
            <a:r>
              <a:rPr lang="cs-CZ" dirty="0"/>
              <a:t>• </a:t>
            </a:r>
            <a:r>
              <a:rPr lang="cs-CZ" u="sng" dirty="0">
                <a:hlinkClick r:id="rId7"/>
              </a:rPr>
              <a:t>Alchymie Egypta</a:t>
            </a:r>
            <a:r>
              <a:rPr lang="cs-CZ" dirty="0"/>
              <a:t> (3. století př. n. l. – 7. století n. l.)</a:t>
            </a:r>
          </a:p>
          <a:p>
            <a:pPr lvl="0"/>
            <a:r>
              <a:rPr lang="cs-CZ" dirty="0"/>
              <a:t>• </a:t>
            </a:r>
            <a:r>
              <a:rPr lang="cs-CZ" u="sng" dirty="0">
                <a:hlinkClick r:id="rId8"/>
              </a:rPr>
              <a:t>Islámská alchymie</a:t>
            </a:r>
            <a:r>
              <a:rPr lang="cs-CZ" dirty="0"/>
              <a:t> (8. století n. l. – 17. století n. l.)</a:t>
            </a:r>
          </a:p>
          <a:p>
            <a:pPr lvl="0"/>
            <a:r>
              <a:rPr lang="cs-CZ" dirty="0"/>
              <a:t>• </a:t>
            </a:r>
            <a:r>
              <a:rPr lang="cs-CZ" u="sng" dirty="0">
                <a:hlinkClick r:id="rId9"/>
              </a:rPr>
              <a:t>Evropská alchymie</a:t>
            </a:r>
            <a:r>
              <a:rPr lang="cs-CZ" dirty="0"/>
              <a:t> (polovina 11. století n. l. – 15. století), v ní pro nás významné místo zaujímá</a:t>
            </a:r>
          </a:p>
          <a:p>
            <a:pPr lvl="0"/>
            <a:r>
              <a:rPr lang="cs-CZ" dirty="0"/>
              <a:t>• </a:t>
            </a:r>
            <a:r>
              <a:rPr lang="cs-CZ" u="sng" dirty="0">
                <a:hlinkClick r:id="rId10"/>
              </a:rPr>
              <a:t>Alchymie v Čechách</a:t>
            </a:r>
            <a:r>
              <a:rPr lang="cs-CZ" dirty="0"/>
              <a:t> (14. – 17. století n. l.)</a:t>
            </a:r>
          </a:p>
          <a:p>
            <a:r>
              <a:rPr lang="cs-CZ" b="1" cap="all" dirty="0"/>
              <a:t>SMARAGDOVÁ DESKA</a:t>
            </a:r>
            <a:endParaRPr lang="cs-CZ" b="1" dirty="0"/>
          </a:p>
          <a:p>
            <a:pPr lvl="0"/>
            <a:r>
              <a:rPr lang="cs-CZ" dirty="0"/>
              <a:t>Smaragdová deska, latinsky </a:t>
            </a:r>
            <a:r>
              <a:rPr lang="cs-CZ" i="1" dirty="0"/>
              <a:t>Tabula </a:t>
            </a:r>
            <a:r>
              <a:rPr lang="cs-CZ" i="1" dirty="0" err="1"/>
              <a:t>Smaragdina</a:t>
            </a:r>
            <a:r>
              <a:rPr lang="cs-CZ" dirty="0"/>
              <a:t>, je považována za jeden z nejstarších alchymistických textů. </a:t>
            </a:r>
          </a:p>
          <a:p>
            <a:pPr lvl="0"/>
            <a:r>
              <a:rPr lang="cs-CZ" dirty="0"/>
              <a:t>O objevení desky existuje několik legend. Mimo jiné měla být objevena v hrobce Herma </a:t>
            </a:r>
            <a:r>
              <a:rPr lang="cs-CZ" dirty="0" err="1"/>
              <a:t>Trismegista</a:t>
            </a:r>
            <a:r>
              <a:rPr lang="cs-CZ" dirty="0"/>
              <a:t>.</a:t>
            </a:r>
          </a:p>
          <a:p>
            <a:pPr lvl="0"/>
            <a:r>
              <a:rPr lang="cs-CZ" b="1" dirty="0"/>
              <a:t>Hermes </a:t>
            </a:r>
            <a:r>
              <a:rPr lang="cs-CZ" b="1" dirty="0" err="1"/>
              <a:t>Trismegistos</a:t>
            </a:r>
            <a:r>
              <a:rPr lang="cs-CZ" dirty="0"/>
              <a:t> je označován za autora mnoha děl, která vznikla přibližně okolo začátku letopočtu a jsou shrnuta v tzv. </a:t>
            </a:r>
            <a:r>
              <a:rPr lang="cs-CZ" u="sng" dirty="0">
                <a:hlinkClick r:id="rId11" tooltip="Corpus Hermeticum"/>
              </a:rPr>
              <a:t>Corpus </a:t>
            </a:r>
            <a:r>
              <a:rPr lang="cs-CZ" u="sng" dirty="0" err="1">
                <a:hlinkClick r:id="rId11" tooltip="Corpus Hermeticum"/>
              </a:rPr>
              <a:t>Hermeticum</a:t>
            </a:r>
            <a:r>
              <a:rPr lang="cs-CZ" dirty="0"/>
              <a:t>. Různá další díla (převážně alchymistická) mu byla připisována i později. Často bývá označován za zakladatele </a:t>
            </a:r>
            <a:r>
              <a:rPr lang="cs-CZ" u="sng" dirty="0">
                <a:hlinkClick r:id="rId12" tooltip="Alchymie"/>
              </a:rPr>
              <a:t>alchymie</a:t>
            </a:r>
            <a:r>
              <a:rPr lang="cs-CZ" dirty="0"/>
              <a:t> a někdy též </a:t>
            </a:r>
            <a:r>
              <a:rPr lang="cs-CZ" u="sng" dirty="0">
                <a:hlinkClick r:id="rId13" tooltip="Astrologie"/>
              </a:rPr>
              <a:t>astrologie</a:t>
            </a:r>
            <a:r>
              <a:rPr lang="cs-CZ" dirty="0"/>
              <a:t>. O jeho životě existuje mnoho různých legend, ale nic konkrétního není známo, a to ani to, zda skutečně existoval. </a:t>
            </a:r>
          </a:p>
          <a:p>
            <a:pPr lvl="0"/>
            <a:r>
              <a:rPr lang="cs-CZ" dirty="0"/>
              <a:t>Hermes v traktátech popisuje umění, jak dělat zlato. Zmiňuje se o tajemné látce, zvané </a:t>
            </a:r>
            <a:r>
              <a:rPr lang="cs-CZ" b="1" i="1" dirty="0"/>
              <a:t>Kámen mudrců</a:t>
            </a:r>
            <a:r>
              <a:rPr lang="cs-CZ" dirty="0"/>
              <a:t> (</a:t>
            </a:r>
            <a:r>
              <a:rPr lang="cs-CZ" i="1" dirty="0" err="1"/>
              <a:t>Lapis</a:t>
            </a:r>
            <a:r>
              <a:rPr lang="cs-CZ" i="1" dirty="0"/>
              <a:t> </a:t>
            </a:r>
            <a:r>
              <a:rPr lang="cs-CZ" i="1" dirty="0" err="1"/>
              <a:t>philosophorum</a:t>
            </a:r>
            <a:r>
              <a:rPr lang="cs-CZ" dirty="0"/>
              <a:t>), která má moc změnit kov ve </a:t>
            </a:r>
            <a:r>
              <a:rPr lang="cs-CZ" u="sng" dirty="0">
                <a:hlinkClick r:id="rId3"/>
              </a:rPr>
              <a:t>zlato</a:t>
            </a:r>
            <a:r>
              <a:rPr lang="cs-CZ" dirty="0"/>
              <a:t>.</a:t>
            </a:r>
          </a:p>
          <a:p>
            <a:pPr lvl="0"/>
            <a:r>
              <a:rPr lang="cs-CZ" dirty="0"/>
              <a:t>Do češtiny se o překlad smaragdové desky zasloužil </a:t>
            </a:r>
            <a:r>
              <a:rPr lang="cs-CZ" b="1" dirty="0"/>
              <a:t>Bavor Rodovský mladší z Hustiřan</a:t>
            </a:r>
            <a:r>
              <a:rPr lang="cs-CZ" dirty="0"/>
              <a:t>, pán na dvoře Rudolfa II.</a:t>
            </a:r>
          </a:p>
        </p:txBody>
      </p:sp>
    </p:spTree>
    <p:extLst>
      <p:ext uri="{BB962C8B-B14F-4D97-AF65-F5344CB8AC3E}">
        <p14:creationId xmlns:p14="http://schemas.microsoft.com/office/powerpoint/2010/main" val="2020568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 y="112301"/>
            <a:ext cx="12082272" cy="1325563"/>
          </a:xfrm>
        </p:spPr>
        <p:txBody>
          <a:bodyPr>
            <a:normAutofit/>
          </a:bodyPr>
          <a:lstStyle/>
          <a:p>
            <a:r>
              <a:rPr lang="cs-CZ" b="1" u="sng" kern="1400" dirty="0">
                <a:solidFill>
                  <a:srgbClr val="0000FF"/>
                </a:solidFill>
                <a:latin typeface="Arial" panose="020B0604020202020204" pitchFamily="34" charset="0"/>
                <a:cs typeface="Times New Roman" panose="02020603050405020304" pitchFamily="18" charset="0"/>
              </a:rPr>
              <a:t>17. STOLETÍ – začátek vědecké revoluce</a:t>
            </a:r>
            <a:endParaRPr lang="cs-CZ" dirty="0"/>
          </a:p>
        </p:txBody>
      </p:sp>
      <p:sp>
        <p:nvSpPr>
          <p:cNvPr id="3" name="Zástupný symbol pro obsah 2"/>
          <p:cNvSpPr>
            <a:spLocks noGrp="1"/>
          </p:cNvSpPr>
          <p:nvPr>
            <p:ph idx="1"/>
          </p:nvPr>
        </p:nvSpPr>
        <p:spPr>
          <a:xfrm>
            <a:off x="0" y="1267968"/>
            <a:ext cx="12009120" cy="4908995"/>
          </a:xfrm>
        </p:spPr>
        <p:txBody>
          <a:bodyPr/>
          <a:lstStyle/>
          <a:p>
            <a:r>
              <a:rPr lang="cs-CZ" sz="4000" b="1" dirty="0"/>
              <a:t>Východiska:</a:t>
            </a:r>
          </a:p>
          <a:p>
            <a:r>
              <a:rPr lang="cs-CZ" b="1" dirty="0"/>
              <a:t>Třicetiletá válka</a:t>
            </a:r>
            <a:r>
              <a:rPr lang="cs-CZ" dirty="0"/>
              <a:t> (1618–1648):</a:t>
            </a:r>
          </a:p>
          <a:p>
            <a:pPr lvl="1"/>
            <a:r>
              <a:rPr lang="cs-CZ" dirty="0"/>
              <a:t>římskokatolická církev vs. protestanti </a:t>
            </a:r>
          </a:p>
          <a:p>
            <a:pPr marL="457200" lvl="1" indent="0">
              <a:buNone/>
            </a:pPr>
            <a:r>
              <a:rPr lang="cs-CZ" dirty="0"/>
              <a:t>   (poslední velká nábožensky motivovaná válka v Evropě).</a:t>
            </a:r>
          </a:p>
          <a:p>
            <a:pPr lvl="1"/>
            <a:r>
              <a:rPr lang="cs-CZ" dirty="0"/>
              <a:t>boj evropských zemí o politickou nadvládu.</a:t>
            </a:r>
          </a:p>
          <a:p>
            <a:r>
              <a:rPr lang="cs-CZ" dirty="0"/>
              <a:t>Oslabení Španělska, odtržení Portugalska</a:t>
            </a:r>
          </a:p>
          <a:p>
            <a:r>
              <a:rPr lang="cs-CZ" dirty="0"/>
              <a:t>Posílení Francie</a:t>
            </a:r>
          </a:p>
          <a:p>
            <a:r>
              <a:rPr lang="cs-CZ" dirty="0"/>
              <a:t>Anglie téměř netknuta</a:t>
            </a:r>
          </a:p>
        </p:txBody>
      </p:sp>
      <p:pic>
        <p:nvPicPr>
          <p:cNvPr id="1026" name="Picture 2" descr="https://upload.wikimedia.org/wikipedia/commons/thumb/7/7b/Map_Thirty_Years_War_cs.svg/800px-Map_Thirty_Years_War_c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213" y="1571815"/>
            <a:ext cx="3941067" cy="510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31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20770"/>
            <a:ext cx="12192000" cy="6828670"/>
          </a:xfrm>
        </p:spPr>
        <p:txBody>
          <a:bodyPr>
            <a:normAutofit fontScale="92500" lnSpcReduction="10000"/>
          </a:bodyPr>
          <a:lstStyle/>
          <a:p>
            <a:pPr marL="0" lvl="0" indent="0">
              <a:spcAft>
                <a:spcPts val="0"/>
              </a:spcAft>
              <a:buSzPts val="1000"/>
              <a:buNone/>
            </a:pP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rPr>
              <a:t>Postupný konec slepé víry v dogmata. </a:t>
            </a:r>
          </a:p>
          <a:p>
            <a:pPr marL="0" lvl="0" indent="0">
              <a:spcAft>
                <a:spcPts val="0"/>
              </a:spcAft>
              <a:buSzPts val="1000"/>
              <a:buNone/>
            </a:pP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rPr>
              <a:t>Zájmy vědy široké (povaha světla, nebeská mechanika, objevení mikrosvěta,…).</a:t>
            </a:r>
          </a:p>
          <a:p>
            <a:pPr marL="0" lvl="1" indent="0">
              <a:spcAft>
                <a:spcPts val="0"/>
              </a:spcAft>
              <a:buSzPts val="1000"/>
              <a:buNone/>
            </a:pP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rPr>
              <a:t>Pokrok některých výrobních odvětví </a:t>
            </a: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rPr>
              <a:t> první vědecké měřicí přístroje, </a:t>
            </a:r>
            <a:endParaRPr lang="cs-CZ" sz="3000" dirty="0">
              <a:latin typeface="Arial" panose="020B0604020202020204" pitchFamily="34" charset="0"/>
              <a:ea typeface="Times New Roman" panose="02020603050405020304" pitchFamily="18" charset="0"/>
              <a:cs typeface="Times New Roman" panose="02020603050405020304" pitchFamily="18" charset="0"/>
            </a:endParaRPr>
          </a:p>
          <a:p>
            <a:pPr marL="0" lvl="1" indent="0">
              <a:spcAft>
                <a:spcPts val="0"/>
              </a:spcAft>
              <a:buSzPts val="1000"/>
              <a:buNone/>
            </a:pPr>
            <a:r>
              <a:rPr lang="cs-CZ" sz="3000" dirty="0">
                <a:solidFill>
                  <a:srgbClr val="333333"/>
                </a:solidFill>
                <a:latin typeface="Arial" panose="020B0604020202020204" pitchFamily="34" charset="0"/>
                <a:ea typeface="Times New Roman" panose="02020603050405020304" pitchFamily="18" charset="0"/>
                <a:cs typeface="Arial" panose="020B0604020202020204" pitchFamily="34" charset="0"/>
              </a:rPr>
              <a:t>Zdokonalení postupů úvahy: induktivní postup (dříve pouze dedukce)</a:t>
            </a:r>
          </a:p>
          <a:p>
            <a:pPr marL="742950" lvl="1" indent="-285750">
              <a:spcAft>
                <a:spcPts val="0"/>
              </a:spcAft>
              <a:buSzPts val="1000"/>
              <a:buFont typeface="Courier New" panose="02070309020205020404" pitchFamily="49" charset="0"/>
              <a:buChar char="o"/>
            </a:pPr>
            <a:endParaRPr lang="cs-CZ" sz="3000" dirty="0">
              <a:latin typeface="Arial" panose="020B0604020202020204" pitchFamily="34" charset="0"/>
              <a:ea typeface="Times New Roman" panose="02020603050405020304" pitchFamily="18" charset="0"/>
              <a:cs typeface="Times New Roman" panose="02020603050405020304" pitchFamily="18" charset="0"/>
            </a:endParaRPr>
          </a:p>
          <a:p>
            <a:r>
              <a:rPr lang="cs-CZ" sz="3000" b="1" dirty="0">
                <a:solidFill>
                  <a:srgbClr val="111111"/>
                </a:solidFill>
                <a:latin typeface="Arial" panose="020B0604020202020204" pitchFamily="34" charset="0"/>
                <a:ea typeface="Times New Roman" panose="02020603050405020304" pitchFamily="18" charset="0"/>
                <a:cs typeface="Arial" panose="020B0604020202020204" pitchFamily="34" charset="0"/>
              </a:rPr>
              <a:t>Dedukce</a:t>
            </a: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 vyvození závěrů pro konkrétní případ z obecných pravidel. </a:t>
            </a:r>
          </a:p>
          <a:p>
            <a:pPr marL="0" indent="0">
              <a:buNone/>
            </a:pP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Př.: </a:t>
            </a: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Iontové látky mají vysoký bod tání. NaCl je iontová látka.</a:t>
            </a:r>
          </a:p>
          <a:p>
            <a:endPar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                                        NaCl má vysoký bod tání.</a:t>
            </a:r>
          </a:p>
          <a:p>
            <a:endPar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endParaRPr>
          </a:p>
          <a:p>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a:t>
            </a:r>
            <a:r>
              <a:rPr lang="cs-CZ" sz="3000" b="1" dirty="0">
                <a:solidFill>
                  <a:srgbClr val="111111"/>
                </a:solidFill>
                <a:latin typeface="Arial" panose="020B0604020202020204" pitchFamily="34" charset="0"/>
                <a:ea typeface="Times New Roman" panose="02020603050405020304" pitchFamily="18" charset="0"/>
                <a:cs typeface="Arial" panose="020B0604020202020204" pitchFamily="34" charset="0"/>
              </a:rPr>
              <a:t>Indukce: </a:t>
            </a: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od jednotlivého k obecnému. </a:t>
            </a:r>
          </a:p>
          <a:p>
            <a:pPr marL="0" indent="0">
              <a:buNone/>
            </a:pP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Př.: </a:t>
            </a: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Charlesův zákon + Gay-</a:t>
            </a:r>
            <a:r>
              <a:rPr lang="cs-CZ" sz="3000" i="1" dirty="0" err="1">
                <a:solidFill>
                  <a:srgbClr val="111111"/>
                </a:solidFill>
                <a:latin typeface="Arial" panose="020B0604020202020204" pitchFamily="34" charset="0"/>
                <a:ea typeface="Times New Roman" panose="02020603050405020304" pitchFamily="18" charset="0"/>
                <a:cs typeface="Arial" panose="020B0604020202020204" pitchFamily="34" charset="0"/>
              </a:rPr>
              <a:t>Lussacův</a:t>
            </a: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 zákon + </a:t>
            </a:r>
            <a:r>
              <a:rPr lang="cs-CZ" sz="3000" i="1" dirty="0" err="1">
                <a:solidFill>
                  <a:srgbClr val="111111"/>
                </a:solidFill>
                <a:latin typeface="Arial" panose="020B0604020202020204" pitchFamily="34" charset="0"/>
                <a:ea typeface="Times New Roman" panose="02020603050405020304" pitchFamily="18" charset="0"/>
                <a:cs typeface="Arial" panose="020B0604020202020204" pitchFamily="34" charset="0"/>
              </a:rPr>
              <a:t>Boylův-Mariotteův</a:t>
            </a: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 zákon</a:t>
            </a:r>
          </a:p>
          <a:p>
            <a:pPr marL="0" indent="0">
              <a:buNone/>
            </a:pP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a:t>
            </a:r>
          </a:p>
          <a:p>
            <a:pPr marL="0" indent="0">
              <a:buNone/>
            </a:pPr>
            <a:r>
              <a:rPr lang="cs-CZ" sz="3000" dirty="0">
                <a:solidFill>
                  <a:srgbClr val="111111"/>
                </a:solidFill>
                <a:latin typeface="Arial" panose="020B0604020202020204" pitchFamily="34" charset="0"/>
                <a:ea typeface="Times New Roman" panose="02020603050405020304" pitchFamily="18" charset="0"/>
                <a:cs typeface="Arial" panose="020B0604020202020204" pitchFamily="34" charset="0"/>
              </a:rPr>
              <a:t>                                  </a:t>
            </a:r>
            <a:r>
              <a:rPr lang="cs-CZ" sz="3000" i="1" dirty="0">
                <a:solidFill>
                  <a:srgbClr val="111111"/>
                </a:solidFill>
                <a:latin typeface="Arial" panose="020B0604020202020204" pitchFamily="34" charset="0"/>
                <a:ea typeface="Times New Roman" panose="02020603050405020304" pitchFamily="18" charset="0"/>
                <a:cs typeface="Arial" panose="020B0604020202020204" pitchFamily="34" charset="0"/>
              </a:rPr>
              <a:t>Stavová rovnice ideálního plynu</a:t>
            </a:r>
            <a:endParaRPr lang="cs-CZ" sz="3000" i="1" dirty="0">
              <a:latin typeface="Arial" panose="020B0604020202020204" pitchFamily="34" charset="0"/>
              <a:ea typeface="Times New Roman" panose="02020603050405020304" pitchFamily="18" charset="0"/>
              <a:cs typeface="Times New Roman" panose="02020603050405020304" pitchFamily="18" charset="0"/>
            </a:endParaRPr>
          </a:p>
          <a:p>
            <a:endParaRPr lang="cs-CZ" dirty="0"/>
          </a:p>
        </p:txBody>
      </p:sp>
      <p:sp>
        <p:nvSpPr>
          <p:cNvPr id="2" name="Pravá složená závorka 1"/>
          <p:cNvSpPr/>
          <p:nvPr/>
        </p:nvSpPr>
        <p:spPr>
          <a:xfrm rot="5400000">
            <a:off x="6177774" y="602587"/>
            <a:ext cx="366687" cy="10720909"/>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 name="Pravá složená závorka 4"/>
          <p:cNvSpPr/>
          <p:nvPr/>
        </p:nvSpPr>
        <p:spPr>
          <a:xfrm rot="5400000">
            <a:off x="5155489" y="-774996"/>
            <a:ext cx="354146" cy="8974348"/>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dirty="0"/>
          </a:p>
        </p:txBody>
      </p:sp>
    </p:spTree>
    <p:extLst>
      <p:ext uri="{BB962C8B-B14F-4D97-AF65-F5344CB8AC3E}">
        <p14:creationId xmlns:p14="http://schemas.microsoft.com/office/powerpoint/2010/main" val="1415917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8039819" cy="5987182"/>
          </a:xfrm>
        </p:spPr>
        <p:txBody>
          <a:bodyPr/>
          <a:lstStyle/>
          <a:p>
            <a:r>
              <a:rPr lang="cs-CZ" b="1" dirty="0"/>
              <a:t>Koperník,</a:t>
            </a:r>
            <a:r>
              <a:rPr lang="cs-CZ" dirty="0"/>
              <a:t> 1543: kniha De </a:t>
            </a:r>
            <a:r>
              <a:rPr lang="cs-CZ" dirty="0" err="1"/>
              <a:t>revolutionibus</a:t>
            </a:r>
            <a:r>
              <a:rPr lang="cs-CZ" dirty="0"/>
              <a:t> </a:t>
            </a:r>
            <a:r>
              <a:rPr lang="cs-CZ" dirty="0" err="1"/>
              <a:t>orbium</a:t>
            </a:r>
            <a:r>
              <a:rPr lang="cs-CZ" dirty="0"/>
              <a:t> </a:t>
            </a:r>
            <a:r>
              <a:rPr lang="cs-CZ" dirty="0" err="1"/>
              <a:t>coelestium</a:t>
            </a:r>
            <a:r>
              <a:rPr lang="cs-CZ" dirty="0"/>
              <a:t> (O obězích nebeských těles) – start vědecké revoluce. Do r. 1835 na Indexu zakázaných knih.</a:t>
            </a:r>
          </a:p>
          <a:p>
            <a:r>
              <a:rPr lang="cs-CZ" dirty="0"/>
              <a:t>Seřadil planety podle jejich vzdálenosti od Slunce.</a:t>
            </a:r>
          </a:p>
          <a:p>
            <a:r>
              <a:rPr lang="cs-CZ" dirty="0"/>
              <a:t>Význam jeho práce pro vědu: na rozdíl od filosofie byly jeho úvahy jednodušší a srozumitelnější.</a:t>
            </a:r>
          </a:p>
          <a:p>
            <a:endParaRPr lang="cs-CZ" dirty="0"/>
          </a:p>
        </p:txBody>
      </p:sp>
      <p:pic>
        <p:nvPicPr>
          <p:cNvPr id="7170" name="Picture 2" descr="Nikolaus Kopernik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73"/>
            <a:ext cx="3449584" cy="33729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8/87/Grabmal_Nikolaus_Kopernikus_Frauenburger_Dom_2010.jpg/180px-Grabmal_Nikolaus_Kopernikus_Frauenburger_Dom_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027" y="976699"/>
            <a:ext cx="4410974" cy="588130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628845" y="4017375"/>
            <a:ext cx="3666226" cy="2308324"/>
          </a:xfrm>
          <a:prstGeom prst="rect">
            <a:avLst/>
          </a:prstGeom>
        </p:spPr>
        <p:txBody>
          <a:bodyPr wrap="square">
            <a:spAutoFit/>
          </a:bodyPr>
          <a:lstStyle/>
          <a:p>
            <a:pPr algn="r"/>
            <a:r>
              <a:rPr lang="cs-CZ" sz="3600" dirty="0"/>
              <a:t>Hrob Mikuláše Koperníka</a:t>
            </a:r>
          </a:p>
          <a:p>
            <a:endParaRPr lang="cs-CZ" dirty="0"/>
          </a:p>
          <a:p>
            <a:r>
              <a:rPr lang="cs-CZ" dirty="0"/>
              <a:t>https://cs.wikipedia.org/wiki/Mikul%C3%A1%C5%A1_Kopern%C3%ADk#D%C3%ADlo</a:t>
            </a:r>
          </a:p>
        </p:txBody>
      </p:sp>
    </p:spTree>
    <p:extLst>
      <p:ext uri="{BB962C8B-B14F-4D97-AF65-F5344CB8AC3E}">
        <p14:creationId xmlns:p14="http://schemas.microsoft.com/office/powerpoint/2010/main" val="296259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 y="172528"/>
            <a:ext cx="11956211" cy="6004435"/>
          </a:xfrm>
        </p:spPr>
        <p:txBody>
          <a:bodyPr>
            <a:normAutofit/>
          </a:bodyPr>
          <a:lstStyle/>
          <a:p>
            <a:r>
              <a:rPr lang="cs-CZ" dirty="0"/>
              <a:t>V Holandsku žijící německý výrobce brýlí </a:t>
            </a:r>
            <a:r>
              <a:rPr lang="cs-CZ" b="1" dirty="0"/>
              <a:t>Hans </a:t>
            </a:r>
            <a:r>
              <a:rPr lang="cs-CZ" b="1" dirty="0" err="1"/>
              <a:t>Lippershey</a:t>
            </a:r>
            <a:r>
              <a:rPr lang="cs-CZ" b="1" dirty="0"/>
              <a:t>:</a:t>
            </a:r>
            <a:r>
              <a:rPr lang="cs-CZ" dirty="0"/>
              <a:t> 1608 požádal o patent pro „přístroj přibližující pomocí čoček věci vzdálené“  (budoucí dalekohled, zvětšení asi 3x).</a:t>
            </a:r>
          </a:p>
          <a:p>
            <a:r>
              <a:rPr lang="cs-CZ" b="1" dirty="0"/>
              <a:t>Galileo Galilei</a:t>
            </a:r>
            <a:r>
              <a:rPr lang="cs-CZ" dirty="0"/>
              <a:t> (1564-1642) jej vylepšil a dosáhl zvětšení cca 20x.</a:t>
            </a:r>
          </a:p>
          <a:p>
            <a:r>
              <a:rPr lang="cs-CZ" dirty="0"/>
              <a:t>S jejich pomocí pozoroval a zakreslil jako první mapu Měsíce nebo objevil první čtyři satelity Jupitera. Pozoroval také skvrny na Slunci, ale protože nepoužíval žádnou ochranu zraku, oslepl.</a:t>
            </a:r>
          </a:p>
          <a:p>
            <a:endParaRPr lang="cs-CZ" dirty="0"/>
          </a:p>
        </p:txBody>
      </p:sp>
    </p:spTree>
    <p:extLst>
      <p:ext uri="{BB962C8B-B14F-4D97-AF65-F5344CB8AC3E}">
        <p14:creationId xmlns:p14="http://schemas.microsoft.com/office/powerpoint/2010/main" val="3577720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14205" y="5020574"/>
            <a:ext cx="6377796" cy="1613142"/>
          </a:xfrm>
        </p:spPr>
        <p:txBody>
          <a:bodyPr>
            <a:normAutofit/>
          </a:bodyPr>
          <a:lstStyle/>
          <a:p>
            <a:r>
              <a:rPr lang="cs-CZ" sz="4000" dirty="0"/>
              <a:t>Galileův vojenský kompas</a:t>
            </a:r>
            <a:br>
              <a:rPr lang="cs-CZ" dirty="0"/>
            </a:br>
            <a:br>
              <a:rPr lang="cs-CZ" dirty="0"/>
            </a:br>
            <a:r>
              <a:rPr lang="cs-CZ" sz="2000" dirty="0"/>
              <a:t>https://grainofsound.org/cs/co-vynalezl-galileo/</a:t>
            </a:r>
            <a:endParaRPr lang="cs-CZ" dirty="0"/>
          </a:p>
        </p:txBody>
      </p:sp>
      <p:pic>
        <p:nvPicPr>
          <p:cNvPr id="2050" name="Picture 2" descr="Sektor, vojenský/geometrický kompas navržený Galileem Galileem. Kredi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8371"/>
            <a:ext cx="5581828" cy="3079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lekohled Galilea Galileiho s jeho ručně psanou poznámkou, v níž uvedl zvětšovací sílu objektivu, na výstavě ve Franklinově institutu ve Filadelfii. Kredit: AP Photo/Matt Rourk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482446" cy="3648662"/>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txBox="1">
            <a:spLocks/>
          </p:cNvSpPr>
          <p:nvPr/>
        </p:nvSpPr>
        <p:spPr>
          <a:xfrm>
            <a:off x="5581828" y="192596"/>
            <a:ext cx="2854806" cy="246434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Galileův dalekohled</a:t>
            </a:r>
            <a:br>
              <a:rPr lang="cs-CZ" dirty="0"/>
            </a:br>
            <a:endParaRPr lang="cs-CZ" dirty="0"/>
          </a:p>
          <a:p>
            <a:br>
              <a:rPr lang="cs-CZ" dirty="0"/>
            </a:br>
            <a:r>
              <a:rPr lang="cs-CZ" sz="2000" dirty="0"/>
              <a:t>https://grainofsound.org/cs/co-vynalezl-galileo/</a:t>
            </a:r>
          </a:p>
          <a:p>
            <a:endParaRPr lang="cs-CZ" sz="2000" dirty="0"/>
          </a:p>
          <a:p>
            <a:r>
              <a:rPr lang="cs-CZ" sz="2000" dirty="0"/>
              <a:t>http://edu.techmania.cz/cs/encyklopedie/vedec/1152/galilei</a:t>
            </a:r>
          </a:p>
        </p:txBody>
      </p:sp>
      <p:pic>
        <p:nvPicPr>
          <p:cNvPr id="2052" name="Picture 4" descr="http://edu.techmania.cz/sites/default/files/styles/large/public/vedci/insert/galilei_dalekohled.jpg?itok=aXGE3bB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925" y="0"/>
            <a:ext cx="32670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326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Cíle chemie:</a:t>
            </a:r>
          </a:p>
          <a:p>
            <a:pPr lvl="0"/>
            <a:r>
              <a:rPr lang="cs-CZ" dirty="0"/>
              <a:t>Přispět k materiálnímu pohodlí lidstva</a:t>
            </a:r>
          </a:p>
          <a:p>
            <a:pPr lvl="0"/>
            <a:r>
              <a:rPr lang="cs-CZ" dirty="0"/>
              <a:t>Přispět k uspokojení intelektuální zvědavosti lidstva</a:t>
            </a:r>
          </a:p>
          <a:p>
            <a:endParaRPr lang="cs-CZ" dirty="0"/>
          </a:p>
        </p:txBody>
      </p:sp>
    </p:spTree>
    <p:extLst>
      <p:ext uri="{BB962C8B-B14F-4D97-AF65-F5344CB8AC3E}">
        <p14:creationId xmlns:p14="http://schemas.microsoft.com/office/powerpoint/2010/main" val="3473384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326702" y="0"/>
            <a:ext cx="4865298" cy="2087592"/>
          </a:xfrm>
        </p:spPr>
        <p:txBody>
          <a:bodyPr/>
          <a:lstStyle/>
          <a:p>
            <a:pPr marL="0" indent="0">
              <a:buNone/>
            </a:pPr>
            <a:r>
              <a:rPr lang="cs-CZ" sz="3600" i="1" dirty="0"/>
              <a:t>Schéma sluneční soustavy dle Galileiho.</a:t>
            </a:r>
          </a:p>
          <a:p>
            <a:pPr marL="0" indent="0">
              <a:buNone/>
            </a:pPr>
            <a:r>
              <a:rPr lang="cs-CZ" sz="1800" dirty="0"/>
              <a:t>Zdroj: ŠTEFL, V. K světonázorovému významu astronomického díla Galilea Galileiho. Matematika a fyzika ve škole, 1988/89, roč. 19, č. , s. 329–332.</a:t>
            </a:r>
          </a:p>
        </p:txBody>
      </p:sp>
      <p:pic>
        <p:nvPicPr>
          <p:cNvPr id="3076" name="Picture 4" descr="http://edu.techmania.cz/sites/default/files/styles/large/public/vedci/insert/galilei_schema.jpg?itok=QG_30z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702" y="2088098"/>
            <a:ext cx="4865299" cy="47699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9/95/Copernican_heliocentrism_theory_diagram.svg/220px-Copernican_heliocentrism_theory_diagra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1970"/>
            <a:ext cx="4756029" cy="4756031"/>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obsah 2"/>
          <p:cNvSpPr txBox="1">
            <a:spLocks/>
          </p:cNvSpPr>
          <p:nvPr/>
        </p:nvSpPr>
        <p:spPr>
          <a:xfrm>
            <a:off x="-109269" y="0"/>
            <a:ext cx="4865298" cy="2087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3600" i="1" dirty="0"/>
              <a:t>Schéma sluneční soustavy dle Koperníka.</a:t>
            </a:r>
          </a:p>
          <a:p>
            <a:pPr marL="0" indent="0">
              <a:buNone/>
            </a:pPr>
            <a:r>
              <a:rPr lang="cs-CZ" sz="1800" dirty="0"/>
              <a:t>https://cs.wikipedia.org/wiki/Mikul%C3%A1%C5%A1_Kopern%C3%ADk#/media/Soubor:Copernican_heliocentrism_theory_diagram.svg</a:t>
            </a:r>
          </a:p>
        </p:txBody>
      </p:sp>
    </p:spTree>
    <p:extLst>
      <p:ext uri="{BB962C8B-B14F-4D97-AF65-F5344CB8AC3E}">
        <p14:creationId xmlns:p14="http://schemas.microsoft.com/office/powerpoint/2010/main" val="34791246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2192000" cy="2001328"/>
          </a:xfrm>
        </p:spPr>
        <p:txBody>
          <a:bodyPr>
            <a:normAutofit/>
          </a:bodyPr>
          <a:lstStyle/>
          <a:p>
            <a:r>
              <a:rPr lang="cs-CZ" dirty="0"/>
              <a:t>Ve středu 22. června 1633 proběhl soud se skoro 70-letým Galileo Galileim pro podezření z kacířství. Církev ho opět přivedla k pokoření a popření objevů.</a:t>
            </a:r>
          </a:p>
        </p:txBody>
      </p:sp>
      <p:pic>
        <p:nvPicPr>
          <p:cNvPr id="4098" name="Picture 2" descr="http://edu.techmania.cz/sites/default/files/styles/large/public/vedci/insert/galilei_soud.jpg?itok=_20cFVM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26974"/>
            <a:ext cx="6331789" cy="483102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671095" y="2166879"/>
            <a:ext cx="5520905" cy="3908762"/>
          </a:xfrm>
          <a:prstGeom prst="rect">
            <a:avLst/>
          </a:prstGeom>
        </p:spPr>
        <p:txBody>
          <a:bodyPr wrap="square">
            <a:spAutoFit/>
          </a:bodyPr>
          <a:lstStyle/>
          <a:p>
            <a:r>
              <a:rPr lang="cs-CZ" sz="4400" dirty="0">
                <a:latin typeface="+mj-lt"/>
              </a:rPr>
              <a:t>Zemřel v roce 1642. </a:t>
            </a:r>
          </a:p>
          <a:p>
            <a:r>
              <a:rPr lang="cs-CZ" sz="4400" i="1" dirty="0">
                <a:solidFill>
                  <a:srgbClr val="535E5E"/>
                </a:solidFill>
                <a:latin typeface="+mj-lt"/>
              </a:rPr>
              <a:t>Galileo Galilei před římským inkvizičním soudem.</a:t>
            </a:r>
          </a:p>
          <a:p>
            <a:br>
              <a:rPr lang="cs-CZ" sz="3600" dirty="0"/>
            </a:br>
            <a:r>
              <a:rPr lang="cs-CZ" dirty="0">
                <a:solidFill>
                  <a:srgbClr val="535E5E"/>
                </a:solidFill>
                <a:latin typeface="Open Sans"/>
              </a:rPr>
              <a:t>Zdroj: commons.wikimedia.org. Autor: </a:t>
            </a:r>
            <a:r>
              <a:rPr lang="cs-CZ" dirty="0" err="1">
                <a:solidFill>
                  <a:srgbClr val="535E5E"/>
                </a:solidFill>
                <a:latin typeface="Open Sans"/>
              </a:rPr>
              <a:t>Cristiano</a:t>
            </a:r>
            <a:r>
              <a:rPr lang="cs-CZ" dirty="0">
                <a:solidFill>
                  <a:srgbClr val="535E5E"/>
                </a:solidFill>
                <a:latin typeface="Open Sans"/>
              </a:rPr>
              <a:t> Banti, 1857. Public </a:t>
            </a:r>
            <a:r>
              <a:rPr lang="cs-CZ" dirty="0" err="1">
                <a:solidFill>
                  <a:srgbClr val="535E5E"/>
                </a:solidFill>
                <a:latin typeface="Open Sans"/>
              </a:rPr>
              <a:t>domain</a:t>
            </a:r>
            <a:r>
              <a:rPr lang="cs-CZ" dirty="0">
                <a:solidFill>
                  <a:srgbClr val="535E5E"/>
                </a:solidFill>
                <a:latin typeface="Open Sans"/>
              </a:rPr>
              <a:t>.</a:t>
            </a:r>
            <a:endParaRPr lang="cs-CZ" dirty="0"/>
          </a:p>
        </p:txBody>
      </p:sp>
    </p:spTree>
    <p:extLst>
      <p:ext uri="{BB962C8B-B14F-4D97-AF65-F5344CB8AC3E}">
        <p14:creationId xmlns:p14="http://schemas.microsoft.com/office/powerpoint/2010/main" val="3650451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a:xfrm>
            <a:off x="5814204" y="186606"/>
            <a:ext cx="6377795" cy="3710759"/>
          </a:xfrm>
          <a:prstGeom prst="rect">
            <a:avLst/>
          </a:prstGeom>
        </p:spPr>
        <p:txBody>
          <a:bodyPr wrap="square">
            <a:spAutoFit/>
          </a:bodyPr>
          <a:lstStyle/>
          <a:p>
            <a:r>
              <a:rPr lang="cs-CZ" sz="3600" dirty="0">
                <a:solidFill>
                  <a:srgbClr val="333333"/>
                </a:solidFill>
                <a:latin typeface="Open Sans"/>
              </a:rPr>
              <a:t>Pak 9 let nesměl vycházet ze své vily a přijímat návštěvy podezřelé z Koperníkovy nauky. </a:t>
            </a:r>
          </a:p>
          <a:p>
            <a:r>
              <a:rPr lang="cs-CZ" sz="3600" dirty="0"/>
              <a:t>Teprve 31. října 1992 papež zrušil rozsudek, který nad Galileim vyhlásila inkvizice.</a:t>
            </a:r>
          </a:p>
        </p:txBody>
      </p:sp>
      <p:pic>
        <p:nvPicPr>
          <p:cNvPr id="5124" name="Picture 4" descr="http://edu.techmania.cz/sites/default/files/styles/large/public/vedci/insert/galilei_portret1636.jpg?itok=jHEXDO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4"/>
            <a:ext cx="5400136" cy="68573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584166" y="4956116"/>
            <a:ext cx="6607833" cy="1754326"/>
          </a:xfrm>
          <a:prstGeom prst="rect">
            <a:avLst/>
          </a:prstGeom>
        </p:spPr>
        <p:txBody>
          <a:bodyPr wrap="square">
            <a:spAutoFit/>
          </a:bodyPr>
          <a:lstStyle/>
          <a:p>
            <a:r>
              <a:rPr lang="cs-CZ" sz="3600" i="1" dirty="0">
                <a:solidFill>
                  <a:srgbClr val="535E5E"/>
                </a:solidFill>
                <a:latin typeface="Open Sans"/>
              </a:rPr>
              <a:t>Portrét Galilea Galileiho z roku 1636 od </a:t>
            </a:r>
            <a:r>
              <a:rPr lang="cs-CZ" sz="3600" i="1" dirty="0" err="1">
                <a:solidFill>
                  <a:srgbClr val="535E5E"/>
                </a:solidFill>
                <a:latin typeface="Open Sans"/>
              </a:rPr>
              <a:t>Justuse</a:t>
            </a:r>
            <a:r>
              <a:rPr lang="cs-CZ" sz="3600" i="1" dirty="0">
                <a:solidFill>
                  <a:srgbClr val="535E5E"/>
                </a:solidFill>
                <a:latin typeface="Open Sans"/>
              </a:rPr>
              <a:t> </a:t>
            </a:r>
            <a:r>
              <a:rPr lang="cs-CZ" sz="3600" i="1" dirty="0" err="1">
                <a:solidFill>
                  <a:srgbClr val="535E5E"/>
                </a:solidFill>
                <a:latin typeface="Open Sans"/>
              </a:rPr>
              <a:t>Sustermanse</a:t>
            </a:r>
            <a:r>
              <a:rPr lang="cs-CZ" sz="3600" i="1" dirty="0">
                <a:solidFill>
                  <a:srgbClr val="535E5E"/>
                </a:solidFill>
                <a:latin typeface="Open Sans"/>
              </a:rPr>
              <a:t>.</a:t>
            </a:r>
          </a:p>
          <a:p>
            <a:br>
              <a:rPr lang="cs-CZ" dirty="0"/>
            </a:br>
            <a:r>
              <a:rPr lang="cs-CZ" dirty="0">
                <a:solidFill>
                  <a:srgbClr val="535E5E"/>
                </a:solidFill>
                <a:latin typeface="Open Sans"/>
              </a:rPr>
              <a:t>Zdroj: commons.wikimedia.org. Public </a:t>
            </a:r>
            <a:r>
              <a:rPr lang="cs-CZ" dirty="0" err="1">
                <a:solidFill>
                  <a:srgbClr val="535E5E"/>
                </a:solidFill>
                <a:latin typeface="Open Sans"/>
              </a:rPr>
              <a:t>domain</a:t>
            </a:r>
            <a:r>
              <a:rPr lang="cs-CZ" dirty="0">
                <a:solidFill>
                  <a:srgbClr val="535E5E"/>
                </a:solidFill>
                <a:latin typeface="Open Sans"/>
              </a:rPr>
              <a:t>.</a:t>
            </a:r>
            <a:endParaRPr lang="cs-CZ" dirty="0"/>
          </a:p>
        </p:txBody>
      </p:sp>
    </p:spTree>
    <p:extLst>
      <p:ext uri="{BB962C8B-B14F-4D97-AF65-F5344CB8AC3E}">
        <p14:creationId xmlns:p14="http://schemas.microsoft.com/office/powerpoint/2010/main" val="98067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8861"/>
            <a:ext cx="4089520" cy="2516097"/>
          </a:xfrm>
        </p:spPr>
        <p:txBody>
          <a:bodyPr>
            <a:normAutofit fontScale="90000"/>
          </a:bodyPr>
          <a:lstStyle/>
          <a:p>
            <a:r>
              <a:rPr lang="cs-CZ" dirty="0"/>
              <a:t>Je pochovaný ve Florencii. </a:t>
            </a:r>
            <a:br>
              <a:rPr lang="cs-CZ" dirty="0"/>
            </a:br>
            <a:r>
              <a:rPr lang="cs-CZ" dirty="0"/>
              <a:t>Důstojný náhrobek dostal až za cca 100 let.</a:t>
            </a:r>
          </a:p>
        </p:txBody>
      </p:sp>
      <p:pic>
        <p:nvPicPr>
          <p:cNvPr id="6146" name="Picture 2" descr="http://edu.techmania.cz/sites/default/files/vedci/insert/galilei_hrob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520" y="776203"/>
            <a:ext cx="8102480" cy="608179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0" y="5399984"/>
            <a:ext cx="3768306" cy="1200329"/>
          </a:xfrm>
          <a:prstGeom prst="rect">
            <a:avLst/>
          </a:prstGeom>
        </p:spPr>
        <p:txBody>
          <a:bodyPr wrap="square">
            <a:spAutoFit/>
          </a:bodyPr>
          <a:lstStyle/>
          <a:p>
            <a:r>
              <a:rPr lang="cs-CZ" sz="3600" i="1" dirty="0">
                <a:solidFill>
                  <a:srgbClr val="535E5E"/>
                </a:solidFill>
                <a:latin typeface="Open Sans"/>
              </a:rPr>
              <a:t>Galileova hrobka.</a:t>
            </a:r>
            <a:br>
              <a:rPr lang="cs-CZ" dirty="0"/>
            </a:br>
            <a:r>
              <a:rPr lang="cs-CZ" dirty="0">
                <a:solidFill>
                  <a:srgbClr val="535E5E"/>
                </a:solidFill>
                <a:latin typeface="Open Sans"/>
              </a:rPr>
              <a:t>Zdroj: commons.wikimedia.org. </a:t>
            </a:r>
            <a:r>
              <a:rPr lang="cs-CZ" dirty="0" err="1">
                <a:solidFill>
                  <a:srgbClr val="535E5E"/>
                </a:solidFill>
                <a:latin typeface="Open Sans"/>
              </a:rPr>
              <a:t>Under</a:t>
            </a:r>
            <a:r>
              <a:rPr lang="cs-CZ" dirty="0">
                <a:solidFill>
                  <a:srgbClr val="535E5E"/>
                </a:solidFill>
                <a:latin typeface="Open Sans"/>
              </a:rPr>
              <a:t> </a:t>
            </a:r>
            <a:r>
              <a:rPr lang="cs-CZ" dirty="0" err="1">
                <a:solidFill>
                  <a:srgbClr val="535E5E"/>
                </a:solidFill>
                <a:latin typeface="Open Sans"/>
              </a:rPr>
              <a:t>Creative</a:t>
            </a:r>
            <a:r>
              <a:rPr lang="cs-CZ" dirty="0">
                <a:solidFill>
                  <a:srgbClr val="535E5E"/>
                </a:solidFill>
                <a:latin typeface="Open Sans"/>
              </a:rPr>
              <a:t> </a:t>
            </a:r>
            <a:r>
              <a:rPr lang="cs-CZ" dirty="0" err="1">
                <a:solidFill>
                  <a:srgbClr val="535E5E"/>
                </a:solidFill>
                <a:latin typeface="Open Sans"/>
              </a:rPr>
              <a:t>Commons</a:t>
            </a:r>
            <a:r>
              <a:rPr lang="cs-CZ" dirty="0">
                <a:solidFill>
                  <a:srgbClr val="535E5E"/>
                </a:solidFill>
                <a:latin typeface="Open Sans"/>
              </a:rPr>
              <a:t>.</a:t>
            </a:r>
            <a:endParaRPr lang="cs-CZ" dirty="0"/>
          </a:p>
        </p:txBody>
      </p:sp>
    </p:spTree>
    <p:extLst>
      <p:ext uri="{BB962C8B-B14F-4D97-AF65-F5344CB8AC3E}">
        <p14:creationId xmlns:p14="http://schemas.microsoft.com/office/powerpoint/2010/main" val="3112510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
            <a:ext cx="12192000" cy="2554545"/>
          </a:xfrm>
          <a:prstGeom prst="rect">
            <a:avLst/>
          </a:prstGeom>
        </p:spPr>
        <p:txBody>
          <a:bodyPr wrap="square">
            <a:spAutoFit/>
          </a:bodyPr>
          <a:lstStyle/>
          <a:p>
            <a:pPr marL="742950" lvl="1" indent="-285750">
              <a:spcAft>
                <a:spcPts val="0"/>
              </a:spcAft>
              <a:buSzPts val="1000"/>
              <a:buFont typeface="Courier New" panose="02070309020205020404" pitchFamily="49" charset="0"/>
              <a:buChar char="o"/>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Věda postupně získávala soustavnější pozornost panovníků/vlád (např. založení </a:t>
            </a:r>
            <a:r>
              <a:rPr lang="cs-CZ" sz="3200" i="1" dirty="0">
                <a:solidFill>
                  <a:srgbClr val="333333"/>
                </a:solidFill>
                <a:latin typeface="Arial" panose="020B0604020202020204" pitchFamily="34" charset="0"/>
                <a:ea typeface="Times New Roman" panose="02020603050405020304" pitchFamily="18" charset="0"/>
                <a:cs typeface="Arial" panose="020B0604020202020204" pitchFamily="34" charset="0"/>
              </a:rPr>
              <a:t>Královské společnosti pro vědecké činnosti</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v Londýně roku 1660). </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Courier New" panose="02070309020205020404" pitchFamily="49" charset="0"/>
              <a:buChar char="o"/>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Konstituovaly se jednotlivé přírodní vědy a začaly se formulovat základní teoretické představy.</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0047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
            <a:ext cx="12192000" cy="3539430"/>
          </a:xfrm>
          <a:prstGeom prst="rect">
            <a:avLst/>
          </a:prstGeom>
        </p:spPr>
        <p:txBody>
          <a:bodyPr wrap="square">
            <a:spAutoFit/>
          </a:bodyPr>
          <a:lstStyle/>
          <a:p>
            <a:pPr marL="228600" lvl="1" indent="-228600">
              <a:spcAft>
                <a:spcPts val="0"/>
              </a:spcAft>
              <a:buSzPts val="1000"/>
              <a:buFont typeface="Courier New" panose="02070309020205020404" pitchFamily="49" charset="0"/>
              <a:buChar char="o"/>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Část vědců, představitelů přírodních věd, se stále více distancovala od praktických technických úkolů, zejména výrob. Tím se přírodní vědy začaly štěpit na dvě větve:</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a:p>
            <a:pPr marL="622300" lvl="2" indent="-228600">
              <a:spcAft>
                <a:spcPts val="0"/>
              </a:spcAft>
              <a:buSzPts val="1000"/>
              <a:buFont typeface="Wingdings" panose="05000000000000000000" pitchFamily="2" charset="2"/>
              <a:buChar char=""/>
            </a:pP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věda užitá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(směřuje k přímému využití, provázela lidstvo od prvopočátků jeho existence)</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a:p>
            <a:pPr marL="622300" lvl="2" indent="-228600">
              <a:spcAft>
                <a:spcPts val="0"/>
              </a:spcAft>
              <a:buSzPts val="1000"/>
              <a:buFont typeface="Wingdings" panose="05000000000000000000" pitchFamily="2" charset="2"/>
              <a:buChar char=""/>
            </a:pP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věda čistá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(směřuje především k pochopení pozorovaných skutečností)</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674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
            <a:ext cx="12192000" cy="3046988"/>
          </a:xfrm>
          <a:prstGeom prst="rect">
            <a:avLst/>
          </a:prstGeom>
        </p:spPr>
        <p:txBody>
          <a:bodyPr wrap="square">
            <a:spAutoFit/>
          </a:bodyPr>
          <a:lstStyle/>
          <a:p>
            <a:pPr marL="342900" lvl="0" indent="-342900">
              <a:spcAft>
                <a:spcPts val="0"/>
              </a:spcAft>
              <a:buSzPts val="1000"/>
              <a:buFont typeface="Symbol" panose="05050102010706020507" pitchFamily="18" charset="2"/>
              <a:buChar char=""/>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Evropská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chemie</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v 16. století a na počátku 17. století spadá do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vrcholného období alchymie</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někdy považovaného za samostatné období nazývané </a:t>
            </a:r>
            <a:r>
              <a:rPr lang="cs-CZ" sz="32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iatrochemie</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 (lékařská chemie).</a:t>
            </a:r>
            <a:endParaRPr lang="cs-CZ" sz="3200" b="1"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SzPts val="1000"/>
              <a:buFont typeface="Symbol" panose="05050102010706020507" pitchFamily="18" charset="2"/>
              <a:buChar char=""/>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Období 17. století můžeme z hlediska vývoje chemie rozdělit na:</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Courier New" panose="02070309020205020404" pitchFamily="49" charset="0"/>
              <a:buChar char="o"/>
            </a:pPr>
            <a:r>
              <a:rPr lang="cs-CZ" sz="3200" dirty="0">
                <a:solidFill>
                  <a:srgbClr val="333333"/>
                </a:solidFill>
                <a:latin typeface="Tahoma" panose="020B0604030504040204" pitchFamily="34" charset="0"/>
                <a:ea typeface="Times New Roman" panose="02020603050405020304" pitchFamily="18" charset="0"/>
                <a:cs typeface="Times New Roman" panose="02020603050405020304" pitchFamily="18" charset="0"/>
              </a:rPr>
              <a:t> </a:t>
            </a:r>
            <a:r>
              <a:rPr lang="cs-CZ" sz="3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Období zrodu samostatných přírodních věd</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0"/>
              </a:spcAft>
              <a:buSzPts val="1000"/>
              <a:buFont typeface="Courier New" panose="02070309020205020404" pitchFamily="49" charset="0"/>
              <a:buChar char="o"/>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Období </a:t>
            </a:r>
            <a:r>
              <a:rPr lang="cs-CZ" sz="3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pneumatické chemie</a:t>
            </a:r>
            <a:endParaRPr lang="cs-CZ" sz="32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876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792480"/>
          </a:xfrm>
        </p:spPr>
        <p:txBody>
          <a:bodyPr>
            <a:normAutofit/>
          </a:bodyPr>
          <a:lstStyle/>
          <a:p>
            <a:r>
              <a:rPr lang="cs-CZ" b="1" cap="all" dirty="0"/>
              <a:t>OBDOBÍ ZRODU SAMOSTATNÝCH PŘÍRODNÍCH VĚD</a:t>
            </a:r>
            <a:endParaRPr lang="cs-CZ" dirty="0"/>
          </a:p>
        </p:txBody>
      </p:sp>
      <p:sp>
        <p:nvSpPr>
          <p:cNvPr id="3" name="Zástupný symbol pro obsah 2"/>
          <p:cNvSpPr>
            <a:spLocks noGrp="1"/>
          </p:cNvSpPr>
          <p:nvPr>
            <p:ph idx="1"/>
          </p:nvPr>
        </p:nvSpPr>
        <p:spPr>
          <a:xfrm>
            <a:off x="0" y="682752"/>
            <a:ext cx="12192000" cy="6175248"/>
          </a:xfrm>
        </p:spPr>
        <p:txBody>
          <a:bodyPr>
            <a:normAutofit fontScale="25000" lnSpcReduction="20000"/>
          </a:bodyPr>
          <a:lstStyle/>
          <a:p>
            <a:pPr lvl="0"/>
            <a:r>
              <a:rPr lang="cs-CZ" sz="9000" dirty="0"/>
              <a:t>První krok: </a:t>
            </a:r>
            <a:r>
              <a:rPr lang="cs-CZ" sz="9000" b="1" dirty="0"/>
              <a:t>astronomie</a:t>
            </a:r>
            <a:r>
              <a:rPr lang="cs-CZ" sz="9000" dirty="0"/>
              <a:t> - příspěvky k pádu dogmat (Koperník, Galileo Galilei,... )</a:t>
            </a:r>
          </a:p>
          <a:p>
            <a:pPr lvl="0"/>
            <a:r>
              <a:rPr lang="cs-CZ" sz="9000" dirty="0"/>
              <a:t>Kromě </a:t>
            </a:r>
            <a:r>
              <a:rPr lang="cs-CZ" sz="9000" b="1" dirty="0"/>
              <a:t>astronomie, fyziky a matematiky </a:t>
            </a:r>
            <a:r>
              <a:rPr lang="cs-CZ" sz="9000" dirty="0"/>
              <a:t>se v tomto období rozvíjela </a:t>
            </a:r>
            <a:r>
              <a:rPr lang="cs-CZ" sz="9000" b="1" dirty="0"/>
              <a:t>také geografie, mineralogie, botanika a zoologie. </a:t>
            </a:r>
          </a:p>
          <a:p>
            <a:pPr lvl="0"/>
            <a:r>
              <a:rPr lang="cs-CZ" sz="9000" dirty="0"/>
              <a:t>Chemie: lékař </a:t>
            </a:r>
            <a:r>
              <a:rPr lang="cs-CZ" sz="9000" u="sng" dirty="0" err="1">
                <a:hlinkClick r:id="rId2"/>
              </a:rPr>
              <a:t>Agricola</a:t>
            </a:r>
            <a:r>
              <a:rPr lang="cs-CZ" sz="9000" dirty="0"/>
              <a:t> , teoretik a experimentátor </a:t>
            </a:r>
            <a:r>
              <a:rPr lang="cs-CZ" sz="9000" u="sng" dirty="0">
                <a:hlinkClick r:id="rId3"/>
              </a:rPr>
              <a:t>Robert </a:t>
            </a:r>
            <a:r>
              <a:rPr lang="cs-CZ" sz="9000" u="sng" dirty="0" err="1">
                <a:hlinkClick r:id="rId3"/>
              </a:rPr>
              <a:t>Boyle</a:t>
            </a:r>
            <a:r>
              <a:rPr lang="cs-CZ" sz="9000" dirty="0"/>
              <a:t>.</a:t>
            </a:r>
          </a:p>
          <a:p>
            <a:pPr lvl="0"/>
            <a:r>
              <a:rPr lang="cs-CZ" sz="9000" dirty="0"/>
              <a:t> </a:t>
            </a:r>
          </a:p>
          <a:p>
            <a:pPr lvl="0"/>
            <a:r>
              <a:rPr lang="cs-CZ" sz="9000" dirty="0"/>
              <a:t>K charakteristickým jevům tohoto období patřilo:</a:t>
            </a:r>
          </a:p>
          <a:p>
            <a:pPr lvl="0"/>
            <a:r>
              <a:rPr lang="cs-CZ" sz="9000" b="1" dirty="0"/>
              <a:t>• vznik vědecké a technické literatury (</a:t>
            </a:r>
            <a:r>
              <a:rPr lang="cs-CZ" sz="9000" dirty="0"/>
              <a:t>charakter </a:t>
            </a:r>
            <a:r>
              <a:rPr lang="cs-CZ" sz="9000" b="1" dirty="0"/>
              <a:t>učebnic, </a:t>
            </a:r>
            <a:r>
              <a:rPr lang="cs-CZ" sz="9000" dirty="0"/>
              <a:t>trend směřující ke vzniku vyčerpávajících </a:t>
            </a:r>
            <a:r>
              <a:rPr lang="cs-CZ" sz="9000" b="1" dirty="0"/>
              <a:t>encyklopedických děl). </a:t>
            </a:r>
            <a:endParaRPr lang="cs-CZ" sz="9000" dirty="0"/>
          </a:p>
          <a:p>
            <a:pPr lvl="0"/>
            <a:r>
              <a:rPr lang="cs-CZ" sz="9000" b="1" dirty="0"/>
              <a:t>• zakládání akademií</a:t>
            </a:r>
            <a:endParaRPr lang="cs-CZ" sz="9000" dirty="0"/>
          </a:p>
          <a:p>
            <a:pPr lvl="0"/>
            <a:r>
              <a:rPr lang="cs-CZ" sz="9000" dirty="0"/>
              <a:t>V roce 1663 byla založena </a:t>
            </a:r>
            <a:r>
              <a:rPr lang="cs-CZ" sz="9000" b="1" dirty="0"/>
              <a:t>Londýnská královská společnost</a:t>
            </a:r>
            <a:r>
              <a:rPr lang="cs-CZ" sz="9000" dirty="0"/>
              <a:t>, tzv. </a:t>
            </a:r>
            <a:r>
              <a:rPr lang="cs-CZ" sz="9000" dirty="0" err="1"/>
              <a:t>Royal</a:t>
            </a:r>
            <a:r>
              <a:rPr lang="cs-CZ" sz="9000" dirty="0"/>
              <a:t> Society. Jejími členy byli např. I. Newton nebo R. </a:t>
            </a:r>
            <a:r>
              <a:rPr lang="cs-CZ" sz="9000" dirty="0" err="1"/>
              <a:t>Boyle</a:t>
            </a:r>
            <a:r>
              <a:rPr lang="cs-CZ" sz="9000" dirty="0"/>
              <a:t>. Jejich hlavním cílem bylo úsilí o rozvoj věd. </a:t>
            </a:r>
          </a:p>
          <a:p>
            <a:pPr lvl="0"/>
            <a:r>
              <a:rPr lang="cs-CZ" sz="9000" dirty="0"/>
              <a:t>V roce 1666 vznikla </a:t>
            </a:r>
            <a:r>
              <a:rPr lang="cs-CZ" sz="9000" b="1" dirty="0"/>
              <a:t>v Paříži Akademie věd</a:t>
            </a:r>
            <a:r>
              <a:rPr lang="cs-CZ" sz="9000" dirty="0"/>
              <a:t> a po ní v různých zemích Evropy další instituce zvané rovněž „Akademie“. </a:t>
            </a:r>
          </a:p>
          <a:p>
            <a:pPr lvl="0"/>
            <a:r>
              <a:rPr lang="cs-CZ" sz="9000" dirty="0"/>
              <a:t>V Praze vznikla v roce 1769 </a:t>
            </a:r>
            <a:r>
              <a:rPr lang="cs-CZ" sz="9000" b="1" dirty="0"/>
              <a:t>Soukromá učená společnost</a:t>
            </a:r>
            <a:r>
              <a:rPr lang="cs-CZ" sz="9000" dirty="0"/>
              <a:t>, která byla základnou pro </a:t>
            </a:r>
            <a:r>
              <a:rPr lang="cs-CZ" sz="9000" b="1" dirty="0"/>
              <a:t>Královskou českou společnost nauk</a:t>
            </a:r>
            <a:r>
              <a:rPr lang="cs-CZ" sz="9000" dirty="0"/>
              <a:t>. Společnost pokračovala pod stejným názvem i po vzniku Československa (1918). Byla nucena skončit až v roce 1952 (vznik státní </a:t>
            </a:r>
            <a:r>
              <a:rPr lang="cs-CZ" sz="9000" b="1" dirty="0"/>
              <a:t>Československé akademie věd</a:t>
            </a:r>
            <a:r>
              <a:rPr lang="cs-CZ" sz="9000" dirty="0"/>
              <a:t>).</a:t>
            </a:r>
          </a:p>
          <a:p>
            <a:endParaRPr lang="cs-CZ" dirty="0"/>
          </a:p>
        </p:txBody>
      </p:sp>
    </p:spTree>
    <p:extLst>
      <p:ext uri="{BB962C8B-B14F-4D97-AF65-F5344CB8AC3E}">
        <p14:creationId xmlns:p14="http://schemas.microsoft.com/office/powerpoint/2010/main" val="805885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2192000" cy="1325563"/>
          </a:xfrm>
        </p:spPr>
        <p:txBody>
          <a:bodyPr>
            <a:normAutofit/>
          </a:bodyPr>
          <a:lstStyle/>
          <a:p>
            <a:r>
              <a:rPr lang="cs-CZ" b="1" cap="all" dirty="0"/>
              <a:t>PNEUMATICKÁ CHEMIE (PNEUMOCHMIE)</a:t>
            </a:r>
            <a:endParaRPr lang="cs-CZ" b="1" dirty="0"/>
          </a:p>
        </p:txBody>
      </p:sp>
      <p:sp>
        <p:nvSpPr>
          <p:cNvPr id="3" name="Zástupný symbol pro obsah 2"/>
          <p:cNvSpPr>
            <a:spLocks noGrp="1"/>
          </p:cNvSpPr>
          <p:nvPr>
            <p:ph idx="1"/>
          </p:nvPr>
        </p:nvSpPr>
        <p:spPr>
          <a:xfrm>
            <a:off x="0" y="1267968"/>
            <a:ext cx="11996928" cy="4908995"/>
          </a:xfrm>
        </p:spPr>
        <p:txBody>
          <a:bodyPr>
            <a:normAutofit fontScale="92500" lnSpcReduction="20000"/>
          </a:bodyPr>
          <a:lstStyle/>
          <a:p>
            <a:pPr lvl="0"/>
            <a:r>
              <a:rPr lang="cs-CZ" dirty="0"/>
              <a:t>Velmi významný mezník rozvoje chemie jako vědy. Mezi zakladatele patří </a:t>
            </a:r>
            <a:r>
              <a:rPr lang="cs-CZ" u="sng" dirty="0">
                <a:hlinkClick r:id="rId2"/>
              </a:rPr>
              <a:t>J. B. van </a:t>
            </a:r>
            <a:r>
              <a:rPr lang="cs-CZ" u="sng" dirty="0" err="1">
                <a:hlinkClick r:id="rId2"/>
              </a:rPr>
              <a:t>Helmont</a:t>
            </a:r>
            <a:r>
              <a:rPr lang="cs-CZ" dirty="0"/>
              <a:t>.</a:t>
            </a:r>
            <a:endParaRPr lang="cs-CZ" sz="4000" dirty="0"/>
          </a:p>
          <a:p>
            <a:pPr lvl="0"/>
            <a:r>
              <a:rPr lang="cs-CZ" dirty="0"/>
              <a:t>Název pochází z řeckého </a:t>
            </a:r>
            <a:r>
              <a:rPr lang="cs-CZ" i="1" dirty="0" err="1"/>
              <a:t>pneuma</a:t>
            </a:r>
            <a:r>
              <a:rPr lang="cs-CZ" dirty="0"/>
              <a:t> = vánek, dech, vzduch. </a:t>
            </a:r>
            <a:endParaRPr lang="cs-CZ" sz="4000" dirty="0"/>
          </a:p>
          <a:p>
            <a:pPr lvl="0"/>
            <a:r>
              <a:rPr lang="cs-CZ" dirty="0"/>
              <a:t>Zabývala se vlastnostmi plynů. Objev hmotnosti vzduchu, vakua, vývěvy, jímání plynů nad vodou, měření jejich objemu.</a:t>
            </a:r>
            <a:endParaRPr lang="cs-CZ" sz="4000" dirty="0"/>
          </a:p>
          <a:p>
            <a:pPr lvl="0"/>
            <a:r>
              <a:rPr lang="cs-CZ" i="1" dirty="0"/>
              <a:t>G. Galilei</a:t>
            </a:r>
            <a:r>
              <a:rPr lang="cs-CZ" dirty="0"/>
              <a:t> zjistil, že vzduch má hmotnost, věřil však nadále v nemožnost vakua. </a:t>
            </a:r>
            <a:endParaRPr lang="cs-CZ" sz="4000" dirty="0"/>
          </a:p>
          <a:p>
            <a:pPr lvl="0"/>
            <a:r>
              <a:rPr lang="cs-CZ" dirty="0"/>
              <a:t>Jeho žák </a:t>
            </a:r>
            <a:r>
              <a:rPr lang="cs-CZ" i="1" dirty="0"/>
              <a:t>E. </a:t>
            </a:r>
            <a:r>
              <a:rPr lang="cs-CZ" i="1" dirty="0" err="1"/>
              <a:t>Torricelli</a:t>
            </a:r>
            <a:r>
              <a:rPr lang="cs-CZ" dirty="0"/>
              <a:t>: 1644 barometrický tlak, vynález rtuťového barometru, důkaz existence vakua. </a:t>
            </a:r>
            <a:endParaRPr lang="cs-CZ" sz="4000" dirty="0"/>
          </a:p>
          <a:p>
            <a:pPr lvl="0"/>
            <a:r>
              <a:rPr lang="cs-CZ" dirty="0"/>
              <a:t>Objev vývěvy</a:t>
            </a:r>
            <a:endParaRPr lang="cs-CZ" sz="4000" dirty="0"/>
          </a:p>
          <a:p>
            <a:pPr lvl="0"/>
            <a:r>
              <a:rPr lang="cs-CZ" b="1" u="sng" dirty="0">
                <a:hlinkClick r:id="rId3"/>
              </a:rPr>
              <a:t>R. </a:t>
            </a:r>
            <a:r>
              <a:rPr lang="cs-CZ" b="1" u="sng" dirty="0" err="1">
                <a:hlinkClick r:id="rId3"/>
              </a:rPr>
              <a:t>Boyle</a:t>
            </a:r>
            <a:r>
              <a:rPr lang="cs-CZ" dirty="0"/>
              <a:t> (od r. 1680 prezident Londýnské královské společnosti) např. dokázal, že za nepřítomnosti vzduchu se nemůže šířit zvuk, na světlo a magnetismus vakuum nepůsobí. </a:t>
            </a:r>
            <a:r>
              <a:rPr lang="cs-CZ" b="1" dirty="0"/>
              <a:t>Také vyslovil názor, že </a:t>
            </a:r>
            <a:r>
              <a:rPr lang="cs-CZ" b="1" u="sng" dirty="0"/>
              <a:t>život</a:t>
            </a:r>
            <a:r>
              <a:rPr lang="cs-CZ" b="1" dirty="0"/>
              <a:t> a </a:t>
            </a:r>
            <a:r>
              <a:rPr lang="cs-CZ" b="1" u="sng" dirty="0"/>
              <a:t>spalování</a:t>
            </a:r>
            <a:r>
              <a:rPr lang="cs-CZ" b="1" dirty="0"/>
              <a:t> ve vakuu nejsou možné = jedno z východisek k velké chemické a fyziologické revoluci v 18. století</a:t>
            </a:r>
            <a:r>
              <a:rPr lang="cs-CZ" dirty="0"/>
              <a:t>.</a:t>
            </a:r>
            <a:endParaRPr lang="cs-CZ" sz="4000" dirty="0"/>
          </a:p>
          <a:p>
            <a:endParaRPr lang="cs-CZ" dirty="0"/>
          </a:p>
        </p:txBody>
      </p:sp>
    </p:spTree>
    <p:extLst>
      <p:ext uri="{BB962C8B-B14F-4D97-AF65-F5344CB8AC3E}">
        <p14:creationId xmlns:p14="http://schemas.microsoft.com/office/powerpoint/2010/main" val="1366213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670" y="1"/>
            <a:ext cx="6678930" cy="731519"/>
          </a:xfrm>
        </p:spPr>
        <p:txBody>
          <a:bodyPr>
            <a:normAutofit fontScale="90000"/>
          </a:bodyPr>
          <a:lstStyle/>
          <a:p>
            <a:r>
              <a:rPr lang="cs-CZ" b="1" cap="all" dirty="0"/>
              <a:t>18. STOL. – </a:t>
            </a:r>
            <a:r>
              <a:rPr lang="cs-CZ" b="1" cap="all" dirty="0" err="1"/>
              <a:t>vědeckÁ</a:t>
            </a:r>
            <a:r>
              <a:rPr lang="cs-CZ" b="1" cap="all" dirty="0"/>
              <a:t> revoluce</a:t>
            </a:r>
            <a:endParaRPr lang="cs-CZ" dirty="0"/>
          </a:p>
        </p:txBody>
      </p:sp>
      <p:sp>
        <p:nvSpPr>
          <p:cNvPr id="3" name="Zástupný symbol pro obsah 2"/>
          <p:cNvSpPr>
            <a:spLocks noGrp="1"/>
          </p:cNvSpPr>
          <p:nvPr>
            <p:ph idx="1"/>
          </p:nvPr>
        </p:nvSpPr>
        <p:spPr>
          <a:xfrm>
            <a:off x="26670" y="841248"/>
            <a:ext cx="12165330" cy="5925311"/>
          </a:xfrm>
        </p:spPr>
        <p:txBody>
          <a:bodyPr>
            <a:normAutofit/>
          </a:bodyPr>
          <a:lstStyle/>
          <a:p>
            <a:pPr lvl="0"/>
            <a:r>
              <a:rPr lang="cs-CZ" dirty="0"/>
              <a:t>18. století - zápas Anglie a Francie o koloniální panství. Vítěz = Velká Británie. Svět stával den ode dne „</a:t>
            </a:r>
            <a:r>
              <a:rPr lang="cs-CZ" dirty="0" err="1"/>
              <a:t>angličtějším</a:t>
            </a:r>
            <a:r>
              <a:rPr lang="cs-CZ" dirty="0"/>
              <a:t>“. </a:t>
            </a:r>
            <a:endParaRPr lang="cs-CZ" sz="4000" dirty="0"/>
          </a:p>
          <a:p>
            <a:pPr lvl="0"/>
            <a:r>
              <a:rPr lang="cs-CZ" dirty="0"/>
              <a:t>V Británii 18. století – </a:t>
            </a:r>
            <a:r>
              <a:rPr lang="cs-CZ" b="1" dirty="0"/>
              <a:t>průmyslová revoluce</a:t>
            </a:r>
            <a:r>
              <a:rPr lang="cs-CZ" dirty="0"/>
              <a:t>, od konce 18. stol. se šířila dál do Evropy. Tradiční agrární společnost se začala měnit v moderní průmyslové národy. Uplatnění koncentrovaného kapitálu, mechanizace a tovární výroby. Parní stroj (James Watt, 1765 – ale parní stroj znám už dříve). </a:t>
            </a:r>
            <a:endParaRPr lang="cs-CZ" sz="4000" dirty="0"/>
          </a:p>
          <a:p>
            <a:pPr lvl="0"/>
            <a:r>
              <a:rPr lang="cs-CZ" dirty="0"/>
              <a:t>Británie měla pro rozvoj masové velkovýroby ideální předpoklady (dostatek uhlí i vhodný terén pro budování dopravních sítí, zejm. levných vodních).</a:t>
            </a:r>
          </a:p>
          <a:p>
            <a:pPr lvl="0"/>
            <a:endParaRPr lang="cs-CZ" sz="4000" dirty="0"/>
          </a:p>
        </p:txBody>
      </p:sp>
    </p:spTree>
    <p:extLst>
      <p:ext uri="{BB962C8B-B14F-4D97-AF65-F5344CB8AC3E}">
        <p14:creationId xmlns:p14="http://schemas.microsoft.com/office/powerpoint/2010/main" val="179434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536448" y="0"/>
            <a:ext cx="11338560" cy="4201150"/>
          </a:xfrm>
          <a:prstGeom prst="rect">
            <a:avLst/>
          </a:prstGeom>
        </p:spPr>
        <p:txBody>
          <a:bodyPr wrap="square">
            <a:spAutoFit/>
          </a:bodyPr>
          <a:lstStyle/>
          <a:p>
            <a:pPr>
              <a:spcBef>
                <a:spcPts val="1200"/>
              </a:spcBef>
              <a:spcAft>
                <a:spcPts val="300"/>
              </a:spcAft>
            </a:pPr>
            <a:r>
              <a:rPr lang="cs-CZ" sz="2800" b="1" kern="1400" dirty="0">
                <a:effectLst/>
                <a:latin typeface="Arial" panose="020B0604020202020204" pitchFamily="34" charset="0"/>
                <a:cs typeface="Times New Roman" panose="02020603050405020304" pitchFamily="18" charset="0"/>
              </a:rPr>
              <a:t>PRAVĚK</a:t>
            </a:r>
          </a:p>
          <a:p>
            <a:pPr>
              <a:spcBef>
                <a:spcPts val="1200"/>
              </a:spcBef>
              <a:spcAft>
                <a:spcPts val="300"/>
              </a:spcAft>
            </a:pPr>
            <a:endParaRPr lang="cs-CZ" sz="2800" b="1" kern="1400" dirty="0">
              <a:effectLst/>
              <a:latin typeface="Arial" panose="020B0604020202020204" pitchFamily="34" charset="0"/>
              <a:cs typeface="Times New Roman" panose="02020603050405020304" pitchFamily="18" charset="0"/>
            </a:endParaRPr>
          </a:p>
          <a:p>
            <a:pPr>
              <a:spcAft>
                <a:spcPts val="0"/>
              </a:spcAft>
            </a:pPr>
            <a:r>
              <a:rPr lang="cs-CZ" sz="2800" dirty="0">
                <a:effectLst/>
                <a:latin typeface="Arial" panose="020B0604020202020204" pitchFamily="34" charset="0"/>
                <a:ea typeface="Times New Roman" panose="02020603050405020304" pitchFamily="18" charset="0"/>
                <a:cs typeface="Times New Roman" panose="02020603050405020304" pitchFamily="18" charset="0"/>
              </a:rPr>
              <a:t>nejdelší období lidských dějin. </a:t>
            </a:r>
          </a:p>
          <a:p>
            <a:pPr>
              <a:spcAft>
                <a:spcPts val="0"/>
              </a:spcAft>
            </a:pP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cs-CZ" sz="2800" dirty="0">
                <a:effectLst/>
                <a:latin typeface="Arial" panose="020B0604020202020204" pitchFamily="34" charset="0"/>
                <a:ea typeface="Times New Roman" panose="02020603050405020304" pitchFamily="18" charset="0"/>
                <a:cs typeface="Times New Roman" panose="02020603050405020304" pitchFamily="18" charset="0"/>
              </a:rPr>
              <a:t>začíná vývojem člověka a končí ve chvíli, kdy se na daném území začalo používat písmo (obvykle spojené s vytvořením nějaké formy státu). Proto skončil na různých místech světa v různou dobu. </a:t>
            </a:r>
          </a:p>
          <a:p>
            <a:pPr>
              <a:spcAft>
                <a:spcPts val="0"/>
              </a:spcAft>
            </a:pPr>
            <a:endParaRPr lang="cs-CZ" sz="28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310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067555" y="110984"/>
            <a:ext cx="9242637" cy="6636032"/>
          </a:xfrm>
          <a:prstGeom prst="rect">
            <a:avLst/>
          </a:prstGeom>
        </p:spPr>
      </p:pic>
    </p:spTree>
    <p:extLst>
      <p:ext uri="{BB962C8B-B14F-4D97-AF65-F5344CB8AC3E}">
        <p14:creationId xmlns:p14="http://schemas.microsoft.com/office/powerpoint/2010/main" val="2393863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8496" y="195072"/>
            <a:ext cx="11753088" cy="6571488"/>
          </a:xfrm>
        </p:spPr>
        <p:txBody>
          <a:bodyPr>
            <a:normAutofit/>
          </a:bodyPr>
          <a:lstStyle/>
          <a:p>
            <a:pPr lvl="0"/>
            <a:r>
              <a:rPr lang="cs-CZ" sz="3600" b="1" dirty="0"/>
              <a:t>Ve 2. pol. 18. stol.</a:t>
            </a:r>
            <a:r>
              <a:rPr lang="cs-CZ" sz="3600" dirty="0"/>
              <a:t> Došlo k rychlému rozvoji výroby a přechodu od ruční práce k využití. Projevilo se to v metalurgii, při obrábění kovů, ve využívání parních strojů, následně pak rozvojem dopravy, růstem textilního průmyslu. </a:t>
            </a:r>
          </a:p>
          <a:p>
            <a:pPr lvl="0"/>
            <a:r>
              <a:rPr lang="cs-CZ" sz="3600" dirty="0"/>
              <a:t>Dalším významným průmyslovým úspěchem bylo </a:t>
            </a:r>
            <a:r>
              <a:rPr lang="cs-CZ" sz="3600" b="1" dirty="0"/>
              <a:t>používání ropy</a:t>
            </a:r>
            <a:r>
              <a:rPr lang="cs-CZ" sz="3600" dirty="0"/>
              <a:t> (bez další úpravy) na svícení v lampách. </a:t>
            </a:r>
          </a:p>
          <a:p>
            <a:pPr lvl="0"/>
            <a:r>
              <a:rPr lang="cs-CZ" sz="3600" dirty="0"/>
              <a:t>Počínající populační exploze vyvolala </a:t>
            </a:r>
            <a:r>
              <a:rPr lang="cs-CZ" sz="3600" b="1" dirty="0"/>
              <a:t>intenzifikaci zemědělské výroby</a:t>
            </a:r>
            <a:r>
              <a:rPr lang="cs-CZ" sz="3600" dirty="0"/>
              <a:t>. Byl opuštěn úhorový cyklus a začala se využívat </a:t>
            </a:r>
            <a:r>
              <a:rPr lang="cs-CZ" sz="3600" b="1" dirty="0"/>
              <a:t>hnojiva</a:t>
            </a:r>
            <a:r>
              <a:rPr lang="cs-CZ" sz="3600" dirty="0"/>
              <a:t> a pěstovat nové plodiny. To vše kladlo </a:t>
            </a:r>
            <a:r>
              <a:rPr lang="cs-CZ" sz="3600" b="1" dirty="0"/>
              <a:t>větší nároky na rozvíjející se chemický průmysl</a:t>
            </a:r>
            <a:r>
              <a:rPr lang="cs-CZ" sz="3600" dirty="0"/>
              <a:t>.</a:t>
            </a:r>
          </a:p>
        </p:txBody>
      </p:sp>
    </p:spTree>
    <p:extLst>
      <p:ext uri="{BB962C8B-B14F-4D97-AF65-F5344CB8AC3E}">
        <p14:creationId xmlns:p14="http://schemas.microsoft.com/office/powerpoint/2010/main" val="3647016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3544" y="0"/>
            <a:ext cx="10515600" cy="1325563"/>
          </a:xfrm>
        </p:spPr>
        <p:txBody>
          <a:bodyPr/>
          <a:lstStyle/>
          <a:p>
            <a:r>
              <a:rPr lang="cs-CZ" dirty="0"/>
              <a:t>Úhorové hospodaření</a:t>
            </a:r>
          </a:p>
        </p:txBody>
      </p:sp>
      <p:sp>
        <p:nvSpPr>
          <p:cNvPr id="3" name="Zástupný symbol pro obsah 2"/>
          <p:cNvSpPr>
            <a:spLocks noGrp="1"/>
          </p:cNvSpPr>
          <p:nvPr>
            <p:ph idx="1"/>
          </p:nvPr>
        </p:nvSpPr>
        <p:spPr>
          <a:xfrm>
            <a:off x="170688" y="1085088"/>
            <a:ext cx="12021312" cy="5772911"/>
          </a:xfrm>
        </p:spPr>
        <p:txBody>
          <a:bodyPr>
            <a:normAutofit/>
          </a:bodyPr>
          <a:lstStyle/>
          <a:p>
            <a:pPr marL="0" indent="0">
              <a:buNone/>
            </a:pPr>
            <a:r>
              <a:rPr lang="cs-CZ" sz="3200" dirty="0"/>
              <a:t>Úhor jako způsob zvyšování výnosu zemědělské půdy byl využíván ve dvojpolním systému a trojpolním systému hospodářství. Na neobdělávané části pole se zpravidla </a:t>
            </a:r>
            <a:r>
              <a:rPr lang="cs-CZ" sz="3200" b="1" dirty="0"/>
              <a:t>pásl dobytek</a:t>
            </a:r>
            <a:r>
              <a:rPr lang="cs-CZ" sz="3200" dirty="0"/>
              <a:t>. </a:t>
            </a:r>
            <a:r>
              <a:rPr lang="cs-CZ" sz="3200" b="1" dirty="0"/>
              <a:t>Vždy po roce došlo k cyklickému posunu způsobu využití jednotlivých částí pole</a:t>
            </a:r>
            <a:r>
              <a:rPr lang="cs-CZ" sz="3200" dirty="0"/>
              <a:t>. Na trojpolní systém začali přecházet v Evropě zemědělci ve 12. století, k jeho opuštění došlo se zdokonalením osevních postupů a efektivního střídání plodin během průmyslové revoluce v 18.–19. století, které znamenalo přechod k současnému intenzivnímu zemědělství. </a:t>
            </a:r>
            <a:r>
              <a:rPr lang="cs-CZ" sz="3200" b="1" dirty="0"/>
              <a:t>Určitou renesanci zažívá tento druh využití pozemků v aktuální zemědělské politice</a:t>
            </a:r>
            <a:r>
              <a:rPr lang="cs-CZ" sz="3200" dirty="0"/>
              <a:t>, kladoucí důraz na větší ekologickou udržitelnost a podporu biodiverzity v krajině; na úhor ponechaný určitou stanovenou dobu ladem lze čerpat zemědělské dotace.</a:t>
            </a:r>
          </a:p>
        </p:txBody>
      </p:sp>
    </p:spTree>
    <p:extLst>
      <p:ext uri="{BB962C8B-B14F-4D97-AF65-F5344CB8AC3E}">
        <p14:creationId xmlns:p14="http://schemas.microsoft.com/office/powerpoint/2010/main" val="975927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7264" y="268224"/>
            <a:ext cx="11984736" cy="5908739"/>
          </a:xfrm>
        </p:spPr>
        <p:txBody>
          <a:bodyPr>
            <a:normAutofit/>
          </a:bodyPr>
          <a:lstStyle/>
          <a:p>
            <a:pPr lvl="0"/>
            <a:r>
              <a:rPr lang="cs-CZ" sz="3200" b="1" dirty="0"/>
              <a:t>Hranice mezi jednotlivými obory byly velmi vágní, navíc zůstávaly v rámci filozofie</a:t>
            </a:r>
            <a:r>
              <a:rPr lang="cs-CZ" sz="3200" dirty="0"/>
              <a:t>. Filozofové tedy byli zároveň vědci a naopak. Stejně jako v předchozím století to byli nadšenci, kteří jen zřídka přednášeli na univerzitách. </a:t>
            </a:r>
          </a:p>
          <a:p>
            <a:pPr lvl="1"/>
            <a:r>
              <a:rPr lang="cs-CZ" sz="3200" dirty="0"/>
              <a:t>Spíše než „proč“ vědce zajímalo „jak“. </a:t>
            </a:r>
          </a:p>
          <a:p>
            <a:pPr lvl="1"/>
            <a:r>
              <a:rPr lang="cs-CZ" sz="3200" dirty="0"/>
              <a:t>Mezi bohatými se stávalo módou vlastnit fyzikální či chemickou laboratoř. </a:t>
            </a:r>
          </a:p>
          <a:p>
            <a:pPr lvl="1"/>
            <a:r>
              <a:rPr lang="cs-CZ" sz="3200" dirty="0"/>
              <a:t>Pokroku průmyslu však v tomto století přispívala věda jen velmi omezeně a před technikou si uchovávala značný, oddělený předstih.</a:t>
            </a:r>
          </a:p>
          <a:p>
            <a:pPr marL="0" indent="0">
              <a:buNone/>
            </a:pPr>
            <a:endParaRPr lang="cs-CZ" dirty="0"/>
          </a:p>
        </p:txBody>
      </p:sp>
    </p:spTree>
    <p:extLst>
      <p:ext uri="{BB962C8B-B14F-4D97-AF65-F5344CB8AC3E}">
        <p14:creationId xmlns:p14="http://schemas.microsoft.com/office/powerpoint/2010/main" val="2053042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7264" y="268224"/>
            <a:ext cx="11984736" cy="5908739"/>
          </a:xfrm>
        </p:spPr>
        <p:txBody>
          <a:bodyPr>
            <a:normAutofit/>
          </a:bodyPr>
          <a:lstStyle/>
          <a:p>
            <a:pPr marL="228600" lvl="1">
              <a:buNone/>
            </a:pPr>
            <a:r>
              <a:rPr lang="cs-CZ" sz="3200" b="1" dirty="0"/>
              <a:t>Chemie </a:t>
            </a:r>
            <a:r>
              <a:rPr lang="cs-CZ" sz="3200" dirty="0"/>
              <a:t>- důkladně řešila </a:t>
            </a:r>
            <a:r>
              <a:rPr lang="cs-CZ" sz="3200" b="1" dirty="0"/>
              <a:t>problém spalování</a:t>
            </a:r>
            <a:r>
              <a:rPr lang="cs-CZ" sz="3200" dirty="0"/>
              <a:t> </a:t>
            </a:r>
            <a:r>
              <a:rPr lang="cs-CZ" sz="3200" dirty="0">
                <a:sym typeface="Symbol" panose="05050102010706020507" pitchFamily="18" charset="2"/>
              </a:rPr>
              <a:t></a:t>
            </a:r>
            <a:r>
              <a:rPr lang="cs-CZ" sz="3200" dirty="0"/>
              <a:t> </a:t>
            </a:r>
            <a:r>
              <a:rPr lang="cs-CZ" sz="3200" b="1" u="sng" dirty="0">
                <a:hlinkClick r:id="rId2"/>
              </a:rPr>
              <a:t>flogistonová teorie</a:t>
            </a:r>
            <a:r>
              <a:rPr lang="cs-CZ" sz="3200" dirty="0"/>
              <a:t>: </a:t>
            </a:r>
          </a:p>
          <a:p>
            <a:pPr marL="228600" lvl="2"/>
            <a:r>
              <a:rPr lang="cs-CZ" sz="3200" dirty="0"/>
              <a:t>Z řeckého </a:t>
            </a:r>
            <a:r>
              <a:rPr lang="cs-CZ" sz="3200" i="1" dirty="0" err="1"/>
              <a:t>phlox</a:t>
            </a:r>
            <a:r>
              <a:rPr lang="cs-CZ" sz="3200" dirty="0"/>
              <a:t> = plamen. Každá látka schopná hoření musela dle této teorie obsahovat látku zvanou </a:t>
            </a:r>
            <a:r>
              <a:rPr lang="cs-CZ" sz="3200" b="1" dirty="0"/>
              <a:t>flogiston</a:t>
            </a:r>
            <a:r>
              <a:rPr lang="cs-CZ" sz="3200" dirty="0"/>
              <a:t>. Každá z hořlavých látek byla tedy složena ze dvou částí:</a:t>
            </a:r>
          </a:p>
          <a:p>
            <a:pPr marL="228600" lvl="4"/>
            <a:r>
              <a:rPr lang="cs-CZ" sz="3200" i="1" dirty="0"/>
              <a:t>specifické</a:t>
            </a:r>
            <a:r>
              <a:rPr lang="cs-CZ" sz="3200" dirty="0"/>
              <a:t> (</a:t>
            </a:r>
            <a:r>
              <a:rPr lang="cs-CZ" sz="3200" dirty="0" err="1"/>
              <a:t>calx</a:t>
            </a:r>
            <a:r>
              <a:rPr lang="cs-CZ" sz="3200" dirty="0"/>
              <a:t>) = ta část, která po hoření zbyla</a:t>
            </a:r>
          </a:p>
          <a:p>
            <a:pPr marL="228600" lvl="4"/>
            <a:r>
              <a:rPr lang="cs-CZ" sz="3200" i="1" dirty="0"/>
              <a:t>obecné</a:t>
            </a:r>
            <a:r>
              <a:rPr lang="cs-CZ" sz="3200" dirty="0"/>
              <a:t> (flogiston) = ta část, která způsobovala hořlavost a při hoření unikala.</a:t>
            </a:r>
          </a:p>
          <a:p>
            <a:endParaRPr lang="cs-CZ" dirty="0"/>
          </a:p>
        </p:txBody>
      </p:sp>
    </p:spTree>
    <p:extLst>
      <p:ext uri="{BB962C8B-B14F-4D97-AF65-F5344CB8AC3E}">
        <p14:creationId xmlns:p14="http://schemas.microsoft.com/office/powerpoint/2010/main" val="708467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7264" y="268224"/>
            <a:ext cx="11984736" cy="5908739"/>
          </a:xfrm>
        </p:spPr>
        <p:txBody>
          <a:bodyPr>
            <a:normAutofit/>
          </a:bodyPr>
          <a:lstStyle/>
          <a:p>
            <a:pPr marL="228600" lvl="2"/>
            <a:r>
              <a:rPr lang="cs-CZ" sz="3200" dirty="0"/>
              <a:t>Tvrzení, že při spalování se ztratí část hořlavých látek, odporovalo zjištěným faktům, že při žíhání kovů dochází ke zvětšování hmotnosti. Zastánci teorie proto v obdobných případech připsali flogistonu zápornou hmotnost.</a:t>
            </a:r>
          </a:p>
          <a:p>
            <a:pPr marL="228600" lvl="2"/>
            <a:r>
              <a:rPr lang="cs-CZ" sz="3200" dirty="0"/>
              <a:t>Flogistonová teorie shrnula do jednoho systému hoření, žíhání kovů a dýchání (všechny děje, kde dnes hovoříme o slučování s </a:t>
            </a:r>
            <a:r>
              <a:rPr lang="cs-CZ" sz="3200" u="sng" dirty="0">
                <a:hlinkClick r:id="rId2"/>
              </a:rPr>
              <a:t>kyslíkem</a:t>
            </a:r>
            <a:r>
              <a:rPr lang="cs-CZ" sz="3200" dirty="0"/>
              <a:t> či o oxidaci). Obdobně byla považována redukce nebo odnímání kyslíku za přijímání flogistonu.</a:t>
            </a:r>
          </a:p>
          <a:p>
            <a:endParaRPr lang="cs-CZ" dirty="0"/>
          </a:p>
        </p:txBody>
      </p:sp>
    </p:spTree>
    <p:extLst>
      <p:ext uri="{BB962C8B-B14F-4D97-AF65-F5344CB8AC3E}">
        <p14:creationId xmlns:p14="http://schemas.microsoft.com/office/powerpoint/2010/main" val="1405724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228600" lvl="2"/>
            <a:r>
              <a:rPr lang="cs-CZ" sz="3200" dirty="0"/>
              <a:t>Tato teorie se sice neosvědčila, ale boj proti ní způsobil oživení experimentální činnosti i vědeckého myšlení a byl proto velmi užitečný pro další rozvoj chemické vědy.</a:t>
            </a:r>
          </a:p>
          <a:p>
            <a:pPr marL="228600" lvl="2"/>
            <a:r>
              <a:rPr lang="cs-CZ" sz="3200" b="1" dirty="0">
                <a:solidFill>
                  <a:srgbClr val="FF0000"/>
                </a:solidFill>
              </a:rPr>
              <a:t>Na konci 18. století </a:t>
            </a:r>
            <a:r>
              <a:rPr lang="cs-CZ" sz="3200" dirty="0"/>
              <a:t>se flogistonovou teorii podařilo definitivně vyvrátit </a:t>
            </a:r>
            <a:r>
              <a:rPr lang="cs-CZ" sz="3200" u="sng" dirty="0"/>
              <a:t>A. L. </a:t>
            </a:r>
            <a:r>
              <a:rPr lang="cs-CZ" sz="3200" u="sng" dirty="0" err="1"/>
              <a:t>Lavoisierovi</a:t>
            </a:r>
            <a:r>
              <a:rPr lang="cs-CZ" sz="3200" dirty="0"/>
              <a:t>, který ji nahradil dodnes platnou teorií hoření – </a:t>
            </a:r>
            <a:r>
              <a:rPr lang="cs-CZ" sz="3200" b="1" u="sng" dirty="0">
                <a:solidFill>
                  <a:srgbClr val="FF0000"/>
                </a:solidFill>
              </a:rPr>
              <a:t>teorií oxidace</a:t>
            </a:r>
            <a:r>
              <a:rPr lang="cs-CZ" sz="3200" b="1" dirty="0">
                <a:solidFill>
                  <a:srgbClr val="FF0000"/>
                </a:solidFill>
              </a:rPr>
              <a:t>.</a:t>
            </a:r>
          </a:p>
          <a:p>
            <a:endParaRPr lang="cs-CZ" dirty="0"/>
          </a:p>
        </p:txBody>
      </p:sp>
    </p:spTree>
    <p:extLst>
      <p:ext uri="{BB962C8B-B14F-4D97-AF65-F5344CB8AC3E}">
        <p14:creationId xmlns:p14="http://schemas.microsoft.com/office/powerpoint/2010/main" val="1979114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9456" y="305092"/>
            <a:ext cx="12411456" cy="5509200"/>
          </a:xfrm>
          <a:prstGeom prst="rect">
            <a:avLst/>
          </a:prstGeom>
        </p:spPr>
        <p:txBody>
          <a:bodyPr wrap="square">
            <a:spAutoFit/>
          </a:bodyPr>
          <a:lstStyle/>
          <a:p>
            <a:pPr lvl="1"/>
            <a:r>
              <a:rPr lang="cs-CZ" sz="3200" b="1" dirty="0"/>
              <a:t>Fyzika – parní stroj</a:t>
            </a:r>
            <a:r>
              <a:rPr lang="cs-CZ" sz="3200" dirty="0"/>
              <a:t> (1765), </a:t>
            </a:r>
          </a:p>
          <a:p>
            <a:pPr lvl="1"/>
            <a:r>
              <a:rPr lang="cs-CZ" sz="3200" b="1" dirty="0"/>
              <a:t>https://cs.wikipedia.org/wiki/Parn%C3%AD_stroj</a:t>
            </a:r>
          </a:p>
          <a:p>
            <a:pPr lvl="1"/>
            <a:endParaRPr lang="cs-CZ" sz="3200" b="1" dirty="0"/>
          </a:p>
          <a:p>
            <a:pPr lvl="1"/>
            <a:endParaRPr lang="cs-CZ" sz="3200" b="1" dirty="0"/>
          </a:p>
          <a:p>
            <a:pPr lvl="1"/>
            <a:r>
              <a:rPr lang="cs-CZ" sz="3200" b="1" dirty="0"/>
              <a:t>elektřina</a:t>
            </a:r>
            <a:r>
              <a:rPr lang="cs-CZ" sz="3200" dirty="0"/>
              <a:t>: odlišení vodičů a nevodičů (1731), objev kondenzátoru (1745), odlišení „kladné a záporné elektřiny“ (1758), objev Coulombova zákona (1785).</a:t>
            </a:r>
          </a:p>
          <a:p>
            <a:pPr lvl="1"/>
            <a:endParaRPr lang="cs-CZ" sz="3200" dirty="0"/>
          </a:p>
          <a:p>
            <a:pPr lvl="1"/>
            <a:r>
              <a:rPr lang="cs-CZ" sz="3200" dirty="0"/>
              <a:t>https://cs.wikipedia.org/wiki/Charles-Augustin_de_Coulomb</a:t>
            </a:r>
          </a:p>
          <a:p>
            <a:pPr lvl="1"/>
            <a:endParaRPr lang="cs-CZ" sz="3200" dirty="0"/>
          </a:p>
          <a:p>
            <a:pPr lvl="1"/>
            <a:r>
              <a:rPr lang="cs-CZ" sz="3200" dirty="0"/>
              <a:t>https://cs.wikipedia.org/wiki/Kategorie:Fyzici_18._stolet%C3%AD</a:t>
            </a:r>
          </a:p>
        </p:txBody>
      </p:sp>
    </p:spTree>
    <p:extLst>
      <p:ext uri="{BB962C8B-B14F-4D97-AF65-F5344CB8AC3E}">
        <p14:creationId xmlns:p14="http://schemas.microsoft.com/office/powerpoint/2010/main" val="1421142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864" y="96901"/>
            <a:ext cx="12082272" cy="683387"/>
          </a:xfrm>
        </p:spPr>
        <p:txBody>
          <a:bodyPr>
            <a:normAutofit/>
          </a:bodyPr>
          <a:lstStyle/>
          <a:p>
            <a:r>
              <a:rPr lang="cs-CZ" sz="4000" b="1" cap="all" dirty="0"/>
              <a:t>19. STOLETÍ – </a:t>
            </a:r>
            <a:r>
              <a:rPr lang="cs-CZ" sz="4000" b="1" cap="all" dirty="0" err="1"/>
              <a:t>průmyslovÁ</a:t>
            </a:r>
            <a:r>
              <a:rPr lang="cs-CZ" sz="4000" b="1" cap="all" dirty="0"/>
              <a:t> revoluce, STOLETÍ ATOMU</a:t>
            </a:r>
            <a:endParaRPr lang="cs-CZ" sz="4000" dirty="0"/>
          </a:p>
        </p:txBody>
      </p:sp>
      <p:sp>
        <p:nvSpPr>
          <p:cNvPr id="3" name="Zástupný symbol pro obsah 2"/>
          <p:cNvSpPr>
            <a:spLocks noGrp="1"/>
          </p:cNvSpPr>
          <p:nvPr>
            <p:ph idx="1"/>
          </p:nvPr>
        </p:nvSpPr>
        <p:spPr>
          <a:xfrm>
            <a:off x="146304" y="694944"/>
            <a:ext cx="11207496" cy="5482019"/>
          </a:xfrm>
        </p:spPr>
        <p:txBody>
          <a:bodyPr>
            <a:normAutofit lnSpcReduction="10000"/>
          </a:bodyPr>
          <a:lstStyle/>
          <a:p>
            <a:pPr lvl="0"/>
            <a:r>
              <a:rPr lang="cs-CZ" dirty="0"/>
              <a:t>Přelom a začátek 19. století: války hlavních evropských velmocí (Anglie, Rusko, Rakousko, Prusko) s napoleonskou Francií. V době Napoleonova pádu (1815) již byla Británie považována za „dílnu světa“ (velký objem výroby: těžba uhlí, textilní výroba, výroba železa).</a:t>
            </a:r>
          </a:p>
          <a:p>
            <a:pPr lvl="0"/>
            <a:r>
              <a:rPr lang="cs-CZ" dirty="0"/>
              <a:t>Od 20. let 19. stol. těžební a výrobní postupy průmyslové revoluce byly rozšířené ve většině zemí Evropy. Po r. 1830: velký rozvoj železniční sítě </a:t>
            </a:r>
            <a:r>
              <a:rPr lang="cs-CZ" dirty="0">
                <a:sym typeface="Symbol" panose="05050102010706020507" pitchFamily="18" charset="2"/>
              </a:rPr>
              <a:t></a:t>
            </a:r>
            <a:r>
              <a:rPr lang="cs-CZ" dirty="0"/>
              <a:t> převoz surovin a výrobků ve velkém. </a:t>
            </a:r>
          </a:p>
          <a:p>
            <a:pPr lvl="0"/>
            <a:r>
              <a:rPr lang="cs-CZ" b="1" dirty="0"/>
              <a:t>Po r. 1870 druhá vlna industrializace (1867: Siemens – dynamo): využití </a:t>
            </a:r>
            <a:r>
              <a:rPr lang="cs-CZ" b="1" u="sng" dirty="0"/>
              <a:t>elektřiny</a:t>
            </a:r>
            <a:r>
              <a:rPr lang="cs-CZ" b="1" dirty="0"/>
              <a:t> a spalovacího motoru</a:t>
            </a:r>
            <a:r>
              <a:rPr lang="cs-CZ" dirty="0"/>
              <a:t> </a:t>
            </a:r>
            <a:r>
              <a:rPr lang="cs-CZ" dirty="0">
                <a:sym typeface="Symbol" panose="05050102010706020507" pitchFamily="18" charset="2"/>
              </a:rPr>
              <a:t></a:t>
            </a:r>
            <a:r>
              <a:rPr lang="cs-CZ" dirty="0"/>
              <a:t> zefektivnění výroby (pásová výroba apod., nástup vědy v roli výrobní síly. </a:t>
            </a:r>
          </a:p>
          <a:p>
            <a:pPr lvl="0"/>
            <a:r>
              <a:rPr lang="cs-CZ" dirty="0"/>
              <a:t>Německá říše nemá žádné významnější kolonie, ale zachytí novou vlnu průmyslové revoluce a během třiceti let se umístí mezi nejvýkonnějšími ekonomikami světa. O to bude v následujícím století její nespokojenost s rozdělením světa, vyjádřená hrozivým zbrojením, nebezpečnější.</a:t>
            </a:r>
          </a:p>
          <a:p>
            <a:endParaRPr lang="cs-CZ" dirty="0"/>
          </a:p>
        </p:txBody>
      </p:sp>
    </p:spTree>
    <p:extLst>
      <p:ext uri="{BB962C8B-B14F-4D97-AF65-F5344CB8AC3E}">
        <p14:creationId xmlns:p14="http://schemas.microsoft.com/office/powerpoint/2010/main" val="3286082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6304" y="694944"/>
            <a:ext cx="11207496" cy="5482019"/>
          </a:xfrm>
        </p:spPr>
        <p:txBody>
          <a:bodyPr>
            <a:normAutofit/>
          </a:bodyPr>
          <a:lstStyle/>
          <a:p>
            <a:pPr lvl="0"/>
            <a:r>
              <a:rPr lang="cs-CZ" dirty="0"/>
              <a:t>19. stol. je </a:t>
            </a:r>
            <a:r>
              <a:rPr lang="cs-CZ" b="1" dirty="0"/>
              <a:t>obdobím průmyslové revoluce: </a:t>
            </a:r>
            <a:r>
              <a:rPr lang="cs-CZ" dirty="0"/>
              <a:t>parní čerpadlo; parní lokomotiva, Watt – parní stroj (1765).</a:t>
            </a:r>
          </a:p>
          <a:p>
            <a:pPr lvl="0"/>
            <a:r>
              <a:rPr lang="cs-CZ" dirty="0"/>
              <a:t>Průmyslová revoluce </a:t>
            </a:r>
            <a:r>
              <a:rPr lang="cs-CZ" b="1" dirty="0"/>
              <a:t>zasáhla nejdříve textilní výrobu</a:t>
            </a:r>
            <a:r>
              <a:rPr lang="cs-CZ" dirty="0"/>
              <a:t>. Objev mechanických spřádacích a tkacích strojů poháněných parními stroji umožnil prudké zvýšení výroby. Poptávka po textilních výrobcích stimulovala rozvoj železářského a chemického průmyslu (</a:t>
            </a:r>
            <a:r>
              <a:rPr lang="cs-CZ" i="1" dirty="0"/>
              <a:t>barviva, bělicí prostředky</a:t>
            </a:r>
            <a:r>
              <a:rPr lang="cs-CZ" dirty="0"/>
              <a:t>) což vyžadovalo zvýšení těžby uhlí a výroby koksu i dokonalejší dopravu.</a:t>
            </a:r>
          </a:p>
        </p:txBody>
      </p:sp>
    </p:spTree>
    <p:extLst>
      <p:ext uri="{BB962C8B-B14F-4D97-AF65-F5344CB8AC3E}">
        <p14:creationId xmlns:p14="http://schemas.microsoft.com/office/powerpoint/2010/main" val="146436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51947" y="4378039"/>
            <a:ext cx="4879848" cy="759049"/>
          </a:xfrm>
        </p:spPr>
        <p:txBody>
          <a:bodyPr/>
          <a:lstStyle/>
          <a:p>
            <a:r>
              <a:rPr lang="cs-CZ" dirty="0"/>
              <a:t>Papua Nová Guinea</a:t>
            </a:r>
          </a:p>
        </p:txBody>
      </p:sp>
      <p:sp>
        <p:nvSpPr>
          <p:cNvPr id="6" name="Nadpis 1"/>
          <p:cNvSpPr txBox="1">
            <a:spLocks/>
          </p:cNvSpPr>
          <p:nvPr/>
        </p:nvSpPr>
        <p:spPr>
          <a:xfrm>
            <a:off x="4593336" y="57669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Program Artemis</a:t>
            </a:r>
          </a:p>
        </p:txBody>
      </p:sp>
      <p:pic>
        <p:nvPicPr>
          <p:cNvPr id="4098" name="Picture 2" descr="Papua Nová Gui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031" y="945991"/>
            <a:ext cx="6977241" cy="343204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00492" y="114452"/>
            <a:ext cx="11625748" cy="707886"/>
          </a:xfrm>
          <a:prstGeom prst="rect">
            <a:avLst/>
          </a:prstGeom>
        </p:spPr>
        <p:txBody>
          <a:bodyPr wrap="square">
            <a:spAutoFit/>
          </a:bodyPr>
          <a:lstStyle/>
          <a:p>
            <a:pPr>
              <a:spcAft>
                <a:spcPts val="0"/>
              </a:spcAft>
            </a:pPr>
            <a:r>
              <a:rPr lang="cs-CZ" sz="4000" dirty="0">
                <a:effectLst/>
                <a:latin typeface="Arial" panose="020B0604020202020204" pitchFamily="34" charset="0"/>
                <a:ea typeface="Times New Roman" panose="02020603050405020304" pitchFamily="18" charset="0"/>
                <a:cs typeface="Times New Roman" panose="02020603050405020304" pitchFamily="18" charset="0"/>
              </a:rPr>
              <a:t>Souběh různých historických etap</a:t>
            </a:r>
          </a:p>
        </p:txBody>
      </p:sp>
      <p:pic>
        <p:nvPicPr>
          <p:cNvPr id="4102" name="Picture 6" descr="https://upload.wikimedia.org/wikipedia/commons/thumb/c/cf/Orion_Spacecraft_ArtemisI_DEC2019_PBS.jpg/800px-Orion_Spacecraft_ArtemisI_DEC2019_P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78133"/>
            <a:ext cx="4446023" cy="587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06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6304" y="694944"/>
            <a:ext cx="11207496" cy="5482019"/>
          </a:xfrm>
        </p:spPr>
        <p:txBody>
          <a:bodyPr>
            <a:normAutofit/>
          </a:bodyPr>
          <a:lstStyle/>
          <a:p>
            <a:pPr lvl="0"/>
            <a:r>
              <a:rPr lang="cs-CZ" b="1" dirty="0">
                <a:solidFill>
                  <a:srgbClr val="FF0000"/>
                </a:solidFill>
              </a:rPr>
              <a:t>Chemii</a:t>
            </a:r>
            <a:r>
              <a:rPr lang="cs-CZ" dirty="0">
                <a:solidFill>
                  <a:srgbClr val="FF0000"/>
                </a:solidFill>
              </a:rPr>
              <a:t> </a:t>
            </a:r>
            <a:r>
              <a:rPr lang="cs-CZ" dirty="0"/>
              <a:t>jako </a:t>
            </a:r>
            <a:r>
              <a:rPr lang="cs-CZ" b="1" dirty="0"/>
              <a:t>hlavní pomocnou vědu </a:t>
            </a:r>
            <a:r>
              <a:rPr lang="cs-CZ" b="1" u="sng" dirty="0"/>
              <a:t>textilního</a:t>
            </a:r>
            <a:r>
              <a:rPr lang="cs-CZ" b="1" dirty="0"/>
              <a:t> průmyslu</a:t>
            </a:r>
            <a:r>
              <a:rPr lang="cs-CZ" dirty="0"/>
              <a:t> můžeme nazvat </a:t>
            </a:r>
            <a:r>
              <a:rPr lang="cs-CZ" b="1" dirty="0">
                <a:solidFill>
                  <a:srgbClr val="FF0000"/>
                </a:solidFill>
              </a:rPr>
              <a:t>vědou 19. století</a:t>
            </a:r>
            <a:r>
              <a:rPr lang="cs-CZ" dirty="0"/>
              <a:t>. Následně začala pronikat i do jiných odvětví, např. zemědělství a lékařství.</a:t>
            </a:r>
          </a:p>
          <a:p>
            <a:pPr lvl="0"/>
            <a:r>
              <a:rPr lang="cs-CZ" dirty="0"/>
              <a:t>Koncem 19. stol.: </a:t>
            </a:r>
            <a:r>
              <a:rPr lang="cs-CZ" b="1" dirty="0"/>
              <a:t>chemický výzkum je podstatná část chemického průmyslu</a:t>
            </a:r>
            <a:r>
              <a:rPr lang="cs-CZ" dirty="0"/>
              <a:t>.</a:t>
            </a:r>
          </a:p>
          <a:p>
            <a:pPr lvl="0"/>
            <a:r>
              <a:rPr lang="cs-CZ" dirty="0"/>
              <a:t>Jednotlivé přírodovědné vědy neměly mezi sebou v 19. století ještě jasně definované hranice. Chemie se v této době nesmírně rozrostla a začala se rozčleňovat na jednotlivé obory. </a:t>
            </a:r>
          </a:p>
          <a:p>
            <a:endParaRPr lang="cs-CZ" dirty="0"/>
          </a:p>
        </p:txBody>
      </p:sp>
    </p:spTree>
    <p:extLst>
      <p:ext uri="{BB962C8B-B14F-4D97-AF65-F5344CB8AC3E}">
        <p14:creationId xmlns:p14="http://schemas.microsoft.com/office/powerpoint/2010/main" val="391480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4000" b="1" dirty="0">
                <a:latin typeface="+mn-lt"/>
              </a:rPr>
              <a:t>Vývoj chemie v 19. století začleníme do následujících čtyř základních oblastí:</a:t>
            </a:r>
            <a:br>
              <a:rPr lang="cs-CZ" sz="4000" b="1" dirty="0">
                <a:latin typeface="+mn-lt"/>
              </a:rPr>
            </a:br>
            <a:endParaRPr lang="cs-CZ" sz="4000" b="1" dirty="0">
              <a:latin typeface="+mn-lt"/>
            </a:endParaRPr>
          </a:p>
        </p:txBody>
      </p:sp>
      <p:sp>
        <p:nvSpPr>
          <p:cNvPr id="3" name="Zástupný symbol pro obsah 2"/>
          <p:cNvSpPr>
            <a:spLocks noGrp="1"/>
          </p:cNvSpPr>
          <p:nvPr>
            <p:ph idx="1"/>
          </p:nvPr>
        </p:nvSpPr>
        <p:spPr/>
        <p:txBody>
          <a:bodyPr/>
          <a:lstStyle/>
          <a:p>
            <a:r>
              <a:rPr lang="cs-CZ" cap="all" dirty="0"/>
              <a:t>Průmyslová chemie</a:t>
            </a:r>
            <a:endParaRPr lang="cs-CZ" dirty="0"/>
          </a:p>
          <a:p>
            <a:r>
              <a:rPr lang="cs-CZ" cap="all" dirty="0"/>
              <a:t>Rozvoj chemie a jednotlivých chemických disciplín</a:t>
            </a:r>
            <a:endParaRPr lang="cs-CZ" dirty="0"/>
          </a:p>
          <a:p>
            <a:r>
              <a:rPr lang="cs-CZ" cap="all" dirty="0"/>
              <a:t>Rozvoj oborů souvisejících s chemií</a:t>
            </a:r>
          </a:p>
          <a:p>
            <a:r>
              <a:rPr lang="cs-CZ" cap="all" dirty="0"/>
              <a:t>Rozvoj interdisciplinárních věd</a:t>
            </a:r>
          </a:p>
          <a:p>
            <a:endParaRPr lang="cs-CZ" dirty="0"/>
          </a:p>
        </p:txBody>
      </p:sp>
    </p:spTree>
    <p:extLst>
      <p:ext uri="{BB962C8B-B14F-4D97-AF65-F5344CB8AC3E}">
        <p14:creationId xmlns:p14="http://schemas.microsoft.com/office/powerpoint/2010/main" val="2255590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1920" y="0"/>
            <a:ext cx="12070080" cy="5632311"/>
          </a:xfrm>
          <a:prstGeom prst="rect">
            <a:avLst/>
          </a:prstGeom>
        </p:spPr>
        <p:txBody>
          <a:bodyPr wrap="square">
            <a:spAutoFit/>
          </a:bodyPr>
          <a:lstStyle/>
          <a:p>
            <a:pPr algn="just"/>
            <a:r>
              <a:rPr lang="cs-CZ" sz="3600" b="1" dirty="0">
                <a:solidFill>
                  <a:srgbClr val="333333"/>
                </a:solidFill>
                <a:latin typeface="Arial" panose="020B0604020202020204" pitchFamily="34" charset="0"/>
                <a:cs typeface="Arial" panose="020B0604020202020204" pitchFamily="34" charset="0"/>
              </a:rPr>
              <a:t>• Průmyslová chemie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2"/>
              </a:rPr>
              <a:t>- Textilní průmysl</a:t>
            </a:r>
            <a:r>
              <a:rPr lang="cs-CZ" sz="3600" dirty="0">
                <a:solidFill>
                  <a:srgbClr val="996535"/>
                </a:solidFill>
                <a:latin typeface="Arial" panose="020B0604020202020204" pitchFamily="34" charset="0"/>
                <a:cs typeface="Arial" panose="020B0604020202020204" pitchFamily="34" charset="0"/>
              </a:rPr>
              <a:t> – </a:t>
            </a:r>
            <a:r>
              <a:rPr lang="cs-CZ" sz="3600" b="1" dirty="0">
                <a:solidFill>
                  <a:srgbClr val="FF0000"/>
                </a:solidFill>
                <a:latin typeface="Arial" panose="020B0604020202020204" pitchFamily="34" charset="0"/>
                <a:cs typeface="Arial" panose="020B0604020202020204" pitchFamily="34" charset="0"/>
              </a:rPr>
              <a:t>chemie byla hlavní pomocnou vědou textilního průmyslu 19. stol.</a:t>
            </a: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3"/>
              </a:rPr>
              <a:t>- Průmysl barviv</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4"/>
              </a:rPr>
              <a:t>- Kaučuk</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5"/>
              </a:rPr>
              <a:t>- Plastické hmoty</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6"/>
              </a:rPr>
              <a:t>- Metalurgie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7"/>
              </a:rPr>
              <a:t>- Ropný průmysl</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8"/>
              </a:rPr>
              <a:t>- Zemědělství</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9"/>
              </a:rPr>
              <a:t>- Potravinářský průmysl</a:t>
            </a:r>
            <a:endParaRPr lang="cs-CZ" sz="36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9281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38912" y="106645"/>
            <a:ext cx="12009120" cy="6186309"/>
          </a:xfrm>
          <a:prstGeom prst="rect">
            <a:avLst/>
          </a:prstGeom>
        </p:spPr>
        <p:txBody>
          <a:bodyPr wrap="square">
            <a:spAutoFit/>
          </a:bodyPr>
          <a:lstStyle/>
          <a:p>
            <a:pPr algn="just"/>
            <a:r>
              <a:rPr lang="cs-CZ" sz="3600" b="1" dirty="0">
                <a:solidFill>
                  <a:srgbClr val="333333"/>
                </a:solidFill>
                <a:latin typeface="Arial" panose="020B0604020202020204" pitchFamily="34" charset="0"/>
                <a:cs typeface="Arial" panose="020B0604020202020204" pitchFamily="34" charset="0"/>
              </a:rPr>
              <a:t>• Rozvoj chemie a jednotlivých chemických disciplín</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2"/>
              </a:rPr>
              <a:t>- Klasifikace chemických prvků</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3"/>
              </a:rPr>
              <a:t>- Atomová teorie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4"/>
              </a:rPr>
              <a:t>- Relativní atomová hmotnost</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5"/>
              </a:rPr>
              <a:t>- Vývoj názorů na slučování atomů</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6"/>
              </a:rPr>
              <a:t>- Vývoj chemické symboliky a názvosloví</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7"/>
              </a:rPr>
              <a:t>- Objev elektronu a radioaktivity</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8"/>
              </a:rPr>
              <a:t>- Organická chemie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9"/>
              </a:rPr>
              <a:t>- Analytická chemie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10"/>
              </a:rPr>
              <a:t>- Anorganická chemie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11"/>
              </a:rPr>
              <a:t>- Elektrochemie</a:t>
            </a:r>
            <a:endParaRPr lang="cs-CZ" sz="3600" dirty="0">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1404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609600" y="606517"/>
            <a:ext cx="10850880" cy="3416320"/>
          </a:xfrm>
          <a:prstGeom prst="rect">
            <a:avLst/>
          </a:prstGeom>
        </p:spPr>
        <p:txBody>
          <a:bodyPr wrap="square">
            <a:spAutoFit/>
          </a:bodyPr>
          <a:lstStyle/>
          <a:p>
            <a:pPr algn="just">
              <a:buFont typeface="Arial" panose="020B0604020202020204" pitchFamily="34" charset="0"/>
              <a:buChar char="•"/>
            </a:pPr>
            <a:r>
              <a:rPr lang="cs-CZ" sz="3600" b="1" dirty="0">
                <a:solidFill>
                  <a:srgbClr val="333333"/>
                </a:solidFill>
                <a:latin typeface="Arial" panose="020B0604020202020204" pitchFamily="34" charset="0"/>
                <a:cs typeface="Arial" panose="020B0604020202020204" pitchFamily="34" charset="0"/>
              </a:rPr>
              <a:t> Rozvoj oborů souvisejících s chemií</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2"/>
              </a:rPr>
              <a:t>- Krystalografie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3"/>
              </a:rPr>
              <a:t>- Lékařství</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b="1" dirty="0">
                <a:solidFill>
                  <a:srgbClr val="333333"/>
                </a:solidFill>
                <a:latin typeface="Arial" panose="020B0604020202020204" pitchFamily="34" charset="0"/>
                <a:cs typeface="Arial" panose="020B0604020202020204" pitchFamily="34" charset="0"/>
              </a:rPr>
              <a:t> Rozvoj interdisciplinárních věd</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4"/>
              </a:rPr>
              <a:t>- Fyzikální chemie</a:t>
            </a:r>
            <a:endParaRPr lang="cs-CZ" sz="3600" dirty="0">
              <a:solidFill>
                <a:srgbClr val="333333"/>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cs-CZ" sz="3600" dirty="0">
                <a:solidFill>
                  <a:srgbClr val="996535"/>
                </a:solidFill>
                <a:latin typeface="Arial" panose="020B0604020202020204" pitchFamily="34" charset="0"/>
                <a:cs typeface="Arial" panose="020B0604020202020204" pitchFamily="34" charset="0"/>
                <a:hlinkClick r:id="rId5"/>
              </a:rPr>
              <a:t>- Biochemie</a:t>
            </a:r>
            <a:endParaRPr lang="cs-CZ" sz="36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3828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4978" y="432096"/>
            <a:ext cx="12082272" cy="10618291"/>
          </a:xfrm>
          <a:prstGeom prst="rect">
            <a:avLst/>
          </a:prstGeom>
        </p:spPr>
        <p:txBody>
          <a:bodyPr wrap="square">
            <a:spAutoFit/>
          </a:bodyPr>
          <a:lstStyle/>
          <a:p>
            <a:pPr lvl="0" algn="just">
              <a:spcAft>
                <a:spcPts val="0"/>
              </a:spcAft>
              <a:buSzPts val="1000"/>
            </a:pP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Textilní průmysl</a:t>
            </a: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a:t>
            </a:r>
            <a:r>
              <a:rPr lang="cs-CZ" sz="3600"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prací a bělicí prostředky </a:t>
            </a:r>
          </a:p>
          <a:p>
            <a:pPr lvl="0" algn="just">
              <a:spcAft>
                <a:spcPts val="0"/>
              </a:spcAft>
              <a:buSzPts val="1000"/>
            </a:pP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H</a:t>
            </a:r>
            <a:r>
              <a:rPr lang="cs-CZ" sz="36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2</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SO</a:t>
            </a:r>
            <a:r>
              <a:rPr lang="cs-CZ" sz="36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4</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čištění vlny před barvením, výroba chemikálií         pro bělení vlny, </a:t>
            </a:r>
          </a:p>
          <a:p>
            <a:pPr lvl="0" algn="just">
              <a:spcAft>
                <a:spcPts val="0"/>
              </a:spcAft>
              <a:buSzPts val="1000"/>
            </a:pP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sloučeniny </a:t>
            </a:r>
            <a:r>
              <a:rPr lang="cs-CZ" sz="3600" dirty="0">
                <a:latin typeface="Arial" panose="020B0604020202020204" pitchFamily="34" charset="0"/>
                <a:ea typeface="Times New Roman" panose="02020603050405020304" pitchFamily="18" charset="0"/>
                <a:cs typeface="Arial" panose="020B0604020202020204" pitchFamily="34" charset="0"/>
              </a:rPr>
              <a:t>chloru:</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bělicí účinky</a:t>
            </a:r>
          </a:p>
          <a:p>
            <a:pPr lvl="0" algn="just">
              <a:spcAft>
                <a:spcPts val="0"/>
              </a:spcAft>
              <a:buSzPts val="1000"/>
            </a:pP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soda: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výroba pracích prostředků a barviv</a:t>
            </a:r>
          </a:p>
          <a:p>
            <a:pPr lvl="0" algn="just">
              <a:spcAft>
                <a:spcPts val="0"/>
              </a:spcAft>
              <a:buSzPts val="1000"/>
            </a:pP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p>
          <a:p>
            <a:pPr lvl="0" algn="just">
              <a:spcAft>
                <a:spcPts val="0"/>
              </a:spcAft>
              <a:buSzPts val="1000"/>
            </a:pP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2. pol. 19. stol.: snahy o výrobu </a:t>
            </a:r>
            <a:r>
              <a:rPr lang="cs-CZ" sz="3600" dirty="0">
                <a:latin typeface="Arial" panose="020B0604020202020204" pitchFamily="34" charset="0"/>
                <a:ea typeface="Times New Roman" panose="02020603050405020304" pitchFamily="18" charset="0"/>
                <a:cs typeface="Arial" panose="020B0604020202020204" pitchFamily="34" charset="0"/>
              </a:rPr>
              <a:t>syntetických vláken, úspěch až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po roce 1929.</a:t>
            </a:r>
            <a:endParaRPr lang="cs-CZ" sz="3600" dirty="0">
              <a:latin typeface="Arial" panose="020B0604020202020204" pitchFamily="34" charset="0"/>
              <a:ea typeface="Times New Roman" panose="02020603050405020304" pitchFamily="18" charset="0"/>
              <a:cs typeface="Arial" panose="020B0604020202020204" pitchFamily="34" charset="0"/>
            </a:endParaRPr>
          </a:p>
          <a:p>
            <a:pPr lvl="0" algn="just">
              <a:spcAft>
                <a:spcPts val="0"/>
              </a:spcAft>
              <a:buSzPts val="1000"/>
            </a:pPr>
            <a:r>
              <a:rPr lang="cs-CZ" sz="3600" b="1"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 Průmysl barviv</a:t>
            </a:r>
            <a:r>
              <a:rPr lang="cs-CZ" sz="3600" b="1"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do konce 18. stol. Se používala přírodní barviva: tmavomodré indigo získávané z rostlin – indigovník pravý – západní Afrika, fialový purpur získávaný z mořských plžů – ostranka jaderská – středozemní moře, žije 5-50 m hluboko, na 1 plášť bylo potřeba asi 100 000 ostranek – přírodní barviva byla drahá a vzácná). Barviva syntetická byla levnější a dostupnější.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Prudký rozvoj barvářské chemie a technologie: anilinová barviva (1856), pak azobarviva (1858 objev diazotace, 1870 kopulace) a benzidinová barviva (kancerogenní, dnes zakázaná, ne všechny země to respektují).</a:t>
            </a:r>
            <a:endParaRPr lang="cs-CZ" sz="36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28677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46346"/>
            <a:ext cx="12082272" cy="6740307"/>
          </a:xfrm>
          <a:prstGeom prst="rect">
            <a:avLst/>
          </a:prstGeom>
        </p:spPr>
        <p:txBody>
          <a:bodyPr wrap="square">
            <a:spAutoFit/>
          </a:bodyPr>
          <a:lstStyle/>
          <a:p>
            <a:pPr lvl="0" algn="just">
              <a:spcAft>
                <a:spcPts val="0"/>
              </a:spcAft>
              <a:buSzPts val="1000"/>
            </a:pPr>
            <a:r>
              <a:rPr lang="cs-CZ" sz="3600" b="1"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Průmysl barviv</a:t>
            </a:r>
            <a:r>
              <a:rPr lang="cs-CZ" sz="3600" b="1"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do konce 18. stol. se používala přírodní barviva: tmavomodré indigo získávané z rostlin –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indigovník pravý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západní Afrika, fialový purpur získávaný z mořských plžů –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ostranka jaderská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středozemní moře, žije 5-50 m hluboko, na 1 plášť bylo potřeba asi 100 000 ostranek – </a:t>
            </a:r>
            <a:r>
              <a:rPr lang="cs-CZ" sz="3600" b="1" dirty="0">
                <a:solidFill>
                  <a:srgbClr val="FF0000"/>
                </a:solidFill>
                <a:latin typeface="Arial" panose="020B0604020202020204" pitchFamily="34" charset="0"/>
                <a:ea typeface="Times New Roman" panose="02020603050405020304" pitchFamily="18" charset="0"/>
                <a:cs typeface="Arial" panose="020B0604020202020204" pitchFamily="34" charset="0"/>
              </a:rPr>
              <a:t>přírodní barviva byla drahá a vzácná)</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Barviva syntetická byla levnější a dostupnější.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Prudký rozvoj barvářské chemie a technologie: anilinová barviva (1856), pak azobarviva (1858 objev diazotace, 1870 kopulace) a benzidinová barviva (kancerogenní, dnes zakázaná, ne všechny země to respektují).</a:t>
            </a:r>
            <a:endParaRPr lang="cs-CZ" sz="36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626123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192000" cy="6801862"/>
          </a:xfrm>
          <a:prstGeom prst="rect">
            <a:avLst/>
          </a:prstGeom>
        </p:spPr>
        <p:txBody>
          <a:bodyPr wrap="square">
            <a:spAutoFit/>
          </a:bodyPr>
          <a:lstStyle/>
          <a:p>
            <a:pPr lvl="0" algn="just">
              <a:spcAft>
                <a:spcPts val="0"/>
              </a:spcAft>
              <a:buSzPts val="1000"/>
            </a:pP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Kaučuk</a:t>
            </a: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v Evropě znám od roku 1496 (přivezl jej Kolumbus</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Pružné kaučukové míče používali Indiáni ke hrám.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V pol. 18. stol. V Evropě použití na gumování písma z papíru,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po rozpuštění v </a:t>
            </a:r>
            <a:r>
              <a:rPr lang="cs-CZ" sz="36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terpentinu</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lepidlo</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Konec</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18. stol.: impregnace textilu. Vynález pneumatik (1888) -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přírodního kaučuku nedostatek – hledání syntézy umělého kaučuku.</a:t>
            </a:r>
          </a:p>
          <a:p>
            <a:pPr marL="342900" lvl="0" indent="-342900" algn="just">
              <a:spcAft>
                <a:spcPts val="0"/>
              </a:spcAft>
              <a:buSzPts val="1000"/>
              <a:buFont typeface="Symbol" panose="05050102010706020507" pitchFamily="18" charset="2"/>
              <a:buChar char=""/>
            </a:pPr>
            <a:endPar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Kaučukovníky</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z nichž se získávala kapalina zvaná latex, která se vyschnutím přeměnila na pevný kaučuk, se až do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2. pol. 19. stol.</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pěstovaly jen v Jižní Americe, později i Jihovýchodní Asii.</a:t>
            </a:r>
            <a:r>
              <a:rPr lang="cs-CZ" sz="4000" dirty="0">
                <a:latin typeface="Arial" panose="020B0604020202020204" pitchFamily="34" charset="0"/>
                <a:ea typeface="Times New Roman" panose="02020603050405020304" pitchFamily="18" charset="0"/>
                <a:cs typeface="Times New Roman" panose="02020603050405020304" pitchFamily="18" charset="0"/>
              </a:rPr>
              <a:t> </a:t>
            </a:r>
            <a:endParaRPr lang="cs-CZ" sz="2800"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6920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97536" y="670602"/>
            <a:ext cx="11996928" cy="5632311"/>
          </a:xfrm>
          <a:prstGeom prst="rect">
            <a:avLst/>
          </a:prstGeom>
        </p:spPr>
        <p:txBody>
          <a:bodyPr wrap="square">
            <a:spAutoFit/>
          </a:bodyPr>
          <a:lstStyle/>
          <a:p>
            <a:pPr lvl="0" algn="just">
              <a:spcAft>
                <a:spcPts val="0"/>
              </a:spcAft>
              <a:buSzPts val="1000"/>
            </a:pP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Plastické hmoty</a:t>
            </a: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1835 připraven první syntetický plast –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polyvinylchlorid (PVC)</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Průmyslově vyráběn až roku 1925.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U zrodu průmyslu plastů byl kulečník</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 v 2. pol. 19. stol. nesmírně populární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nedostatek slonoviny na výrobu kulečníkových koulí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vypsali newyorští výrobci kulečníku soutěž na dokonalou náhradu slonoviny. Přitom objeven celuloid. Z kaseinu z mléka a formaldehydu byl připraven galalit – imitace slonoviny, dřeva,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knoflíkářský průmysl, klávesy </a:t>
            </a:r>
            <a:r>
              <a:rPr lang="cs-CZ" sz="36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pián</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ale daly se s ním imitovat i drahokamy.</a:t>
            </a:r>
            <a:endParaRPr lang="cs-CZ" sz="36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11391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082272" cy="3847207"/>
          </a:xfrm>
          <a:prstGeom prst="rect">
            <a:avLst/>
          </a:prstGeom>
        </p:spPr>
        <p:txBody>
          <a:bodyPr wrap="square">
            <a:spAutoFit/>
          </a:bodyPr>
          <a:lstStyle/>
          <a:p>
            <a:pPr lvl="0" algn="just">
              <a:spcAft>
                <a:spcPts val="0"/>
              </a:spcAft>
              <a:buSzPts val="1000"/>
            </a:pP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Metalurgie</a:t>
            </a: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popsán chemismus dějů ve vysoké peci. 1856 navrženy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konvertory</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pro zkujňování roztaveného </a:t>
            </a:r>
            <a:r>
              <a:rPr lang="cs-CZ" sz="3600" u="sng" dirty="0">
                <a:solidFill>
                  <a:srgbClr val="943634"/>
                </a:solidFill>
                <a:latin typeface="Arial" panose="020B0604020202020204" pitchFamily="34" charset="0"/>
                <a:ea typeface="Times New Roman" panose="02020603050405020304" pitchFamily="18" charset="0"/>
                <a:cs typeface="Arial" panose="020B0604020202020204" pitchFamily="34" charset="0"/>
                <a:hlinkClick r:id="rId3"/>
              </a:rPr>
              <a:t>železa</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vzduchem (Bessemer). 1877 – vápenná vyzdívka konvertorů umožnila zpracování </a:t>
            </a:r>
            <a:r>
              <a:rPr lang="cs-CZ" sz="36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Fe</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rud obsahujících </a:t>
            </a:r>
            <a:r>
              <a:rPr lang="cs-CZ" sz="3600" u="sng" dirty="0">
                <a:solidFill>
                  <a:srgbClr val="943634"/>
                </a:solidFill>
                <a:latin typeface="Arial" panose="020B0604020202020204" pitchFamily="34" charset="0"/>
                <a:ea typeface="Times New Roman" panose="02020603050405020304" pitchFamily="18" charset="0"/>
                <a:cs typeface="Arial" panose="020B0604020202020204" pitchFamily="34" charset="0"/>
                <a:hlinkClick r:id="rId4"/>
              </a:rPr>
              <a:t>fosfor</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(do té doby netěžených). Od 80. let se postupně zavádí </a:t>
            </a:r>
            <a:r>
              <a:rPr lang="cs-CZ" sz="3600" b="1" dirty="0">
                <a:solidFill>
                  <a:srgbClr val="333333"/>
                </a:solidFill>
                <a:latin typeface="Arial" panose="020B0604020202020204" pitchFamily="34" charset="0"/>
                <a:ea typeface="Times New Roman" panose="02020603050405020304" pitchFamily="18" charset="0"/>
                <a:cs typeface="Arial" panose="020B0604020202020204" pitchFamily="34" charset="0"/>
              </a:rPr>
              <a:t>legování </a:t>
            </a:r>
            <a:r>
              <a:rPr lang="cs-CZ" sz="3600" b="1" u="sng" dirty="0">
                <a:solidFill>
                  <a:srgbClr val="943634"/>
                </a:solidFill>
                <a:latin typeface="Arial" panose="020B0604020202020204" pitchFamily="34" charset="0"/>
                <a:ea typeface="Times New Roman" panose="02020603050405020304" pitchFamily="18" charset="0"/>
                <a:cs typeface="Arial" panose="020B0604020202020204" pitchFamily="34" charset="0"/>
                <a:hlinkClick r:id="rId5"/>
              </a:rPr>
              <a:t>oceli</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977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83664" y="2632794"/>
            <a:ext cx="8570976" cy="3108543"/>
          </a:xfrm>
          <a:prstGeom prst="rect">
            <a:avLst/>
          </a:prstGeom>
        </p:spPr>
        <p:txBody>
          <a:bodyPr wrap="square">
            <a:spAutoFit/>
          </a:bodyPr>
          <a:lstStyle/>
          <a:p>
            <a:pPr>
              <a:spcAft>
                <a:spcPts val="0"/>
              </a:spcAft>
            </a:pPr>
            <a:r>
              <a:rPr lang="cs-CZ" sz="2800" dirty="0">
                <a:effectLst/>
                <a:latin typeface="Arial" panose="020B0604020202020204" pitchFamily="34" charset="0"/>
                <a:ea typeface="Times New Roman" panose="02020603050405020304" pitchFamily="18" charset="0"/>
                <a:cs typeface="Arial" panose="020B0604020202020204" pitchFamily="34" charset="0"/>
              </a:rPr>
              <a:t>Doba kamenná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169988">
              <a:spcAft>
                <a:spcPts val="0"/>
              </a:spcAft>
            </a:pPr>
            <a:r>
              <a:rPr lang="cs-CZ" sz="2800" u="sng" dirty="0">
                <a:solidFill>
                  <a:srgbClr val="996535"/>
                </a:solidFill>
                <a:effectLst/>
                <a:latin typeface="Arial" panose="020B0604020202020204" pitchFamily="34" charset="0"/>
                <a:ea typeface="Times New Roman" panose="02020603050405020304" pitchFamily="18" charset="0"/>
                <a:cs typeface="Arial" panose="020B0604020202020204" pitchFamily="34" charset="0"/>
                <a:hlinkClick r:id="rId2"/>
              </a:rPr>
              <a:t>Paleolit (starší doba kamenná)</a:t>
            </a:r>
            <a:r>
              <a:rPr lang="cs-CZ" sz="2800" dirty="0">
                <a:effectLst/>
                <a:latin typeface="Arial" panose="020B0604020202020204" pitchFamily="34" charset="0"/>
                <a:ea typeface="Times New Roman" panose="02020603050405020304" pitchFamily="18" charset="0"/>
                <a:cs typeface="Arial" panose="020B0604020202020204" pitchFamily="34" charset="0"/>
              </a:rPr>
              <a:t>: </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169988">
              <a:spcAft>
                <a:spcPts val="0"/>
              </a:spcAft>
            </a:pPr>
            <a:r>
              <a:rPr lang="cs-CZ" sz="2800" u="sng" dirty="0">
                <a:solidFill>
                  <a:srgbClr val="996535"/>
                </a:solidFill>
                <a:effectLst/>
                <a:latin typeface="Arial" panose="020B0604020202020204" pitchFamily="34" charset="0"/>
                <a:ea typeface="Times New Roman" panose="02020603050405020304" pitchFamily="18" charset="0"/>
                <a:cs typeface="Arial" panose="020B0604020202020204" pitchFamily="34" charset="0"/>
                <a:hlinkClick r:id="rId3"/>
              </a:rPr>
              <a:t>Mezolit (střední doba kamenná)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169988">
              <a:spcAft>
                <a:spcPts val="0"/>
              </a:spcAft>
            </a:pPr>
            <a:r>
              <a:rPr lang="cs-CZ" sz="2800" u="sng" dirty="0">
                <a:solidFill>
                  <a:srgbClr val="996535"/>
                </a:solidFill>
                <a:effectLst/>
                <a:latin typeface="Arial" panose="020B0604020202020204" pitchFamily="34" charset="0"/>
                <a:ea typeface="Times New Roman" panose="02020603050405020304" pitchFamily="18" charset="0"/>
                <a:cs typeface="Arial" panose="020B0604020202020204" pitchFamily="34" charset="0"/>
                <a:hlinkClick r:id="rId4"/>
              </a:rPr>
              <a:t>Neolit (mladší doba kamenná)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cs-CZ" sz="2800" u="sng" dirty="0" err="1">
                <a:effectLst/>
                <a:latin typeface="Arial" panose="020B0604020202020204" pitchFamily="34" charset="0"/>
                <a:ea typeface="Times New Roman" panose="02020603050405020304" pitchFamily="18" charset="0"/>
                <a:cs typeface="Arial" panose="020B0604020202020204" pitchFamily="34" charset="0"/>
              </a:rPr>
              <a:t>Eneolit</a:t>
            </a:r>
            <a:r>
              <a:rPr lang="cs-CZ" sz="2800" u="sng" dirty="0">
                <a:effectLst/>
                <a:latin typeface="Arial" panose="020B0604020202020204" pitchFamily="34" charset="0"/>
                <a:ea typeface="Times New Roman" panose="02020603050405020304" pitchFamily="18" charset="0"/>
                <a:cs typeface="Arial" panose="020B0604020202020204" pitchFamily="34" charset="0"/>
              </a:rPr>
              <a:t> (doba měděná)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cs-CZ" sz="2800" u="sng" dirty="0">
                <a:effectLst/>
                <a:latin typeface="Arial" panose="020B0604020202020204" pitchFamily="34" charset="0"/>
                <a:ea typeface="Times New Roman" panose="02020603050405020304" pitchFamily="18" charset="0"/>
                <a:cs typeface="Arial" panose="020B0604020202020204" pitchFamily="34" charset="0"/>
              </a:rPr>
              <a:t>Doba bronzová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cs-CZ" sz="2800" u="sng" dirty="0">
                <a:effectLst/>
                <a:latin typeface="Arial" panose="020B0604020202020204" pitchFamily="34" charset="0"/>
                <a:ea typeface="Times New Roman" panose="02020603050405020304" pitchFamily="18" charset="0"/>
                <a:cs typeface="Arial" panose="020B0604020202020204" pitchFamily="34" charset="0"/>
              </a:rPr>
              <a:t>Doba železná</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Obdélník 4"/>
          <p:cNvSpPr/>
          <p:nvPr/>
        </p:nvSpPr>
        <p:spPr>
          <a:xfrm>
            <a:off x="146304" y="0"/>
            <a:ext cx="12045696" cy="1323439"/>
          </a:xfrm>
          <a:prstGeom prst="rect">
            <a:avLst/>
          </a:prstGeom>
        </p:spPr>
        <p:txBody>
          <a:bodyPr wrap="square">
            <a:spAutoFit/>
          </a:bodyPr>
          <a:lstStyle/>
          <a:p>
            <a:pPr>
              <a:spcAft>
                <a:spcPts val="0"/>
              </a:spcAft>
            </a:pPr>
            <a:r>
              <a:rPr lang="cs-CZ" sz="4000" dirty="0">
                <a:effectLst/>
                <a:latin typeface="Arial" panose="020B0604020202020204" pitchFamily="34" charset="0"/>
                <a:ea typeface="Times New Roman" panose="02020603050405020304" pitchFamily="18" charset="0"/>
                <a:cs typeface="Times New Roman" panose="02020603050405020304" pitchFamily="18" charset="0"/>
              </a:rPr>
              <a:t>Období pravěku dělíme podle materiálu, ze kterého si lidé (resp. jejich předchůdci) vyráběli nástroje:</a:t>
            </a:r>
          </a:p>
        </p:txBody>
      </p:sp>
    </p:spTree>
    <p:extLst>
      <p:ext uri="{BB962C8B-B14F-4D97-AF65-F5344CB8AC3E}">
        <p14:creationId xmlns:p14="http://schemas.microsoft.com/office/powerpoint/2010/main" val="3250233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082272" cy="3293209"/>
          </a:xfrm>
          <a:prstGeom prst="rect">
            <a:avLst/>
          </a:prstGeom>
        </p:spPr>
        <p:txBody>
          <a:bodyPr wrap="square">
            <a:spAutoFit/>
          </a:bodyPr>
          <a:lstStyle/>
          <a:p>
            <a:pPr lvl="0" algn="just">
              <a:spcAft>
                <a:spcPts val="0"/>
              </a:spcAft>
              <a:buSzPts val="1000"/>
            </a:pP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Ropný průmysl</a:t>
            </a:r>
            <a:r>
              <a:rPr lang="cs-CZ" sz="36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1859 první vrtací ropná věž (do této doby se ropa těžila vědry ze studní) </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600" dirty="0">
                <a:solidFill>
                  <a:srgbClr val="333333"/>
                </a:solidFill>
                <a:latin typeface="Arial" panose="020B0604020202020204" pitchFamily="34" charset="0"/>
                <a:ea typeface="Times New Roman" panose="02020603050405020304" pitchFamily="18" charset="0"/>
                <a:cs typeface="Arial" panose="020B0604020202020204" pitchFamily="34" charset="0"/>
              </a:rPr>
              <a:t> řádově lépe dostupná ropa. Od poč. 18. stol. použití bez další úpravy na svícení v lampách, od 90. let 19. stol. palivo do motorů. Pak vývoj technologií zpracování/frakcionace ropy.</a:t>
            </a:r>
            <a:endParaRPr lang="cs-CZ" sz="36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4405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34112" y="109770"/>
            <a:ext cx="12057888" cy="6924973"/>
          </a:xfrm>
          <a:prstGeom prst="rect">
            <a:avLst/>
          </a:prstGeom>
        </p:spPr>
        <p:txBody>
          <a:bodyPr wrap="square">
            <a:spAutoFit/>
          </a:bodyPr>
          <a:lstStyle/>
          <a:p>
            <a:pPr lvl="0" algn="just">
              <a:spcAft>
                <a:spcPts val="0"/>
              </a:spcAft>
              <a:buSzPts val="1000"/>
            </a:pPr>
            <a:r>
              <a:rPr lang="cs-CZ" sz="32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Zemědělství</a:t>
            </a:r>
            <a:r>
              <a:rPr lang="cs-CZ" sz="32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Více lidí zejména v průmyslových městech – nutno zlepšit zemědělství.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Šlechtitelství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J. G. Mendel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(dědičnost - pokusy s křížením odrůd hrachu, 1865). Velký vliv měla právě chemie. Do zač. 19. stol. se předpokládalo, že prvek vody se přeměňuje v prvek dřeva nebo země. Po roce bylo 1790 dokázáno, že to je omyl. Koncem 18. století: myšlenka, že půda potřebuje kromě organického hnojiva i hnojivo neorganického původu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návrh na přidávání anorganických solí do půdy (</a:t>
            </a:r>
            <a:r>
              <a:rPr lang="cs-CZ" sz="3200" b="1" u="sng" dirty="0">
                <a:solidFill>
                  <a:srgbClr val="943634"/>
                </a:solidFill>
                <a:latin typeface="Arial" panose="020B0604020202020204" pitchFamily="34" charset="0"/>
                <a:ea typeface="Times New Roman" panose="02020603050405020304" pitchFamily="18" charset="0"/>
                <a:cs typeface="Arial" panose="020B0604020202020204" pitchFamily="34" charset="0"/>
                <a:hlinkClick r:id="rId3"/>
              </a:rPr>
              <a:t>J. von </a:t>
            </a:r>
            <a:r>
              <a:rPr lang="cs-CZ" sz="3200" b="1" u="sng" dirty="0" err="1">
                <a:solidFill>
                  <a:srgbClr val="943634"/>
                </a:solidFill>
                <a:latin typeface="Arial" panose="020B0604020202020204" pitchFamily="34" charset="0"/>
                <a:ea typeface="Times New Roman" panose="02020603050405020304" pitchFamily="18" charset="0"/>
                <a:cs typeface="Arial" panose="020B0604020202020204" pitchFamily="34" charset="0"/>
                <a:hlinkClick r:id="rId3"/>
              </a:rPr>
              <a:t>Liebig</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 zakladatel agrochemie). </a:t>
            </a:r>
            <a:r>
              <a:rPr lang="cs-CZ" sz="3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Liebigova</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zpráva zavedla rozdělení živé tkáně včetně potravin do skupin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sacharidů</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tuků</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a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bílkovin</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Pro rostliny hovořil o dusíku, fosforu a draslíku (NPK). Vzniká velký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průmysl fosfátových hnojiv</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 superfosfátů. </a:t>
            </a:r>
            <a:endParaRPr lang="cs-CZ" sz="32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cs-CZ" sz="2800" dirty="0">
                <a:latin typeface="Arial" panose="020B0604020202020204" pitchFamily="34" charset="0"/>
                <a:ea typeface="Times New Roman" panose="02020603050405020304" pitchFamily="18" charset="0"/>
                <a:cs typeface="Times New Roman" panose="02020603050405020304" pitchFamily="18" charset="0"/>
              </a:rPr>
              <a:t> </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440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033504" cy="5940088"/>
          </a:xfrm>
          <a:prstGeom prst="rect">
            <a:avLst/>
          </a:prstGeom>
        </p:spPr>
        <p:txBody>
          <a:bodyPr wrap="square">
            <a:spAutoFit/>
          </a:bodyPr>
          <a:lstStyle/>
          <a:p>
            <a:pPr marL="457200" lvl="0" indent="-457200" algn="just">
              <a:spcAft>
                <a:spcPts val="0"/>
              </a:spcAft>
              <a:buSzPts val="1000"/>
              <a:buFontTx/>
              <a:buChar char="-"/>
            </a:pPr>
            <a:r>
              <a:rPr lang="cs-CZ" sz="3200" b="1"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Potravinářský průmysl</a:t>
            </a:r>
            <a:r>
              <a:rPr lang="cs-CZ" sz="3200" b="1"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Sušení, nasolení, vaření a mrazení – známy již v době kamenné, ale nestačilo to na dlouhou dobu pro mnoho lidí. </a:t>
            </a:r>
            <a:r>
              <a:rPr lang="cs-CZ" sz="3200" u="sng" dirty="0">
                <a:solidFill>
                  <a:srgbClr val="943634"/>
                </a:solidFill>
                <a:latin typeface="Arial" panose="020B0604020202020204" pitchFamily="34" charset="0"/>
                <a:ea typeface="Times New Roman" panose="02020603050405020304" pitchFamily="18" charset="0"/>
                <a:cs typeface="Arial" panose="020B0604020202020204" pitchFamily="34" charset="0"/>
                <a:hlinkClick r:id="rId3"/>
              </a:rPr>
              <a:t>L. Pasteur</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v 2. pol. 19. stol. ukázal, že vyloučíme-li ze vzduchu neviditelné mikroby, je možné dlouho udržovat rostlinné a živočišné látky, aniž shnijí. Tím teoreticky vysvětlil zkušenosti slavného kuchaře </a:t>
            </a:r>
            <a:r>
              <a:rPr lang="cs-CZ" sz="3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Apperta</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(1810), který zavařoval potraviny do zapečetěných skleněných nádob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základ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konzervárenského průmyslu</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en-GB" sz="3200"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spcAft>
                <a:spcPts val="0"/>
              </a:spcAft>
              <a:buSzPts val="1000"/>
              <a:buFontTx/>
              <a:buChar char="-"/>
            </a:pPr>
            <a:endParaRPr lang="en-GB" sz="3200"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marL="457200" lvl="0" indent="-457200" algn="just">
              <a:spcAft>
                <a:spcPts val="0"/>
              </a:spcAft>
              <a:buSzPts val="1000"/>
              <a:buFontTx/>
              <a:buChar char="-"/>
            </a:pP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Mladá termodynamika </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využití tepelného stroje i k výrobě </a:t>
            </a:r>
            <a:r>
              <a:rPr lang="cs-CZ" sz="3200" b="1" dirty="0">
                <a:solidFill>
                  <a:srgbClr val="333333"/>
                </a:solidFill>
                <a:latin typeface="Arial" panose="020B0604020202020204" pitchFamily="34" charset="0"/>
                <a:ea typeface="Times New Roman" panose="02020603050405020304" pitchFamily="18" charset="0"/>
                <a:cs typeface="Arial" panose="020B0604020202020204" pitchFamily="34" charset="0"/>
              </a:rPr>
              <a:t>umělého chladu</a:t>
            </a:r>
            <a:r>
              <a:rPr lang="cs-CZ" sz="3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cs-CZ" sz="32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cs-CZ" sz="2800" dirty="0">
                <a:latin typeface="Arial" panose="020B0604020202020204" pitchFamily="34" charset="0"/>
                <a:ea typeface="Times New Roman" panose="02020603050405020304" pitchFamily="18" charset="0"/>
                <a:cs typeface="Times New Roman" panose="02020603050405020304" pitchFamily="18" charset="0"/>
              </a:rPr>
              <a:t> </a:t>
            </a:r>
            <a:endParaRPr lang="cs-CZ"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686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963167"/>
          </a:xfrm>
        </p:spPr>
        <p:txBody>
          <a:bodyPr>
            <a:normAutofit fontScale="90000"/>
          </a:bodyPr>
          <a:lstStyle/>
          <a:p>
            <a:r>
              <a:rPr lang="cs-CZ" sz="3600" b="1" cap="all" dirty="0">
                <a:solidFill>
                  <a:srgbClr val="333333"/>
                </a:solidFill>
                <a:latin typeface="Tahoma" panose="020B0604030504040204" pitchFamily="34" charset="0"/>
                <a:ea typeface="Times New Roman" panose="02020603050405020304" pitchFamily="18" charset="0"/>
                <a:cs typeface="Times New Roman" panose="02020603050405020304" pitchFamily="18" charset="0"/>
              </a:rPr>
              <a:t>Rozvoj chemie a jednotlivých chemických disciplín</a:t>
            </a:r>
            <a:endParaRPr lang="cs-CZ" sz="3600" dirty="0"/>
          </a:p>
        </p:txBody>
      </p:sp>
      <p:sp>
        <p:nvSpPr>
          <p:cNvPr id="4" name="Obdélník 3"/>
          <p:cNvSpPr/>
          <p:nvPr/>
        </p:nvSpPr>
        <p:spPr>
          <a:xfrm>
            <a:off x="0" y="838082"/>
            <a:ext cx="11935968" cy="6019918"/>
          </a:xfrm>
          <a:prstGeom prst="rect">
            <a:avLst/>
          </a:prstGeom>
        </p:spPr>
        <p:txBody>
          <a:bodyPr wrap="square">
            <a:spAutoFit/>
          </a:bodyPr>
          <a:lstStyle/>
          <a:p>
            <a:pPr lvl="0">
              <a:lnSpc>
                <a:spcPct val="107000"/>
              </a:lnSpc>
              <a:spcAft>
                <a:spcPts val="0"/>
              </a:spcAft>
              <a:buSzPts val="1000"/>
              <a:tabLst>
                <a:tab pos="457200" algn="l"/>
              </a:tabLst>
            </a:pPr>
            <a:r>
              <a:rPr lang="cs-CZ" sz="2400" u="sng" dirty="0">
                <a:solidFill>
                  <a:srgbClr val="996535"/>
                </a:solidFill>
                <a:latin typeface="Arial" panose="020B0604020202020204" pitchFamily="34" charset="0"/>
                <a:ea typeface="Calibri" panose="020F0502020204030204" pitchFamily="34" charset="0"/>
                <a:cs typeface="Arial" panose="020B0604020202020204" pitchFamily="34" charset="0"/>
                <a:hlinkClick r:id="rId2"/>
              </a:rPr>
              <a:t>Klasifikace chemických prvků</a:t>
            </a:r>
            <a:r>
              <a:rPr lang="cs-CZ" sz="2400" u="sng" dirty="0">
                <a:solidFill>
                  <a:srgbClr val="996535"/>
                </a:solidFill>
                <a:latin typeface="Arial" panose="020B0604020202020204" pitchFamily="34" charset="0"/>
                <a:ea typeface="Calibri" panose="020F0502020204030204" pitchFamily="34" charset="0"/>
                <a:cs typeface="Arial" panose="020B0604020202020204" pitchFamily="34" charset="0"/>
              </a:rPr>
              <a:t>: </a:t>
            </a:r>
            <a:r>
              <a:rPr lang="cs-CZ" sz="2400" dirty="0">
                <a:latin typeface="Arial" panose="020B0604020202020204" pitchFamily="34" charset="0"/>
                <a:ea typeface="Calibri" panose="020F0502020204030204" pitchFamily="34" charset="0"/>
                <a:cs typeface="Arial" panose="020B0604020202020204" pitchFamily="34" charset="0"/>
              </a:rPr>
              <a:t>Od pol. 18. stol. do pol. 19. století objevování mnoha nových prvků </a:t>
            </a:r>
            <a:r>
              <a:rPr lang="cs-CZ" sz="2400" dirty="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cs-CZ" sz="2400" dirty="0">
                <a:latin typeface="Arial" panose="020B0604020202020204" pitchFamily="34" charset="0"/>
                <a:ea typeface="Calibri" panose="020F0502020204030204" pitchFamily="34" charset="0"/>
                <a:cs typeface="Arial" panose="020B0604020202020204" pitchFamily="34" charset="0"/>
              </a:rPr>
              <a:t> zkomplikování chemie, snaha objevit vztahy mezi prvky. </a:t>
            </a:r>
            <a:r>
              <a:rPr lang="cs-CZ" sz="2400" b="1" dirty="0">
                <a:latin typeface="Arial" panose="020B0604020202020204" pitchFamily="34" charset="0"/>
                <a:ea typeface="Calibri" panose="020F0502020204030204" pitchFamily="34" charset="0"/>
                <a:cs typeface="Arial" panose="020B0604020202020204" pitchFamily="34" charset="0"/>
              </a:rPr>
              <a:t>Již první snahy o klasifikaci chemických prvků byly založeny na jejich atomových hmotnostech. </a:t>
            </a:r>
            <a:r>
              <a:rPr lang="cs-CZ" sz="2400" dirty="0">
                <a:latin typeface="Arial" panose="020B0604020202020204" pitchFamily="34" charset="0"/>
                <a:ea typeface="Calibri" panose="020F0502020204030204" pitchFamily="34" charset="0"/>
                <a:cs typeface="Arial" panose="020B0604020202020204" pitchFamily="34" charset="0"/>
              </a:rPr>
              <a:t>Zpočátku nezdary: nepřesné určení atomových hmotností, hodně prvků ještě nebylo známo. </a:t>
            </a:r>
            <a:r>
              <a:rPr lang="cs-CZ" sz="2400" u="sng" dirty="0">
                <a:solidFill>
                  <a:srgbClr val="996535"/>
                </a:solidFill>
                <a:latin typeface="Arial" panose="020B0604020202020204" pitchFamily="34" charset="0"/>
                <a:ea typeface="Calibri" panose="020F0502020204030204" pitchFamily="34" charset="0"/>
                <a:cs typeface="Arial" panose="020B0604020202020204" pitchFamily="34" charset="0"/>
                <a:hlinkClick r:id="rId3"/>
              </a:rPr>
              <a:t>D. I. Mendělejev</a:t>
            </a:r>
            <a:r>
              <a:rPr lang="cs-CZ" sz="2400" dirty="0">
                <a:latin typeface="Arial" panose="020B0604020202020204" pitchFamily="34" charset="0"/>
                <a:ea typeface="Calibri" panose="020F0502020204030204" pitchFamily="34" charset="0"/>
                <a:cs typeface="Arial" panose="020B0604020202020204" pitchFamily="34" charset="0"/>
              </a:rPr>
              <a:t> a </a:t>
            </a:r>
            <a:r>
              <a:rPr lang="cs-CZ" sz="2400" b="1" dirty="0">
                <a:latin typeface="Arial" panose="020B0604020202020204" pitchFamily="34" charset="0"/>
                <a:ea typeface="Calibri" panose="020F0502020204030204" pitchFamily="34" charset="0"/>
                <a:cs typeface="Arial" panose="020B0604020202020204" pitchFamily="34" charset="0"/>
              </a:rPr>
              <a:t>J. L. </a:t>
            </a:r>
            <a:r>
              <a:rPr lang="cs-CZ" sz="2400" b="1" dirty="0" err="1">
                <a:latin typeface="Arial" panose="020B0604020202020204" pitchFamily="34" charset="0"/>
                <a:ea typeface="Calibri" panose="020F0502020204030204" pitchFamily="34" charset="0"/>
                <a:cs typeface="Arial" panose="020B0604020202020204" pitchFamily="34" charset="0"/>
              </a:rPr>
              <a:t>Meyer</a:t>
            </a:r>
            <a:r>
              <a:rPr lang="cs-CZ" sz="2400" dirty="0">
                <a:latin typeface="Arial" panose="020B0604020202020204" pitchFamily="34" charset="0"/>
                <a:ea typeface="Calibri" panose="020F0502020204030204" pitchFamily="34" charset="0"/>
                <a:cs typeface="Arial" panose="020B0604020202020204" pitchFamily="34" charset="0"/>
              </a:rPr>
              <a:t>, za použití odlišných přístupů, nalezli cestu k získání užitečné klasifikační metody. Mendělejevovo schéma publikované 1869 bylo natolik dobré, že mu umožnilo předpovědět vlastnosti několika dosud neobjevených prvků. Ještě za jeho života bylo několik z nich objeveno a jeho předpovědi se ukázaly být pozoruhodně přesné. Jeho systém byl také natolik univerzální, že umožnil včlenění celé "rodiny" prvků po objevu vzácných plynů. Periodický systém klasifikace prvků, který byl odvozen na empirických základech, navrhl systematické vztahy mezi různými prvky, ale </a:t>
            </a:r>
            <a:r>
              <a:rPr lang="cs-CZ" sz="2400" b="1" dirty="0">
                <a:latin typeface="Arial" panose="020B0604020202020204" pitchFamily="34" charset="0"/>
                <a:ea typeface="Calibri" panose="020F0502020204030204" pitchFamily="34" charset="0"/>
                <a:cs typeface="Arial" panose="020B0604020202020204" pitchFamily="34" charset="0"/>
              </a:rPr>
              <a:t>vysvětlit, proč tomu tak je, se nepodařilo ještě téměř celých následujících 50 let</a:t>
            </a:r>
            <a:r>
              <a:rPr lang="cs-CZ" sz="2400" dirty="0">
                <a:latin typeface="Arial" panose="020B0604020202020204" pitchFamily="34" charset="0"/>
                <a:ea typeface="Calibri" panose="020F0502020204030204" pitchFamily="34" charset="0"/>
                <a:cs typeface="Arial" panose="020B0604020202020204" pitchFamily="34" charset="0"/>
              </a:rPr>
              <a:t>.</a:t>
            </a:r>
          </a:p>
          <a:p>
            <a:pPr lvl="0">
              <a:lnSpc>
                <a:spcPct val="107000"/>
              </a:lnSpc>
              <a:spcAft>
                <a:spcPts val="0"/>
              </a:spcAft>
              <a:buSzPts val="1000"/>
              <a:tabLst>
                <a:tab pos="457200" algn="l"/>
              </a:tabLst>
            </a:pPr>
            <a:endParaRPr lang="cs-CZ" sz="2400" dirty="0">
              <a:latin typeface="Arial" panose="020B0604020202020204" pitchFamily="34" charset="0"/>
              <a:ea typeface="Calibri" panose="020F0502020204030204" pitchFamily="34" charset="0"/>
              <a:cs typeface="Arial" panose="020B0604020202020204" pitchFamily="34" charset="0"/>
            </a:endParaRPr>
          </a:p>
          <a:p>
            <a:pPr lvl="0">
              <a:lnSpc>
                <a:spcPct val="107000"/>
              </a:lnSpc>
              <a:spcAft>
                <a:spcPts val="0"/>
              </a:spcAft>
              <a:buSzPts val="1000"/>
              <a:tabLst>
                <a:tab pos="457200" algn="l"/>
              </a:tabLst>
            </a:pPr>
            <a:r>
              <a:rPr lang="cs-CZ" sz="2400" dirty="0">
                <a:latin typeface="Arial" panose="020B0604020202020204" pitchFamily="34" charset="0"/>
                <a:ea typeface="Calibri" panose="020F0502020204030204" pitchFamily="34" charset="0"/>
                <a:cs typeface="Arial" panose="020B0604020202020204" pitchFamily="34" charset="0"/>
              </a:rPr>
              <a:t>https://www.meta-synthesis.com/webbook/35_pt/pt_database.php?PT_id=153</a:t>
            </a:r>
            <a:endParaRPr lang="cs-CZ"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34430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694944"/>
            <a:ext cx="11960352" cy="5913120"/>
          </a:xfrm>
        </p:spPr>
        <p:txBody>
          <a:bodyPr/>
          <a:lstStyle/>
          <a:p>
            <a:r>
              <a:rPr lang="cs-CZ" b="1" u="sng" dirty="0">
                <a:hlinkClick r:id="rId2"/>
              </a:rPr>
              <a:t>- Atomová teorie</a:t>
            </a:r>
            <a:r>
              <a:rPr lang="cs-CZ" b="1" u="sng" dirty="0"/>
              <a:t>:</a:t>
            </a:r>
            <a:r>
              <a:rPr lang="cs-CZ" b="1" dirty="0"/>
              <a:t> </a:t>
            </a:r>
            <a:r>
              <a:rPr lang="cs-CZ" dirty="0"/>
              <a:t>První představy o atomu vyslovil již starověký řecký filozof </a:t>
            </a:r>
            <a:r>
              <a:rPr lang="cs-CZ" u="sng" dirty="0" err="1">
                <a:hlinkClick r:id="rId3"/>
              </a:rPr>
              <a:t>Démokritos</a:t>
            </a:r>
            <a:r>
              <a:rPr lang="cs-CZ" dirty="0"/>
              <a:t>. Vědeckou formu atomové teorii poskytl na začátku 19. století </a:t>
            </a:r>
            <a:r>
              <a:rPr lang="cs-CZ" u="sng" dirty="0">
                <a:hlinkClick r:id="rId4"/>
              </a:rPr>
              <a:t>John Dalton</a:t>
            </a:r>
            <a:r>
              <a:rPr lang="cs-CZ" dirty="0"/>
              <a:t>, podle kterého se každý chemický prvek skládá ze stejných atomů, které nelze měnit ani ničit, ale lze je skládat do složitějších struktur (sloučenin). I když fyzika 20. století vyvrátila Daltonovu představu o nedělitelných atomech a objev izotopů vyvrátil i tvrzení o shodnosti atomů téhož prvku, sehrála atomová teorie při rozvoji chemie významnou roli</a:t>
            </a:r>
          </a:p>
        </p:txBody>
      </p:sp>
    </p:spTree>
    <p:extLst>
      <p:ext uri="{BB962C8B-B14F-4D97-AF65-F5344CB8AC3E}">
        <p14:creationId xmlns:p14="http://schemas.microsoft.com/office/powerpoint/2010/main" val="3251799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94453"/>
            <a:ext cx="12192000" cy="6370975"/>
          </a:xfrm>
          <a:prstGeom prst="rect">
            <a:avLst/>
          </a:prstGeom>
        </p:spPr>
        <p:txBody>
          <a:bodyPr wrap="square">
            <a:spAutoFit/>
          </a:bodyPr>
          <a:lstStyle/>
          <a:p>
            <a:pPr marL="342900" lvl="0" indent="-342900">
              <a:spcAft>
                <a:spcPts val="0"/>
              </a:spcAft>
              <a:buSzPts val="1000"/>
              <a:buFont typeface="Symbol" panose="05050102010706020507" pitchFamily="18" charset="2"/>
              <a:buChar char=""/>
              <a:tabLst>
                <a:tab pos="457200" algn="l"/>
              </a:tabLst>
            </a:pPr>
            <a:r>
              <a:rPr lang="cs-CZ" sz="2400" b="1"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a:t>
            </a:r>
            <a:r>
              <a:rPr lang="cs-CZ" sz="24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Relativní atomová hmotnost</a:t>
            </a:r>
            <a:r>
              <a:rPr lang="cs-CZ" sz="2400" b="1"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Nejdůležitějším pokrokem </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atomové teorie</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bylo zavedení tzv. atomové váhy, dnes označované jako relativní atomová hmotnost, která se stala jednou z nejstěžejnějších veličin používaných v chemii vůbec. Protože skutečné hmotnosti atomů byly v 19. století experimentálně nedostupné, začali chemikové odvozovat tzv. atomové váhy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z hmotnostních poměrů prvků ve sloučenině.</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Jako první uveřejnil tabulku atomových vah běžných prvků </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J. Dalton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Za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základ pro stanovení</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atomových vah si Dalton zvolil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vodík</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 nejlehčí prvek. Atomová váha jiných prvků pak udávala, kolikrát je hmotnost atomu prvku větší, než hmotnost atomu vodíku. Dalton ale neměl možnost experimentálně zjistit skutečné poměry počtu atomů prvků ve sloučeninách. Domníval se tedy například, že v H</a:t>
            </a:r>
            <a:r>
              <a:rPr lang="cs-CZ" sz="24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2</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O, NH</a:t>
            </a:r>
            <a:r>
              <a:rPr lang="cs-CZ" sz="24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3</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i C</a:t>
            </a:r>
            <a:r>
              <a:rPr lang="cs-CZ" sz="24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2</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H</a:t>
            </a:r>
            <a:r>
              <a:rPr lang="cs-CZ" sz="2400" baseline="-25000" dirty="0">
                <a:solidFill>
                  <a:srgbClr val="333333"/>
                </a:solidFill>
                <a:latin typeface="Arial" panose="020B0604020202020204" pitchFamily="34" charset="0"/>
                <a:ea typeface="Times New Roman" panose="02020603050405020304" pitchFamily="18" charset="0"/>
                <a:cs typeface="Arial" panose="020B0604020202020204" pitchFamily="34" charset="0"/>
              </a:rPr>
              <a:t>4</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jsou poměry počtu atomů prvků 1:1. Z těchto chybných předpokladů vyplývaly i chybné hodnoty atomových vah a to zpochybňovalo platnost atomové teorie. Švédský chemik </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5"/>
              </a:rPr>
              <a:t>J. J. </a:t>
            </a:r>
            <a:r>
              <a:rPr lang="cs-CZ" sz="24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5"/>
              </a:rPr>
              <a:t>Berzelius</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provedl a správně interpretoval mnoho analýz, za základ stanovení hodnot atomových vah zvolil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kyslík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Roku 1826 vydal tabulku atomových vah prvků, které až na několik výjimek odpovídají hodnotám dnešním. Od roku 1961 byl přijat nový standard –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uhlík</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Současně bylo doporučeno změnit název veličiny na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relativní atomová hmotnost</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34531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7264" y="1314801"/>
            <a:ext cx="11594592" cy="830997"/>
          </a:xfrm>
          <a:prstGeom prst="rect">
            <a:avLst/>
          </a:prstGeom>
        </p:spPr>
        <p:txBody>
          <a:bodyPr wrap="square">
            <a:spAutoFit/>
          </a:bodyPr>
          <a:lstStyle/>
          <a:p>
            <a:pPr marL="1143000" lvl="2" indent="-228600">
              <a:spcAft>
                <a:spcPts val="0"/>
              </a:spcAft>
              <a:buSzPts val="1000"/>
              <a:buFont typeface="Wingdings" panose="05000000000000000000" pitchFamily="2" charset="2"/>
              <a:buChar char=""/>
              <a:tabLst>
                <a:tab pos="1371600" algn="l"/>
              </a:tabLst>
            </a:pP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Vývoj názorů na slučování atomů</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rPr>
              <a:t>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uvažovalo se o elektrickém náboji atomů při vzniku vazby a tyto úvahy vedly např. k rozvoji elektrochemie.</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332494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1176528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lvl="1">
              <a:buFontTx/>
              <a:buChar char="•"/>
            </a:pPr>
            <a:r>
              <a:rPr kumimoji="0" lang="cs-CZ" altLang="cs-CZ" sz="2800" b="1"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VÝVOJ CHEMICKÉ SYMBOLIKY</a:t>
            </a:r>
            <a:endParaRPr kumimoji="0" lang="cs-CZ" altLang="cs-CZ"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cs-CZ" altLang="cs-CZ" sz="2400" b="1"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Ještě v 18. století se používaly v chemii staré alchymistické symboly</a:t>
            </a: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 Znaků bylo přes 4000 a navíc se u jednotlivých autorů od sebe lišily. K pokusům o </a:t>
            </a:r>
            <a:r>
              <a:rPr kumimoji="0" lang="cs-CZ" altLang="cs-CZ" sz="2400" b="0" i="0" u="none" strike="noStrike" cap="none" normalizeH="0" baseline="0" dirty="0" err="1">
                <a:ln>
                  <a:noFill/>
                </a:ln>
                <a:solidFill>
                  <a:srgbClr val="333333"/>
                </a:solidFill>
                <a:effectLst/>
                <a:ea typeface="Times New Roman" panose="02020603050405020304" pitchFamily="18" charset="0"/>
                <a:cs typeface="Arial" panose="020B0604020202020204" pitchFamily="34" charset="0"/>
              </a:rPr>
              <a:t>zjednodšení</a:t>
            </a: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 vedly práce </a:t>
            </a:r>
            <a:r>
              <a:rPr kumimoji="0" lang="cs-CZ" altLang="cs-CZ" sz="2400" b="0" i="0" u="none" strike="noStrike" cap="none" normalizeH="0" baseline="0" dirty="0" err="1">
                <a:ln>
                  <a:noFill/>
                </a:ln>
                <a:solidFill>
                  <a:srgbClr val="333333"/>
                </a:solidFill>
                <a:effectLst/>
                <a:ea typeface="Times New Roman" panose="02020603050405020304" pitchFamily="18" charset="0"/>
                <a:cs typeface="Arial" panose="020B0604020202020204" pitchFamily="34" charset="0"/>
              </a:rPr>
              <a:t>Lavoisierovy</a:t>
            </a: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 jeden ze zjednodušujících návrhů pochází od </a:t>
            </a:r>
            <a:r>
              <a:rPr kumimoji="0" lang="cs-CZ" altLang="cs-CZ" sz="2400" b="0" i="0" u="none" strike="noStrike" cap="none" normalizeH="0" baseline="0" dirty="0">
                <a:ln>
                  <a:noFill/>
                </a:ln>
                <a:solidFill>
                  <a:srgbClr val="996535"/>
                </a:solidFill>
                <a:effectLst/>
                <a:ea typeface="Times New Roman" panose="02020603050405020304" pitchFamily="18" charset="0"/>
                <a:cs typeface="Arial" panose="020B0604020202020204" pitchFamily="34" charset="0"/>
                <a:hlinkClick r:id="rId2"/>
              </a:rPr>
              <a:t>J. Daltona</a:t>
            </a: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 z roku </a:t>
            </a:r>
            <a:r>
              <a:rPr kumimoji="0" lang="cs-CZ" altLang="cs-CZ" sz="2400" b="1"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1808</a:t>
            </a: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 </a:t>
            </a:r>
            <a:endParaRPr kumimoji="0" lang="cs-CZ" altLang="cs-CZ"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altLang="cs-CZ" sz="2400" b="0" i="0" u="none" strike="noStrike" cap="none" normalizeH="0" baseline="0" dirty="0">
                <a:ln>
                  <a:noFill/>
                </a:ln>
                <a:solidFill>
                  <a:srgbClr val="333333"/>
                </a:solidFill>
                <a:effectLst/>
                <a:ea typeface="Times New Roman" panose="02020603050405020304" pitchFamily="18" charset="0"/>
                <a:cs typeface="Arial" panose="020B0604020202020204" pitchFamily="34" charset="0"/>
              </a:rPr>
              <a:t>Pro každý z tehdy známých prvků zavedl zvláštní úpravu kroužku. Sloučeninu označoval takovým počtem kroužků daného prvku, kolik atomů tohoto prvku podle tehdejších znalostí sloučenina obsahovala ve své nejmenší částici. I tak ale byly symboly složité. </a:t>
            </a:r>
            <a:endParaRPr kumimoji="0" lang="cs-CZ" altLang="cs-CZ" sz="2400" b="0" i="0" u="none" strike="noStrike" cap="none" normalizeH="0" baseline="0" dirty="0">
              <a:ln>
                <a:noFill/>
              </a:ln>
              <a:solidFill>
                <a:schemeClr val="tx1"/>
              </a:solidFill>
              <a:effectLst/>
              <a:cs typeface="Arial" panose="020B0604020202020204" pitchFamily="34" charset="0"/>
            </a:endParaRPr>
          </a:p>
        </p:txBody>
      </p:sp>
      <p:pic>
        <p:nvPicPr>
          <p:cNvPr id="1025" name="Obráze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68" y="3226036"/>
            <a:ext cx="5145025" cy="15894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919008"/>
            <a:ext cx="111678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R. 1811 značky prvků nahradil </a:t>
            </a:r>
            <a:r>
              <a:rPr kumimoji="0" lang="cs-CZ" altLang="cs-CZ" sz="2400" b="0" i="0" u="none" strike="noStrike" cap="none" normalizeH="0" baseline="0" dirty="0">
                <a:ln>
                  <a:noFill/>
                </a:ln>
                <a:solidFill>
                  <a:srgbClr val="996535"/>
                </a:solidFill>
                <a:effectLst/>
                <a:latin typeface="Arial" panose="020B0604020202020204" pitchFamily="34" charset="0"/>
                <a:ea typeface="Times New Roman" panose="02020603050405020304" pitchFamily="18" charset="0"/>
                <a:cs typeface="Arial" panose="020B0604020202020204" pitchFamily="34" charset="0"/>
                <a:hlinkClick r:id="rId4"/>
              </a:rPr>
              <a:t>J. J. </a:t>
            </a:r>
            <a:r>
              <a:rPr kumimoji="0" lang="cs-CZ" altLang="cs-CZ" sz="2400" b="0" i="0" u="none" strike="noStrike" cap="none" normalizeH="0" baseline="0" dirty="0" err="1">
                <a:ln>
                  <a:noFill/>
                </a:ln>
                <a:solidFill>
                  <a:srgbClr val="996535"/>
                </a:solidFill>
                <a:effectLst/>
                <a:latin typeface="Arial" panose="020B0604020202020204" pitchFamily="34" charset="0"/>
                <a:ea typeface="Times New Roman" panose="02020603050405020304" pitchFamily="18" charset="0"/>
                <a:cs typeface="Arial" panose="020B0604020202020204" pitchFamily="34" charset="0"/>
                <a:hlinkClick r:id="rId4"/>
              </a:rPr>
              <a:t>Berzelius</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začátečními písmeny latinského názvu prvku</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V této formě jsou v podstatě chemické značky používány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dodnes</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Kolem r.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1826</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se na návrh francouzského chemika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J. B. A. Dumase</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začalo používal zápisu chemických dějů pomocí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chemických rovnic</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v podobě používané </a:t>
            </a:r>
            <a:r>
              <a:rPr kumimoji="0" lang="cs-CZ" altLang="cs-CZ" sz="24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dodnes</a:t>
            </a:r>
            <a:r>
              <a:rPr kumimoji="0" lang="cs-CZ" altLang="cs-CZ" sz="24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cs-CZ" altLang="cs-CZ"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5042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12192000" cy="5632311"/>
          </a:xfrm>
          <a:prstGeom prst="rect">
            <a:avLst/>
          </a:prstGeom>
        </p:spPr>
        <p:txBody>
          <a:bodyPr wrap="square">
            <a:spAutoFit/>
          </a:bodyPr>
          <a:lstStyle/>
          <a:p>
            <a:pPr marL="342900" lvl="0" indent="-342900">
              <a:spcAft>
                <a:spcPts val="0"/>
              </a:spcAft>
              <a:buSzPts val="1000"/>
              <a:buFont typeface="Symbol" panose="05050102010706020507" pitchFamily="18" charset="2"/>
              <a:buChar char=""/>
              <a:tabLst>
                <a:tab pos="457200" algn="l"/>
              </a:tabLs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VÝVOJ CHEMICKÉHO NÁZVOSLOVÍ</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Názvosloví anorganických sloučenin</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spcAft>
                <a:spcPts val="0"/>
              </a:spcAft>
              <a:buSzPts val="1000"/>
              <a:buFont typeface="Symbol" panose="05050102010706020507" pitchFamily="18" charset="2"/>
              <a:buChar char=""/>
              <a:tabLst>
                <a:tab pos="457200" algn="l"/>
              </a:tabLs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Na reformě chemické nomenklatury pracovala např. francouzská pracovní skupina vedená </a:t>
            </a: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A. L. </a:t>
            </a:r>
            <a:r>
              <a:rPr lang="cs-CZ" sz="2400"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Lavoisierem</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Základem jejich názvoslovného systému je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podvojné názvosloví chemických sloučenin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vycházející ze stejných zásad jako názvoslovné systémy botanický a zoologický. Při tvorbě názvů vycházeli autoři z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francouzských</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názvů chemických prvků. Na návrh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J. J. </a:t>
            </a:r>
            <a:r>
              <a:rPr lang="cs-CZ" sz="24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Berzelia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bylo názvosloví chemických sloučenin založeno na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latinských</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názvech prvků 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k odlišení různých sloučenin téhož prvku</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byly použity odlišné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přípony</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eventuálně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předpony</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Na rozdíl od českého názvosloví nepoužívá mezinárodní názvosloví pro anorganické sloučeniny charakteristický název pro jednotlivá oxidační čísla, rozlišuje pouze nižší a vyšší hodnotu oxidačního čísla daného prvku. Pokud jde o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české názvosloví anorganických sloučenin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velká je zásluha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profesora Emila Votočka. Je považováno za nejdokonalejší a nejdůmyslnější chemické názvosloví v národním jazyce vůbec</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5523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6304" y="117693"/>
            <a:ext cx="12045696" cy="6740307"/>
          </a:xfrm>
          <a:prstGeom prst="rect">
            <a:avLst/>
          </a:prstGeom>
        </p:spPr>
        <p:txBody>
          <a:bodyPr wrap="square">
            <a:spAutoFit/>
          </a:bodyPr>
          <a:lstStyle/>
          <a:p>
            <a:pPr marL="85725" lvl="2">
              <a:spcAft>
                <a:spcPts val="0"/>
              </a:spcAft>
              <a:buSzPts val="1000"/>
              <a:tabLst>
                <a:tab pos="1371600" algn="l"/>
              </a:tabLst>
            </a:pPr>
            <a:r>
              <a:rPr lang="cs-CZ" sz="2400"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2"/>
              </a:rPr>
              <a:t>- Objev elektronu a radioaktivity</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Objev radioaktivity v 19. století a její podstaty na začátku 20. století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nutno opustit představu o neměnném a nezničitelném atomu (názor fyziky i chemie 19. století).</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1891: elektron =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nejmenší elektrické množství</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přenášené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iontem</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1897: elektron =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elementární částice obsažená v atomu (objev J. J. Thomson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Objev radioaktivity</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b="1"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3"/>
              </a:rPr>
              <a:t>W. C. Roentgen</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 konec 19. stol. – objevil nový druh záření (dnes zvané rentgenové). Měl řadu následovníků: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H. Becquerel </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r. 1896 objevil u uranu záření, které se chovalo podobně jako rentgenové paprsky. Francouzský fyzik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P. Curie</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 jeho pozdější žena, polská fyzička </a:t>
            </a:r>
            <a:r>
              <a:rPr lang="cs-CZ" sz="24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Marie </a:t>
            </a:r>
            <a:r>
              <a:rPr lang="cs-CZ" sz="2400" b="1" u="sng" dirty="0" err="1">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Sklodowska</a:t>
            </a:r>
            <a:r>
              <a:rPr lang="cs-CZ" sz="2400" b="1" u="sng" dirty="0">
                <a:solidFill>
                  <a:srgbClr val="996535"/>
                </a:solidFill>
                <a:latin typeface="Arial" panose="020B0604020202020204" pitchFamily="34" charset="0"/>
                <a:ea typeface="Times New Roman" panose="02020603050405020304" pitchFamily="18" charset="0"/>
                <a:cs typeface="Arial" panose="020B0604020202020204" pitchFamily="34" charset="0"/>
                <a:hlinkClick r:id="rId4"/>
              </a:rPr>
              <a:t>-Curie</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prokázali tuto schopnost u dalších prvků a podařilo se jim izolovat z jáchymovského smolince polonium a radium (1898) Pro záření navrhli označení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radioaktivita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Ale ani oni nedokázali vysvětlit podstatu tohoto záření.</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Klíčem k řešení byl výzkum vlastností radioaktivního záření – jednotlivé druhy paprsků se lišily pronikavostí, chováním v magnetickém poli i hmotností a k odlišení proto bylo použito označení paprsků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alfa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beta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gama</a:t>
            </a:r>
            <a:r>
              <a:rPr lang="cs-CZ" sz="24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cs-CZ" sz="2400" dirty="0">
              <a:latin typeface="Arial" panose="020B0604020202020204" pitchFamily="34" charset="0"/>
              <a:ea typeface="Times New Roman" panose="02020603050405020304" pitchFamily="18" charset="0"/>
              <a:cs typeface="Arial" panose="020B0604020202020204" pitchFamily="34" charset="0"/>
            </a:endParaRPr>
          </a:p>
          <a:p>
            <a:pPr marL="85725">
              <a:spcAft>
                <a:spcPts val="0"/>
              </a:spcAft>
            </a:pP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Další poznání podstaty radioaktivního záření spadá do 20. století a je spojeno např. se jmény E. </a:t>
            </a:r>
            <a:r>
              <a:rPr lang="cs-CZ" sz="24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Rutheforda</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 F. </a:t>
            </a:r>
            <a:r>
              <a:rPr lang="cs-CZ" sz="24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Soddyho</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 K. </a:t>
            </a:r>
            <a:r>
              <a:rPr lang="cs-CZ" sz="24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Fajanse</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 S. </a:t>
            </a:r>
            <a:r>
              <a:rPr lang="cs-CZ" sz="2400" b="1" dirty="0" err="1">
                <a:solidFill>
                  <a:srgbClr val="333333"/>
                </a:solidFill>
                <a:latin typeface="Arial" panose="020B0604020202020204" pitchFamily="34" charset="0"/>
                <a:ea typeface="Times New Roman" panose="02020603050405020304" pitchFamily="18" charset="0"/>
                <a:cs typeface="Arial" panose="020B0604020202020204" pitchFamily="34" charset="0"/>
              </a:rPr>
              <a:t>Russela</a:t>
            </a:r>
            <a:r>
              <a:rPr lang="cs-CZ" sz="24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aj.</a:t>
            </a:r>
            <a:endParaRPr lang="cs-CZ"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610803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2357</TotalTime>
  <Words>12163</Words>
  <Application>Microsoft Office PowerPoint</Application>
  <PresentationFormat>Širokoúhlá obrazovka</PresentationFormat>
  <Paragraphs>543</Paragraphs>
  <Slides>109</Slides>
  <Notes>1</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109</vt:i4>
      </vt:variant>
    </vt:vector>
  </HeadingPairs>
  <TitlesOfParts>
    <vt:vector size="119" baseType="lpstr">
      <vt:lpstr>Arial</vt:lpstr>
      <vt:lpstr>Calibri</vt:lpstr>
      <vt:lpstr>Calibri Light</vt:lpstr>
      <vt:lpstr>Courier New</vt:lpstr>
      <vt:lpstr>Open Sans</vt:lpstr>
      <vt:lpstr>Symbol</vt:lpstr>
      <vt:lpstr>Tahoma</vt:lpstr>
      <vt:lpstr>Times New Roman</vt:lpstr>
      <vt:lpstr>Wingdings</vt:lpstr>
      <vt:lpstr>Motiv Office</vt:lpstr>
      <vt:lpstr>Historie chemie</vt:lpstr>
      <vt:lpstr>Prezentace aplikace PowerPoint</vt:lpstr>
      <vt:lpstr>OSNOVA</vt:lpstr>
      <vt:lpstr>Historie chemie sahá k samým počátkům lidstva, až do pravěku (oheň). </vt:lpstr>
      <vt:lpstr>Prezentace aplikace PowerPoint</vt:lpstr>
      <vt:lpstr>Prezentace aplikace PowerPoint</vt:lpstr>
      <vt:lpstr>Prezentace aplikace PowerPoint</vt:lpstr>
      <vt:lpstr>Papua Nová Guinea</vt:lpstr>
      <vt:lpstr>Prezentace aplikace PowerPoint</vt:lpstr>
      <vt:lpstr>DOBA KAMENNÁ</vt:lpstr>
      <vt:lpstr>Jeskyně Wonderwerk, Jižní Afrika</vt:lpstr>
      <vt:lpstr>Prezentace aplikace PowerPoint</vt:lpstr>
      <vt:lpstr>Prezentace aplikace PowerPoint</vt:lpstr>
      <vt:lpstr>Prezentace aplikace PowerPoint</vt:lpstr>
      <vt:lpstr>https://archaeo3d.com/lide-z-dlouhych-domu/artefakty/keramika/index.html</vt:lpstr>
      <vt:lpstr>Neolit – nádoby z organického materiálu (nálezy z neolitických studní, Súdán)</vt:lpstr>
      <vt:lpstr>Nález neolitické pece (Bylany u Kutné Hory) https://archaeo3d.com/lide-z-dlouhych-domu/lide-z-dlouhych-domu/jamy--sila--pece/index.html</vt:lpstr>
      <vt:lpstr>DOBA MĚDĚNÁ</vt:lpstr>
      <vt:lpstr>Prezentace aplikace PowerPoint</vt:lpstr>
      <vt:lpstr>Prezentace aplikace PowerPoint</vt:lpstr>
      <vt:lpstr>Prezentace aplikace PowerPoint</vt:lpstr>
      <vt:lpstr>Arzenová bronz</vt:lpstr>
      <vt:lpstr>Prezentace aplikace PowerPoint</vt:lpstr>
      <vt:lpstr>Prezentace aplikace PowerPoint</vt:lpstr>
      <vt:lpstr>STAROORIENTÁLNÍ SVĚT </vt:lpstr>
      <vt:lpstr>Prezentace aplikace PowerPoint</vt:lpstr>
      <vt:lpstr>Starý Egypt + Nubie (zlato)</vt:lpstr>
      <vt:lpstr>Mezopotámie: hrnčířství. lékařské texty.   a) předpovědi na vyhlídky pacientů s určitými nemocemi, ale jen velmi zřídka je uvedena léčba  b) návody na léčení pacientů: léky = rostlinné a živočišné materiály, např. tuk, krev, mléko, kosti, části rostlin, mohly být smíchány např. s pivem nebo medem.  Polykání, přikládání na tělo, čípky. </vt:lpstr>
      <vt:lpstr>Naplaveniny hlíny a jílu (záplavy Eufratu a Tigridu)</vt:lpstr>
      <vt:lpstr>Prezentace aplikace PowerPoint</vt:lpstr>
      <vt:lpstr>Prezentace aplikace PowerPoint</vt:lpstr>
      <vt:lpstr>Prezentace aplikace PowerPoint</vt:lpstr>
      <vt:lpstr>CHETITÉ  Starověký Blízký Východ v 1. polovině 2. tisíciletí př. n. l.</vt:lpstr>
      <vt:lpstr>Prezentace aplikace PowerPoint</vt:lpstr>
      <vt:lpstr>Indie</vt:lpstr>
      <vt:lpstr>Čína</vt:lpstr>
      <vt:lpstr>Starověké Řecko a Řím</vt:lpstr>
      <vt:lpstr>STAROVĚKÉ ŘECKO</vt:lpstr>
      <vt:lpstr>Prezentace aplikace PowerPoint</vt:lpstr>
      <vt:lpstr>Prezentace aplikace PowerPoint</vt:lpstr>
      <vt:lpstr>Prezentace aplikace PowerPoint</vt:lpstr>
      <vt:lpstr>OBDOBÍ ALCHYMIE</vt:lpstr>
      <vt:lpstr>SMARAGDOVÁ DESKA </vt:lpstr>
      <vt:lpstr>Cíle alchymie:</vt:lpstr>
      <vt:lpstr>Původ slova alchymie. </vt:lpstr>
      <vt:lpstr>Přínos alchymie pro současnost</vt:lpstr>
      <vt:lpstr>Alchymie v různých zemích: </vt:lpstr>
      <vt:lpstr>ALCHYMIE ČÍNY</vt:lpstr>
      <vt:lpstr>ALCHYMIE INDIE</vt:lpstr>
      <vt:lpstr>ALCHYMIE EGYPTA</vt:lpstr>
      <vt:lpstr>ISLÁMSKÁ ALCHYMIE</vt:lpstr>
      <vt:lpstr>EVROPSKÁ ALCHYMIE</vt:lpstr>
      <vt:lpstr>ALCHYMIE V ČECHÁCH</vt:lpstr>
      <vt:lpstr>Objevné cesty</vt:lpstr>
      <vt:lpstr>17. STOLETÍ – začátek vědecké revoluce</vt:lpstr>
      <vt:lpstr>Prezentace aplikace PowerPoint</vt:lpstr>
      <vt:lpstr>Prezentace aplikace PowerPoint</vt:lpstr>
      <vt:lpstr>Prezentace aplikace PowerPoint</vt:lpstr>
      <vt:lpstr>Galileův vojenský kompas  https://grainofsound.org/cs/co-vynalezl-galileo/</vt:lpstr>
      <vt:lpstr>Prezentace aplikace PowerPoint</vt:lpstr>
      <vt:lpstr>Ve středu 22. června 1633 proběhl soud se skoro 70-letým Galileo Galileim pro podezření z kacířství. Církev ho opět přivedla k pokoření a popření objevů.</vt:lpstr>
      <vt:lpstr>Prezentace aplikace PowerPoint</vt:lpstr>
      <vt:lpstr>Je pochovaný ve Florencii.  Důstojný náhrobek dostal až za cca 100 let.</vt:lpstr>
      <vt:lpstr>Prezentace aplikace PowerPoint</vt:lpstr>
      <vt:lpstr>Prezentace aplikace PowerPoint</vt:lpstr>
      <vt:lpstr>Prezentace aplikace PowerPoint</vt:lpstr>
      <vt:lpstr>OBDOBÍ ZRODU SAMOSTATNÝCH PŘÍRODNÍCH VĚD</vt:lpstr>
      <vt:lpstr>PNEUMATICKÁ CHEMIE (PNEUMOCHMIE)</vt:lpstr>
      <vt:lpstr>18. STOL. – vědeckÁ revoluce</vt:lpstr>
      <vt:lpstr>Prezentace aplikace PowerPoint</vt:lpstr>
      <vt:lpstr>Prezentace aplikace PowerPoint</vt:lpstr>
      <vt:lpstr>Úhorové hospodaření</vt:lpstr>
      <vt:lpstr>Prezentace aplikace PowerPoint</vt:lpstr>
      <vt:lpstr>Prezentace aplikace PowerPoint</vt:lpstr>
      <vt:lpstr>Prezentace aplikace PowerPoint</vt:lpstr>
      <vt:lpstr>Prezentace aplikace PowerPoint</vt:lpstr>
      <vt:lpstr>Prezentace aplikace PowerPoint</vt:lpstr>
      <vt:lpstr>19. STOLETÍ – průmyslovÁ revoluce, STOLETÍ ATOMU</vt:lpstr>
      <vt:lpstr>Prezentace aplikace PowerPoint</vt:lpstr>
      <vt:lpstr>Prezentace aplikace PowerPoint</vt:lpstr>
      <vt:lpstr>Vývoj chemie v 19. století začleníme do následujících čtyř základních oblastí: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Rozvoj chemie a jednotlivých chemických disciplín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Rozvoj oborů souvisejících s chemií </vt:lpstr>
      <vt:lpstr>Prezentace aplikace PowerPoint</vt:lpstr>
      <vt:lpstr>Rozvoj interdisciplinárních věd</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Historie chemie</dc:title>
  <dc:creator>Cídlová</dc:creator>
  <cp:lastModifiedBy>User</cp:lastModifiedBy>
  <cp:revision>142</cp:revision>
  <dcterms:created xsi:type="dcterms:W3CDTF">2022-09-06T12:00:35Z</dcterms:created>
  <dcterms:modified xsi:type="dcterms:W3CDTF">2022-11-12T15:44:39Z</dcterms:modified>
</cp:coreProperties>
</file>