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79" d="100"/>
          <a:sy n="79" d="100"/>
        </p:scale>
        <p:origin x="-1548" y="-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Náklady spojené se zajišťováním bezpečnosti a ochrany zdraví při práci je povinen hradit zaměstnavatel; </a:t>
            </a:r>
          </a:p>
          <a:p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tyto náklady nesmějí být přenášeny přímo ani nepřímo na zaměstnance.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Nařízení vlády č. 495/2001 Sb., stanovící rozsah</a:t>
            </a:r>
            <a:r>
              <a:rPr lang="cs-CZ" baseline="0" dirty="0" smtClean="0"/>
              <a:t> a bližší podmínky poskytování osobních ochranných pracovních prostředků, mycích, čistících a dezinfekčních prostředků</a:t>
            </a:r>
          </a:p>
          <a:p>
            <a:endParaRPr lang="cs-CZ" baseline="0" dirty="0" smtClean="0"/>
          </a:p>
          <a:p>
            <a:r>
              <a:rPr lang="cs-CZ" dirty="0" smtClean="0"/>
              <a:t>Nařízení vlády č. 178/2001 </a:t>
            </a:r>
            <a:r>
              <a:rPr lang="cs-CZ" dirty="0" err="1" smtClean="0"/>
              <a:t>Sb.Nařízení</a:t>
            </a:r>
            <a:r>
              <a:rPr lang="cs-CZ" dirty="0" smtClean="0"/>
              <a:t> vlády, kterým se stanoví podmínky ochrany zdraví zaměstnanců při práci</a:t>
            </a:r>
          </a:p>
          <a:p>
            <a:endParaRPr lang="cs-CZ" dirty="0" smtClean="0"/>
          </a:p>
          <a:p>
            <a:r>
              <a:rPr lang="cs-CZ" dirty="0" smtClean="0"/>
              <a:t>Nařízení vlády č. 494/2001 Sb. Stanovuje způsob evidence, hlášení a zasílání záznamu o úrazu, vzor záznamu o úrazu a okruh orgánů a institucí, kterým se ohlašuje pracovní úraz</a:t>
            </a:r>
            <a:r>
              <a:rPr lang="cs-CZ" baseline="0" dirty="0" smtClean="0"/>
              <a:t> a zasílá záznam o úrazu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BOZP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BOZP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4141" y="1261696"/>
            <a:ext cx="10753200" cy="4139998"/>
          </a:xfrm>
        </p:spPr>
        <p:txBody>
          <a:bodyPr/>
          <a:lstStyle/>
          <a:p>
            <a:r>
              <a:rPr lang="cs-CZ" dirty="0" smtClean="0"/>
              <a:t>Hlavní cíl = předcházet a omezovat rizika ohrožující či poškozující život a zdraví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při práci</a:t>
            </a:r>
          </a:p>
          <a:p>
            <a:r>
              <a:rPr lang="cs-CZ" dirty="0" smtClean="0"/>
              <a:t>Odpovědni jsou vedoucí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endParaRPr lang="cs-CZ" dirty="0" smtClean="0"/>
          </a:p>
          <a:p>
            <a:pPr lvl="1"/>
            <a:r>
              <a:rPr lang="cs-CZ" dirty="0" smtClean="0"/>
              <a:t>Na všech stupních řízení v rozsahu svých funkcí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-tel je povinen provádět pravidelnou kontrolu úrovně této bezpečnosti</a:t>
            </a:r>
          </a:p>
          <a:p>
            <a:r>
              <a:rPr lang="cs-CZ" dirty="0" smtClean="0"/>
              <a:t>Náklady spojené se zajišťováním bezpečnosti a ochrany zdraví při práci je povinen hradit </a:t>
            </a:r>
            <a:r>
              <a:rPr lang="cs-CZ" dirty="0" err="1" smtClean="0"/>
              <a:t>zam</a:t>
            </a:r>
            <a:r>
              <a:rPr lang="cs-CZ" dirty="0" smtClean="0"/>
              <a:t>-tel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07968" y="250768"/>
            <a:ext cx="10753200" cy="451576"/>
          </a:xfrm>
        </p:spPr>
        <p:txBody>
          <a:bodyPr/>
          <a:lstStyle/>
          <a:p>
            <a:r>
              <a:rPr lang="cs-CZ" dirty="0" smtClean="0"/>
              <a:t>Povinnosti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741507"/>
            <a:ext cx="10753200" cy="4139998"/>
          </a:xfrm>
        </p:spPr>
        <p:txBody>
          <a:bodyPr/>
          <a:lstStyle/>
          <a:p>
            <a:r>
              <a:rPr lang="cs-CZ" dirty="0" smtClean="0"/>
              <a:t>Stanoveny v ZP</a:t>
            </a:r>
          </a:p>
          <a:p>
            <a:r>
              <a:rPr lang="cs-CZ" dirty="0" smtClean="0"/>
              <a:t>Patří k nim zejména:</a:t>
            </a:r>
          </a:p>
          <a:p>
            <a:pPr lvl="1"/>
            <a:r>
              <a:rPr lang="cs-CZ" dirty="0" smtClean="0"/>
              <a:t>nepřipustit, aby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vykonával zakázané práce a práce, jejichž náročnost by neodpovídala jeho schopnostem a zdravotní způsobilosti</a:t>
            </a:r>
          </a:p>
          <a:p>
            <a:pPr lvl="1"/>
            <a:r>
              <a:rPr lang="cs-CZ" dirty="0" smtClean="0"/>
              <a:t>Zajistit školení o předpisech BOZP, ověřovat jejich znalosti, soustavně kontrolovat jejich dodržování</a:t>
            </a:r>
          </a:p>
          <a:p>
            <a:pPr lvl="1"/>
            <a:r>
              <a:rPr lang="cs-CZ" dirty="0" smtClean="0"/>
              <a:t>Zajistit poskytnutí první pomoci</a:t>
            </a:r>
          </a:p>
          <a:p>
            <a:pPr lvl="1"/>
            <a:r>
              <a:rPr lang="cs-CZ" dirty="0" smtClean="0"/>
              <a:t>Zajistit dodržování zákazu kouření na pracovišti</a:t>
            </a:r>
          </a:p>
          <a:p>
            <a:pPr lvl="1"/>
            <a:r>
              <a:rPr lang="cs-CZ" dirty="0" smtClean="0"/>
              <a:t>Poskytovat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cům</a:t>
            </a:r>
            <a:r>
              <a:rPr lang="cs-CZ" dirty="0" smtClean="0"/>
              <a:t> osobní ochranné pracovní prostředky (oděv, obuv, čistící prostředky)</a:t>
            </a:r>
          </a:p>
          <a:p>
            <a:pPr lvl="1"/>
            <a:r>
              <a:rPr lang="cs-CZ" dirty="0" smtClean="0"/>
              <a:t>Umístit na pracovištích bezpečnostní značky a signály</a:t>
            </a:r>
          </a:p>
          <a:p>
            <a:pPr lvl="1"/>
            <a:r>
              <a:rPr lang="cs-CZ" dirty="0" smtClean="0"/>
              <a:t>Dodržovat bezpečnostní a hygienické limity pracovního prostředí (rozměry, povrch, osvětlení, úklid aj.) a sledovat pravidelným měřením hodnoty rizikových faktorů (hluk, </a:t>
            </a:r>
            <a:r>
              <a:rPr lang="cs-CZ" dirty="0" err="1" smtClean="0"/>
              <a:t>zážení</a:t>
            </a:r>
            <a:r>
              <a:rPr lang="cs-CZ" dirty="0" smtClean="0"/>
              <a:t>, teplo, vlhkost)</a:t>
            </a:r>
          </a:p>
          <a:p>
            <a:pPr lvl="1"/>
            <a:r>
              <a:rPr lang="cs-CZ" dirty="0" smtClean="0"/>
              <a:t>Kontrolovat technický stav zařízení a odstraňovat zjištěné závady</a:t>
            </a:r>
          </a:p>
          <a:p>
            <a:pPr lvl="1"/>
            <a:r>
              <a:rPr lang="cs-CZ" dirty="0" smtClean="0"/>
              <a:t>Vyšetřit příčiny a okolnosti vzniku pracovního úrazu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 povinnosti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Zejména</a:t>
            </a:r>
          </a:p>
          <a:p>
            <a:pPr lvl="1"/>
            <a:r>
              <a:rPr lang="cs-CZ" dirty="0" smtClean="0"/>
              <a:t>Účastnit se školení BOZP</a:t>
            </a:r>
          </a:p>
          <a:p>
            <a:pPr lvl="1"/>
            <a:r>
              <a:rPr lang="cs-CZ" dirty="0" smtClean="0"/>
              <a:t>Dodržovat předpisy a pokyny k zajištění BOZP</a:t>
            </a:r>
          </a:p>
          <a:p>
            <a:pPr lvl="1"/>
            <a:r>
              <a:rPr lang="cs-CZ" dirty="0" smtClean="0"/>
              <a:t>Dodržovat při práci stanovené pracovní postupy</a:t>
            </a:r>
          </a:p>
          <a:p>
            <a:pPr lvl="1"/>
            <a:r>
              <a:rPr lang="cs-CZ" dirty="0" smtClean="0"/>
              <a:t>Používat osobní ochranné pracovní pomůcky</a:t>
            </a:r>
          </a:p>
          <a:p>
            <a:pPr lvl="1"/>
            <a:r>
              <a:rPr lang="cs-CZ" dirty="0" smtClean="0"/>
              <a:t>Oznamovat nadřízenému nedostatky a závady na pracovištích</a:t>
            </a:r>
          </a:p>
          <a:p>
            <a:pPr lvl="1"/>
            <a:r>
              <a:rPr lang="cs-CZ" dirty="0" smtClean="0"/>
              <a:t>Nepožívat alkoholické nápoje a návykové látky na pracovišti a v pracovní době ani mimo pracoviště, nevstupovat pod jejich vlivem na pracoviště</a:t>
            </a:r>
          </a:p>
          <a:p>
            <a:pPr lvl="1"/>
            <a:r>
              <a:rPr lang="cs-CZ" dirty="0" smtClean="0"/>
              <a:t>Nekouřit na pracovištích</a:t>
            </a:r>
          </a:p>
          <a:p>
            <a:pPr lvl="1"/>
            <a:r>
              <a:rPr lang="cs-CZ" dirty="0" smtClean="0"/>
              <a:t>Podrobit se na pokyn stanoveného vedoucího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zjištění, zda není pod vlivem alkoholu nebo jiných návykových látek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Zákoník práce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upravuje pracovní dobu, bezpečnost a ochranu zdraví při práci, péči o zaměstnance a pracovní podmínky</a:t>
            </a:r>
          </a:p>
          <a:p>
            <a:r>
              <a:rPr lang="cs-CZ" dirty="0" smtClean="0"/>
              <a:t>omezení pro zaměstnance ve věku 15 – 18 let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1874" y="214674"/>
            <a:ext cx="10753200" cy="451576"/>
          </a:xfrm>
        </p:spPr>
        <p:txBody>
          <a:bodyPr/>
          <a:lstStyle/>
          <a:p>
            <a:r>
              <a:rPr lang="cs-CZ" dirty="0" smtClean="0"/>
              <a:t>Příklady omezeních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2032" y="721895"/>
            <a:ext cx="10753200" cy="5170263"/>
          </a:xfrm>
        </p:spPr>
        <p:txBody>
          <a:bodyPr/>
          <a:lstStyle/>
          <a:p>
            <a:r>
              <a:rPr lang="cs-CZ" sz="2000" dirty="0" smtClean="0"/>
              <a:t>maximální délka směny v jednotlivých dnech nesmí překročit 8 hodin (§79a ZP)</a:t>
            </a:r>
          </a:p>
          <a:p>
            <a:r>
              <a:rPr lang="cs-CZ" sz="2000" dirty="0" smtClean="0"/>
              <a:t>pokud mladiství pracují ve více pracovněprávních vztazích, nesmí v souhrnu pracovat víc než 40 hodin týdně (§79a ZP)</a:t>
            </a:r>
          </a:p>
          <a:p>
            <a:r>
              <a:rPr lang="cs-CZ" sz="2000" dirty="0" smtClean="0"/>
              <a:t>přestávka na jídlo a oddech se poskytuje již po 4,5 hodinách práce (§88 ZP)</a:t>
            </a:r>
          </a:p>
          <a:p>
            <a:r>
              <a:rPr lang="cs-CZ" sz="2000" dirty="0" smtClean="0"/>
              <a:t>minimální nepřetržitý odpočinek mezi dvěma směnami činí nejméně 12 hodin (§90 ZP)</a:t>
            </a:r>
          </a:p>
          <a:p>
            <a:r>
              <a:rPr lang="cs-CZ" sz="2000" dirty="0" smtClean="0"/>
              <a:t>nepřetržitý odpočinek v týdnu činí nejméně 48 hodin (§92 ZP)</a:t>
            </a:r>
          </a:p>
          <a:p>
            <a:r>
              <a:rPr lang="cs-CZ" sz="2000" dirty="0" smtClean="0"/>
              <a:t>zákaz práce přesčas a práce v noci, až na zákonem výslovně stanovené výjimky (§245 ZP)</a:t>
            </a:r>
          </a:p>
          <a:p>
            <a:r>
              <a:rPr lang="cs-CZ" sz="2000" dirty="0" smtClean="0"/>
              <a:t>povinnost poskytovat </a:t>
            </a:r>
            <a:r>
              <a:rPr lang="cs-CZ" sz="2000" dirty="0" err="1" smtClean="0"/>
              <a:t>mladistvím</a:t>
            </a:r>
            <a:r>
              <a:rPr lang="cs-CZ" sz="2000" dirty="0" smtClean="0"/>
              <a:t> zaměstnancům zvýšenou péči a zaměstnávat je jen pracemi přiměřenými jejich fyzickému a rozumovému rozvoji (§244 ZP)</a:t>
            </a:r>
          </a:p>
          <a:p>
            <a:r>
              <a:rPr lang="cs-CZ" sz="2000" dirty="0" smtClean="0"/>
              <a:t>zákaz některých rizikových prací, např. práce pod zemí při těžbě nerostů a při ražení tunelů a štol (§246 ZP)</a:t>
            </a:r>
          </a:p>
          <a:p>
            <a:r>
              <a:rPr lang="cs-CZ" sz="2000" dirty="0" smtClean="0"/>
              <a:t>zákaz sjednání dohody o odpovědnosti za svěřené hodnoty (tzn. dohody o hmotné odpovědnosti) a za ztrátu svěřených věcí (§252 a 255 ZP)</a:t>
            </a:r>
          </a:p>
          <a:p>
            <a:endParaRPr lang="cs-CZ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stavu a dodržování BOZP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Provádějí:</a:t>
            </a:r>
          </a:p>
          <a:p>
            <a:pPr lvl="1"/>
            <a:r>
              <a:rPr lang="cs-CZ" dirty="0" smtClean="0"/>
              <a:t>Odborové orgány</a:t>
            </a:r>
          </a:p>
          <a:p>
            <a:pPr lvl="1"/>
            <a:r>
              <a:rPr lang="cs-CZ" dirty="0" smtClean="0"/>
              <a:t>Zástupci pro oblast BOZP</a:t>
            </a:r>
          </a:p>
          <a:p>
            <a:pPr lvl="1"/>
            <a:r>
              <a:rPr lang="cs-CZ" dirty="0" smtClean="0"/>
              <a:t>Státní úřad inspekce práce</a:t>
            </a:r>
          </a:p>
          <a:p>
            <a:pPr lvl="1"/>
            <a:r>
              <a:rPr lang="cs-CZ" dirty="0" smtClean="0"/>
              <a:t>Oblastní inspektoráty práce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Státní úřady mají právo:</a:t>
            </a:r>
          </a:p>
          <a:p>
            <a:pPr lvl="1"/>
            <a:r>
              <a:rPr lang="cs-CZ" dirty="0" smtClean="0"/>
              <a:t>Vstupovat do všech prostorů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pPr lvl="1"/>
            <a:r>
              <a:rPr lang="cs-CZ" dirty="0" smtClean="0"/>
              <a:t>Vyžadovat potřebné podklady</a:t>
            </a:r>
          </a:p>
          <a:p>
            <a:pPr lvl="1"/>
            <a:r>
              <a:rPr lang="cs-CZ" dirty="0" smtClean="0"/>
              <a:t>Nařizovat odstranění zjištěných závad</a:t>
            </a:r>
          </a:p>
          <a:p>
            <a:pPr lvl="1"/>
            <a:r>
              <a:rPr lang="cs-CZ" dirty="0" smtClean="0"/>
              <a:t>Udělit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teli</a:t>
            </a:r>
            <a:r>
              <a:rPr lang="cs-CZ" dirty="0" smtClean="0"/>
              <a:t> příslušnou pokuty za porušení předpisů v BOZP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238</TotalTime>
  <Words>656</Words>
  <Application>Microsoft Office PowerPoint</Application>
  <PresentationFormat>Vlastní</PresentationFormat>
  <Paragraphs>79</Paragraphs>
  <Slides>7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prezentace-edu-cz</vt:lpstr>
      <vt:lpstr>BOZP</vt:lpstr>
      <vt:lpstr>BOZP</vt:lpstr>
      <vt:lpstr>Povinnosti zam-tele</vt:lpstr>
      <vt:lpstr>Práva a povinnosti zam-ce</vt:lpstr>
      <vt:lpstr>Zákoník práce</vt:lpstr>
      <vt:lpstr>Příklady omezeních</vt:lpstr>
      <vt:lpstr>Kontrola stavu a dodržování BOZP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29</cp:revision>
  <cp:lastPrinted>1601-01-01T00:00:00Z</cp:lastPrinted>
  <dcterms:created xsi:type="dcterms:W3CDTF">2019-06-11T20:19:30Z</dcterms:created>
  <dcterms:modified xsi:type="dcterms:W3CDTF">2020-09-29T09:11:14Z</dcterms:modified>
</cp:coreProperties>
</file>