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316" autoAdjust="0"/>
    <p:restoredTop sz="69310" autoAdjust="0"/>
  </p:normalViewPr>
  <p:slideViewPr>
    <p:cSldViewPr snapToGrid="0">
      <p:cViewPr varScale="1">
        <p:scale>
          <a:sx n="83" d="100"/>
          <a:sy n="83" d="100"/>
        </p:scale>
        <p:origin x="-1386" y="-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zsbozp.vubp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Plánování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Způsoby plánování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74280" y="1223372"/>
            <a:ext cx="10753200" cy="4139998"/>
          </a:xfrm>
        </p:spPr>
        <p:txBody>
          <a:bodyPr/>
          <a:lstStyle/>
          <a:p>
            <a:r>
              <a:rPr lang="cs-CZ" dirty="0" smtClean="0"/>
              <a:t>Z jaké řídící úrovně se odvozují cíle a plány nižších nebo vyšších řídících stupňů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Retrográdní plánování (Top-Down)</a:t>
            </a:r>
          </a:p>
          <a:p>
            <a:pPr marL="838350" lvl="1" indent="-514350"/>
            <a:r>
              <a:rPr lang="cs-CZ" dirty="0" smtClean="0"/>
              <a:t>Cíle a plány pro nižší stupeň řízení se odvozují shora dolů</a:t>
            </a:r>
          </a:p>
          <a:p>
            <a:pPr marL="838350" lvl="1" indent="-514350"/>
            <a:r>
              <a:rPr lang="cs-CZ" dirty="0" smtClean="0"/>
              <a:t>Vrcholový management-nadřazený dlouhodobý plán -&gt;střední stupeň řízení-podřazený plán+nadřazený střednědobý plán-&gt;základní stupeň řízení-podřazený krátkodobý plán</a:t>
            </a:r>
          </a:p>
          <a:p>
            <a:pPr marL="838350" lvl="1" indent="-514350"/>
            <a:r>
              <a:rPr lang="cs-CZ" dirty="0" smtClean="0"/>
              <a:t>Nevýhoda: riziko ukládání nesplnitelných plánů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Progresivní plánování (</a:t>
            </a:r>
            <a:r>
              <a:rPr lang="cs-CZ" dirty="0" err="1" smtClean="0"/>
              <a:t>Bottom</a:t>
            </a:r>
            <a:r>
              <a:rPr lang="cs-CZ" dirty="0" smtClean="0"/>
              <a:t>-</a:t>
            </a:r>
            <a:r>
              <a:rPr lang="cs-CZ" dirty="0" err="1" smtClean="0"/>
              <a:t>Up</a:t>
            </a:r>
            <a:r>
              <a:rPr lang="cs-CZ" dirty="0" smtClean="0"/>
              <a:t>)</a:t>
            </a:r>
          </a:p>
          <a:p>
            <a:pPr marL="838350" lvl="1" indent="-514350"/>
            <a:r>
              <a:rPr lang="cs-CZ" dirty="0" smtClean="0"/>
              <a:t>Navrhování cílů a plánů začíná na nejnižší plánovací úrovni</a:t>
            </a:r>
          </a:p>
          <a:p>
            <a:pPr marL="838350" lvl="1" indent="-514350"/>
            <a:r>
              <a:rPr lang="cs-CZ" dirty="0" smtClean="0"/>
              <a:t>Nevýhoda: dílčí plány si mohou protiřečit, nemusí být akceptovatelné nadřízenými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Protisměrné plánování (Top-Down, </a:t>
            </a:r>
            <a:r>
              <a:rPr lang="cs-CZ" dirty="0" err="1" smtClean="0"/>
              <a:t>Bottom</a:t>
            </a:r>
            <a:r>
              <a:rPr lang="cs-CZ" dirty="0" smtClean="0"/>
              <a:t>-</a:t>
            </a:r>
            <a:r>
              <a:rPr lang="cs-CZ" dirty="0" err="1" smtClean="0"/>
              <a:t>Up</a:t>
            </a:r>
            <a:r>
              <a:rPr lang="cs-CZ" dirty="0" smtClean="0"/>
              <a:t>)</a:t>
            </a:r>
          </a:p>
          <a:p>
            <a:pPr marL="838350" lvl="1" indent="-514350"/>
            <a:r>
              <a:rPr lang="cs-CZ" dirty="0" smtClean="0"/>
              <a:t>Uplatňují se oba předchozí způsoby</a:t>
            </a:r>
          </a:p>
          <a:p>
            <a:pPr marL="838350" lvl="1" indent="-514350"/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Time</a:t>
            </a:r>
            <a:r>
              <a:rPr lang="cs-CZ" dirty="0" smtClean="0"/>
              <a:t> Management – Osobní plány práce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i="1" dirty="0" smtClean="0"/>
              <a:t>„Umění plánovat práci a využívat čas je faktorem úspěchu a neúspěchu každého člověka.“</a:t>
            </a:r>
          </a:p>
          <a:p>
            <a:pPr>
              <a:buNone/>
            </a:pPr>
            <a:r>
              <a:rPr lang="cs-CZ" dirty="0" smtClean="0"/>
              <a:t>Spočívá v: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Stanovení cílů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Plánování času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Rozhodování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Plnění plánu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Stanovení cíle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= formulace přání, zájmu, potřeby, úkolu</a:t>
            </a:r>
          </a:p>
          <a:p>
            <a:r>
              <a:rPr lang="cs-CZ" dirty="0" smtClean="0"/>
              <a:t>Rozlišujeme cíle:</a:t>
            </a:r>
          </a:p>
          <a:p>
            <a:pPr lvl="1"/>
            <a:r>
              <a:rPr lang="cs-CZ" dirty="0" smtClean="0"/>
              <a:t> životní, pracovní, v současném zaměstnání, cíle v aktuálně vykonávané funkci</a:t>
            </a:r>
          </a:p>
          <a:p>
            <a:pPr lvl="1"/>
            <a:r>
              <a:rPr lang="cs-CZ" dirty="0" smtClean="0"/>
              <a:t>Krátkodobé, střednědobé, dlouhodobé</a:t>
            </a:r>
          </a:p>
          <a:p>
            <a:r>
              <a:rPr lang="cs-CZ" dirty="0" smtClean="0"/>
              <a:t>Princip SMART (správný postup tvorby cílů)</a:t>
            </a:r>
          </a:p>
          <a:p>
            <a:pPr lvl="1">
              <a:buNone/>
            </a:pPr>
            <a:r>
              <a:rPr lang="cs-CZ" dirty="0" smtClean="0"/>
              <a:t>S – specifický: konkrétní, nic obecného</a:t>
            </a:r>
          </a:p>
          <a:p>
            <a:pPr lvl="1">
              <a:buNone/>
            </a:pPr>
            <a:r>
              <a:rPr lang="cs-CZ" dirty="0" smtClean="0"/>
              <a:t>M – měřitelný: kvantifikovatelný, kontrolovatelný v průběhu plnění</a:t>
            </a:r>
          </a:p>
          <a:p>
            <a:pPr lvl="1">
              <a:buNone/>
            </a:pPr>
            <a:r>
              <a:rPr lang="cs-CZ" dirty="0" smtClean="0"/>
              <a:t>A – akceptovatelný: přijatelný pro interní i externí zájmové skupiny, dosažitelný pro nás</a:t>
            </a:r>
          </a:p>
          <a:p>
            <a:pPr lvl="1">
              <a:buNone/>
            </a:pPr>
            <a:r>
              <a:rPr lang="cs-CZ" dirty="0" smtClean="0"/>
              <a:t>R – realizovatelný: splnitelný z hlediska disponibilních zdrojů, reálný</a:t>
            </a:r>
          </a:p>
          <a:p>
            <a:pPr lvl="1">
              <a:buNone/>
            </a:pPr>
            <a:r>
              <a:rPr lang="cs-CZ" dirty="0" smtClean="0"/>
              <a:t>T – termínovaný: měl by mít uvedený požadovaný termín splnění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Plánování času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83392"/>
            <a:ext cx="10753200" cy="4139998"/>
          </a:xfrm>
        </p:spPr>
        <p:txBody>
          <a:bodyPr/>
          <a:lstStyle/>
          <a:p>
            <a:r>
              <a:rPr lang="cs-CZ" dirty="0" smtClean="0"/>
              <a:t>Skládá se z:</a:t>
            </a:r>
          </a:p>
          <a:p>
            <a:pPr lvl="1"/>
            <a:r>
              <a:rPr lang="cs-CZ" dirty="0" smtClean="0"/>
              <a:t>Ročního a čtvrtletního plánu: pro pravidelné a předvídatelné úkoly</a:t>
            </a:r>
          </a:p>
          <a:p>
            <a:pPr lvl="2"/>
            <a:r>
              <a:rPr lang="cs-CZ" dirty="0" smtClean="0"/>
              <a:t>Obsahuje: název úkolu, počet pracovních dní potřebných ke splnění, plánovaný a skutečný termín splnění</a:t>
            </a:r>
          </a:p>
          <a:p>
            <a:pPr lvl="1"/>
            <a:r>
              <a:rPr lang="cs-CZ" dirty="0" smtClean="0"/>
              <a:t>Měsíčního plánu: převádějí se do něj čtvrtletní plány + nedokončené úkoly z předchozího měsíce a zařazují se nové úkoly + rezerva pro nepředvídatelné úkoly</a:t>
            </a:r>
          </a:p>
          <a:p>
            <a:pPr lvl="2"/>
            <a:r>
              <a:rPr lang="cs-CZ" dirty="0" smtClean="0"/>
              <a:t>Obsahuje: název úkolu, potřebu času v hodinách, označení priorit, plánovaný a skutečný termín splnění</a:t>
            </a:r>
          </a:p>
          <a:p>
            <a:pPr lvl="1"/>
            <a:r>
              <a:rPr lang="cs-CZ" dirty="0" smtClean="0"/>
              <a:t>Týdenního plánu: úkoly vyplývající z plánu měsíčního + nesplněné úkoly z předešlého týdne + úkoly nové</a:t>
            </a:r>
          </a:p>
          <a:p>
            <a:pPr lvl="2"/>
            <a:r>
              <a:rPr lang="cs-CZ" dirty="0" smtClean="0"/>
              <a:t>Obsahuje: název úkolu, denní hodinu, den a celkový čas plnění a záznam o jeho splnění</a:t>
            </a:r>
          </a:p>
          <a:p>
            <a:pPr lvl="1"/>
            <a:r>
              <a:rPr lang="cs-CZ" dirty="0" smtClean="0"/>
              <a:t>Denního plánu: nejdůležitější stupeň plánování, výchozí jednotka pro plnění ostatních plánů</a:t>
            </a:r>
          </a:p>
          <a:p>
            <a:pPr lvl="2"/>
            <a:r>
              <a:rPr lang="cs-CZ" dirty="0" smtClean="0"/>
              <a:t>Pořadí plnění úkolů:</a:t>
            </a:r>
          </a:p>
          <a:p>
            <a:pPr marL="1257300" lvl="2" indent="-342900">
              <a:buAutoNum type="arabicPeriod"/>
            </a:pPr>
            <a:r>
              <a:rPr lang="cs-CZ" dirty="0" smtClean="0"/>
              <a:t>Periodicky se opakující úkoly</a:t>
            </a:r>
          </a:p>
          <a:p>
            <a:pPr marL="1257300" lvl="2" indent="-342900">
              <a:buAutoNum type="arabicPeriod"/>
            </a:pPr>
            <a:r>
              <a:rPr lang="cs-CZ" dirty="0" smtClean="0"/>
              <a:t>Nevykonané, nesplněné úkoly</a:t>
            </a:r>
          </a:p>
          <a:p>
            <a:pPr marL="1257300" lvl="2" indent="-342900">
              <a:buAutoNum type="arabicPeriod"/>
            </a:pPr>
            <a:r>
              <a:rPr lang="cs-CZ" dirty="0" smtClean="0"/>
              <a:t>Aktuální nové úkoly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Volba druhů a množství činností a úkolů, které je třeba vykonat.</a:t>
            </a:r>
          </a:p>
          <a:p>
            <a:r>
              <a:rPr lang="cs-CZ" dirty="0" smtClean="0"/>
              <a:t>Volba pořadí, v jakém mají být plněny (priority).</a:t>
            </a:r>
          </a:p>
          <a:p>
            <a:r>
              <a:rPr lang="cs-CZ" dirty="0" smtClean="0"/>
              <a:t>Rozhodování o tom, které činnosti bude manažer vykonávat sám a které bude delegovat.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Metodické pomůcky při rozhodování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err="1" smtClean="0"/>
              <a:t>Paretovo</a:t>
            </a:r>
            <a:r>
              <a:rPr lang="cs-CZ" dirty="0" smtClean="0"/>
              <a:t> pravidlo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Metoda ABC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err="1" smtClean="0"/>
              <a:t>Eisenhowerův</a:t>
            </a:r>
            <a:r>
              <a:rPr lang="cs-CZ" dirty="0" smtClean="0"/>
              <a:t> princip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Paretovo</a:t>
            </a:r>
            <a:r>
              <a:rPr lang="cs-CZ" dirty="0" smtClean="0"/>
              <a:t> pravidlo – </a:t>
            </a:r>
            <a:r>
              <a:rPr lang="cs-CZ" dirty="0" err="1" smtClean="0"/>
              <a:t>pravidlo</a:t>
            </a:r>
            <a:r>
              <a:rPr lang="cs-CZ" dirty="0" smtClean="0"/>
              <a:t> 80/20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972890" cy="413999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=umění, jak dosáhnout co nejlepších výsledků s co nejmenším úsilím</a:t>
            </a:r>
          </a:p>
          <a:p>
            <a:r>
              <a:rPr lang="cs-CZ" dirty="0" smtClean="0"/>
              <a:t>80 % výsledků, které dosáhne manažer v práci vyplývá z 20 % vynaloženého času </a:t>
            </a:r>
            <a:r>
              <a:rPr lang="cs-CZ" sz="2000" dirty="0" smtClean="0"/>
              <a:t>(=&gt; 80 % času je vynakládáno na činnosti méně důležité)</a:t>
            </a:r>
          </a:p>
          <a:p>
            <a:r>
              <a:rPr lang="cs-CZ" dirty="0" smtClean="0"/>
              <a:t>Aplikace pravidla spočívá v rozdělení úkolů na 2 skupiny: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Úkoly, které plní manažer bez odkladu a sám, je jich málo, mají velké důsledky, jsou velmi důležité a vyžadují menší podíl času (20 %)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Úkoly, které manažer může delegovat/odkládat, je jich mnoho, jsou méně naléhavé a důležité, ale vyžadují velkou spotřebu času (až 80 %)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 ABC – pravidlo 15:20:65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37672"/>
            <a:ext cx="10753200" cy="4139998"/>
          </a:xfrm>
        </p:spPr>
        <p:txBody>
          <a:bodyPr/>
          <a:lstStyle/>
          <a:p>
            <a:r>
              <a:rPr lang="cs-CZ" dirty="0" smtClean="0"/>
              <a:t>Vychází ze stejných předpokladů jako </a:t>
            </a:r>
            <a:r>
              <a:rPr lang="cs-CZ" dirty="0" err="1" smtClean="0"/>
              <a:t>Paretovo</a:t>
            </a:r>
            <a:r>
              <a:rPr lang="cs-CZ" dirty="0" smtClean="0"/>
              <a:t> pravidlo</a:t>
            </a:r>
          </a:p>
          <a:p>
            <a:r>
              <a:rPr lang="cs-CZ" dirty="0" smtClean="0"/>
              <a:t>Nerovnováha mezi příčinami a důsledky je vyjadřována ale poměrem 15:20:65</a:t>
            </a:r>
          </a:p>
          <a:p>
            <a:r>
              <a:rPr lang="cs-CZ" dirty="0" smtClean="0"/>
              <a:t>15 % úkolů je velmi důležitých</a:t>
            </a:r>
          </a:p>
          <a:p>
            <a:pPr lvl="1"/>
            <a:r>
              <a:rPr lang="cs-CZ" dirty="0" smtClean="0"/>
              <a:t>Manažer vykonává sám, bez odkladu</a:t>
            </a:r>
          </a:p>
          <a:p>
            <a:r>
              <a:rPr lang="cs-CZ" dirty="0" smtClean="0"/>
              <a:t>20 % středně důležitých</a:t>
            </a:r>
          </a:p>
          <a:p>
            <a:pPr lvl="1"/>
            <a:r>
              <a:rPr lang="cs-CZ" dirty="0" smtClean="0"/>
              <a:t>Větší část vykonává sám a část může delegovat</a:t>
            </a:r>
          </a:p>
          <a:p>
            <a:r>
              <a:rPr lang="cs-CZ" dirty="0" smtClean="0"/>
              <a:t>65 % méně důležitých</a:t>
            </a:r>
          </a:p>
          <a:p>
            <a:pPr lvl="1"/>
            <a:r>
              <a:rPr lang="cs-CZ" dirty="0" smtClean="0"/>
              <a:t>Měl by převážně delegovat, </a:t>
            </a:r>
            <a:r>
              <a:rPr lang="cs-CZ" dirty="0" err="1" smtClean="0"/>
              <a:t>poze</a:t>
            </a:r>
            <a:r>
              <a:rPr lang="cs-CZ" dirty="0" smtClean="0"/>
              <a:t> výjimečně vykonávat sám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Eisenhowerův</a:t>
            </a:r>
            <a:r>
              <a:rPr lang="cs-CZ" dirty="0" smtClean="0"/>
              <a:t> princip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Rozlišuje činnosti podle 2 kritérií:</a:t>
            </a:r>
          </a:p>
          <a:p>
            <a:pPr lvl="1"/>
            <a:r>
              <a:rPr lang="cs-CZ" dirty="0" smtClean="0"/>
              <a:t>Důležitosti</a:t>
            </a:r>
          </a:p>
          <a:p>
            <a:pPr lvl="1"/>
            <a:r>
              <a:rPr lang="cs-CZ" dirty="0" smtClean="0"/>
              <a:t>Naléhavosti</a:t>
            </a:r>
          </a:p>
          <a:p>
            <a:r>
              <a:rPr lang="cs-CZ" dirty="0" smtClean="0"/>
              <a:t>Priority pro vyřizování se stanoví podle matice</a:t>
            </a:r>
          </a:p>
          <a:p>
            <a:pPr lvl="1"/>
            <a:r>
              <a:rPr lang="cs-CZ" dirty="0" smtClean="0"/>
              <a:t>Podle ní lze všechny činnosti rozdělit do 4 skupin A, B, C, D = pořadí plnění činností</a:t>
            </a:r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r>
              <a:rPr lang="cs-CZ" dirty="0" smtClean="0"/>
              <a:t>A – manažer vykonává sám a okamžitě</a:t>
            </a:r>
          </a:p>
          <a:p>
            <a:pPr lvl="1">
              <a:buNone/>
            </a:pPr>
            <a:r>
              <a:rPr lang="cs-CZ" dirty="0" smtClean="0"/>
              <a:t>B – deleguje a kontroluje dodržení termínu</a:t>
            </a:r>
          </a:p>
          <a:p>
            <a:pPr lvl="1">
              <a:buNone/>
            </a:pPr>
            <a:r>
              <a:rPr lang="cs-CZ" dirty="0" smtClean="0"/>
              <a:t>C – deleguje jejich přípravu, ale v konečné fázi plní sám manažer</a:t>
            </a:r>
          </a:p>
          <a:p>
            <a:pPr lvl="1">
              <a:buNone/>
            </a:pPr>
            <a:r>
              <a:rPr lang="cs-CZ" dirty="0" smtClean="0"/>
              <a:t>D – všechny deleguje</a:t>
            </a:r>
          </a:p>
          <a:p>
            <a:pPr lvl="1"/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6583681" y="731096"/>
          <a:ext cx="5349240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3080"/>
                <a:gridCol w="1851659"/>
                <a:gridCol w="1714501"/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Velmi důležité úkoly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Úkoly 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Úkoly</a:t>
                      </a:r>
                      <a:r>
                        <a:rPr lang="cs-CZ" baseline="0" dirty="0" smtClean="0"/>
                        <a:t> 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Méně důležité úkoly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Úkoly 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Úkoly B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Méně naléhavé úkoly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Více naléhavé úkoly</a:t>
                      </a:r>
                      <a:endParaRPr lang="cs-CZ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Plnění denního plánu 1/2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2850" y="1314812"/>
            <a:ext cx="10753200" cy="4139998"/>
          </a:xfrm>
        </p:spPr>
        <p:txBody>
          <a:bodyPr/>
          <a:lstStyle/>
          <a:p>
            <a:r>
              <a:rPr lang="cs-CZ" dirty="0" smtClean="0"/>
              <a:t>Velmi individuální</a:t>
            </a:r>
          </a:p>
          <a:p>
            <a:pPr lvl="1"/>
            <a:r>
              <a:rPr lang="cs-CZ" dirty="0" smtClean="0"/>
              <a:t>Někdo plní raději důležité úkoly ráno, někdo odpoledne, někdo využívá raději týmové práce, někdo pracuje raději sám =&gt; každý má svůj osobní styl plnění úkolů</a:t>
            </a:r>
          </a:p>
          <a:p>
            <a:r>
              <a:rPr lang="cs-CZ" dirty="0" smtClean="0"/>
              <a:t>Obecné zásady pro realizaci osobního plánu dne</a:t>
            </a:r>
          </a:p>
          <a:p>
            <a:pPr lvl="1"/>
            <a:r>
              <a:rPr lang="cs-CZ" dirty="0" smtClean="0"/>
              <a:t>Úvodní část dne</a:t>
            </a:r>
          </a:p>
          <a:p>
            <a:pPr lvl="2"/>
            <a:r>
              <a:rPr lang="cs-CZ" dirty="0" smtClean="0"/>
              <a:t>Začínat přibližně ve stejný čas,</a:t>
            </a:r>
          </a:p>
          <a:p>
            <a:pPr lvl="2"/>
            <a:r>
              <a:rPr lang="cs-CZ" dirty="0" smtClean="0"/>
              <a:t>Zkontrolovat denní časový plán z hlediska obsahu a priorit</a:t>
            </a:r>
          </a:p>
          <a:p>
            <a:pPr lvl="2"/>
            <a:r>
              <a:rPr lang="cs-CZ" dirty="0" smtClean="0"/>
              <a:t>Provést případné změny</a:t>
            </a:r>
          </a:p>
          <a:p>
            <a:pPr lvl="2"/>
            <a:r>
              <a:rPr lang="cs-CZ" dirty="0" smtClean="0"/>
              <a:t>Vyřídit nejdůležitější úkol dne</a:t>
            </a:r>
          </a:p>
          <a:p>
            <a:pPr lvl="1"/>
            <a:r>
              <a:rPr lang="cs-CZ" dirty="0" smtClean="0"/>
              <a:t>Střední část dne</a:t>
            </a:r>
          </a:p>
          <a:p>
            <a:pPr lvl="2"/>
            <a:r>
              <a:rPr lang="cs-CZ" dirty="0" smtClean="0"/>
              <a:t>Vyřizovat další nejdůležitější úkoly</a:t>
            </a:r>
          </a:p>
          <a:p>
            <a:pPr lvl="2"/>
            <a:r>
              <a:rPr lang="cs-CZ" dirty="0" smtClean="0"/>
              <a:t>Započaté úkoly ukončovat/upravit termín plnění</a:t>
            </a:r>
          </a:p>
          <a:p>
            <a:pPr lvl="2"/>
            <a:r>
              <a:rPr lang="cs-CZ" dirty="0" smtClean="0"/>
              <a:t>Prověřovat nové úkoly z hlediska důležitosti a </a:t>
            </a:r>
            <a:r>
              <a:rPr lang="cs-CZ" dirty="0" err="1" smtClean="0"/>
              <a:t>delegovatelnosti</a:t>
            </a:r>
            <a:endParaRPr lang="cs-CZ" dirty="0" smtClean="0"/>
          </a:p>
          <a:p>
            <a:pPr lvl="2"/>
            <a:r>
              <a:rPr lang="cs-CZ" dirty="0" smtClean="0"/>
              <a:t>Odmítat nové, dodatečně naléhavé úkoly (vede k nesplnění úkolů plánovaných)</a:t>
            </a:r>
          </a:p>
          <a:p>
            <a:pPr lvl="2"/>
            <a:r>
              <a:rPr lang="cs-CZ" dirty="0" smtClean="0"/>
              <a:t>Racionálně pracovat s informacemi a komunikovat</a:t>
            </a:r>
          </a:p>
          <a:p>
            <a:pPr lvl="2"/>
            <a:r>
              <a:rPr lang="cs-CZ" dirty="0" smtClean="0"/>
              <a:t>Kontrolovat čas a pravidelně dělat přestávky</a:t>
            </a:r>
          </a:p>
          <a:p>
            <a:pPr lvl="2"/>
            <a:r>
              <a:rPr lang="cs-CZ" dirty="0" smtClean="0"/>
              <a:t>Zavést si nerušenou hodinu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Výchozí manažerská sekvenční funkce</a:t>
            </a:r>
          </a:p>
          <a:p>
            <a:r>
              <a:rPr lang="cs-CZ" dirty="0" smtClean="0"/>
              <a:t>Pro úspěšné plánování je od manažera </a:t>
            </a:r>
            <a:r>
              <a:rPr lang="cs-CZ" dirty="0" err="1" smtClean="0"/>
              <a:t>vyžadváno</a:t>
            </a:r>
            <a:r>
              <a:rPr lang="cs-CZ" dirty="0" smtClean="0"/>
              <a:t> rozhodování v následujících oblastech: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Vytyčování </a:t>
            </a:r>
            <a:r>
              <a:rPr lang="cs-CZ" b="1" dirty="0" smtClean="0"/>
              <a:t>cílů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Určení </a:t>
            </a:r>
            <a:r>
              <a:rPr lang="cs-CZ" b="1" dirty="0" smtClean="0"/>
              <a:t>aktivit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Určení </a:t>
            </a:r>
            <a:r>
              <a:rPr lang="cs-CZ" b="1" dirty="0" smtClean="0"/>
              <a:t>zdrojů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b="1" dirty="0" smtClean="0"/>
              <a:t>Implementace</a:t>
            </a:r>
            <a:r>
              <a:rPr lang="cs-CZ" dirty="0" smtClean="0"/>
              <a:t> plánu (určení pracovníků a jejich úkolů při plnění plánu)</a:t>
            </a:r>
          </a:p>
          <a:p>
            <a:pPr marL="529200" indent="-457200"/>
            <a:r>
              <a:rPr lang="cs-CZ" dirty="0" smtClean="0"/>
              <a:t>Zda byly plánované cíle dosaženy zjišťuje manažer </a:t>
            </a:r>
            <a:r>
              <a:rPr lang="cs-CZ" b="1" dirty="0" smtClean="0"/>
              <a:t>kontrolou</a:t>
            </a:r>
            <a:endParaRPr lang="cs-CZ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Plnění denního plánu 2/2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Závěrečná část dne:</a:t>
            </a:r>
          </a:p>
          <a:p>
            <a:pPr lvl="2"/>
            <a:r>
              <a:rPr lang="cs-CZ" dirty="0" smtClean="0"/>
              <a:t>Vyřídit drobné záležitosti a úkoly</a:t>
            </a:r>
          </a:p>
          <a:p>
            <a:pPr lvl="2"/>
            <a:r>
              <a:rPr lang="cs-CZ" dirty="0" smtClean="0"/>
              <a:t>Zkontrolovat plnění denního plánu</a:t>
            </a:r>
          </a:p>
          <a:p>
            <a:pPr lvl="2"/>
            <a:r>
              <a:rPr lang="cs-CZ" dirty="0" smtClean="0"/>
              <a:t>Vypracovat časový plán na další den</a:t>
            </a:r>
          </a:p>
          <a:p>
            <a:pPr lvl="2"/>
            <a:endParaRPr lang="cs-CZ" dirty="0" smtClean="0"/>
          </a:p>
          <a:p>
            <a:pPr lvl="1"/>
            <a:r>
              <a:rPr lang="cs-CZ" dirty="0" smtClean="0"/>
              <a:t>Připravenost člověka k pracovnímu výkonu </a:t>
            </a:r>
          </a:p>
          <a:p>
            <a:pPr lvl="1">
              <a:buNone/>
            </a:pPr>
            <a:r>
              <a:rPr lang="cs-CZ" dirty="0" smtClean="0"/>
              <a:t>	v průběhu dne (</a:t>
            </a:r>
            <a:r>
              <a:rPr lang="cs-CZ" dirty="0" smtClean="0">
                <a:hlinkClick r:id="rId2"/>
              </a:rPr>
              <a:t>https://zsbozp.vubp.cz</a:t>
            </a:r>
            <a:r>
              <a:rPr lang="cs-CZ" dirty="0" smtClean="0"/>
              <a:t>, 2019)</a:t>
            </a:r>
          </a:p>
          <a:p>
            <a:pPr lvl="2"/>
            <a:endParaRPr lang="cs-CZ" dirty="0"/>
          </a:p>
        </p:txBody>
      </p:sp>
      <p:pic>
        <p:nvPicPr>
          <p:cNvPr id="6" name="Obrázek 5" descr="mentalni_vykonnos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00800" y="2007199"/>
            <a:ext cx="4660582" cy="370684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 plánování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31430" y="1234802"/>
            <a:ext cx="10753200" cy="4139998"/>
          </a:xfrm>
        </p:spPr>
        <p:txBody>
          <a:bodyPr/>
          <a:lstStyle/>
          <a:p>
            <a:r>
              <a:rPr lang="cs-CZ" dirty="0" smtClean="0"/>
              <a:t>Určuje směr rozvoje organizace</a:t>
            </a:r>
          </a:p>
          <a:p>
            <a:r>
              <a:rPr lang="cs-CZ" dirty="0" smtClean="0"/>
              <a:t>Koordinuje činnost lidí a vnitropodnikových jednotek při plnění plánů</a:t>
            </a:r>
          </a:p>
          <a:p>
            <a:r>
              <a:rPr lang="cs-CZ" dirty="0" smtClean="0"/>
              <a:t>Snižuje podíl zbytečných činností a ztrát</a:t>
            </a:r>
          </a:p>
          <a:p>
            <a:r>
              <a:rPr lang="cs-CZ" dirty="0" smtClean="0"/>
              <a:t>Vypracovává standardy výkonnosti pro kontrolní činnosti</a:t>
            </a:r>
          </a:p>
          <a:p>
            <a:r>
              <a:rPr lang="cs-CZ" dirty="0" smtClean="0"/>
              <a:t>Orientuje práci manažera na plánovité a koncepční řízení vývoje organizace</a:t>
            </a:r>
          </a:p>
          <a:p>
            <a:r>
              <a:rPr lang="cs-CZ" dirty="0" smtClean="0"/>
              <a:t>Rozvíjí jejich schopnosti a dovednosti předvídat budoucí vývoj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Plány podle různých hledisek 1/2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51420" y="1589132"/>
            <a:ext cx="10753200" cy="4139998"/>
          </a:xfrm>
        </p:spPr>
        <p:txBody>
          <a:bodyPr/>
          <a:lstStyle/>
          <a:p>
            <a:r>
              <a:rPr lang="cs-CZ" dirty="0" smtClean="0"/>
              <a:t>Podle druhu organizace</a:t>
            </a:r>
          </a:p>
          <a:p>
            <a:pPr lvl="1"/>
            <a:r>
              <a:rPr lang="cs-CZ" dirty="0" smtClean="0"/>
              <a:t>Plány výrobních podniků, plány podniků služeb, plány univerzit, …</a:t>
            </a:r>
          </a:p>
          <a:p>
            <a:r>
              <a:rPr lang="cs-CZ" dirty="0" smtClean="0"/>
              <a:t>Podle velikosti organizace</a:t>
            </a:r>
          </a:p>
          <a:p>
            <a:pPr lvl="1"/>
            <a:r>
              <a:rPr lang="cs-CZ" dirty="0" smtClean="0"/>
              <a:t>Plány malých a středních podniků, plány velkých podniků</a:t>
            </a:r>
          </a:p>
          <a:p>
            <a:r>
              <a:rPr lang="cs-CZ" dirty="0" smtClean="0"/>
              <a:t>Podle fáze životního cyklu podniku</a:t>
            </a:r>
          </a:p>
          <a:p>
            <a:pPr lvl="1"/>
            <a:r>
              <a:rPr lang="cs-CZ" dirty="0" smtClean="0"/>
              <a:t>Plány při zakládání podniku (podnikatelské záměry), plány rozvoje podniku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Plány podle různých hledisek 2/2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hierarchie cílů a stupně konkrétnosti</a:t>
            </a:r>
          </a:p>
          <a:p>
            <a:pPr lvl="1"/>
            <a:r>
              <a:rPr lang="cs-CZ" dirty="0" smtClean="0"/>
              <a:t>Poslání, strategie, taktiky, operativní plány, postupy, pravidla, rozpočty</a:t>
            </a:r>
          </a:p>
          <a:p>
            <a:r>
              <a:rPr lang="cs-CZ" dirty="0" smtClean="0"/>
              <a:t>Podle rozsahu úkolu</a:t>
            </a:r>
          </a:p>
          <a:p>
            <a:pPr lvl="1"/>
            <a:r>
              <a:rPr lang="cs-CZ" dirty="0" smtClean="0"/>
              <a:t>Plány celopodnikové, plány vnitropodnikových jednotek</a:t>
            </a:r>
          </a:p>
          <a:p>
            <a:r>
              <a:rPr lang="cs-CZ" dirty="0" smtClean="0"/>
              <a:t>Podle obsahu a věcného zaměření</a:t>
            </a:r>
          </a:p>
          <a:p>
            <a:pPr lvl="1"/>
            <a:r>
              <a:rPr lang="cs-CZ" dirty="0" smtClean="0"/>
              <a:t>Plán nákupu, plán výroby, plán prodeje, plán tržeb, plán zisku, plán počtu zaměstnanců,…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Stanovení cílů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Rozhodující význam v procesu plánování!</a:t>
            </a:r>
          </a:p>
          <a:p>
            <a:pPr>
              <a:buNone/>
            </a:pPr>
            <a:r>
              <a:rPr lang="cs-CZ" dirty="0" smtClean="0"/>
              <a:t>= vědomé zaměřování budoucí činnosti organizace určitým směrem</a:t>
            </a:r>
          </a:p>
          <a:p>
            <a:r>
              <a:rPr lang="cs-CZ" dirty="0" smtClean="0"/>
              <a:t>Stanovování cílů je ovlivňováno externími a interními zájmovými skupinami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Oblasti zájmu externích zájmových skupin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Věřitelé</a:t>
            </a:r>
          </a:p>
          <a:p>
            <a:pPr lvl="1"/>
            <a:r>
              <a:rPr lang="cs-CZ" dirty="0" smtClean="0"/>
              <a:t>Jistota vkladů, výhodné zúročení kapitálu</a:t>
            </a:r>
          </a:p>
          <a:p>
            <a:r>
              <a:rPr lang="cs-CZ" dirty="0" smtClean="0"/>
              <a:t>Dodavatelé</a:t>
            </a:r>
          </a:p>
          <a:p>
            <a:pPr lvl="1"/>
            <a:r>
              <a:rPr lang="cs-CZ" dirty="0" smtClean="0"/>
              <a:t>Stabilita prodeje, výhodné prodejní podmínky, platební podmínky a schopnosti</a:t>
            </a:r>
          </a:p>
          <a:p>
            <a:r>
              <a:rPr lang="cs-CZ" dirty="0" smtClean="0"/>
              <a:t>Zákazníci</a:t>
            </a:r>
          </a:p>
          <a:p>
            <a:pPr lvl="1"/>
            <a:r>
              <a:rPr lang="cs-CZ" dirty="0" smtClean="0"/>
              <a:t>Kvalitní zboží a služby, přiměřené ceny, platební podmínky</a:t>
            </a:r>
          </a:p>
          <a:p>
            <a:r>
              <a:rPr lang="cs-CZ" dirty="0" smtClean="0"/>
              <a:t>Stát	</a:t>
            </a:r>
          </a:p>
          <a:p>
            <a:pPr lvl="1"/>
            <a:r>
              <a:rPr lang="cs-CZ" dirty="0" smtClean="0"/>
              <a:t>Daňový přínos, pracovní příležitosti, sociální jistoty a služby, dodržování právních norem, přínos ke kulturnímu a kvalifikačnímu rozvoji obyvatelstva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Oblasti zájmu interních zájmových skupin</a:t>
            </a:r>
            <a:endParaRPr lang="cs-CZ" b="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Vlastníci</a:t>
            </a:r>
          </a:p>
          <a:p>
            <a:pPr lvl="1"/>
            <a:r>
              <a:rPr lang="cs-CZ" dirty="0" smtClean="0"/>
              <a:t>Výnosy, uchování a zhodnocení investovaného kapitálů, finanční samostatnost</a:t>
            </a:r>
          </a:p>
          <a:p>
            <a:r>
              <a:rPr lang="cs-CZ" dirty="0" smtClean="0"/>
              <a:t>Management</a:t>
            </a:r>
          </a:p>
          <a:p>
            <a:pPr lvl="1"/>
            <a:r>
              <a:rPr lang="cs-CZ" dirty="0" smtClean="0"/>
              <a:t>Pravomoc, vliv na rozhodování, prestiž postavení, možnost realizace svých schopností</a:t>
            </a:r>
          </a:p>
          <a:p>
            <a:r>
              <a:rPr lang="cs-CZ" dirty="0" smtClean="0"/>
              <a:t>Zaměstnanci</a:t>
            </a:r>
          </a:p>
          <a:p>
            <a:pPr lvl="1"/>
            <a:r>
              <a:rPr lang="cs-CZ" dirty="0" smtClean="0"/>
              <a:t>Mzdy/platy, pracovní zařazení, sociální jistotu, možnost uplatnění kvalifikace, mezilidské vztahy, sociální postavení, uznání, prestiž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Hierarchie cílů v organizaci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 vrcholové (nadřazené, celopodnikové)</a:t>
            </a:r>
          </a:p>
          <a:p>
            <a:pPr lvl="1"/>
            <a:r>
              <a:rPr lang="cs-CZ" dirty="0" smtClean="0"/>
              <a:t>Určují směr rozvoje organizace</a:t>
            </a:r>
          </a:p>
          <a:p>
            <a:pPr lvl="1"/>
            <a:r>
              <a:rPr lang="cs-CZ" dirty="0" err="1" smtClean="0"/>
              <a:t>Motivátor</a:t>
            </a:r>
            <a:r>
              <a:rPr lang="cs-CZ" dirty="0" smtClean="0"/>
              <a:t> společného úsilí všech zaměstnanců organizace</a:t>
            </a:r>
          </a:p>
          <a:p>
            <a:r>
              <a:rPr lang="cs-CZ" dirty="0" smtClean="0"/>
              <a:t>Cíle podřazené (pro nižší stupně řízení, pro vnitropodnikové organizační jednotky)</a:t>
            </a:r>
          </a:p>
          <a:p>
            <a:pPr lvl="1"/>
            <a:r>
              <a:rPr lang="cs-CZ" dirty="0" smtClean="0"/>
              <a:t>Určují strategie, jakými má být dosaženo hlavního vrcholového cíle</a:t>
            </a:r>
          </a:p>
          <a:p>
            <a:r>
              <a:rPr lang="cs-CZ" dirty="0" smtClean="0"/>
              <a:t>Cíle provozní</a:t>
            </a:r>
          </a:p>
          <a:p>
            <a:pPr lvl="1"/>
            <a:r>
              <a:rPr lang="cs-CZ" dirty="0" smtClean="0"/>
              <a:t>Jsou podřízeny strategickým cílům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185</TotalTime>
  <Words>1319</Words>
  <Application>Microsoft Office PowerPoint</Application>
  <PresentationFormat>Vlastní</PresentationFormat>
  <Paragraphs>210</Paragraphs>
  <Slides>20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prezentace-edu-cz</vt:lpstr>
      <vt:lpstr>Plánování</vt:lpstr>
      <vt:lpstr>Plánování</vt:lpstr>
      <vt:lpstr>Význam plánování</vt:lpstr>
      <vt:lpstr>Plány podle různých hledisek 1/2</vt:lpstr>
      <vt:lpstr>Plány podle různých hledisek 2/2</vt:lpstr>
      <vt:lpstr>Stanovení cílů</vt:lpstr>
      <vt:lpstr>Oblasti zájmu externích zájmových skupin</vt:lpstr>
      <vt:lpstr>Oblasti zájmu interních zájmových skupin</vt:lpstr>
      <vt:lpstr>Hierarchie cílů v organizaci</vt:lpstr>
      <vt:lpstr>Způsoby plánování</vt:lpstr>
      <vt:lpstr>Time Management – Osobní plány práce</vt:lpstr>
      <vt:lpstr>Stanovení cíle</vt:lpstr>
      <vt:lpstr>Plánování času</vt:lpstr>
      <vt:lpstr>Rozhodování</vt:lpstr>
      <vt:lpstr>Metodické pomůcky při rozhodování</vt:lpstr>
      <vt:lpstr>Paretovo pravidlo – pravidlo 80/20</vt:lpstr>
      <vt:lpstr>Metoda ABC – pravidlo 15:20:65</vt:lpstr>
      <vt:lpstr>Eisenhowerův princip</vt:lpstr>
      <vt:lpstr>Plnění denního plánu 1/2</vt:lpstr>
      <vt:lpstr>Plnění denního plánu 2/2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27</cp:revision>
  <cp:lastPrinted>1601-01-01T00:00:00Z</cp:lastPrinted>
  <dcterms:created xsi:type="dcterms:W3CDTF">2019-06-11T20:19:30Z</dcterms:created>
  <dcterms:modified xsi:type="dcterms:W3CDTF">2019-09-06T10:00:08Z</dcterms:modified>
</cp:coreProperties>
</file>