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Organizování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obchodního zákoníku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Odštěpný závod</a:t>
            </a:r>
          </a:p>
          <a:p>
            <a:pPr lvl="1"/>
            <a:r>
              <a:rPr lang="cs-CZ" dirty="0" smtClean="0"/>
              <a:t>VOJ zapsaná v OZ jako odštěpný závod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Provozovna</a:t>
            </a:r>
          </a:p>
          <a:p>
            <a:pPr lvl="1"/>
            <a:r>
              <a:rPr lang="cs-CZ" dirty="0" smtClean="0"/>
              <a:t>Prostor, v němž je uskutečňována určitá podnikatelská činnost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Vnitropodnikové jednotky s právní subjektivitou</a:t>
            </a:r>
          </a:p>
          <a:p>
            <a:r>
              <a:rPr lang="cs-CZ" dirty="0" smtClean="0"/>
              <a:t>Vnitropodnikové jednotky bez právní subjektivity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organizačních struktur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 VOJ v podniku</a:t>
            </a:r>
          </a:p>
          <a:p>
            <a:pPr lvl="1"/>
            <a:r>
              <a:rPr lang="cs-CZ" dirty="0" smtClean="0"/>
              <a:t>Vertikální – dána počtem organizačních stupňů, nižší počet stupňů = decentralizace v rozhodování, usnadňuje a zjednodušuje komunikaci, snižuje náklady na řízení a posiluje samostatnost a odpovědnost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Horizontální – dána počtem VOJ na nižším organizačním stupni, podřízených organizační jednotce na vyšším organizačním stupni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organizačních struktur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Vnitropodnikové jednotky bez právní subjektivity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Funkcionální</a:t>
            </a:r>
          </a:p>
          <a:p>
            <a:pPr marL="838350" lvl="1" indent="-514350"/>
            <a:r>
              <a:rPr lang="cs-CZ" dirty="0" smtClean="0"/>
              <a:t>Nejčastěji se seskupuji činnosti v oblasti výzkumu a vývoje, zásobování, výroby, marketingu a obchodu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Divizionální</a:t>
            </a:r>
          </a:p>
          <a:p>
            <a:pPr marL="838350" lvl="1" indent="-514350"/>
            <a:r>
              <a:rPr lang="cs-CZ" dirty="0" smtClean="0"/>
              <a:t>Divize = autonomní VOJ / hospodářské středisko</a:t>
            </a:r>
          </a:p>
          <a:p>
            <a:pPr marL="838350" lvl="1" indent="-514350"/>
            <a:r>
              <a:rPr lang="cs-CZ" dirty="0" smtClean="0"/>
              <a:t>Divize výrobková (divize výrobku A, divize výrobku B, …)</a:t>
            </a:r>
          </a:p>
          <a:p>
            <a:pPr marL="838350" lvl="1" indent="-514350"/>
            <a:r>
              <a:rPr lang="cs-CZ" dirty="0" smtClean="0"/>
              <a:t>Divize uzemní (divize Brno, divize Znojmo, …)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Kombinované</a:t>
            </a:r>
          </a:p>
          <a:p>
            <a:pPr marL="838350" lvl="1" indent="-514350"/>
            <a:r>
              <a:rPr lang="cs-CZ" dirty="0" smtClean="0"/>
              <a:t>VOJ vytvářeny podle různých kritérií (podle funkce, podle výrobku, podle území, …)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organizačních struktur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Vnitropodnikové jednotky s právní subjektivitou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Divizionální</a:t>
            </a:r>
          </a:p>
          <a:p>
            <a:pPr marL="838350" lvl="1" indent="-514350"/>
            <a:r>
              <a:rPr lang="cs-CZ" dirty="0" smtClean="0"/>
              <a:t>Tvořena divizemi s právní subjektivitou (odštěpný závod, strategická podnikatelská jednotka)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Holdingové</a:t>
            </a:r>
          </a:p>
          <a:p>
            <a:pPr marL="838350" lvl="1" indent="-514350"/>
            <a:r>
              <a:rPr lang="cs-CZ" dirty="0" smtClean="0"/>
              <a:t>Holdingová společnost = mateřská společnost prostřednictvím kapitálového podílu v jiné dceřiné společnosti řídí a kontroluje její činnost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Síťové = </a:t>
            </a:r>
            <a:r>
              <a:rPr lang="cs-CZ" dirty="0" err="1" smtClean="0"/>
              <a:t>franchising</a:t>
            </a:r>
            <a:r>
              <a:rPr lang="cs-CZ" dirty="0" smtClean="0"/>
              <a:t>, aliance, sítě aliancí, virtuální struktury</a:t>
            </a:r>
          </a:p>
          <a:p>
            <a:pPr marL="838350" lvl="1" indent="-514350"/>
            <a:r>
              <a:rPr lang="cs-CZ" dirty="0" smtClean="0"/>
              <a:t>Spolupracují na základě oboustranně výhodných dohod</a:t>
            </a:r>
          </a:p>
          <a:p>
            <a:pPr marL="586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struktura útvarů řízení, orgánů řízení, řídících pozic a jejich vzájemných vztahů</a:t>
            </a:r>
          </a:p>
          <a:p>
            <a:pPr>
              <a:buNone/>
            </a:pPr>
            <a:r>
              <a:rPr lang="cs-CZ" dirty="0" smtClean="0"/>
              <a:t>Útvary a orgány řízení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Liniové </a:t>
            </a:r>
          </a:p>
          <a:p>
            <a:pPr marL="838350" lvl="1" indent="-514350"/>
            <a:r>
              <a:rPr lang="cs-CZ" dirty="0" smtClean="0"/>
              <a:t>mají přímou rozhodovací pravomoc a odpovědnost za řízení a výsledky VOJ</a:t>
            </a:r>
          </a:p>
          <a:p>
            <a:pPr marL="1248750" lvl="2" indent="-514350"/>
            <a:r>
              <a:rPr lang="cs-CZ" dirty="0" smtClean="0"/>
              <a:t>Útvar ředitele podniku, útvar ředitele divize, útvar marketingu a obchodu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Štábní</a:t>
            </a:r>
          </a:p>
          <a:p>
            <a:pPr marL="838350" lvl="1" indent="-514350"/>
            <a:r>
              <a:rPr lang="cs-CZ" dirty="0" smtClean="0"/>
              <a:t>Nemají pravomoc zasahovat do hlavní činnosti podniku, ani vydávat pracovníkům liniových útvarů příkazy</a:t>
            </a:r>
          </a:p>
          <a:p>
            <a:pPr marL="1248750" lvl="2" indent="-514350"/>
            <a:r>
              <a:rPr lang="cs-CZ" dirty="0" smtClean="0"/>
              <a:t>Zjišťují informace o vnějším a vnitřním prostředí podniku, zpracovávají podklady pro rozhodování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řídících struktur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0167" y="1266685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Liniové</a:t>
            </a:r>
          </a:p>
          <a:p>
            <a:pPr marL="838350" lvl="1" indent="-514350"/>
            <a:r>
              <a:rPr lang="cs-CZ" dirty="0" smtClean="0"/>
              <a:t>Tvořena jenom liniovými útvary s jednoznačnými </a:t>
            </a:r>
          </a:p>
          <a:p>
            <a:pPr marL="838350" lvl="1" indent="-514350">
              <a:buNone/>
            </a:pPr>
            <a:r>
              <a:rPr lang="cs-CZ" dirty="0" smtClean="0"/>
              <a:t>liniovými vazbami mezi nadřízenými a podřízenými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Funkcionální</a:t>
            </a:r>
          </a:p>
          <a:p>
            <a:pPr marL="838350" lvl="1" indent="-514350"/>
            <a:r>
              <a:rPr lang="cs-CZ" dirty="0" smtClean="0"/>
              <a:t>Tvořena funkcionálními útvary, které plní funkci útvarů liniových</a:t>
            </a:r>
          </a:p>
          <a:p>
            <a:pPr marL="838350" lvl="1" indent="-514350"/>
            <a:r>
              <a:rPr lang="cs-CZ" dirty="0" smtClean="0"/>
              <a:t>Podřízený má několik nadřízených (podle funkcí, kterou vedoucí zastává)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Liniově štábní</a:t>
            </a:r>
          </a:p>
          <a:p>
            <a:pPr marL="838350" lvl="1" indent="-514350"/>
            <a:r>
              <a:rPr lang="cs-CZ" dirty="0" smtClean="0"/>
              <a:t>Funkcionální útvary jsou útvary štábními pouze s metodickým vedením</a:t>
            </a:r>
          </a:p>
          <a:p>
            <a:pPr marL="838350" lvl="1" indent="-514350"/>
            <a:r>
              <a:rPr lang="cs-CZ" dirty="0" smtClean="0"/>
              <a:t>Odstraňuje mnohonásobnou podřízenost funkcionální řídící struktury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Maticová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Projektová</a:t>
            </a: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  <p:pic>
        <p:nvPicPr>
          <p:cNvPr id="6" name="Obrázek 5" descr="liniova_organizacni_struktura.pn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6751022" y="370013"/>
            <a:ext cx="4149590" cy="882891"/>
          </a:xfrm>
          <a:prstGeom prst="rect">
            <a:avLst/>
          </a:prstGeom>
        </p:spPr>
      </p:pic>
      <p:pic>
        <p:nvPicPr>
          <p:cNvPr id="7" name="Obrázek 6" descr="funkcionalni_organizacni_struktura.pn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7603958" y="2024708"/>
            <a:ext cx="4273795" cy="1134930"/>
          </a:xfrm>
          <a:prstGeom prst="rect">
            <a:avLst/>
          </a:prstGeom>
        </p:spPr>
      </p:pic>
      <p:pic>
        <p:nvPicPr>
          <p:cNvPr id="8" name="Obrázek 7" descr="liniove stabni organizacni struktura-3.png"/>
          <p:cNvPicPr>
            <a:picLocks noChangeAspect="1"/>
          </p:cNvPicPr>
          <p:nvPr/>
        </p:nvPicPr>
        <p:blipFill>
          <a:blip r:embed="rId4" cstate="print">
            <a:grayscl/>
          </a:blip>
          <a:stretch>
            <a:fillRect/>
          </a:stretch>
        </p:blipFill>
        <p:spPr>
          <a:xfrm>
            <a:off x="5724497" y="5198274"/>
            <a:ext cx="4947514" cy="1431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systém, jehož cílem je transformace vstupů na výstupy</a:t>
            </a:r>
          </a:p>
          <a:p>
            <a:pPr>
              <a:buNone/>
            </a:pPr>
            <a:r>
              <a:rPr lang="cs-CZ" dirty="0" smtClean="0"/>
              <a:t>= subjekt vytvořený za účelem dosahování ekonomických cílů</a:t>
            </a:r>
          </a:p>
          <a:p>
            <a:pPr>
              <a:buNone/>
            </a:pPr>
            <a:r>
              <a:rPr lang="cs-CZ" dirty="0" smtClean="0"/>
              <a:t>= skupina lidí, kteří spolupracují při dosahování společných cílů</a:t>
            </a:r>
          </a:p>
          <a:p>
            <a:pPr>
              <a:buNone/>
            </a:pPr>
            <a:r>
              <a:rPr lang="cs-CZ" dirty="0" smtClean="0"/>
              <a:t>Organizování = proces vytváření nové, nebo přetváření stávající organizace</a:t>
            </a:r>
          </a:p>
          <a:p>
            <a:pPr>
              <a:buNone/>
            </a:pPr>
            <a:r>
              <a:rPr lang="cs-CZ" dirty="0" smtClean="0"/>
              <a:t>Organizovanost = uspořádání prvků v systému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Organizování jako manažerská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hierarchické prostředí v organizaci</a:t>
            </a:r>
          </a:p>
          <a:p>
            <a:r>
              <a:rPr lang="cs-CZ" dirty="0" smtClean="0"/>
              <a:t>Zavádí formální organizační strukturu</a:t>
            </a:r>
          </a:p>
          <a:p>
            <a:r>
              <a:rPr lang="cs-CZ" dirty="0" smtClean="0"/>
              <a:t>Zefektivňuje fungování vnitropodnikových organizačních jednotek</a:t>
            </a:r>
          </a:p>
          <a:p>
            <a:r>
              <a:rPr lang="cs-CZ" dirty="0" smtClean="0"/>
              <a:t>Zavádí v organizaci řád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organizování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28052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Formulování a vytyčování cílů organizace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Definování činností vedoucích ke splnění cíle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Diferenciace a integrace činností a vytváření podmínek pro individuální i skupinovou práci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Vytváření týmů, skupin, útvarů a vnitropodnikových organizačních jednotek a definování jejich rolí a funkcí v organizaci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Přiřazování vedoucích pracovníků a manažerů ke skupinám činností a vnitropodnikovým organizačním jednotkám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Vytváření pravidel pro centralizaci i decentralizaci rozhodovacích pravomocí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 smtClean="0"/>
              <a:t>Předvídání a uskutečňování činností zaměřených na změny a rozvoj organizace v návaznosti na změny vnějšího prostředí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OSCAR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organizování podle </a:t>
            </a:r>
            <a:r>
              <a:rPr lang="cs-CZ" dirty="0" err="1" smtClean="0"/>
              <a:t>Dale</a:t>
            </a:r>
            <a:r>
              <a:rPr lang="cs-CZ" dirty="0" smtClean="0"/>
              <a:t> (1972)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O – </a:t>
            </a:r>
            <a:r>
              <a:rPr lang="cs-CZ" dirty="0" err="1" smtClean="0"/>
              <a:t>objectives</a:t>
            </a:r>
            <a:r>
              <a:rPr lang="cs-CZ" dirty="0" smtClean="0"/>
              <a:t>: stanovení cílů</a:t>
            </a:r>
          </a:p>
          <a:p>
            <a:pPr lvl="1">
              <a:buNone/>
            </a:pPr>
            <a:r>
              <a:rPr lang="cs-CZ" dirty="0" smtClean="0"/>
              <a:t>S – </a:t>
            </a:r>
            <a:r>
              <a:rPr lang="cs-CZ" dirty="0" err="1" smtClean="0"/>
              <a:t>specialization</a:t>
            </a:r>
            <a:r>
              <a:rPr lang="cs-CZ" dirty="0" smtClean="0"/>
              <a:t>: specializace pracovníků a vnitropodnikových jednotek</a:t>
            </a:r>
          </a:p>
          <a:p>
            <a:pPr lvl="1">
              <a:buNone/>
            </a:pPr>
            <a:r>
              <a:rPr lang="cs-CZ" dirty="0" smtClean="0"/>
              <a:t>C – </a:t>
            </a:r>
            <a:r>
              <a:rPr lang="cs-CZ" dirty="0" err="1" smtClean="0"/>
              <a:t>coordination</a:t>
            </a:r>
            <a:r>
              <a:rPr lang="cs-CZ" dirty="0" smtClean="0"/>
              <a:t>: koordinování činností při plnění cílů</a:t>
            </a:r>
          </a:p>
          <a:p>
            <a:pPr lvl="1"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authority</a:t>
            </a:r>
            <a:r>
              <a:rPr lang="cs-CZ" dirty="0" smtClean="0"/>
              <a:t>: vymezení pravomoci vedoucím pracovníků</a:t>
            </a:r>
          </a:p>
          <a:p>
            <a:pPr lvl="1">
              <a:buNone/>
            </a:pPr>
            <a:r>
              <a:rPr lang="cs-CZ" dirty="0" smtClean="0"/>
              <a:t>R – </a:t>
            </a:r>
            <a:r>
              <a:rPr lang="cs-CZ" dirty="0" err="1" smtClean="0"/>
              <a:t>responsibility</a:t>
            </a:r>
            <a:r>
              <a:rPr lang="cs-CZ" dirty="0" smtClean="0"/>
              <a:t>: vymezení odpovědností za plnění úkolů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 podniku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rámec pro zabezpečení činností organizace</a:t>
            </a:r>
          </a:p>
          <a:p>
            <a:r>
              <a:rPr lang="cs-CZ" dirty="0" smtClean="0"/>
              <a:t>Tvoří ji vnitropodnikové organizační jednotky</a:t>
            </a:r>
          </a:p>
          <a:p>
            <a:pPr lvl="1"/>
            <a:r>
              <a:rPr lang="cs-CZ" dirty="0" smtClean="0"/>
              <a:t>Do nich jsou seskupovány zdroje a činnosti týkající se procesů, výrobků, zákazníků, …</a:t>
            </a:r>
          </a:p>
          <a:p>
            <a:r>
              <a:rPr lang="cs-CZ" dirty="0" smtClean="0"/>
              <a:t>Podnik se rozděluje na menší jednotky</a:t>
            </a:r>
          </a:p>
          <a:p>
            <a:pPr lvl="1"/>
            <a:r>
              <a:rPr lang="cs-CZ" dirty="0" smtClean="0"/>
              <a:t>Pro lepší ekonomické řízení</a:t>
            </a:r>
          </a:p>
          <a:p>
            <a:pPr lvl="1"/>
            <a:r>
              <a:rPr lang="cs-CZ" dirty="0" smtClean="0"/>
              <a:t>Pro posílení odpovědnosti, motivace a zainteresovanosti pracovníků na výsledcích hospodaření</a:t>
            </a:r>
          </a:p>
          <a:p>
            <a:pPr lvl="1"/>
            <a:r>
              <a:rPr lang="cs-CZ" dirty="0" smtClean="0"/>
              <a:t>Pro lepší dosahování podnikových cílů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Vnitropodnikové organizační jednotky (VOJ)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základní prvky organizační struktury</a:t>
            </a:r>
          </a:p>
          <a:p>
            <a:pPr>
              <a:buNone/>
            </a:pPr>
            <a:r>
              <a:rPr lang="cs-CZ" dirty="0" smtClean="0"/>
              <a:t>= části podniku</a:t>
            </a:r>
          </a:p>
          <a:p>
            <a:pPr>
              <a:buNone/>
            </a:pPr>
            <a:r>
              <a:rPr lang="cs-CZ" dirty="0" smtClean="0"/>
              <a:t>Charakteristické znaky:</a:t>
            </a:r>
          </a:p>
          <a:p>
            <a:pPr lvl="1"/>
            <a:r>
              <a:rPr lang="cs-CZ" dirty="0" smtClean="0"/>
              <a:t>Přesně vymezené funkce, úkoly, cíle</a:t>
            </a:r>
          </a:p>
          <a:p>
            <a:pPr lvl="1"/>
            <a:r>
              <a:rPr lang="cs-CZ" dirty="0" smtClean="0"/>
              <a:t>Přidělené věcné, finanční, lidské zdroje</a:t>
            </a:r>
          </a:p>
          <a:p>
            <a:pPr lvl="1"/>
            <a:r>
              <a:rPr lang="cs-CZ" dirty="0" smtClean="0"/>
              <a:t>Vymezené vztahy k jiným VOJ</a:t>
            </a:r>
          </a:p>
          <a:p>
            <a:pPr lvl="1"/>
            <a:r>
              <a:rPr lang="cs-CZ" dirty="0" smtClean="0"/>
              <a:t>Má vedoucího pracovníka s definovanou rozhodovací pravomocí a odpovědností</a:t>
            </a:r>
          </a:p>
          <a:p>
            <a:pPr lvl="1"/>
            <a:r>
              <a:rPr lang="cs-CZ" dirty="0" smtClean="0"/>
              <a:t>Název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kritérií používaných při jejich tvorbě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Funkční: podle funkcí, které mají plnit (správní, zásobovací, výrobní, obchodní, …)</a:t>
            </a:r>
          </a:p>
          <a:p>
            <a:r>
              <a:rPr lang="cs-CZ" dirty="0" smtClean="0"/>
              <a:t>Výrobkové: podle výrobků nebo výrobkových řad, které produkují</a:t>
            </a:r>
          </a:p>
          <a:p>
            <a:r>
              <a:rPr lang="cs-CZ" dirty="0" smtClean="0"/>
              <a:t>Územní: podle obsluhovaného trhu</a:t>
            </a:r>
          </a:p>
          <a:p>
            <a:r>
              <a:rPr lang="cs-CZ" dirty="0" smtClean="0"/>
              <a:t>Zákaznické: podle obsluhy určité skupiny zákazníků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 podle způsobu ekonomického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Hospodářské středisko</a:t>
            </a:r>
          </a:p>
          <a:p>
            <a:pPr lvl="1"/>
            <a:r>
              <a:rPr lang="cs-CZ" dirty="0" smtClean="0"/>
              <a:t>Vůči ostatním jednotkám vystupuje jako vůči dodavatelům a zákazníkům</a:t>
            </a:r>
          </a:p>
          <a:p>
            <a:pPr lvl="1"/>
            <a:r>
              <a:rPr lang="cs-CZ" dirty="0" smtClean="0"/>
              <a:t>Ekonomicky samostatná jednotka</a:t>
            </a:r>
          </a:p>
          <a:p>
            <a:pPr lvl="1"/>
            <a:r>
              <a:rPr lang="cs-CZ" dirty="0" smtClean="0"/>
              <a:t>Hodnocena podle dosažených výsledků hospodaření</a:t>
            </a:r>
          </a:p>
          <a:p>
            <a:r>
              <a:rPr lang="cs-CZ" dirty="0" smtClean="0"/>
              <a:t>Nákladové středisko</a:t>
            </a:r>
          </a:p>
          <a:p>
            <a:pPr lvl="1"/>
            <a:r>
              <a:rPr lang="cs-CZ" dirty="0" smtClean="0"/>
              <a:t>Hospodaří podle rozpočtu nákladů</a:t>
            </a:r>
          </a:p>
          <a:p>
            <a:pPr lvl="1"/>
            <a:r>
              <a:rPr lang="cs-CZ" dirty="0" smtClean="0"/>
              <a:t>Činnost je hodnocena a kontrolována podle čerpání nákladů</a:t>
            </a:r>
          </a:p>
          <a:p>
            <a:pPr lvl="1"/>
            <a:r>
              <a:rPr lang="cs-CZ" dirty="0" smtClean="0"/>
              <a:t>Pracovníci jsou zainteresováni na úsporách nákladů</a:t>
            </a:r>
          </a:p>
          <a:p>
            <a:r>
              <a:rPr lang="cs-CZ" dirty="0" smtClean="0"/>
              <a:t>Zisková, investiční, výdajová střediska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168</TotalTime>
  <Words>869</Words>
  <Application>Microsoft Office PowerPoint</Application>
  <PresentationFormat>Vlastní</PresentationFormat>
  <Paragraphs>146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prezentace-edu-cz</vt:lpstr>
      <vt:lpstr>Organizování</vt:lpstr>
      <vt:lpstr>Organizace </vt:lpstr>
      <vt:lpstr>Organizování jako manažerská funkce</vt:lpstr>
      <vt:lpstr>Obsah organizování</vt:lpstr>
      <vt:lpstr>OSCAR</vt:lpstr>
      <vt:lpstr>Organizační struktura podniku</vt:lpstr>
      <vt:lpstr>Vnitropodnikové organizační jednotky (VOJ)</vt:lpstr>
      <vt:lpstr>VOJ podle kritérií používaných při jejich tvorbě</vt:lpstr>
      <vt:lpstr>VOJ podle způsobu ekonomického řízení</vt:lpstr>
      <vt:lpstr>VOJ podle obchodního zákoníku</vt:lpstr>
      <vt:lpstr>Typy organizačních struktur</vt:lpstr>
      <vt:lpstr>Klasifikace organizačních struktur 1/2</vt:lpstr>
      <vt:lpstr>Klasifikace organizačních struktur 2/2</vt:lpstr>
      <vt:lpstr>Organizační struktura řízení</vt:lpstr>
      <vt:lpstr>Typy řídících struktur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24</cp:revision>
  <cp:lastPrinted>1601-01-01T00:00:00Z</cp:lastPrinted>
  <dcterms:created xsi:type="dcterms:W3CDTF">2019-06-11T20:19:30Z</dcterms:created>
  <dcterms:modified xsi:type="dcterms:W3CDTF">2019-09-06T10:00:41Z</dcterms:modified>
</cp:coreProperties>
</file>