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4"/>
  </p:notesMasterIdLst>
  <p:handoutMasterIdLst>
    <p:handoutMasterId r:id="rId45"/>
  </p:handoutMasterIdLst>
  <p:sldIdLst>
    <p:sldId id="256" r:id="rId2"/>
    <p:sldId id="317" r:id="rId3"/>
    <p:sldId id="318" r:id="rId4"/>
    <p:sldId id="331" r:id="rId5"/>
    <p:sldId id="314" r:id="rId6"/>
    <p:sldId id="287" r:id="rId7"/>
    <p:sldId id="264" r:id="rId8"/>
    <p:sldId id="265" r:id="rId9"/>
    <p:sldId id="319" r:id="rId10"/>
    <p:sldId id="320" r:id="rId11"/>
    <p:sldId id="321" r:id="rId12"/>
    <p:sldId id="266" r:id="rId13"/>
    <p:sldId id="267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272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12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To znamená bezprecedentní prolomení legislativní hranice pro vzdělanostní úroveň podmiňující získání učitelské kvalifikace v podobě magisterského studia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O kvalifikaci lékaře také nerozhoduje ředitel nemocnice, který svým podpisem přizná kvalifikaci chirurga například zubaři nebo rentgenologovi.Splnění kvalifikačních požadavků je striktně vyžadováno i v případě některých řemesel, služeb, dělnických povolání apod.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dl.cz/index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enovo\Downloads\ASPI'&amp;link='563\2004%20Sb.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p.cz/sqw/text/orig2.sqw?idd=21584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 praktického vyučování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Kreativita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88473"/>
            <a:ext cx="10753200" cy="4543527"/>
          </a:xfrm>
        </p:spPr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cs-CZ" sz="2400" i="1" dirty="0" smtClean="0"/>
              <a:t>„</a:t>
            </a:r>
            <a:r>
              <a:rPr lang="cs-CZ" sz="2000" i="1" dirty="0" smtClean="0"/>
              <a:t>Kreativita je stejně důležitá jako gramotnost a měli bychom k ní přistupovat se stejnou vážností.“</a:t>
            </a:r>
          </a:p>
          <a:p>
            <a:pPr algn="ctr">
              <a:lnSpc>
                <a:spcPct val="100000"/>
              </a:lnSpc>
              <a:buNone/>
            </a:pPr>
            <a:r>
              <a:rPr lang="cs-CZ" sz="2000" i="1" dirty="0" smtClean="0"/>
              <a:t>„Kreativitě věkem nedorůstáme, ale my kreativitě odrůstáme.“</a:t>
            </a:r>
          </a:p>
          <a:p>
            <a:pPr algn="ctr">
              <a:lnSpc>
                <a:spcPct val="100000"/>
              </a:lnSpc>
              <a:buNone/>
            </a:pPr>
            <a:r>
              <a:rPr lang="cs-CZ" sz="2000" i="1" dirty="0" smtClean="0"/>
              <a:t>„Vzdělávání nás postupně zbavuje kreativity.“</a:t>
            </a:r>
          </a:p>
          <a:p>
            <a:r>
              <a:rPr lang="cs-CZ" dirty="0" smtClean="0"/>
              <a:t>Proudění myšlenek</a:t>
            </a:r>
          </a:p>
          <a:p>
            <a:pPr lvl="1"/>
            <a:r>
              <a:rPr lang="cs-CZ" dirty="0" smtClean="0"/>
              <a:t>schopnost plynule vytvářet nápady kolem daného tématu, které generují další myšlenky</a:t>
            </a:r>
          </a:p>
          <a:p>
            <a:r>
              <a:rPr lang="cs-CZ" dirty="0" smtClean="0"/>
              <a:t>Flexibilita/pružnost</a:t>
            </a:r>
          </a:p>
          <a:p>
            <a:pPr lvl="1"/>
            <a:r>
              <a:rPr lang="cs-CZ" dirty="0" smtClean="0"/>
              <a:t>schopnost pružně vytvářet různé nápady/myšlenky</a:t>
            </a:r>
          </a:p>
          <a:p>
            <a:r>
              <a:rPr lang="cs-CZ" dirty="0" smtClean="0"/>
              <a:t>Originalita</a:t>
            </a:r>
          </a:p>
          <a:p>
            <a:pPr lvl="1"/>
            <a:r>
              <a:rPr lang="cs-CZ" dirty="0" smtClean="0"/>
              <a:t>jedinečnost a inovativnost nápadů/myšlenek</a:t>
            </a:r>
          </a:p>
          <a:p>
            <a:r>
              <a:rPr lang="cs-CZ" dirty="0" smtClean="0"/>
              <a:t>Rozvinutí tématu</a:t>
            </a:r>
          </a:p>
          <a:p>
            <a:pPr lvl="1"/>
            <a:r>
              <a:rPr lang="cs-CZ" dirty="0" smtClean="0"/>
              <a:t>schopnost rozpracovat téma do detailu, hloubky či šíře úhlu pohledu</a:t>
            </a:r>
            <a:endParaRPr lang="cs-CZ" dirty="0"/>
          </a:p>
        </p:txBody>
      </p:sp>
      <p:sp>
        <p:nvSpPr>
          <p:cNvPr id="6" name="Obláček 5"/>
          <p:cNvSpPr/>
          <p:nvPr/>
        </p:nvSpPr>
        <p:spPr bwMode="auto">
          <a:xfrm>
            <a:off x="7703127" y="3671455"/>
            <a:ext cx="3879273" cy="1801090"/>
          </a:xfrm>
          <a:prstGeom prst="cloudCallou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312728" y="4128655"/>
            <a:ext cx="2563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Tvořivost v práci učitele…dotazník</a:t>
            </a:r>
            <a:endParaRPr lang="cs-CZ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Bariéry kreativity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10145"/>
            <a:ext cx="10753200" cy="4321855"/>
          </a:xfrm>
        </p:spPr>
        <p:txBody>
          <a:bodyPr/>
          <a:lstStyle/>
          <a:p>
            <a:r>
              <a:rPr lang="cs-CZ" sz="2000" dirty="0" smtClean="0"/>
              <a:t>zajeté rámce myšlení</a:t>
            </a:r>
          </a:p>
          <a:p>
            <a:r>
              <a:rPr lang="cs-CZ" sz="2000" dirty="0" smtClean="0"/>
              <a:t>osobní přesvědčení a hodnoty</a:t>
            </a:r>
          </a:p>
          <a:p>
            <a:r>
              <a:rPr lang="cs-CZ" sz="2000" dirty="0" smtClean="0"/>
              <a:t>omezující nastavení mysli („Já nejsem kreativní.“)</a:t>
            </a:r>
          </a:p>
          <a:p>
            <a:r>
              <a:rPr lang="cs-CZ" sz="2000" dirty="0" smtClean="0"/>
              <a:t>hledání jediné správné odpovědi</a:t>
            </a:r>
          </a:p>
          <a:p>
            <a:r>
              <a:rPr lang="cs-CZ" sz="2000" dirty="0" smtClean="0"/>
              <a:t>přílišné spoléhání na rozum a logiku</a:t>
            </a:r>
          </a:p>
          <a:p>
            <a:r>
              <a:rPr lang="cs-CZ" sz="2000" dirty="0" smtClean="0"/>
              <a:t>přílišné dodržování pravidel a držení se známého</a:t>
            </a:r>
          </a:p>
          <a:p>
            <a:r>
              <a:rPr lang="cs-CZ" sz="2000" dirty="0" smtClean="0"/>
              <a:t>strach z nového a neznámého</a:t>
            </a:r>
          </a:p>
          <a:p>
            <a:r>
              <a:rPr lang="cs-CZ" sz="2000" dirty="0" smtClean="0"/>
              <a:t>strach z chyb</a:t>
            </a:r>
          </a:p>
          <a:p>
            <a:r>
              <a:rPr lang="cs-CZ" sz="2000" dirty="0" smtClean="0"/>
              <a:t>strach z neúspěchu, ze selhání</a:t>
            </a:r>
          </a:p>
          <a:p>
            <a:r>
              <a:rPr lang="cs-CZ" sz="2000" dirty="0" smtClean="0"/>
              <a:t>strach z odmítnutí, z nepřijetí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 rot="1821750">
            <a:off x="6830290" y="2382982"/>
            <a:ext cx="4710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latin typeface="+mn-lt"/>
              </a:rPr>
              <a:t>Když zlomíme bariéry, tvořivé myšlení se dostaví </a:t>
            </a:r>
            <a:r>
              <a:rPr lang="cs-CZ" i="1" dirty="0" smtClean="0">
                <a:latin typeface="+mn-lt"/>
                <a:sym typeface="Wingdings" pitchFamily="2" charset="2"/>
              </a:rPr>
              <a:t></a:t>
            </a:r>
            <a:endParaRPr lang="cs-CZ" i="1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9842" y="154516"/>
            <a:ext cx="10753200" cy="451576"/>
          </a:xfrm>
        </p:spPr>
        <p:txBody>
          <a:bodyPr/>
          <a:lstStyle/>
          <a:p>
            <a:r>
              <a:rPr lang="cs-CZ" dirty="0" smtClean="0"/>
              <a:t>Učitel a komunikační síť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661737"/>
            <a:ext cx="10753200" cy="5170263"/>
          </a:xfrm>
        </p:spPr>
        <p:txBody>
          <a:bodyPr/>
          <a:lstStyle/>
          <a:p>
            <a:r>
              <a:rPr lang="cs-CZ" sz="1800" dirty="0" smtClean="0"/>
              <a:t>Učitel -  žák (žáci ve skupině).</a:t>
            </a:r>
          </a:p>
          <a:p>
            <a:pPr lvl="1"/>
            <a:r>
              <a:rPr lang="cs-CZ" sz="1400" dirty="0" smtClean="0"/>
              <a:t>na začátku pracovní doby uplatňovat ve větší míře vedoucí roli</a:t>
            </a:r>
          </a:p>
          <a:p>
            <a:pPr lvl="1"/>
            <a:r>
              <a:rPr lang="cs-CZ" sz="1400" dirty="0" smtClean="0"/>
              <a:t>postupem času je třeba dát žákům prostor a stát se rádcem a pomocníkem</a:t>
            </a:r>
          </a:p>
          <a:p>
            <a:pPr lvl="1"/>
            <a:r>
              <a:rPr lang="cs-CZ" sz="1400" dirty="0" smtClean="0"/>
              <a:t>je vhodné si vybudovat přátelský vztah</a:t>
            </a:r>
          </a:p>
          <a:p>
            <a:r>
              <a:rPr lang="cs-CZ" sz="1800" dirty="0" smtClean="0"/>
              <a:t>Učitel – další učitelé praktického vyučování.</a:t>
            </a:r>
          </a:p>
          <a:p>
            <a:pPr lvl="1"/>
            <a:r>
              <a:rPr lang="pl-PL" sz="1400" dirty="0" smtClean="0"/>
              <a:t>pozitivní, na bázi  pozitivní komunikace a spolupráce</a:t>
            </a:r>
          </a:p>
          <a:p>
            <a:pPr lvl="1"/>
            <a:r>
              <a:rPr lang="pl-PL" sz="1400" dirty="0" smtClean="0"/>
              <a:t>Dobrý kolektiv učitelů = předpoklad pro dobrý kolektiv žáků</a:t>
            </a:r>
          </a:p>
          <a:p>
            <a:pPr lvl="1"/>
            <a:r>
              <a:rPr lang="pl-PL" sz="1400" dirty="0" smtClean="0"/>
              <a:t>Nikdy neshazovat jiného učitele před žáky</a:t>
            </a:r>
            <a:endParaRPr lang="cs-CZ" sz="1400" dirty="0" smtClean="0"/>
          </a:p>
          <a:p>
            <a:r>
              <a:rPr lang="cs-CZ" sz="1800" dirty="0" smtClean="0"/>
              <a:t>Učitel – učitelé odborných předmětů i dalších předmětů.</a:t>
            </a:r>
          </a:p>
          <a:p>
            <a:pPr lvl="1"/>
            <a:r>
              <a:rPr lang="pl-PL" sz="1400" dirty="0" smtClean="0"/>
              <a:t>pozitivní, na bázi  pozitivní komunikace a spolupráce</a:t>
            </a:r>
          </a:p>
          <a:p>
            <a:pPr lvl="1"/>
            <a:r>
              <a:rPr lang="cs-CZ" sz="1400" dirty="0" smtClean="0"/>
              <a:t>důležitá je koordinace teoretické a praktické výuky, při které spolupracují učitelé teorie a praxe</a:t>
            </a:r>
          </a:p>
          <a:p>
            <a:r>
              <a:rPr lang="cs-CZ" sz="1800" dirty="0" smtClean="0"/>
              <a:t>Učitel – vychovatelé.</a:t>
            </a:r>
          </a:p>
          <a:p>
            <a:pPr lvl="1"/>
            <a:r>
              <a:rPr lang="pl-PL" sz="1400" dirty="0" smtClean="0"/>
              <a:t>pozitivní, na bázi  pozitivní komunikace a spolupráce</a:t>
            </a:r>
            <a:endParaRPr lang="cs-CZ" sz="1400" dirty="0" smtClean="0"/>
          </a:p>
          <a:p>
            <a:r>
              <a:rPr lang="cs-CZ" sz="1800" dirty="0" smtClean="0"/>
              <a:t>Učitel – rodiče žáků.</a:t>
            </a:r>
          </a:p>
          <a:p>
            <a:pPr lvl="1"/>
            <a:r>
              <a:rPr lang="cs-CZ" sz="1100" dirty="0" smtClean="0"/>
              <a:t>Výchovná spolupráce rodičů a učitelů je mimořádně důležitá</a:t>
            </a:r>
          </a:p>
          <a:p>
            <a:pPr lvl="1"/>
            <a:r>
              <a:rPr lang="cs-CZ" sz="1100" dirty="0" smtClean="0"/>
              <a:t>Dospělé osoby, </a:t>
            </a:r>
            <a:r>
              <a:rPr lang="cs-CZ" sz="1100" dirty="0" err="1" smtClean="0"/>
              <a:t>kt</a:t>
            </a:r>
            <a:r>
              <a:rPr lang="cs-CZ" sz="1100" dirty="0" smtClean="0"/>
              <a:t>. zásadně přispívají k rozvoji dětí v různých fází vývoje = rodiče a učitelé</a:t>
            </a:r>
          </a:p>
          <a:p>
            <a:pPr lvl="1"/>
            <a:r>
              <a:rPr lang="cs-CZ" sz="1100" dirty="0" smtClean="0"/>
              <a:t>Vhodná komunikace (nejlépe osobní) pomáhá zefektivnit výuku i zlepšit výsledky žáků</a:t>
            </a:r>
          </a:p>
          <a:p>
            <a:r>
              <a:rPr lang="cs-CZ" sz="1800" dirty="0" smtClean="0"/>
              <a:t>Učitel a vrchní učitel praktického vyučování.</a:t>
            </a:r>
          </a:p>
          <a:p>
            <a:pPr lvl="1"/>
            <a:r>
              <a:rPr lang="cs-CZ" sz="1400" dirty="0" smtClean="0"/>
              <a:t>vztah podřízeného k nadřízenému</a:t>
            </a:r>
          </a:p>
          <a:p>
            <a:pPr lvl="1"/>
            <a:r>
              <a:rPr lang="cs-CZ" sz="1400" dirty="0" smtClean="0"/>
              <a:t>nadřízený celkově řídí a koordinuje výuku, kontroluje práci a výsledky práce jednotlivých učitelů, jeho úkolem je také upevňovat kolektiv  a spolupráci učitelů</a:t>
            </a:r>
          </a:p>
          <a:p>
            <a:pPr lvl="1"/>
            <a:r>
              <a:rPr lang="cs-CZ" sz="1400" dirty="0" smtClean="0"/>
              <a:t>podřízený učitel se jím řídí a pomáhá mu</a:t>
            </a:r>
            <a:endParaRPr lang="cs-CZ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činnosti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manažerské funkce</a:t>
            </a:r>
          </a:p>
          <a:p>
            <a:pPr lvl="1"/>
            <a:r>
              <a:rPr lang="cs-CZ" dirty="0" smtClean="0"/>
              <a:t>plánování, organizování, vedení, kontrola</a:t>
            </a:r>
          </a:p>
          <a:p>
            <a:pPr lvl="1"/>
            <a:r>
              <a:rPr lang="cs-CZ" dirty="0" smtClean="0"/>
              <a:t>cíl = dosažení požadovaných výsledků vzdělávání</a:t>
            </a:r>
          </a:p>
          <a:p>
            <a:r>
              <a:rPr lang="cs-CZ" dirty="0" smtClean="0"/>
              <a:t>profesní činnosti/kritéria kvality</a:t>
            </a:r>
          </a:p>
          <a:p>
            <a:pPr lvl="1"/>
            <a:r>
              <a:rPr lang="cs-CZ" dirty="0" smtClean="0"/>
              <a:t>plánování výuky</a:t>
            </a:r>
          </a:p>
          <a:p>
            <a:pPr lvl="1"/>
            <a:r>
              <a:rPr lang="cs-CZ" dirty="0" smtClean="0"/>
              <a:t>prostředí pro učení</a:t>
            </a:r>
          </a:p>
          <a:p>
            <a:pPr lvl="1"/>
            <a:r>
              <a:rPr lang="cs-CZ" dirty="0" smtClean="0"/>
              <a:t>procesy učení</a:t>
            </a:r>
          </a:p>
          <a:p>
            <a:pPr lvl="1"/>
            <a:r>
              <a:rPr lang="cs-CZ" dirty="0" smtClean="0"/>
              <a:t>hodnocení práce žáků</a:t>
            </a:r>
          </a:p>
          <a:p>
            <a:pPr lvl="1"/>
            <a:r>
              <a:rPr lang="cs-CZ" dirty="0" smtClean="0"/>
              <a:t>reflexe výuky</a:t>
            </a:r>
          </a:p>
          <a:p>
            <a:pPr lvl="1"/>
            <a:r>
              <a:rPr lang="cs-CZ" dirty="0" smtClean="0"/>
              <a:t>rozvoj školy a spolupráce s kolegy</a:t>
            </a:r>
          </a:p>
          <a:p>
            <a:pPr lvl="1"/>
            <a:r>
              <a:rPr lang="cs-CZ" dirty="0" smtClean="0"/>
              <a:t>spolupráce s rodiči a širší veřejností</a:t>
            </a:r>
          </a:p>
          <a:p>
            <a:pPr lvl="1"/>
            <a:r>
              <a:rPr lang="cs-CZ" dirty="0" smtClean="0"/>
              <a:t>profesní </a:t>
            </a:r>
            <a:r>
              <a:rPr lang="cs-CZ" dirty="0" smtClean="0"/>
              <a:t>rozvoj učitele</a:t>
            </a: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a informační kompetence/gramotnost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využívat moderní didaktické prostředky, ICT, on-line nástroje, výukové softwary</a:t>
            </a:r>
          </a:p>
          <a:p>
            <a:r>
              <a:rPr lang="cs-CZ" dirty="0" smtClean="0"/>
              <a:t>schopnost samostatně vytvářet učební pomůcky, které efektivně implementuje do výuky</a:t>
            </a:r>
          </a:p>
          <a:p>
            <a:r>
              <a:rPr lang="cs-CZ" dirty="0" smtClean="0"/>
              <a:t>využívat komunikační prostředky s podporou on-line nástrojů</a:t>
            </a:r>
          </a:p>
          <a:p>
            <a:pPr lvl="1"/>
            <a:r>
              <a:rPr lang="cs-CZ" dirty="0" smtClean="0"/>
              <a:t>MS </a:t>
            </a:r>
            <a:r>
              <a:rPr lang="cs-CZ" dirty="0" err="1" smtClean="0"/>
              <a:t>Teams</a:t>
            </a:r>
            <a:r>
              <a:rPr lang="cs-CZ" dirty="0" smtClean="0"/>
              <a:t>, Zoom, </a:t>
            </a:r>
            <a:r>
              <a:rPr lang="cs-CZ" dirty="0" err="1" smtClean="0"/>
              <a:t>Webex</a:t>
            </a:r>
            <a:r>
              <a:rPr lang="cs-CZ" dirty="0" smtClean="0"/>
              <a:t>, …</a:t>
            </a:r>
          </a:p>
          <a:p>
            <a:pPr lvl="1"/>
            <a:r>
              <a:rPr lang="cs-CZ" dirty="0" smtClean="0"/>
              <a:t>tablety, </a:t>
            </a:r>
            <a:r>
              <a:rPr lang="cs-CZ" dirty="0" err="1" smtClean="0"/>
              <a:t>smartphones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8218"/>
            <a:ext cx="10753200" cy="451576"/>
          </a:xfrm>
        </p:spPr>
        <p:txBody>
          <a:bodyPr/>
          <a:lstStyle/>
          <a:p>
            <a:r>
              <a:rPr lang="cs-CZ" dirty="0" smtClean="0"/>
              <a:t>Přežijí naše děti bez úhony v nebezpečném prostředí internetu?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0872"/>
            <a:ext cx="10753200" cy="4391127"/>
          </a:xfrm>
        </p:spPr>
        <p:txBody>
          <a:bodyPr/>
          <a:lstStyle/>
          <a:p>
            <a:r>
              <a:rPr lang="cs-CZ" dirty="0" smtClean="0"/>
              <a:t>Téměř 2/3 dětí dříve nebo později neodolají některé z hrozeb digitálního světa -&gt; budou muset řešit větší či menší následky svých nedostatečných digitálních kompetencí v oblasti kybernetické bezpečnosti. </a:t>
            </a:r>
          </a:p>
          <a:p>
            <a:r>
              <a:rPr lang="cs-CZ" dirty="0" smtClean="0"/>
              <a:t>Z detailních výsledků praktických, mezinárodně standardizovaných certifikačních zkoušek ECDL, zejména z oblasti kybernetické bezpečnosti (modul M12 </a:t>
            </a:r>
            <a:r>
              <a:rPr lang="cs-CZ" dirty="0" err="1" smtClean="0"/>
              <a:t>Cyber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), mimo jiné vyplývá, že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415636"/>
            <a:ext cx="10753200" cy="5416364"/>
          </a:xfrm>
        </p:spPr>
        <p:txBody>
          <a:bodyPr/>
          <a:lstStyle/>
          <a:p>
            <a:r>
              <a:rPr lang="cs-CZ" sz="2400" dirty="0" smtClean="0"/>
              <a:t>31,5 % mladých lidí ve věku do 18 let nedokáže nastavit nebo bezpečně používat webový prohlížeč,</a:t>
            </a:r>
          </a:p>
          <a:p>
            <a:r>
              <a:rPr lang="cs-CZ" sz="2400" dirty="0" smtClean="0"/>
              <a:t>28 % mladých lidí neví, jak správně naložit s nakaženými nebo podezřelými soubory,</a:t>
            </a:r>
          </a:p>
          <a:p>
            <a:r>
              <a:rPr lang="cs-CZ" sz="2400" dirty="0" smtClean="0"/>
              <a:t>25,7 % mladých lidí podceňuje bezpečnostní pravidla pro připojování do počítačových sítí, </a:t>
            </a:r>
          </a:p>
          <a:p>
            <a:r>
              <a:rPr lang="cs-CZ" sz="2400" dirty="0" smtClean="0"/>
              <a:t>15,8 % mladých uživatelů digitálních technologií buď špatně nebo vůbec nezálohuje svá data, </a:t>
            </a:r>
          </a:p>
          <a:p>
            <a:r>
              <a:rPr lang="cs-CZ" sz="2400" dirty="0" smtClean="0"/>
              <a:t>15,5 % mladých lidí podceňuje svoji osobní bezpečnost a </a:t>
            </a:r>
          </a:p>
          <a:p>
            <a:r>
              <a:rPr lang="cs-CZ" sz="2400" dirty="0" smtClean="0"/>
              <a:t>7 % nedodržuje elementární pravidla pro tvorbu a používání hesel. </a:t>
            </a:r>
          </a:p>
          <a:p>
            <a:pPr lvl="1"/>
            <a:r>
              <a:rPr lang="cs-CZ" sz="1600" dirty="0" smtClean="0"/>
              <a:t>(zdroj: národní informační systém WASET pro ECDL testování, data za poslední tři roky, 2 274 osob ve věku do 18 let)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gramotnost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digitálních kompetencí (vědomostí, dovedností,  postojů a hodnot), které jedinec potřebuje k bezpečnému, sebejistému, kritickému a tvořivému využívání digitálních technologií při práci, při učení, ve volném čase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kompetence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nejen technické dovednosti, ale i příslušné vědomosti a postoje</a:t>
            </a:r>
          </a:p>
          <a:p>
            <a:r>
              <a:rPr lang="cs-CZ" dirty="0" smtClean="0"/>
              <a:t>soubor vědomostí, dovedností a postojů spojených  s různými účely (komunikací, tvorbou, správou, informací, osobním rozvojem atd.), s různými oblastmi (každodenní život, práce, soukromím a bezpečnostními a právními aspekty)  a s různými úrovněmi (kognitivní i úrovní odborné způsobilosti)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Evropský projekt ECDL </a:t>
            </a:r>
            <a:r>
              <a:rPr lang="cs-CZ" dirty="0" smtClean="0"/>
              <a:t>(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Driving</a:t>
            </a:r>
            <a:r>
              <a:rPr lang="cs-CZ" dirty="0" smtClean="0"/>
              <a:t> Licence)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celosvětově rozšířený vzdělávací a certifikační koncept v oblasti digitálních kompetencí</a:t>
            </a:r>
          </a:p>
          <a:p>
            <a:r>
              <a:rPr lang="cs-CZ" dirty="0" smtClean="0"/>
              <a:t>definuje vzdělávací obsah digitální gramotnosti</a:t>
            </a:r>
          </a:p>
          <a:p>
            <a:r>
              <a:rPr lang="cs-CZ" dirty="0" smtClean="0"/>
              <a:t>ověřuje výsledky vzdělávání</a:t>
            </a:r>
          </a:p>
          <a:p>
            <a:r>
              <a:rPr lang="cs-CZ" dirty="0" smtClean="0"/>
              <a:t>Zahrnuje celou škálu vzdělávacích a certifikačních programů v oblasti digitálních kompetencí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Jaký/á jsem/chci být učitel/</a:t>
            </a:r>
            <a:r>
              <a:rPr lang="cs-CZ" dirty="0" err="1" smtClean="0"/>
              <a:t>ka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školy přicházím jako: …</a:t>
            </a:r>
          </a:p>
          <a:p>
            <a:r>
              <a:rPr lang="cs-CZ" dirty="0" smtClean="0"/>
              <a:t>Na mé práci mě baví: …</a:t>
            </a:r>
          </a:p>
          <a:p>
            <a:r>
              <a:rPr lang="cs-CZ" dirty="0" smtClean="0"/>
              <a:t>Svým studentům dávám: …</a:t>
            </a:r>
          </a:p>
          <a:p>
            <a:r>
              <a:rPr lang="cs-CZ" dirty="0" smtClean="0"/>
              <a:t>Od svých studentů dostávám: …</a:t>
            </a:r>
          </a:p>
          <a:p>
            <a:r>
              <a:rPr lang="cs-CZ" dirty="0" smtClean="0"/>
              <a:t>Ze školy domů odcházím jako: 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434340"/>
            <a:ext cx="10753200" cy="5397660"/>
          </a:xfrm>
        </p:spPr>
        <p:txBody>
          <a:bodyPr/>
          <a:lstStyle/>
          <a:p>
            <a:r>
              <a:rPr lang="cs-CZ" dirty="0" smtClean="0"/>
              <a:t>ověřování digitálních znalostí a dovedností probíhá formou praktických zkoušek v reálném prostředí s využitím běžných stolních počítačů, notebooků, </a:t>
            </a:r>
            <a:r>
              <a:rPr lang="cs-CZ" dirty="0" err="1" smtClean="0"/>
              <a:t>tabletů</a:t>
            </a:r>
            <a:r>
              <a:rPr lang="cs-CZ" dirty="0" smtClean="0"/>
              <a:t> či mobilních telefonů, různých operačních systémů, běžně používaných aplikací, lokálních sítích a internetu.</a:t>
            </a:r>
          </a:p>
          <a:p>
            <a:r>
              <a:rPr lang="cs-CZ" dirty="0" smtClean="0"/>
              <a:t>úspěšní absolventi ECDL / ICDL zkoušek mohou získat celou škálu mezinárodně uznávaných certifikátů, které dokládají dosažení určité úrovně kvalifikace pro práci s digitálními technologiemi.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gramotnost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vstup médií do společensky komunikačního života společnosti zvyšuje potřebu poznat povahu, podstatu, určující faktory a pravidelnosti těchto působení</a:t>
            </a:r>
          </a:p>
          <a:p>
            <a:r>
              <a:rPr lang="cs-CZ" dirty="0" smtClean="0"/>
              <a:t>klíčové kompetence mediální gramotnosti:</a:t>
            </a:r>
          </a:p>
          <a:p>
            <a:pPr lvl="1"/>
            <a:r>
              <a:rPr lang="cs-CZ" dirty="0" smtClean="0"/>
              <a:t>kritické myšlení, kreativita, iniciativa, řešení problémů, hodnocení </a:t>
            </a:r>
            <a:r>
              <a:rPr lang="cs-CZ" dirty="0" err="1" smtClean="0"/>
              <a:t>riziik</a:t>
            </a:r>
            <a:r>
              <a:rPr lang="cs-CZ" dirty="0" smtClean="0"/>
              <a:t> a přijímání rozhodnutí</a:t>
            </a:r>
          </a:p>
          <a:p>
            <a:r>
              <a:rPr lang="cs-CZ" dirty="0" smtClean="0"/>
              <a:t>požadavky rozvoje mediální gramotnosti žáků ve formálním vzdělávání klade požadavky na učitele vyučující mediální výchovu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dimenze mediální gramotnosti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80160"/>
            <a:ext cx="10753200" cy="4551840"/>
          </a:xfrm>
        </p:spPr>
        <p:txBody>
          <a:bodyPr/>
          <a:lstStyle/>
          <a:p>
            <a:r>
              <a:rPr lang="cs-CZ" dirty="0" smtClean="0"/>
              <a:t>Individuální schopnosti</a:t>
            </a:r>
          </a:p>
          <a:p>
            <a:pPr lvl="1"/>
            <a:r>
              <a:rPr lang="cs-CZ" dirty="0" smtClean="0"/>
              <a:t>schopnost člověka využít média</a:t>
            </a:r>
          </a:p>
          <a:p>
            <a:pPr lvl="1"/>
            <a:r>
              <a:rPr lang="cs-CZ" dirty="0" smtClean="0"/>
              <a:t>schopnosti kritického myšlení, plynulost porozumění, schopnost reprodukovat a komunikovat poselství</a:t>
            </a:r>
          </a:p>
          <a:p>
            <a:r>
              <a:rPr lang="cs-CZ" dirty="0" smtClean="0"/>
              <a:t>Faktory prostředí</a:t>
            </a:r>
          </a:p>
          <a:p>
            <a:pPr lvl="1"/>
            <a:r>
              <a:rPr lang="cs-CZ" dirty="0" smtClean="0"/>
              <a:t>mediální výchova, politika mediální gramotnosti, mediální průmysl a občanská společnost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mediální gramotnost je tvořena dalšími gramotnostmi jako jsou:</a:t>
            </a:r>
          </a:p>
          <a:p>
            <a:pPr lvl="1"/>
            <a:r>
              <a:rPr lang="cs-CZ" dirty="0" smtClean="0"/>
              <a:t>gramotnost čtení a psaní, filmová a audiovizuální gramotnost, digitální a informační gramotnost</a:t>
            </a:r>
          </a:p>
          <a:p>
            <a:r>
              <a:rPr lang="cs-CZ" dirty="0" smtClean="0"/>
              <a:t>učitel nemůže v dnešní době ignorovat zásadní význam a účinky nových médií -&gt; udržitelný rozvoj vzdělávání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vzdělání učitele praktického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Zákon č. 563/2004 Sb., o pedagogických pracovnících</a:t>
            </a:r>
          </a:p>
          <a:p>
            <a:r>
              <a:rPr lang="cs-CZ" dirty="0" smtClean="0"/>
              <a:t>Hlava II §3: Předpoklady pro výkon pedagogického pracovníka:</a:t>
            </a:r>
          </a:p>
          <a:p>
            <a:pPr lvl="1"/>
            <a:r>
              <a:rPr lang="cs-CZ" dirty="0" smtClean="0"/>
              <a:t>a) způsobilost k právním úkonům, </a:t>
            </a:r>
          </a:p>
          <a:p>
            <a:pPr lvl="1"/>
            <a:r>
              <a:rPr lang="cs-CZ" dirty="0" smtClean="0"/>
              <a:t>b) odborná kvalifikace pro přímou pedagogickou činnost, </a:t>
            </a:r>
          </a:p>
          <a:p>
            <a:pPr lvl="1"/>
            <a:r>
              <a:rPr lang="cs-CZ" dirty="0" smtClean="0"/>
              <a:t>c) bezúhonnost, </a:t>
            </a:r>
          </a:p>
          <a:p>
            <a:pPr lvl="1"/>
            <a:r>
              <a:rPr lang="cs-CZ" dirty="0" smtClean="0"/>
              <a:t>d) zdravotní způsobilost, </a:t>
            </a:r>
          </a:p>
          <a:p>
            <a:pPr lvl="1"/>
            <a:r>
              <a:rPr lang="cs-CZ" dirty="0" smtClean="0"/>
              <a:t>e) znalost českého jazyka, není-li dále stanoveno jinak. 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2504" y="1"/>
            <a:ext cx="11754853" cy="58320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§9: Učitel střední školy; odst. 3: </a:t>
            </a:r>
            <a:r>
              <a:rPr lang="cs-CZ" b="1" dirty="0" smtClean="0"/>
              <a:t>Učitel praktického vyučování </a:t>
            </a:r>
            <a:r>
              <a:rPr lang="cs-CZ" dirty="0" smtClean="0"/>
              <a:t>získává odbornou kvalifikaci </a:t>
            </a:r>
          </a:p>
          <a:p>
            <a:pPr lvl="1"/>
            <a:r>
              <a:rPr lang="cs-CZ" dirty="0" smtClean="0"/>
              <a:t>a) vysokoškolským vzděláním získaným studiem v akreditovaném studijním programu studijního oboru, který odpovídá charakteru praktického vyučování,</a:t>
            </a:r>
          </a:p>
          <a:p>
            <a:pPr lvl="1"/>
            <a:r>
              <a:rPr lang="cs-CZ" dirty="0" smtClean="0"/>
              <a:t>b) vyšším odborným vzděláním získaným ukončením akreditovaného vzdělávacího programu vyšší odborné školy v oboru vzdělání, který odpovídá charakteru praktického vyučování, </a:t>
            </a:r>
          </a:p>
          <a:p>
            <a:pPr lvl="1"/>
            <a:r>
              <a:rPr lang="cs-CZ" dirty="0" smtClean="0"/>
              <a:t>c) </a:t>
            </a:r>
            <a:r>
              <a:rPr lang="cs-CZ" b="1" dirty="0" smtClean="0"/>
              <a:t>středním vzděláním s maturitní zkouškou </a:t>
            </a:r>
            <a:r>
              <a:rPr lang="cs-CZ" dirty="0" smtClean="0"/>
              <a:t>získaným ukončením vzdělávacího programu středního vzdělávání v oboru vzdělání, který odpovídá charakteru vyučovaného předmětu, </a:t>
            </a:r>
          </a:p>
          <a:p>
            <a:pPr lvl="1" algn="ctr">
              <a:buNone/>
            </a:pPr>
            <a:endParaRPr lang="cs-CZ" dirty="0" smtClean="0"/>
          </a:p>
          <a:p>
            <a:pPr lvl="1" algn="ctr">
              <a:buNone/>
            </a:pPr>
            <a:r>
              <a:rPr lang="cs-CZ" dirty="0" smtClean="0"/>
              <a:t>a </a:t>
            </a:r>
          </a:p>
          <a:p>
            <a:pPr lvl="1" algn="ctr">
              <a:buNone/>
            </a:pPr>
            <a:endParaRPr lang="cs-CZ" dirty="0" smtClean="0"/>
          </a:p>
          <a:p>
            <a:pPr lvl="1"/>
            <a:r>
              <a:rPr lang="cs-CZ" dirty="0" smtClean="0"/>
              <a:t>1. vysokoškolským vzděláním získaným studiem v akreditovaném bakalářském studijním programu v oblasti pedagogických věd zaměřené na přípravu učitelů střední školy nebo druhého stupně základní školy, nebo</a:t>
            </a:r>
          </a:p>
          <a:p>
            <a:pPr lvl="1"/>
            <a:r>
              <a:rPr lang="cs-CZ" dirty="0" smtClean="0"/>
              <a:t>2. vzděláním v programu celoživotního vzdělávání uskutečňovaném vysokou školou a zaměřeném na přípravu učitelů střední školy nebo druhého stupně základní školy, nebo </a:t>
            </a:r>
          </a:p>
          <a:p>
            <a:pPr lvl="1"/>
            <a:r>
              <a:rPr lang="cs-CZ" dirty="0" smtClean="0"/>
              <a:t>3. studiem pedagogiky.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60947"/>
            <a:ext cx="10753200" cy="547105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§9: Učitel střední školy; odst. 5: </a:t>
            </a:r>
            <a:r>
              <a:rPr lang="cs-CZ" b="1" dirty="0" smtClean="0"/>
              <a:t>Učitel odborného výcviku </a:t>
            </a:r>
            <a:r>
              <a:rPr lang="cs-CZ" dirty="0" smtClean="0"/>
              <a:t>získává odbornou kvalifikaci </a:t>
            </a:r>
          </a:p>
          <a:p>
            <a:pPr lvl="1"/>
            <a:r>
              <a:rPr lang="cs-CZ" dirty="0" smtClean="0"/>
              <a:t>a) podle </a:t>
            </a:r>
            <a:r>
              <a:rPr lang="cs-CZ" dirty="0" smtClean="0">
                <a:hlinkClick r:id="rId2" action="ppaction://hlinkfile"/>
              </a:rPr>
              <a:t>odstavce 3</a:t>
            </a:r>
            <a:r>
              <a:rPr lang="cs-CZ" dirty="0" smtClean="0"/>
              <a:t>, nebo </a:t>
            </a:r>
          </a:p>
          <a:p>
            <a:pPr lvl="1"/>
            <a:r>
              <a:rPr lang="cs-CZ" dirty="0" smtClean="0"/>
              <a:t>b) </a:t>
            </a:r>
            <a:r>
              <a:rPr lang="cs-CZ" b="1" dirty="0" smtClean="0"/>
              <a:t>středním vzděláním s výučním listem </a:t>
            </a:r>
            <a:r>
              <a:rPr lang="cs-CZ" dirty="0" smtClean="0"/>
              <a:t>získaným ukončením vzdělávacího programu středního vzdělávání v oboru vzdělání, který odpovídá charakteru vyučovaného předmětu, </a:t>
            </a:r>
          </a:p>
          <a:p>
            <a:pPr lvl="1"/>
            <a:endParaRPr lang="cs-CZ" dirty="0" smtClean="0"/>
          </a:p>
          <a:p>
            <a:pPr lvl="1" algn="ctr">
              <a:buNone/>
            </a:pPr>
            <a:r>
              <a:rPr lang="cs-CZ" dirty="0" smtClean="0"/>
              <a:t>a </a:t>
            </a:r>
          </a:p>
          <a:p>
            <a:pPr lvl="1" algn="ctr">
              <a:buNone/>
            </a:pPr>
            <a:endParaRPr lang="cs-CZ" dirty="0" smtClean="0"/>
          </a:p>
          <a:p>
            <a:pPr lvl="1"/>
            <a:r>
              <a:rPr lang="cs-CZ" dirty="0" smtClean="0"/>
              <a:t>1. vysokoškolským vzděláním získaným studiem v akreditovaném bakalářském studijním programu v oblasti pedagogických věd zaměřené na přípravu učitelů střední školy nebo druhého stupně základní školy, </a:t>
            </a:r>
          </a:p>
          <a:p>
            <a:pPr lvl="1"/>
            <a:r>
              <a:rPr lang="cs-CZ" dirty="0" smtClean="0"/>
              <a:t>2. vzděláním v programu celoživotního vzdělávání uskutečňovaném vysokou školou a zaměřeném na přípravu učitelů střední školy nebo druhého stupně základní školy, nebo </a:t>
            </a:r>
          </a:p>
          <a:p>
            <a:pPr lvl="1"/>
            <a:r>
              <a:rPr lang="cs-CZ" dirty="0" smtClean="0"/>
              <a:t>3. studiem pedagogiky.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pedagogiky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rozumí vzdělání získané studiem </a:t>
            </a:r>
          </a:p>
          <a:p>
            <a:pPr lvl="1"/>
            <a:r>
              <a:rPr lang="cs-CZ" dirty="0" smtClean="0"/>
              <a:t>ve vzdělávacím programu akreditovaném pro další vzdělávání pedagogických pracovníků  </a:t>
            </a:r>
          </a:p>
          <a:p>
            <a:pPr lvl="1"/>
            <a:r>
              <a:rPr lang="cs-CZ" dirty="0" smtClean="0"/>
              <a:t>uskutečňovaném vysokou školou </a:t>
            </a:r>
            <a:r>
              <a:rPr lang="cs-CZ" b="1" dirty="0" smtClean="0"/>
              <a:t>nebo zařízením pro další vzdělávání pedagogických pracovníků </a:t>
            </a:r>
          </a:p>
          <a:p>
            <a:pPr lvl="1"/>
            <a:r>
              <a:rPr lang="cs-CZ" dirty="0" smtClean="0"/>
              <a:t>(120 hodin)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Požadavek odborné praxe v oboru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legislativně zakotven</a:t>
            </a:r>
          </a:p>
          <a:p>
            <a:r>
              <a:rPr lang="cs-CZ" dirty="0" smtClean="0"/>
              <a:t>je však žádoucí a na základě zkušeností se jeví jako potřebná praxe v oboru 5 let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De-</a:t>
            </a:r>
            <a:r>
              <a:rPr lang="cs-CZ" dirty="0" err="1" smtClean="0"/>
              <a:t>profesionalizační</a:t>
            </a:r>
            <a:r>
              <a:rPr lang="cs-CZ" dirty="0" smtClean="0"/>
              <a:t> novela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kontroverzní novela zákona o pedagogických pracovnících</a:t>
            </a:r>
          </a:p>
          <a:p>
            <a:r>
              <a:rPr lang="cs-CZ" dirty="0" smtClean="0"/>
              <a:t>de-profesionalizace učitelství?</a:t>
            </a:r>
          </a:p>
          <a:p>
            <a:r>
              <a:rPr lang="cs-CZ" dirty="0" smtClean="0"/>
              <a:t>kvalita školního vzdělávání?</a:t>
            </a:r>
          </a:p>
          <a:p>
            <a:r>
              <a:rPr lang="cs-CZ" dirty="0" smtClean="0"/>
              <a:t>krátkodobé a dlouhodobé dopady na učitelskou profesi na její ocenění a prestiž ve společnosti?</a:t>
            </a:r>
          </a:p>
          <a:p>
            <a:r>
              <a:rPr lang="cs-CZ" dirty="0" smtClean="0"/>
              <a:t>učitelství ve vyspělých západoevropských zemích?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9980" y="0"/>
            <a:ext cx="10753200" cy="451576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Novela zákona </a:t>
            </a:r>
            <a:r>
              <a:rPr lang="cs-CZ" dirty="0" smtClean="0"/>
              <a:t>č. 563/2004 Sb. </a:t>
            </a:r>
            <a:br>
              <a:rPr lang="cs-CZ" dirty="0" smtClean="0"/>
            </a:br>
            <a:r>
              <a:rPr lang="cs-CZ" dirty="0" smtClean="0"/>
              <a:t> § 9a (1) a 9a (6)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983342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dirty="0" smtClean="0">
                <a:latin typeface="+mj-lt"/>
              </a:rPr>
              <a:t>§ 9a</a:t>
            </a:r>
          </a:p>
          <a:p>
            <a:pPr>
              <a:lnSpc>
                <a:spcPct val="100000"/>
              </a:lnSpc>
              <a:buNone/>
            </a:pPr>
            <a:r>
              <a:rPr lang="cs-CZ" i="1" dirty="0" smtClean="0">
                <a:latin typeface="+mj-lt"/>
              </a:rPr>
              <a:t>Uznání splnění předpokladu odborné kvalifikace učitele </a:t>
            </a:r>
            <a:r>
              <a:rPr lang="cs-CZ" b="1" i="1" dirty="0" smtClean="0">
                <a:latin typeface="+mj-lt"/>
              </a:rPr>
              <a:t>druhého stupně základní školy nebo učitele střední školy</a:t>
            </a:r>
          </a:p>
          <a:p>
            <a:pPr lvl="1"/>
            <a:r>
              <a:rPr lang="cs-CZ" dirty="0" smtClean="0"/>
              <a:t>(1) Zaměstnanci, který je absolventem akreditovaného magisterského studijního programu, jehož zaměření odpovídá charakteru vyučovaného předmětu</a:t>
            </a:r>
            <a:r>
              <a:rPr lang="cs-CZ" dirty="0" smtClean="0">
                <a:solidFill>
                  <a:srgbClr val="FF0000"/>
                </a:solidFill>
              </a:rPr>
              <a:t>, může ředitel školy </a:t>
            </a:r>
            <a:r>
              <a:rPr lang="cs-CZ" dirty="0" smtClean="0"/>
              <a:t>písemně </a:t>
            </a:r>
            <a:r>
              <a:rPr lang="cs-CZ" dirty="0" smtClean="0">
                <a:solidFill>
                  <a:srgbClr val="FF0000"/>
                </a:solidFill>
              </a:rPr>
              <a:t>uznat předpoklad odborné kvalifikace </a:t>
            </a:r>
            <a:r>
              <a:rPr lang="cs-CZ" dirty="0" smtClean="0"/>
              <a:t>učitele druhého stupně základní školy nebo učitele všeobecně-vzdělávacích předmětů střední školy </a:t>
            </a:r>
            <a:r>
              <a:rPr lang="cs-CZ" dirty="0" smtClean="0">
                <a:solidFill>
                  <a:srgbClr val="FF0000"/>
                </a:solidFill>
              </a:rPr>
              <a:t>za splněný na dobu nejdéle 3 let </a:t>
            </a:r>
            <a:r>
              <a:rPr lang="cs-CZ" dirty="0" smtClean="0"/>
              <a:t>ode dne, kdy tuto pedagogickou činnost začal vykonávat.</a:t>
            </a:r>
          </a:p>
          <a:p>
            <a:pPr lvl="1"/>
            <a:r>
              <a:rPr lang="cs-CZ" dirty="0" smtClean="0"/>
              <a:t>(6) Zaměstnanci, který získal vysokoškolské vzdělání v akreditovaném </a:t>
            </a:r>
            <a:r>
              <a:rPr lang="cs-CZ" dirty="0" smtClean="0">
                <a:solidFill>
                  <a:srgbClr val="FF0000"/>
                </a:solidFill>
              </a:rPr>
              <a:t>bakalářském studijním programu </a:t>
            </a:r>
            <a:r>
              <a:rPr lang="cs-CZ" dirty="0" smtClean="0"/>
              <a:t>v oblasti pedagogických věd a současně je studentem akreditovaného magisterského studijního programu zaměřeného na přípravu učitelů druhého stupně základní školy nebo střední školy, který navazuje na bakalářský studijní program, může </a:t>
            </a:r>
            <a:r>
              <a:rPr lang="cs-CZ" dirty="0" smtClean="0">
                <a:solidFill>
                  <a:srgbClr val="FF0000"/>
                </a:solidFill>
              </a:rPr>
              <a:t>ředitel</a:t>
            </a:r>
            <a:r>
              <a:rPr lang="cs-CZ" dirty="0" smtClean="0"/>
              <a:t> školy </a:t>
            </a:r>
            <a:r>
              <a:rPr lang="cs-CZ" dirty="0" smtClean="0">
                <a:solidFill>
                  <a:srgbClr val="FF0000"/>
                </a:solidFill>
              </a:rPr>
              <a:t>písemně uznat předpoklad odborné kvalifikace </a:t>
            </a:r>
            <a:r>
              <a:rPr lang="cs-CZ" dirty="0" smtClean="0"/>
              <a:t>učitele druhého stupně základní školy nebo učitele všeobecně-vzdělávacích předmětů střední školy na této škole za splněný podobu studia tohoto akreditovaného magisterského studijního programu, nejdéle však na </a:t>
            </a:r>
            <a:r>
              <a:rPr lang="cs-CZ" dirty="0" smtClean="0">
                <a:solidFill>
                  <a:srgbClr val="FF0000"/>
                </a:solidFill>
              </a:rPr>
              <a:t>dobu 3 let </a:t>
            </a:r>
            <a:r>
              <a:rPr lang="cs-CZ" dirty="0" smtClean="0"/>
              <a:t>ode dne zahájení studia tohoto studijního programu.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zkušenosti z období školní docházky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95054"/>
            <a:ext cx="10753200" cy="3836945"/>
          </a:xfrm>
        </p:spPr>
        <p:txBody>
          <a:bodyPr/>
          <a:lstStyle/>
          <a:p>
            <a:r>
              <a:rPr lang="cs-CZ" sz="2400" dirty="0" smtClean="0"/>
              <a:t>Kdy jste se ve škole cítili nejvíce spokojení? Co vám to přinášelo?</a:t>
            </a:r>
          </a:p>
          <a:p>
            <a:r>
              <a:rPr lang="cs-CZ" sz="2400" dirty="0" smtClean="0"/>
              <a:t>Na které učitele vzpomínáte nejraději? Proč?</a:t>
            </a:r>
          </a:p>
          <a:p>
            <a:r>
              <a:rPr lang="cs-CZ" sz="2400" dirty="0" smtClean="0"/>
              <a:t>Který učitel vás nejvíce ovlivnil? Co pozitivního vám to do života přineslo?</a:t>
            </a:r>
          </a:p>
          <a:p>
            <a:r>
              <a:rPr lang="cs-CZ" sz="2400" dirty="0" smtClean="0"/>
              <a:t>Co bylo v době, kdy jste byli žákem/žákyní nejdůležitější pro vaše rodiče?</a:t>
            </a:r>
          </a:p>
          <a:p>
            <a:r>
              <a:rPr lang="cs-CZ" sz="2400" dirty="0" smtClean="0"/>
              <a:t>Čeho jste si v době, kdy jste byli žákem/žákyní na sobě nejvíce cenili?</a:t>
            </a:r>
          </a:p>
          <a:p>
            <a:r>
              <a:rPr lang="cs-CZ" sz="2400" dirty="0" smtClean="0"/>
              <a:t>Co nejdůležitějšího jste si z dnešního pohledu ze školy odnesli?</a:t>
            </a:r>
            <a:endParaRPr lang="cs-CZ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Expozice problému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novela </a:t>
            </a:r>
            <a:r>
              <a:rPr lang="cs-CZ" dirty="0" err="1" smtClean="0"/>
              <a:t>ZoPP</a:t>
            </a:r>
            <a:r>
              <a:rPr lang="cs-CZ" dirty="0" smtClean="0"/>
              <a:t> vyvolává od r. 2018 poměrně vyostřenou diskuzi mezi odborníky i širší veřejností (politiky, experty na vzdělávání)</a:t>
            </a:r>
          </a:p>
          <a:p>
            <a:r>
              <a:rPr lang="cs-CZ" dirty="0" smtClean="0"/>
              <a:t>kontroverzními paragrafy – především § 9a (1), § 9a (6) a § 22, </a:t>
            </a:r>
          </a:p>
          <a:p>
            <a:pPr lvl="1"/>
            <a:r>
              <a:rPr lang="cs-CZ" dirty="0" smtClean="0"/>
              <a:t>ohrožují kvalitu vzdělávání v regionálním školství, </a:t>
            </a:r>
          </a:p>
          <a:p>
            <a:pPr lvl="1"/>
            <a:r>
              <a:rPr lang="cs-CZ" dirty="0" smtClean="0"/>
              <a:t>existenci učitelské profese a</a:t>
            </a:r>
          </a:p>
          <a:p>
            <a:pPr lvl="1"/>
            <a:r>
              <a:rPr lang="cs-CZ" dirty="0" smtClean="0"/>
              <a:t> její prestiž ve společnosti</a:t>
            </a:r>
          </a:p>
          <a:p>
            <a:r>
              <a:rPr lang="cs-CZ" dirty="0" smtClean="0"/>
              <a:t>převážná část odborné veřejnosti  považuje novelu za</a:t>
            </a:r>
            <a:endParaRPr lang="cs-CZ" i="1" dirty="0" smtClean="0"/>
          </a:p>
          <a:p>
            <a:pPr>
              <a:buNone/>
            </a:pPr>
            <a:r>
              <a:rPr lang="cs-CZ" i="1" dirty="0" smtClean="0"/>
              <a:t>de-</a:t>
            </a:r>
            <a:r>
              <a:rPr lang="cs-CZ" i="1" dirty="0" err="1" smtClean="0"/>
              <a:t>profesionalizační</a:t>
            </a:r>
            <a:r>
              <a:rPr lang="cs-CZ" i="1" dirty="0" smtClean="0"/>
              <a:t> a de-kvalifikační.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54240"/>
            <a:ext cx="10753200" cy="451576"/>
          </a:xfrm>
        </p:spPr>
        <p:txBody>
          <a:bodyPr/>
          <a:lstStyle/>
          <a:p>
            <a:r>
              <a:rPr lang="cs-CZ" dirty="0" smtClean="0"/>
              <a:t>De-kvalifikace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77240"/>
            <a:ext cx="10753200" cy="5054760"/>
          </a:xfrm>
        </p:spPr>
        <p:txBody>
          <a:bodyPr/>
          <a:lstStyle/>
          <a:p>
            <a:r>
              <a:rPr lang="cs-CZ" sz="2400" dirty="0" smtClean="0"/>
              <a:t>radikální snížení kvalifikačních požadavků </a:t>
            </a:r>
          </a:p>
          <a:p>
            <a:pPr lvl="1"/>
            <a:r>
              <a:rPr lang="cs-CZ" sz="1800" dirty="0" smtClean="0"/>
              <a:t>na učitele všeobecně vzdělávacích předmětů na 2. stupni základních škol a středních škol</a:t>
            </a:r>
          </a:p>
          <a:p>
            <a:r>
              <a:rPr lang="cs-CZ" sz="2400" dirty="0" smtClean="0"/>
              <a:t>rezignaci na kvalifikaci pro vstup do učitelské profese</a:t>
            </a:r>
          </a:p>
          <a:p>
            <a:r>
              <a:rPr lang="cs-CZ" sz="2400" dirty="0" smtClean="0"/>
              <a:t>Kromě existujících dvou standardních cest </a:t>
            </a:r>
            <a:r>
              <a:rPr lang="cs-CZ" sz="1800" dirty="0" smtClean="0"/>
              <a:t>(pětileté učitelské studium nebo pětileté neučitelské studium a doplňující pedagogické studium v rozsahu minimálně 250 hodin) </a:t>
            </a:r>
            <a:r>
              <a:rPr lang="cs-CZ" sz="2400" dirty="0" smtClean="0"/>
              <a:t>novela legislativně zakotvuje 3. cestu -&gt; možnost udělit, „</a:t>
            </a:r>
            <a:r>
              <a:rPr lang="cs-CZ" sz="2400" b="1" dirty="0" smtClean="0"/>
              <a:t>darovat</a:t>
            </a:r>
            <a:r>
              <a:rPr lang="cs-CZ" sz="2400" dirty="0" smtClean="0"/>
              <a:t>“ učitelskou </a:t>
            </a:r>
            <a:r>
              <a:rPr lang="cs-CZ" sz="2400" b="1" dirty="0" smtClean="0"/>
              <a:t>kvalifikaci</a:t>
            </a:r>
            <a:r>
              <a:rPr lang="cs-CZ" sz="2400" dirty="0" smtClean="0"/>
              <a:t> absolventovi magisterského studia jakéhokoliv oboru </a:t>
            </a:r>
            <a:r>
              <a:rPr lang="cs-CZ" sz="2400" b="1" dirty="0" smtClean="0"/>
              <a:t>ředitelem</a:t>
            </a:r>
            <a:r>
              <a:rPr lang="cs-CZ" sz="2400" dirty="0" smtClean="0"/>
              <a:t> školy bez splnění kvalifikačních požadavků,a to dokonce na dobu 3 let (tzv. ředitelská kvalifikace). Možnost darovat </a:t>
            </a:r>
            <a:r>
              <a:rPr lang="pl-PL" sz="2400" dirty="0" smtClean="0"/>
              <a:t>kvalifikaci jednou osobou je dokonce rozšířena o absolventy </a:t>
            </a:r>
            <a:r>
              <a:rPr lang="pl-PL" sz="2400" b="1" dirty="0" smtClean="0"/>
              <a:t>bakalářského</a:t>
            </a:r>
            <a:r>
              <a:rPr lang="pl-PL" sz="2400" dirty="0" smtClean="0"/>
              <a:t> </a:t>
            </a:r>
            <a:r>
              <a:rPr lang="cs-CZ" sz="2400" dirty="0" smtClean="0"/>
              <a:t>studijního programu v oblasti pedagogických věd.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bezprecedentní prolomení legislativní hranice pro vzdělanostní úroveň podmiňující získání učitelské kvalifikace v podobě magisterského studia</a:t>
            </a:r>
          </a:p>
          <a:p>
            <a:endParaRPr lang="cs-CZ" b="1" dirty="0" smtClean="0"/>
          </a:p>
          <a:p>
            <a:r>
              <a:rPr lang="cs-CZ" b="1" dirty="0" smtClean="0"/>
              <a:t>legislativně zakotvená možnost přenést pravomoc státu udělit kvalifikaci učitelům základních a středních škol na ředitele školy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Učitelství je od roku 2016 tzv. regulovanou profesí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 těchto profesí vymezuje, garantuje a kontroluje kvalifikační požadavky stát</a:t>
            </a:r>
          </a:p>
          <a:p>
            <a:pPr lvl="1"/>
            <a:r>
              <a:rPr lang="cs-CZ" sz="1800" dirty="0" smtClean="0"/>
              <a:t>pedagogická komunita dlouho usilovala o naplnění znaků respektovaných profesí (jako je např. povolání lékaře, právníka), o plné uznání profesionality učitelství</a:t>
            </a:r>
          </a:p>
          <a:p>
            <a:r>
              <a:rPr lang="cs-CZ" sz="2400" dirty="0" smtClean="0"/>
              <a:t>Klíčovým znakem uznávaných profesí = speciální vědění,</a:t>
            </a:r>
          </a:p>
          <a:p>
            <a:pPr lvl="1"/>
            <a:r>
              <a:rPr lang="cs-CZ" sz="1800" dirty="0" smtClean="0"/>
              <a:t>poznatky získané dlouhou přípravou na nejvyšší (univerzitní) úrovni. Ty jsou považovány za podmínku ke kvalitnímu vykonávání profese. </a:t>
            </a:r>
          </a:p>
          <a:p>
            <a:r>
              <a:rPr lang="cs-CZ" sz="2400" dirty="0" smtClean="0"/>
              <a:t>již na vstupu do profese kontroluje STÁT splnění legislativně vymezených kvalifikačních požadavků.</a:t>
            </a:r>
          </a:p>
          <a:p>
            <a:r>
              <a:rPr lang="cs-CZ" sz="2400" dirty="0" smtClean="0"/>
              <a:t>u regulovaných, profesí, je nepřípustné, aby kvalifikaci udělovala 1 fyzická osoba. </a:t>
            </a:r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De-</a:t>
            </a:r>
            <a:r>
              <a:rPr lang="cs-CZ" dirty="0" err="1" smtClean="0"/>
              <a:t>profesionalizační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4440"/>
            <a:ext cx="10753200" cy="4597560"/>
          </a:xfrm>
        </p:spPr>
        <p:txBody>
          <a:bodyPr/>
          <a:lstStyle/>
          <a:p>
            <a:r>
              <a:rPr lang="cs-CZ" dirty="0" smtClean="0"/>
              <a:t>zpochybnění důležitosti specifických profesních znalostí a dovedností nutných pro kvalitní výkon učitelské profese,</a:t>
            </a:r>
          </a:p>
          <a:p>
            <a:pPr lvl="1"/>
            <a:r>
              <a:rPr lang="cs-CZ" dirty="0" smtClean="0"/>
              <a:t>které odlišují práci profesionálů od poučených, byť třeba i osobnostně disponovaných pedagogických laiků. </a:t>
            </a:r>
          </a:p>
          <a:p>
            <a:r>
              <a:rPr lang="cs-CZ" dirty="0" smtClean="0"/>
              <a:t>novela  § 9a otevírá učitelskou profesi jakémukoliv absolventovi vysokoškolského studia, to znamená pouze se znalostí oboru </a:t>
            </a:r>
            <a:r>
              <a:rPr lang="cs-CZ" sz="2000" dirty="0" smtClean="0"/>
              <a:t>(který </a:t>
            </a:r>
            <a:r>
              <a:rPr lang="cs-CZ" sz="2000" b="1" dirty="0" smtClean="0"/>
              <a:t>by měl </a:t>
            </a:r>
            <a:r>
              <a:rPr lang="cs-CZ" sz="2000" dirty="0" smtClean="0"/>
              <a:t>odpovídat obsahu učebního předmětu, pro který získá kvalifikaci), </a:t>
            </a:r>
            <a:r>
              <a:rPr lang="cs-CZ" dirty="0" smtClean="0"/>
              <a:t>bez pedagogicko-psychologického a oborově didaktického vzdělání i bez praxe se žáky.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2820" y="388982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sz="2400" i="1" dirty="0" smtClean="0"/>
              <a:t>„Novela staví na překonaném mýtu u nás i ve světě, že kdo umí obor, např. matematiku, umí ji také učit žáky různých schopností a různého věku, umí je motivovat k poznávání, vést ke spolupráci, vytvářet podnětné a bezpečné prostředí pro učení, poskytovat kvalitní zpětnou vazbu v procesu učení apod. Učitelství je komplexní profese, která vyžaduje řadu specifických profesních znalostí a dovedností nutných pro její kvalitní vykonávání. Jejich absence, a tedy velmi limitovaná profesní připravenost (omezená pouze na znalosti obsahu vyučovaných předmětů), představuje riziko pro žáky a hazard s kvalitou vzdělávání.“</a:t>
            </a:r>
          </a:p>
          <a:p>
            <a:pPr algn="r">
              <a:buNone/>
            </a:pPr>
            <a:r>
              <a:rPr lang="cs-CZ" sz="2400" i="1" dirty="0" smtClean="0"/>
              <a:t>Spilková (2023)</a:t>
            </a:r>
            <a:endParaRPr lang="cs-CZ" sz="2400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Argumenty ve prospěch novely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71600"/>
            <a:ext cx="10753200" cy="4460400"/>
          </a:xfrm>
        </p:spPr>
        <p:txBody>
          <a:bodyPr/>
          <a:lstStyle/>
          <a:p>
            <a:r>
              <a:rPr lang="nn-NO" dirty="0" smtClean="0"/>
              <a:t>nedostatek kvali</a:t>
            </a:r>
            <a:r>
              <a:rPr lang="cs-CZ" dirty="0" smtClean="0"/>
              <a:t>f</a:t>
            </a:r>
            <a:r>
              <a:rPr lang="nn-NO" dirty="0" smtClean="0"/>
              <a:t>ikovaných</a:t>
            </a:r>
            <a:r>
              <a:rPr lang="cs-CZ" dirty="0" smtClean="0"/>
              <a:t> učitelů,</a:t>
            </a:r>
          </a:p>
          <a:p>
            <a:r>
              <a:rPr lang="cs-CZ" dirty="0" smtClean="0"/>
              <a:t>průměrný vysoký věk učitelského sboru,</a:t>
            </a:r>
          </a:p>
          <a:p>
            <a:r>
              <a:rPr lang="cs-CZ" dirty="0" smtClean="0"/>
              <a:t>nízký podíl absolventů učitelských oborů vstupujících do školní praxe (kolem 50 %)</a:t>
            </a:r>
          </a:p>
          <a:p>
            <a:r>
              <a:rPr lang="cs-CZ" dirty="0" smtClean="0"/>
              <a:t>posílení role ředitele a jeho odpovědnosti v personální oblasti,</a:t>
            </a:r>
          </a:p>
          <a:p>
            <a:r>
              <a:rPr lang="cs-CZ" dirty="0" smtClean="0"/>
              <a:t>potřeba zvýšit zapojení odborníků z praxe do výuky,</a:t>
            </a:r>
          </a:p>
          <a:p>
            <a:r>
              <a:rPr lang="cs-CZ" dirty="0" smtClean="0"/>
              <a:t>nespokojenost s pedagogickými fakultami, kritika kvality jejich výuky a potřeba vytvořit pro ně konkurenci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Zpochybnění argumentů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94460"/>
            <a:ext cx="10753200" cy="443754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1) nedostatek kvalifikovaných učitelů v ČR </a:t>
            </a:r>
          </a:p>
          <a:p>
            <a:r>
              <a:rPr lang="cs-CZ" dirty="0" smtClean="0"/>
              <a:t>existuje řadu let, nijak dramaticky neroste, je obdobný jako ve většině vyspělých zemí, není plošný, je výhradně regionální (např. v Karlovarském kraji)</a:t>
            </a:r>
          </a:p>
          <a:p>
            <a:r>
              <a:rPr lang="cs-CZ" dirty="0" smtClean="0"/>
              <a:t>Je také specificky oborový (týká se jen několika oborů – např. fyzika, chemie, IT; v jiných oborech je naopak přebytek kvalifikovaných učitelů). Někteří politici upozorňovali také na</a:t>
            </a:r>
          </a:p>
          <a:p>
            <a:r>
              <a:rPr lang="cs-CZ" dirty="0" smtClean="0"/>
              <a:t>neexistenci spolehlivých statistik.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48640"/>
            <a:ext cx="10753200" cy="528336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2) stárnutí učitelských sborů</a:t>
            </a:r>
          </a:p>
          <a:p>
            <a:r>
              <a:rPr lang="cs-CZ" dirty="0" smtClean="0"/>
              <a:t>Zahraniční zdroje zpochybňují jeho relevanci a dokládají, že z perspektivy mezinárodního srovnání nejde o něco specificky českého </a:t>
            </a:r>
            <a:r>
              <a:rPr lang="pl-PL" dirty="0" smtClean="0"/>
              <a:t>a mimořádného. Dle dat  z r. 2021 vyplývá, </a:t>
            </a:r>
            <a:r>
              <a:rPr lang="cs-CZ" dirty="0" smtClean="0"/>
              <a:t>že v počtu učitelů nad 50 let jsme na tom dokonce lépe, než je průměr zemí Evropské unie. </a:t>
            </a:r>
          </a:p>
          <a:p>
            <a:r>
              <a:rPr lang="cs-CZ" dirty="0" smtClean="0"/>
              <a:t>Řada vyspělých západních zemí tedy čelí vážnějším problémům v této oblasti a přitom nepřistupuje k tak radikálnímu řešení, jako je rezignace na kvalifikační požadavky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25780"/>
            <a:ext cx="10753200" cy="530622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3) nenastupování absolventů učitelských programů do praxe </a:t>
            </a:r>
          </a:p>
          <a:p>
            <a:r>
              <a:rPr lang="cs-CZ" dirty="0" smtClean="0"/>
              <a:t>je také  v rozporu s daty</a:t>
            </a:r>
          </a:p>
          <a:p>
            <a:r>
              <a:rPr lang="cs-CZ" dirty="0" smtClean="0"/>
              <a:t>poslední rozsáhlý celostátní výzkum uplatnění absolventů českých vysokých škol z konce roku 2018 ukázal, že dvě třetiny absolventů učitelských programů a oborů nastupují do školství. Absolventi pedagogických oborů nastupující do odpovídajícího povolání dokonce převyšují průměr všech absolventů vysokých škol s výjimkou absolventů zdravotnických oborů a informačních a komunikačních technologií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651164"/>
            <a:ext cx="10753200" cy="5180836"/>
          </a:xfrm>
        </p:spPr>
        <p:txBody>
          <a:bodyPr/>
          <a:lstStyle/>
          <a:p>
            <a:r>
              <a:rPr lang="cs-CZ" dirty="0" smtClean="0"/>
              <a:t>Banka nápadů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Jednopólový diamant</a:t>
            </a:r>
            <a:endParaRPr lang="cs-CZ" dirty="0"/>
          </a:p>
        </p:txBody>
      </p:sp>
      <p:sp>
        <p:nvSpPr>
          <p:cNvPr id="6" name="Pravidelný pětiúhelník 5"/>
          <p:cNvSpPr/>
          <p:nvPr/>
        </p:nvSpPr>
        <p:spPr bwMode="auto">
          <a:xfrm>
            <a:off x="4364181" y="1579419"/>
            <a:ext cx="7010400" cy="4516582"/>
          </a:xfrm>
          <a:prstGeom prst="pentagon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733309" y="2008909"/>
            <a:ext cx="2396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Učitel</a:t>
            </a:r>
            <a:endParaRPr lang="cs-CZ" dirty="0"/>
          </a:p>
        </p:txBody>
      </p:sp>
      <p:grpSp>
        <p:nvGrpSpPr>
          <p:cNvPr id="30" name="Skupina 29"/>
          <p:cNvGrpSpPr/>
          <p:nvPr/>
        </p:nvGrpSpPr>
        <p:grpSpPr>
          <a:xfrm>
            <a:off x="6206836" y="2770909"/>
            <a:ext cx="2867891" cy="55418"/>
            <a:chOff x="6206836" y="2770909"/>
            <a:chExt cx="2867891" cy="55418"/>
          </a:xfrm>
        </p:grpSpPr>
        <p:cxnSp>
          <p:nvCxnSpPr>
            <p:cNvPr id="9" name="Přímá spojovací čára 8"/>
            <p:cNvCxnSpPr/>
            <p:nvPr/>
          </p:nvCxnSpPr>
          <p:spPr bwMode="auto">
            <a:xfrm>
              <a:off x="6206836" y="2826327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Přímá spojovací čára 10"/>
            <p:cNvCxnSpPr/>
            <p:nvPr/>
          </p:nvCxnSpPr>
          <p:spPr bwMode="auto">
            <a:xfrm>
              <a:off x="8021781" y="2770909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Skupina 24"/>
          <p:cNvGrpSpPr/>
          <p:nvPr/>
        </p:nvGrpSpPr>
        <p:grpSpPr>
          <a:xfrm>
            <a:off x="5347854" y="3172690"/>
            <a:ext cx="4572000" cy="55418"/>
            <a:chOff x="5347854" y="3172690"/>
            <a:chExt cx="4572000" cy="55418"/>
          </a:xfrm>
        </p:grpSpPr>
        <p:cxnSp>
          <p:nvCxnSpPr>
            <p:cNvPr id="12" name="Přímá spojovací čára 11"/>
            <p:cNvCxnSpPr/>
            <p:nvPr/>
          </p:nvCxnSpPr>
          <p:spPr bwMode="auto">
            <a:xfrm>
              <a:off x="5347854" y="3172690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Přímá spojovací čára 12"/>
            <p:cNvCxnSpPr/>
            <p:nvPr/>
          </p:nvCxnSpPr>
          <p:spPr bwMode="auto">
            <a:xfrm>
              <a:off x="7148945" y="3200399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Přímá spojovací čára 13"/>
            <p:cNvCxnSpPr/>
            <p:nvPr/>
          </p:nvCxnSpPr>
          <p:spPr bwMode="auto">
            <a:xfrm>
              <a:off x="8866908" y="3228108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" name="Skupina 18"/>
          <p:cNvGrpSpPr/>
          <p:nvPr/>
        </p:nvGrpSpPr>
        <p:grpSpPr>
          <a:xfrm>
            <a:off x="4876799" y="3726872"/>
            <a:ext cx="5818911" cy="41564"/>
            <a:chOff x="4876799" y="3726872"/>
            <a:chExt cx="5818911" cy="41564"/>
          </a:xfrm>
        </p:grpSpPr>
        <p:cxnSp>
          <p:nvCxnSpPr>
            <p:cNvPr id="15" name="Přímá spojovací čára 14"/>
            <p:cNvCxnSpPr/>
            <p:nvPr/>
          </p:nvCxnSpPr>
          <p:spPr bwMode="auto">
            <a:xfrm>
              <a:off x="4876799" y="3768436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Přímá spojovací čára 15"/>
            <p:cNvCxnSpPr/>
            <p:nvPr/>
          </p:nvCxnSpPr>
          <p:spPr bwMode="auto">
            <a:xfrm>
              <a:off x="6594763" y="3740727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Přímá spojovací čára 16"/>
            <p:cNvCxnSpPr/>
            <p:nvPr/>
          </p:nvCxnSpPr>
          <p:spPr bwMode="auto">
            <a:xfrm>
              <a:off x="8229600" y="3754582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Přímá spojovací čára 17"/>
            <p:cNvCxnSpPr/>
            <p:nvPr/>
          </p:nvCxnSpPr>
          <p:spPr bwMode="auto">
            <a:xfrm>
              <a:off x="9642764" y="3726872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Skupina 19"/>
          <p:cNvGrpSpPr/>
          <p:nvPr/>
        </p:nvGrpSpPr>
        <p:grpSpPr>
          <a:xfrm>
            <a:off x="4946072" y="4197927"/>
            <a:ext cx="5818911" cy="41564"/>
            <a:chOff x="4876799" y="3726872"/>
            <a:chExt cx="5818911" cy="41564"/>
          </a:xfrm>
        </p:grpSpPr>
        <p:cxnSp>
          <p:nvCxnSpPr>
            <p:cNvPr id="21" name="Přímá spojovací čára 20"/>
            <p:cNvCxnSpPr/>
            <p:nvPr/>
          </p:nvCxnSpPr>
          <p:spPr bwMode="auto">
            <a:xfrm>
              <a:off x="4876799" y="3768436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Přímá spojovací čára 21"/>
            <p:cNvCxnSpPr/>
            <p:nvPr/>
          </p:nvCxnSpPr>
          <p:spPr bwMode="auto">
            <a:xfrm>
              <a:off x="6594763" y="3740727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Přímá spojovací čára 22"/>
            <p:cNvCxnSpPr/>
            <p:nvPr/>
          </p:nvCxnSpPr>
          <p:spPr bwMode="auto">
            <a:xfrm>
              <a:off x="8229600" y="3754582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Přímá spojovací čára 23"/>
            <p:cNvCxnSpPr/>
            <p:nvPr/>
          </p:nvCxnSpPr>
          <p:spPr bwMode="auto">
            <a:xfrm>
              <a:off x="9642764" y="3726872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" name="Skupina 25"/>
          <p:cNvGrpSpPr/>
          <p:nvPr/>
        </p:nvGrpSpPr>
        <p:grpSpPr>
          <a:xfrm>
            <a:off x="5638800" y="4779818"/>
            <a:ext cx="4572000" cy="55418"/>
            <a:chOff x="5347854" y="3172690"/>
            <a:chExt cx="4572000" cy="55418"/>
          </a:xfrm>
        </p:grpSpPr>
        <p:cxnSp>
          <p:nvCxnSpPr>
            <p:cNvPr id="27" name="Přímá spojovací čára 26"/>
            <p:cNvCxnSpPr/>
            <p:nvPr/>
          </p:nvCxnSpPr>
          <p:spPr bwMode="auto">
            <a:xfrm>
              <a:off x="5347854" y="3172690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Přímá spojovací čára 27"/>
            <p:cNvCxnSpPr/>
            <p:nvPr/>
          </p:nvCxnSpPr>
          <p:spPr bwMode="auto">
            <a:xfrm>
              <a:off x="7148945" y="3200399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Přímá spojovací čára 28"/>
            <p:cNvCxnSpPr/>
            <p:nvPr/>
          </p:nvCxnSpPr>
          <p:spPr bwMode="auto">
            <a:xfrm>
              <a:off x="8866908" y="3228108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" name="Skupina 30"/>
          <p:cNvGrpSpPr/>
          <p:nvPr/>
        </p:nvGrpSpPr>
        <p:grpSpPr>
          <a:xfrm>
            <a:off x="6497782" y="5278581"/>
            <a:ext cx="2867891" cy="55418"/>
            <a:chOff x="6206836" y="2770909"/>
            <a:chExt cx="2867891" cy="55418"/>
          </a:xfrm>
        </p:grpSpPr>
        <p:cxnSp>
          <p:nvCxnSpPr>
            <p:cNvPr id="32" name="Přímá spojovací čára 31"/>
            <p:cNvCxnSpPr/>
            <p:nvPr/>
          </p:nvCxnSpPr>
          <p:spPr bwMode="auto">
            <a:xfrm>
              <a:off x="6206836" y="2826327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Přímá spojovací čára 32"/>
            <p:cNvCxnSpPr/>
            <p:nvPr/>
          </p:nvCxnSpPr>
          <p:spPr bwMode="auto">
            <a:xfrm>
              <a:off x="8021781" y="2770909"/>
              <a:ext cx="105294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42900"/>
            <a:ext cx="10753200" cy="54891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4) p</a:t>
            </a:r>
            <a:r>
              <a:rPr lang="cs-CZ" i="1" dirty="0" smtClean="0"/>
              <a:t>řenesení pravomoci státu udělovat kvalifikaci učitelům na ředitele</a:t>
            </a:r>
          </a:p>
          <a:p>
            <a:r>
              <a:rPr lang="cs-CZ" dirty="0" smtClean="0"/>
              <a:t>hlavní argument = § 164 školského zákona, podle kterého je za kvalitu vzdělávání odpovědný ředitel školy</a:t>
            </a:r>
          </a:p>
          <a:p>
            <a:pPr lvl="1"/>
            <a:r>
              <a:rPr lang="cs-CZ" dirty="0" smtClean="0"/>
              <a:t>Odpovědnost ředitele je sice velká, ne však výlučná. Vztahuje se především k rodičům žáků a ke zřizovateli.</a:t>
            </a:r>
          </a:p>
          <a:p>
            <a:r>
              <a:rPr lang="cs-CZ" dirty="0" smtClean="0"/>
              <a:t>Garantem veřejného zájmu je STÁT,</a:t>
            </a:r>
          </a:p>
          <a:p>
            <a:pPr lvl="1"/>
            <a:r>
              <a:rPr lang="cs-CZ" dirty="0" smtClean="0"/>
              <a:t>který pomocí politických nástrojů vyvažuje dílčí zájmy různých skupin (zřizovatelů, ředitelů, učitelů, rodičů apod.). Odpovědnost za kvalitu celého vzdělávacího systému má stát a má mít tedy i roli garanta zákonných požadavků na kvalifikaci učitelů.</a:t>
            </a:r>
          </a:p>
          <a:p>
            <a:r>
              <a:rPr lang="cs-CZ" dirty="0" smtClean="0"/>
              <a:t>U regulovaných povolání, u nichž stát vyžaduje splnění kvalifikačních předpokladů nelze uvažovat o jiném potvrzení kvalifikace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/>
              <a:t>De-</a:t>
            </a:r>
            <a:r>
              <a:rPr lang="cs-CZ" b="1" dirty="0" err="1" smtClean="0"/>
              <a:t>profesionalizační</a:t>
            </a:r>
            <a:r>
              <a:rPr lang="cs-CZ" b="1" dirty="0" smtClean="0"/>
              <a:t> novela v mezinárodní</a:t>
            </a:r>
          </a:p>
          <a:p>
            <a:pPr algn="ctr">
              <a:buNone/>
            </a:pPr>
            <a:r>
              <a:rPr lang="cs-CZ" b="1" dirty="0" smtClean="0"/>
              <a:t>perspektivě přístupů k učitelské profesi</a:t>
            </a:r>
          </a:p>
          <a:p>
            <a:pPr algn="ctr">
              <a:buNone/>
            </a:pPr>
            <a:r>
              <a:rPr lang="cs-CZ" dirty="0" smtClean="0"/>
              <a:t>Vladimíra Spilková</a:t>
            </a:r>
          </a:p>
          <a:p>
            <a:pPr algn="ctr">
              <a:buNone/>
            </a:pPr>
            <a:r>
              <a:rPr lang="sv-SE" dirty="0" smtClean="0"/>
              <a:t>Univerzita Pardubice, Filozo</a:t>
            </a:r>
            <a:r>
              <a:rPr lang="cs-CZ" dirty="0" smtClean="0"/>
              <a:t>f</a:t>
            </a:r>
            <a:r>
              <a:rPr lang="sv-SE" dirty="0" smtClean="0"/>
              <a:t>ická fakulta, Katedra anglistiky a amerikanistiky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Zákon č. 563/2004 Sb., o pedagogických pracovnících</a:t>
            </a:r>
          </a:p>
          <a:p>
            <a:r>
              <a:rPr lang="cs-CZ" sz="2000" smtClean="0"/>
              <a:t>MŠMT.cz</a:t>
            </a:r>
            <a:endParaRPr lang="cs-CZ" sz="2000" dirty="0" smtClean="0"/>
          </a:p>
          <a:p>
            <a:r>
              <a:rPr lang="cs-CZ" sz="2000" i="1" dirty="0" smtClean="0"/>
              <a:t>Pedagogická příprava učitelů praktického vyučování: odborná konference sítě </a:t>
            </a:r>
            <a:r>
              <a:rPr lang="cs-CZ" sz="2000" i="1" dirty="0" err="1" smtClean="0"/>
              <a:t>TTnet</a:t>
            </a:r>
            <a:r>
              <a:rPr lang="cs-CZ" sz="2000" i="1" dirty="0" smtClean="0"/>
              <a:t> ČR : konference se konala 30.11.-1.12.2017 v Berouně</a:t>
            </a:r>
            <a:r>
              <a:rPr lang="cs-CZ" sz="2000" dirty="0" smtClean="0"/>
              <a:t>. Praha: Národní ústav pro vzdělávání, 2018. ISBN 978-80-7481-201-9.</a:t>
            </a:r>
          </a:p>
          <a:p>
            <a:r>
              <a:rPr lang="cs-CZ" sz="2000" dirty="0" smtClean="0"/>
              <a:t>Pecina, P. Didaktika praktického vyučování technických oborů II. Výuková opora. Brno: </a:t>
            </a:r>
            <a:r>
              <a:rPr lang="cs-CZ" sz="2000" dirty="0" err="1" smtClean="0"/>
              <a:t>PdF</a:t>
            </a:r>
            <a:r>
              <a:rPr lang="cs-CZ" sz="2000" dirty="0" smtClean="0"/>
              <a:t> MU, 2016.</a:t>
            </a:r>
          </a:p>
          <a:p>
            <a:r>
              <a:rPr lang="cs-CZ" sz="2000" dirty="0" smtClean="0"/>
              <a:t>Stejskalová, P. Didaktika praktického vyučování obchodu a služeb, Brno: PDF MU, 2013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má učitel vzdělávat, vychovávat a rozvíjet osobnost žáků, musí:</a:t>
            </a:r>
          </a:p>
          <a:p>
            <a:pPr lvl="1"/>
            <a:r>
              <a:rPr lang="cs-CZ" dirty="0" smtClean="0"/>
              <a:t>důkladně ovládat svůj obor,</a:t>
            </a:r>
          </a:p>
          <a:p>
            <a:pPr lvl="1"/>
            <a:r>
              <a:rPr lang="cs-CZ" dirty="0" smtClean="0"/>
              <a:t>mít kvalitní pedagogické, ale i všeobecné vzdělání,</a:t>
            </a:r>
          </a:p>
          <a:p>
            <a:pPr lvl="1"/>
            <a:r>
              <a:rPr lang="cs-CZ" dirty="0" smtClean="0"/>
              <a:t>mít určité osobní a charakterové vlastnosti.</a:t>
            </a:r>
          </a:p>
          <a:p>
            <a:r>
              <a:rPr lang="cs-CZ" dirty="0" smtClean="0"/>
              <a:t>Velký význam má to, jak se učitel chová nejen ve škole ale i mimo ni, protože učitel by měl být pro své žáky vzorem.</a:t>
            </a:r>
          </a:p>
          <a:p>
            <a:r>
              <a:rPr lang="cs-CZ" dirty="0" smtClean="0"/>
              <a:t>Práce učitele je velmi zodpovědná, protože chyby ve výchově můžou mít vážné důsledky.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činitelé tvořící profil učitele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Jůva</a:t>
            </a:r>
            <a:r>
              <a:rPr lang="cs-CZ" dirty="0" smtClean="0"/>
              <a:t>, 2001)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Všeobecné vzdělání</a:t>
            </a:r>
          </a:p>
          <a:p>
            <a:pPr lvl="1"/>
            <a:r>
              <a:rPr lang="cs-CZ" dirty="0" smtClean="0"/>
              <a:t>mělo by být zaměřené v několika směrech (hluboké všeobecné vzdělání a široký  filozofický, politický, vědecký a kulturní rozhled)</a:t>
            </a:r>
          </a:p>
          <a:p>
            <a:r>
              <a:rPr lang="cs-CZ" dirty="0" smtClean="0"/>
              <a:t>Odborné vzdělání</a:t>
            </a:r>
          </a:p>
          <a:p>
            <a:pPr lvl="1"/>
            <a:r>
              <a:rPr lang="cs-CZ" dirty="0" smtClean="0"/>
              <a:t>v oboru, který vyučuje, včetně praktických zkušeností, aktualizované</a:t>
            </a:r>
          </a:p>
          <a:p>
            <a:r>
              <a:rPr lang="cs-CZ" dirty="0" smtClean="0"/>
              <a:t>pedagogické vzdělání</a:t>
            </a:r>
          </a:p>
          <a:p>
            <a:pPr lvl="1"/>
            <a:r>
              <a:rPr lang="cs-CZ" dirty="0" smtClean="0"/>
              <a:t>pedagogické a metodické dovednosti a návyky, komunikační, organizační dovednosti</a:t>
            </a:r>
          </a:p>
          <a:p>
            <a:r>
              <a:rPr lang="cs-CZ" dirty="0" smtClean="0"/>
              <a:t>osobní profil</a:t>
            </a:r>
          </a:p>
          <a:p>
            <a:pPr lvl="1"/>
            <a:r>
              <a:rPr lang="cs-CZ" dirty="0" smtClean="0"/>
              <a:t>tvořivost, zásadovost, morální postoj, optimismus, takt, pedagogický klid, pedagogické zaujetí, spravedlivost, 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31758"/>
            <a:ext cx="10753200" cy="440024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způsobilost k vykonávání výchovně vzdělávací činnosti</a:t>
            </a:r>
          </a:p>
          <a:p>
            <a:r>
              <a:rPr lang="cs-CZ" dirty="0" smtClean="0"/>
              <a:t>Zahrnují kompetence:</a:t>
            </a:r>
          </a:p>
          <a:p>
            <a:pPr lvl="1"/>
            <a:r>
              <a:rPr lang="cs-CZ" dirty="0" smtClean="0"/>
              <a:t>osobnostní, </a:t>
            </a:r>
          </a:p>
          <a:p>
            <a:pPr lvl="1"/>
            <a:r>
              <a:rPr lang="cs-CZ" dirty="0" smtClean="0"/>
              <a:t>psycho-pedagogické,</a:t>
            </a:r>
          </a:p>
          <a:p>
            <a:pPr lvl="1"/>
            <a:r>
              <a:rPr lang="cs-CZ" dirty="0" smtClean="0"/>
              <a:t>komunikativní,</a:t>
            </a:r>
          </a:p>
          <a:p>
            <a:pPr lvl="1"/>
            <a:r>
              <a:rPr lang="cs-CZ" dirty="0" smtClean="0"/>
              <a:t>kompetence k uplatnění jako třídní učitel (kompetence řídicí, poradenské a konzultativní).</a:t>
            </a:r>
          </a:p>
          <a:p>
            <a:r>
              <a:rPr lang="cs-CZ" dirty="0" smtClean="0"/>
              <a:t>Nejen výchovná a vzdělávací činnost ve výuce a mimo ni, ale i: </a:t>
            </a:r>
          </a:p>
          <a:p>
            <a:pPr lvl="1"/>
            <a:r>
              <a:rPr lang="cs-CZ" dirty="0" smtClean="0"/>
              <a:t>proces projektování výuky, její vyhodnocení a řešení mnoha činností a úkolů v souvislosti s činností školy. </a:t>
            </a:r>
          </a:p>
          <a:p>
            <a:pPr lvl="1"/>
            <a:r>
              <a:rPr lang="cs-CZ" dirty="0" smtClean="0"/>
              <a:t>Učitel se pohybuje ve složité komunikační síti, jejímiž členy jsou kromě učitelského sboru a vedení také rodiče, členové české školní inspekce a další osoby zainteresované do edukačního procesu (lidé podílející se na odborných praxích, odborníci v oboru apod.)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32032" y="298894"/>
            <a:ext cx="10753200" cy="451576"/>
          </a:xfrm>
        </p:spPr>
        <p:txBody>
          <a:bodyPr/>
          <a:lstStyle/>
          <a:p>
            <a:r>
              <a:rPr lang="cs-CZ" dirty="0" smtClean="0"/>
              <a:t>Základní oblasti profilu absolventa učitelského studia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1442"/>
            <a:ext cx="10753200" cy="4520558"/>
          </a:xfrm>
        </p:spPr>
        <p:txBody>
          <a:bodyPr/>
          <a:lstStyle/>
          <a:p>
            <a:r>
              <a:rPr lang="cs-CZ" sz="2000" dirty="0" smtClean="0"/>
              <a:t>Oborová (předmětová) kompetence </a:t>
            </a:r>
          </a:p>
          <a:p>
            <a:pPr lvl="1"/>
            <a:r>
              <a:rPr lang="cs-CZ" sz="1400" dirty="0" smtClean="0"/>
              <a:t>znalost příslušného oboru</a:t>
            </a:r>
          </a:p>
          <a:p>
            <a:r>
              <a:rPr lang="cs-CZ" sz="2000" dirty="0" smtClean="0"/>
              <a:t>Didaktická a </a:t>
            </a:r>
            <a:r>
              <a:rPr lang="cs-CZ" sz="2000" dirty="0" err="1" smtClean="0"/>
              <a:t>psychodidaktická</a:t>
            </a:r>
            <a:r>
              <a:rPr lang="cs-CZ" sz="2000" dirty="0" smtClean="0"/>
              <a:t> kompetence</a:t>
            </a:r>
          </a:p>
          <a:p>
            <a:pPr lvl="1"/>
            <a:r>
              <a:rPr lang="cs-CZ" sz="1400" dirty="0" smtClean="0"/>
              <a:t>znalost vyučování a učení</a:t>
            </a:r>
          </a:p>
          <a:p>
            <a:r>
              <a:rPr lang="cs-CZ" sz="2000" dirty="0" smtClean="0"/>
              <a:t>Pedagogická kompetence </a:t>
            </a:r>
          </a:p>
          <a:p>
            <a:pPr lvl="1"/>
            <a:r>
              <a:rPr lang="cs-CZ" sz="1400" dirty="0" smtClean="0"/>
              <a:t>znalosti kontextu výchovy a vzdělávání</a:t>
            </a:r>
          </a:p>
          <a:p>
            <a:r>
              <a:rPr lang="cs-CZ" sz="2000" dirty="0" smtClean="0"/>
              <a:t>Diagnostická a intervenční kompetence </a:t>
            </a:r>
          </a:p>
          <a:p>
            <a:pPr lvl="1"/>
            <a:r>
              <a:rPr lang="cs-CZ" sz="1400" dirty="0" smtClean="0"/>
              <a:t>znalost prostředků pedagogické diagnostiky</a:t>
            </a:r>
          </a:p>
          <a:p>
            <a:r>
              <a:rPr lang="cs-CZ" sz="2000" dirty="0" smtClean="0"/>
              <a:t>Sociální, psychosociální a komunikativní kompetence </a:t>
            </a:r>
          </a:p>
          <a:p>
            <a:pPr lvl="1"/>
            <a:r>
              <a:rPr lang="cs-CZ" sz="1400" dirty="0" smtClean="0"/>
              <a:t>znalost prostředků socializace, vytváření pozitivního klimatu a prostředků pedagogické komunikace</a:t>
            </a:r>
          </a:p>
          <a:p>
            <a:r>
              <a:rPr lang="cs-CZ" sz="2000" dirty="0" smtClean="0"/>
              <a:t>Manažerská a normativní kompetence </a:t>
            </a:r>
          </a:p>
          <a:p>
            <a:pPr lvl="1"/>
            <a:r>
              <a:rPr lang="cs-CZ" sz="1400" dirty="0" smtClean="0"/>
              <a:t>znalost norem a </a:t>
            </a:r>
            <a:r>
              <a:rPr lang="cs-CZ" sz="1400" dirty="0" err="1" smtClean="0"/>
              <a:t>vzděl</a:t>
            </a:r>
            <a:r>
              <a:rPr lang="cs-CZ" sz="1400" dirty="0" smtClean="0"/>
              <a:t>. politiky a organizace práce žáků</a:t>
            </a:r>
          </a:p>
          <a:p>
            <a:r>
              <a:rPr lang="cs-CZ" sz="2000" dirty="0" smtClean="0"/>
              <a:t>Profesně a osobnostně kultivující kompetence </a:t>
            </a:r>
          </a:p>
          <a:p>
            <a:pPr lvl="1"/>
            <a:r>
              <a:rPr lang="cs-CZ" sz="1400" dirty="0" smtClean="0"/>
              <a:t>znalost širších kulturních hledisek a prostředků formování postoje a hodnotových orientací žáků</a:t>
            </a:r>
            <a:endParaRPr lang="cs-CZ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7811" y="359053"/>
            <a:ext cx="10753200" cy="451576"/>
          </a:xfrm>
        </p:spPr>
        <p:txBody>
          <a:bodyPr/>
          <a:lstStyle/>
          <a:p>
            <a:r>
              <a:rPr lang="cs-CZ" dirty="0" smtClean="0"/>
              <a:t>Požadavky na osobnost učitele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02368"/>
            <a:ext cx="10753200" cy="4929632"/>
          </a:xfrm>
        </p:spPr>
        <p:txBody>
          <a:bodyPr/>
          <a:lstStyle/>
          <a:p>
            <a:r>
              <a:rPr lang="cs-CZ" sz="2000" dirty="0" smtClean="0"/>
              <a:t>Tvořivost </a:t>
            </a:r>
          </a:p>
          <a:p>
            <a:pPr lvl="1"/>
            <a:r>
              <a:rPr lang="cs-CZ" sz="1600" dirty="0" smtClean="0"/>
              <a:t>schopnost hledání nových a užitečných řešení, nových postupů, technik a metod. </a:t>
            </a:r>
          </a:p>
          <a:p>
            <a:r>
              <a:rPr lang="cs-CZ" sz="2000" dirty="0" smtClean="0"/>
              <a:t>Zásadový morální přístup</a:t>
            </a:r>
          </a:p>
          <a:p>
            <a:pPr lvl="1"/>
            <a:r>
              <a:rPr lang="cs-CZ" sz="1600" dirty="0" smtClean="0"/>
              <a:t>vychází z humanismu, smyslu pro demokracii, vztahu k práci, ukázněnosti, pevné vůle.</a:t>
            </a:r>
          </a:p>
          <a:p>
            <a:r>
              <a:rPr lang="cs-CZ" sz="2000" dirty="0" smtClean="0"/>
              <a:t>Pedagogický optimismus </a:t>
            </a:r>
          </a:p>
          <a:p>
            <a:pPr lvl="1"/>
            <a:r>
              <a:rPr lang="cs-CZ" sz="1600" dirty="0" smtClean="0"/>
              <a:t>důvěra v účinnost pedagogického působení, v žákovy síly a jeho pozitivní vlastnosti. </a:t>
            </a:r>
          </a:p>
          <a:p>
            <a:r>
              <a:rPr lang="cs-CZ" sz="2000" dirty="0" smtClean="0"/>
              <a:t>Pedagogický takt </a:t>
            </a:r>
          </a:p>
          <a:p>
            <a:pPr lvl="1"/>
            <a:r>
              <a:rPr lang="cs-CZ" sz="1600" dirty="0" smtClean="0"/>
              <a:t>respektování žáka jako svébytného jedince s právem na korektní zacházení, úctu a uznání, schopnost sebeovládání, dovednost vyslovit nepříjemné věci přiměřeným nedestruktivním přístupem. </a:t>
            </a:r>
          </a:p>
          <a:p>
            <a:r>
              <a:rPr lang="cs-CZ" sz="2000" dirty="0" smtClean="0"/>
              <a:t>Pedagogický klid </a:t>
            </a:r>
          </a:p>
          <a:p>
            <a:pPr lvl="1"/>
            <a:r>
              <a:rPr lang="cs-CZ" sz="1600" dirty="0" smtClean="0"/>
              <a:t>trpělivost, neuspěchanost, přiměřené reakce. </a:t>
            </a:r>
          </a:p>
          <a:p>
            <a:r>
              <a:rPr lang="cs-CZ" sz="2000" dirty="0" smtClean="0"/>
              <a:t>Pedagogické zaujetí</a:t>
            </a:r>
          </a:p>
          <a:p>
            <a:pPr lvl="1"/>
            <a:r>
              <a:rPr lang="cs-CZ" sz="1600" dirty="0" smtClean="0"/>
              <a:t>práce by měla učitele bavit, měl by mít sklon k ovlivňování jiných lidí, k osvětové a vzdělávací práci, měl by považovat svou práci za užitečnou a potřebnou. </a:t>
            </a:r>
          </a:p>
          <a:p>
            <a:r>
              <a:rPr lang="cs-CZ" sz="2000" dirty="0" smtClean="0"/>
              <a:t>Přísná spravedlnost </a:t>
            </a:r>
          </a:p>
          <a:p>
            <a:pPr lvl="1"/>
            <a:r>
              <a:rPr lang="cs-CZ" sz="1600" dirty="0" smtClean="0"/>
              <a:t>nepreferovat některé žáky před jinými, vyhýbat se subjektivním psychologickým postojům.</a:t>
            </a:r>
            <a:endParaRPr 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1024</TotalTime>
  <Words>3289</Words>
  <Application>Microsoft Office PowerPoint</Application>
  <PresentationFormat>Vlastní</PresentationFormat>
  <Paragraphs>379</Paragraphs>
  <Slides>42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prezentace-edu-cz</vt:lpstr>
      <vt:lpstr>Osobnost učitele praktického vyučování</vt:lpstr>
      <vt:lpstr>Jaký/á jsem/chci být učitel/ka?</vt:lpstr>
      <vt:lpstr>Osobní zkušenosti z období školní docházky</vt:lpstr>
      <vt:lpstr>Snímek 4</vt:lpstr>
      <vt:lpstr>Osobnost učitele</vt:lpstr>
      <vt:lpstr>Hlavní činitelé tvořící profil učitele  (Jůva, 2001)</vt:lpstr>
      <vt:lpstr>Kompetence učitele</vt:lpstr>
      <vt:lpstr>Základní oblasti profilu absolventa učitelského studia</vt:lpstr>
      <vt:lpstr>Požadavky na osobnost učitele</vt:lpstr>
      <vt:lpstr>Kreativita</vt:lpstr>
      <vt:lpstr>Bariéry kreativity</vt:lpstr>
      <vt:lpstr>Učitel a komunikační síť</vt:lpstr>
      <vt:lpstr>Profesní činnosti učitele</vt:lpstr>
      <vt:lpstr>Digitální a informační kompetence/gramotnost</vt:lpstr>
      <vt:lpstr>Přežijí naše děti bez úhony v nebezpečném prostředí internetu? </vt:lpstr>
      <vt:lpstr>Snímek 16</vt:lpstr>
      <vt:lpstr>Digitální gramotnost</vt:lpstr>
      <vt:lpstr>Digitální kompetence</vt:lpstr>
      <vt:lpstr>Evropský projekt ECDL (European Computer Driving Licence)</vt:lpstr>
      <vt:lpstr>Snímek 20</vt:lpstr>
      <vt:lpstr>Mediální gramotnost</vt:lpstr>
      <vt:lpstr>2 dimenze mediální gramotnosti</vt:lpstr>
      <vt:lpstr>Požadavky na vzdělání učitele praktického vyučování</vt:lpstr>
      <vt:lpstr>Snímek 24</vt:lpstr>
      <vt:lpstr>Snímek 25</vt:lpstr>
      <vt:lpstr>Studium pedagogiky</vt:lpstr>
      <vt:lpstr>Požadavek odborné praxe v oboru</vt:lpstr>
      <vt:lpstr>De-profesionalizační novela</vt:lpstr>
      <vt:lpstr>Novela zákona č. 563/2004 Sb.   § 9a (1) a 9a (6)</vt:lpstr>
      <vt:lpstr>Expozice problému</vt:lpstr>
      <vt:lpstr>De-kvalifikace</vt:lpstr>
      <vt:lpstr>Důsledky</vt:lpstr>
      <vt:lpstr>Učitelství je od roku 2016 tzv. regulovanou profesí</vt:lpstr>
      <vt:lpstr>De-profesionalizační</vt:lpstr>
      <vt:lpstr>Snímek 35</vt:lpstr>
      <vt:lpstr>Argumenty ve prospěch novely</vt:lpstr>
      <vt:lpstr>Zpochybnění argumentů</vt:lpstr>
      <vt:lpstr>Snímek 38</vt:lpstr>
      <vt:lpstr>Snímek 39</vt:lpstr>
      <vt:lpstr>Snímek 40</vt:lpstr>
      <vt:lpstr>Snímek 41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69</cp:revision>
  <cp:lastPrinted>1601-01-01T00:00:00Z</cp:lastPrinted>
  <dcterms:created xsi:type="dcterms:W3CDTF">2019-06-11T20:19:30Z</dcterms:created>
  <dcterms:modified xsi:type="dcterms:W3CDTF">2023-10-25T07:34:29Z</dcterms:modified>
</cp:coreProperties>
</file>