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63" r:id="rId3"/>
    <p:sldId id="274" r:id="rId4"/>
    <p:sldId id="265" r:id="rId5"/>
    <p:sldId id="266" r:id="rId6"/>
    <p:sldId id="267" r:id="rId7"/>
    <p:sldId id="269" r:id="rId8"/>
    <p:sldId id="272" r:id="rId9"/>
    <p:sldId id="275" r:id="rId10"/>
    <p:sldId id="287" r:id="rId11"/>
    <p:sldId id="288" r:id="rId12"/>
    <p:sldId id="286" r:id="rId13"/>
    <p:sldId id="276" r:id="rId14"/>
    <p:sldId id="270" r:id="rId15"/>
    <p:sldId id="257" r:id="rId16"/>
    <p:sldId id="273" r:id="rId17"/>
    <p:sldId id="258" r:id="rId18"/>
    <p:sldId id="259" r:id="rId19"/>
    <p:sldId id="260" r:id="rId20"/>
    <p:sldId id="261" r:id="rId21"/>
    <p:sldId id="262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64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28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493D1-594D-4AEB-B12E-8640ACFB814C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9216B-73B6-4703-9D0F-D655E0824FB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Rozvoj vědních disciplín, ekonomiky  a společnosti požaduje požadavek soustavné modernizace a racionalizace výukového procesu ve všech vyučovacích předmětech.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9216B-73B6-4703-9D0F-D655E0824FBD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Výukové zdroje:</a:t>
            </a:r>
          </a:p>
          <a:p>
            <a:pPr>
              <a:buFontTx/>
              <a:buChar char="-"/>
            </a:pPr>
            <a:r>
              <a:rPr lang="cs-CZ" baseline="0" dirty="0" err="1" smtClean="0"/>
              <a:t>rvp.cz</a:t>
            </a:r>
            <a:endParaRPr lang="cs-CZ" baseline="0" dirty="0" smtClean="0"/>
          </a:p>
          <a:p>
            <a:pPr>
              <a:buFontTx/>
              <a:buChar char="-"/>
            </a:pPr>
            <a:r>
              <a:rPr lang="cs-CZ" baseline="0" dirty="0" err="1" smtClean="0"/>
              <a:t>Databaze.op</a:t>
            </a:r>
            <a:r>
              <a:rPr lang="cs-CZ" baseline="0" dirty="0" smtClean="0"/>
              <a:t>-</a:t>
            </a:r>
            <a:r>
              <a:rPr lang="cs-CZ" baseline="0" dirty="0" err="1" smtClean="0"/>
              <a:t>vk.cz</a:t>
            </a:r>
            <a:r>
              <a:rPr lang="cs-CZ" baseline="0" dirty="0" smtClean="0"/>
              <a:t> (databáze výstupů projektů ministerstva školství, mládeže a tělovýchovy)</a:t>
            </a:r>
          </a:p>
          <a:p>
            <a:pPr>
              <a:buFontTx/>
              <a:buChar char="-"/>
            </a:pPr>
            <a:r>
              <a:rPr lang="cs-CZ" baseline="0" dirty="0" err="1" smtClean="0"/>
              <a:t>Ceskaskola.cz</a:t>
            </a:r>
            <a:r>
              <a:rPr lang="cs-CZ" baseline="0" dirty="0" smtClean="0"/>
              <a:t> (provozuje Albatros media)</a:t>
            </a:r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9216B-73B6-4703-9D0F-D655E0824FBD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6C3B7BF-E506-4487-AA73-36CEDA507676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D74FAC4-71B9-4EE0-A1A9-AF16DD61AD4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B7BF-E506-4487-AA73-36CEDA507676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FAC4-71B9-4EE0-A1A9-AF16DD61AD4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B7BF-E506-4487-AA73-36CEDA507676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FAC4-71B9-4EE0-A1A9-AF16DD61AD4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B7BF-E506-4487-AA73-36CEDA507676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FAC4-71B9-4EE0-A1A9-AF16DD61AD4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86C3B7BF-E506-4487-AA73-36CEDA507676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D74FAC4-71B9-4EE0-A1A9-AF16DD61AD4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B7BF-E506-4487-AA73-36CEDA507676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FAC4-71B9-4EE0-A1A9-AF16DD61AD4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B7BF-E506-4487-AA73-36CEDA507676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FAC4-71B9-4EE0-A1A9-AF16DD61AD4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B7BF-E506-4487-AA73-36CEDA507676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FAC4-71B9-4EE0-A1A9-AF16DD61AD4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B7BF-E506-4487-AA73-36CEDA507676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FAC4-71B9-4EE0-A1A9-AF16DD61AD4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B7BF-E506-4487-AA73-36CEDA507676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FAC4-71B9-4EE0-A1A9-AF16DD61AD4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B7BF-E506-4487-AA73-36CEDA507676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FAC4-71B9-4EE0-A1A9-AF16DD61AD4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6C3B7BF-E506-4487-AA73-36CEDA507676}" type="datetimeFigureOut">
              <a:rPr lang="cs-CZ" smtClean="0"/>
              <a:pPr/>
              <a:t>23.10.2023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D74FAC4-71B9-4EE0-A1A9-AF16DD61AD4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Přímá spojovací čára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ovací čára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board.cz;www.activucitel.cz/" TargetMode="External"/><Relationship Id="rId2" Type="http://schemas.openxmlformats.org/officeDocument/2006/relationships/hyperlink" Target="http://www.veskole.cz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" TargetMode="External"/><Relationship Id="rId7" Type="http://schemas.openxmlformats.org/officeDocument/2006/relationships/hyperlink" Target="https://kahoot.com/schools/how-it-works/" TargetMode="External"/><Relationship Id="rId2" Type="http://schemas.openxmlformats.org/officeDocument/2006/relationships/hyperlink" Target="https://jeopardylab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rinth3d.com/cs" TargetMode="External"/><Relationship Id="rId5" Type="http://schemas.openxmlformats.org/officeDocument/2006/relationships/hyperlink" Target="https://www.schulraetsel.de/" TargetMode="External"/><Relationship Id="rId4" Type="http://schemas.openxmlformats.org/officeDocument/2006/relationships/hyperlink" Target="https://wordwall.net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jeopardylabs.com/play/2023-03-29-5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alngz41s6ihq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54588125/didaktika-praktick%c3%a9ho-vyu%c4%8dov%c3%a1n%c3%ad-1-opakov%c3%a1n%c3%ad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wordwall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dokuweb.org/cs/osmismerky/" TargetMode="External"/><Relationship Id="rId2" Type="http://schemas.openxmlformats.org/officeDocument/2006/relationships/hyperlink" Target="https://www.sudokuweb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schulraetsel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hcgnqfkl00&amp;t=6s" TargetMode="External"/><Relationship Id="rId2" Type="http://schemas.openxmlformats.org/officeDocument/2006/relationships/hyperlink" Target="https://www.corinth3d.com/c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kahoot.com/schools/how-it-work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2GHyErMZad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9200" y="3789040"/>
            <a:ext cx="6858000" cy="108776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Modernizace a racionalizace  vyučovacího procesu v odborném výcviku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Řízení a organizace vyučovacího procesu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používání různých metod a forem výuky</a:t>
            </a:r>
          </a:p>
          <a:p>
            <a:pPr lvl="1"/>
            <a:r>
              <a:rPr lang="cs-CZ" dirty="0" smtClean="0"/>
              <a:t>podpora různých stylů učení a různých dovedností žáků</a:t>
            </a:r>
          </a:p>
          <a:p>
            <a:pPr lvl="1"/>
            <a:r>
              <a:rPr lang="cs-CZ" dirty="0" smtClean="0"/>
              <a:t>úspěchu v předmětu bude dosahovat větší počet žáků</a:t>
            </a:r>
          </a:p>
          <a:p>
            <a:pPr lvl="1"/>
            <a:r>
              <a:rPr lang="cs-CZ" dirty="0" smtClean="0"/>
              <a:t>prevence proti nekázni</a:t>
            </a:r>
          </a:p>
          <a:p>
            <a:pPr lvl="1"/>
            <a:r>
              <a:rPr lang="cs-CZ" dirty="0" smtClean="0"/>
              <a:t>motivace, zapojení žáků do výuky</a:t>
            </a:r>
          </a:p>
          <a:p>
            <a:pPr lvl="1"/>
            <a:r>
              <a:rPr lang="cs-CZ" dirty="0" smtClean="0"/>
              <a:t>zlepšení vztahu k předmětu, lepší klima ve třídě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115616" y="429309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Umění učit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979712" y="544522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Učitelské mistrovství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11960" y="45091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Učitel = umělec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76256" y="5373216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Výuka = drama</a:t>
            </a:r>
            <a:endParaRPr lang="cs-CZ" dirty="0"/>
          </a:p>
        </p:txBody>
      </p:sp>
      <p:sp>
        <p:nvSpPr>
          <p:cNvPr id="9" name="Mrak 8"/>
          <p:cNvSpPr/>
          <p:nvPr/>
        </p:nvSpPr>
        <p:spPr>
          <a:xfrm>
            <a:off x="827584" y="4077072"/>
            <a:ext cx="1800200" cy="864096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Mrak 9"/>
          <p:cNvSpPr/>
          <p:nvPr/>
        </p:nvSpPr>
        <p:spPr>
          <a:xfrm>
            <a:off x="1691680" y="5085184"/>
            <a:ext cx="2520280" cy="1224136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Mrak 10"/>
          <p:cNvSpPr/>
          <p:nvPr/>
        </p:nvSpPr>
        <p:spPr>
          <a:xfrm>
            <a:off x="6516216" y="5085184"/>
            <a:ext cx="2304256" cy="108012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Mrak 11"/>
          <p:cNvSpPr/>
          <p:nvPr/>
        </p:nvSpPr>
        <p:spPr>
          <a:xfrm>
            <a:off x="4067944" y="4149080"/>
            <a:ext cx="2088232" cy="108012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Moderní koncepce vyučovacího procesu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00" y="1239254"/>
            <a:ext cx="8064900" cy="4592747"/>
          </a:xfrm>
        </p:spPr>
        <p:txBody>
          <a:bodyPr/>
          <a:lstStyle/>
          <a:p>
            <a:r>
              <a:rPr lang="cs-CZ" sz="1800" dirty="0" smtClean="0"/>
              <a:t>Kooperativní vyučování</a:t>
            </a:r>
          </a:p>
          <a:p>
            <a:r>
              <a:rPr lang="cs-CZ" sz="1800" dirty="0" smtClean="0"/>
              <a:t>Problémové vyučování</a:t>
            </a:r>
          </a:p>
          <a:p>
            <a:r>
              <a:rPr lang="cs-CZ" sz="1800" dirty="0" smtClean="0"/>
              <a:t>Projektové vyučování</a:t>
            </a:r>
          </a:p>
          <a:p>
            <a:r>
              <a:rPr lang="cs-CZ" sz="1800" dirty="0" smtClean="0"/>
              <a:t>Systém dokonalého osvojování učiva (mastery </a:t>
            </a:r>
            <a:r>
              <a:rPr lang="cs-CZ" sz="1800" dirty="0" err="1" smtClean="0"/>
              <a:t>learning</a:t>
            </a:r>
            <a:r>
              <a:rPr lang="cs-CZ" sz="1800" dirty="0" smtClean="0"/>
              <a:t>)</a:t>
            </a:r>
          </a:p>
          <a:p>
            <a:r>
              <a:rPr lang="cs-CZ" sz="1800" dirty="0" smtClean="0"/>
              <a:t>Globální výchova</a:t>
            </a:r>
          </a:p>
          <a:p>
            <a:r>
              <a:rPr lang="cs-CZ" sz="1800" dirty="0" smtClean="0"/>
              <a:t>Konstruktivismus</a:t>
            </a:r>
          </a:p>
          <a:p>
            <a:r>
              <a:rPr lang="cs-CZ" sz="1800" dirty="0" smtClean="0"/>
              <a:t>Autentické vyučování</a:t>
            </a:r>
          </a:p>
          <a:p>
            <a:r>
              <a:rPr lang="cs-CZ" sz="1800" dirty="0" smtClean="0"/>
              <a:t>Činnostní vyučování</a:t>
            </a:r>
          </a:p>
          <a:p>
            <a:r>
              <a:rPr lang="cs-CZ" sz="1800" dirty="0" smtClean="0"/>
              <a:t>Modulárně-</a:t>
            </a:r>
            <a:r>
              <a:rPr lang="cs-CZ" sz="1800" dirty="0" err="1" smtClean="0"/>
              <a:t>kreditový</a:t>
            </a:r>
            <a:r>
              <a:rPr lang="cs-CZ" sz="1800" dirty="0" smtClean="0"/>
              <a:t> systém výuky</a:t>
            </a:r>
          </a:p>
          <a:p>
            <a:r>
              <a:rPr lang="cs-CZ" sz="1800" dirty="0" smtClean="0"/>
              <a:t>Otevřené, distanční a pružné vzdělávání</a:t>
            </a:r>
          </a:p>
          <a:p>
            <a:r>
              <a:rPr lang="cs-CZ" sz="1800" dirty="0" smtClean="0"/>
              <a:t>Elektronické vzdělávání (e-</a:t>
            </a:r>
            <a:r>
              <a:rPr lang="cs-CZ" sz="1800" dirty="0" err="1" smtClean="0"/>
              <a:t>learning</a:t>
            </a:r>
            <a:r>
              <a:rPr lang="cs-CZ" sz="1800" dirty="0" smtClean="0"/>
              <a:t>)</a:t>
            </a:r>
          </a:p>
          <a:p>
            <a:r>
              <a:rPr lang="cs-CZ" sz="1800" dirty="0" err="1" smtClean="0"/>
              <a:t>Mozkovo</a:t>
            </a:r>
            <a:r>
              <a:rPr lang="cs-CZ" sz="1800" dirty="0" smtClean="0"/>
              <a:t>-kompatibilní učení (bran-</a:t>
            </a:r>
            <a:r>
              <a:rPr lang="cs-CZ" sz="1800" dirty="0" err="1" smtClean="0"/>
              <a:t>based</a:t>
            </a:r>
            <a:r>
              <a:rPr lang="cs-CZ" sz="1800" dirty="0" smtClean="0"/>
              <a:t> </a:t>
            </a:r>
            <a:r>
              <a:rPr lang="cs-CZ" sz="1800" dirty="0" err="1" smtClean="0"/>
              <a:t>learning</a:t>
            </a:r>
            <a:r>
              <a:rPr lang="cs-CZ" sz="1800" dirty="0" smtClean="0"/>
              <a:t>)</a:t>
            </a:r>
            <a:endParaRPr lang="cs-CZ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cs-CZ" dirty="0" err="1" smtClean="0"/>
              <a:t>Suportivní</a:t>
            </a:r>
            <a:r>
              <a:rPr lang="cs-CZ" dirty="0" smtClean="0"/>
              <a:t> hodnocení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00" y="1124744"/>
            <a:ext cx="8064900" cy="470725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využívá rozmanitých způsobů hodnocení</a:t>
            </a:r>
          </a:p>
          <a:p>
            <a:pPr lvl="1"/>
            <a:r>
              <a:rPr lang="cs-CZ" dirty="0" smtClean="0"/>
              <a:t>známky</a:t>
            </a:r>
          </a:p>
          <a:p>
            <a:pPr lvl="1"/>
            <a:r>
              <a:rPr lang="cs-CZ" dirty="0" smtClean="0"/>
              <a:t>slovní hodnocení</a:t>
            </a:r>
          </a:p>
          <a:p>
            <a:pPr lvl="1"/>
            <a:r>
              <a:rPr lang="cs-CZ" dirty="0" smtClean="0"/>
              <a:t>diplomy a certifikáty</a:t>
            </a:r>
          </a:p>
          <a:p>
            <a:pPr lvl="1"/>
            <a:r>
              <a:rPr lang="cs-CZ" dirty="0" smtClean="0"/>
              <a:t>věcné odměny</a:t>
            </a:r>
          </a:p>
          <a:p>
            <a:pPr lvl="1"/>
            <a:r>
              <a:rPr lang="cs-CZ" dirty="0" smtClean="0"/>
              <a:t>pochvaly apod.</a:t>
            </a:r>
          </a:p>
          <a:p>
            <a:r>
              <a:rPr lang="cs-CZ" dirty="0" smtClean="0"/>
              <a:t>klíčové činnosti</a:t>
            </a:r>
          </a:p>
          <a:p>
            <a:pPr lvl="1"/>
            <a:r>
              <a:rPr lang="cs-CZ" dirty="0" smtClean="0"/>
              <a:t>nesrovnává, nedělá žebříček, </a:t>
            </a:r>
          </a:p>
          <a:p>
            <a:pPr lvl="1"/>
            <a:r>
              <a:rPr lang="cs-CZ" dirty="0" smtClean="0"/>
              <a:t>individuální přístup (srovnávání současného výkonu žáka s minulými, hodnotíme osobní výkon), </a:t>
            </a:r>
          </a:p>
          <a:p>
            <a:pPr lvl="1"/>
            <a:r>
              <a:rPr lang="cs-CZ" dirty="0" smtClean="0"/>
              <a:t>jedničky za dobrou práce (ne za snahu nebo jako motivace), </a:t>
            </a:r>
          </a:p>
          <a:p>
            <a:pPr lvl="1"/>
            <a:r>
              <a:rPr lang="cs-CZ" dirty="0" smtClean="0"/>
              <a:t>hodnotí se proces (nalezení řešení, vytvoření, dohodnutí se, vymýšlení, navržení, ..), </a:t>
            </a:r>
          </a:p>
          <a:p>
            <a:pPr lvl="1"/>
            <a:r>
              <a:rPr lang="cs-CZ" dirty="0" smtClean="0"/>
              <a:t>použití různých výukových metod doplněných hodnocením, poskytování zpětné vazby (posiluje pozitivní atmosféru), ….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 na život a práci současnou i budoucí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Všeobecný cíl výchovy a vzdělávání</a:t>
            </a:r>
          </a:p>
          <a:p>
            <a:r>
              <a:rPr lang="cs-CZ" dirty="0" smtClean="0"/>
              <a:t>Respektování změn ve vývoji společnosti</a:t>
            </a:r>
          </a:p>
          <a:p>
            <a:pPr lvl="1"/>
            <a:r>
              <a:rPr lang="cs-CZ" dirty="0" smtClean="0"/>
              <a:t>Intenzivní konkurenční boj na světových trzích – tvořivost, celoživotní vzdělávání</a:t>
            </a:r>
          </a:p>
          <a:p>
            <a:pPr lvl="1"/>
            <a:r>
              <a:rPr lang="cs-CZ" dirty="0" smtClean="0"/>
              <a:t>Exploze informací – klíčové kompetence,schopnost získat, zpracovat, aplikovat informace</a:t>
            </a:r>
          </a:p>
          <a:p>
            <a:pPr lvl="1"/>
            <a:r>
              <a:rPr lang="cs-CZ" dirty="0" smtClean="0"/>
              <a:t>Prudký vědecko-technický rozvoj – člověk X stroje, roboti</a:t>
            </a:r>
          </a:p>
          <a:p>
            <a:pPr lvl="1"/>
            <a:r>
              <a:rPr lang="cs-CZ" dirty="0" smtClean="0"/>
              <a:t>Demografické změny  ve společnosti – celoživotní vzdělávání</a:t>
            </a:r>
          </a:p>
          <a:p>
            <a:pPr lvl="1"/>
            <a:r>
              <a:rPr lang="cs-CZ" dirty="0" smtClean="0"/>
              <a:t>Migrace – multikulturní výchova, globální kulturní gramotnost</a:t>
            </a:r>
          </a:p>
          <a:p>
            <a:pPr lvl="1"/>
            <a:r>
              <a:rPr lang="cs-CZ" dirty="0" smtClean="0"/>
              <a:t>Znečistění životního prostředí, nedostatek potravy a pitné vody</a:t>
            </a:r>
          </a:p>
          <a:p>
            <a:pPr lvl="1"/>
            <a:r>
              <a:rPr lang="cs-CZ" dirty="0" smtClean="0"/>
              <a:t>Malé a střední podnikání – rychlé reakce na měnící se podmínky</a:t>
            </a:r>
          </a:p>
          <a:p>
            <a:pPr lvl="1"/>
            <a:r>
              <a:rPr lang="cs-CZ" dirty="0" smtClean="0"/>
              <a:t>ICT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Moderní ICT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Pro zatraktivnění výuky</a:t>
            </a:r>
          </a:p>
          <a:p>
            <a:r>
              <a:rPr lang="cs-CZ" dirty="0" smtClean="0"/>
              <a:t>Internet věcí</a:t>
            </a:r>
          </a:p>
          <a:p>
            <a:pPr lvl="1"/>
            <a:r>
              <a:rPr lang="cs-CZ" dirty="0" smtClean="0"/>
              <a:t>Chytrý dům, chytré výlohy, monitorování tlaku v pneumatikách</a:t>
            </a:r>
          </a:p>
          <a:p>
            <a:r>
              <a:rPr lang="cs-CZ" dirty="0" smtClean="0"/>
              <a:t>Virtuální realita</a:t>
            </a:r>
          </a:p>
          <a:p>
            <a:pPr lvl="1"/>
            <a:r>
              <a:rPr lang="cs-CZ" dirty="0" smtClean="0"/>
              <a:t>Brýle simulující opilost</a:t>
            </a:r>
          </a:p>
          <a:p>
            <a:r>
              <a:rPr lang="cs-CZ" dirty="0" smtClean="0"/>
              <a:t>Rozšířená realita</a:t>
            </a:r>
          </a:p>
          <a:p>
            <a:pPr lvl="1"/>
            <a:r>
              <a:rPr lang="cs-CZ" dirty="0" smtClean="0"/>
              <a:t>Plánování stavby domu, rekonstrukce </a:t>
            </a:r>
          </a:p>
          <a:p>
            <a:pPr lvl="1"/>
            <a:r>
              <a:rPr lang="cs-CZ" dirty="0" smtClean="0"/>
              <a:t>Výuka řemesel – brýle promítnou, jak věc opravit, opracovat (není nutné přerušit práci za účelem nahlédnutí do manuálu)</a:t>
            </a:r>
          </a:p>
          <a:p>
            <a:r>
              <a:rPr lang="cs-CZ" dirty="0" smtClean="0"/>
              <a:t>Umělá inteligence</a:t>
            </a:r>
          </a:p>
          <a:p>
            <a:r>
              <a:rPr lang="cs-CZ" dirty="0" smtClean="0"/>
              <a:t>3D tisk</a:t>
            </a:r>
          </a:p>
          <a:p>
            <a:pPr lvl="1"/>
            <a:r>
              <a:rPr lang="cs-CZ" dirty="0" smtClean="0"/>
              <a:t>Umělé kyčelní klouby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257018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ICT a jejich vliv na vyučovací proces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Internet = nekonečný zdroj informací</a:t>
            </a:r>
          </a:p>
          <a:p>
            <a:pPr lvl="1"/>
            <a:r>
              <a:rPr lang="cs-CZ" dirty="0" smtClean="0"/>
              <a:t>Informace pravdivé X nepravdivé X vytržené z kontextu</a:t>
            </a:r>
          </a:p>
          <a:p>
            <a:pPr lvl="1"/>
            <a:r>
              <a:rPr lang="cs-CZ" dirty="0" smtClean="0"/>
              <a:t>Jak najít relevantní a pravdivé informace</a:t>
            </a:r>
          </a:p>
          <a:p>
            <a:r>
              <a:rPr lang="cs-CZ" dirty="0" smtClean="0"/>
              <a:t>Učitelé vzdělávají děti pro život, aniž by věděli, jaký bude</a:t>
            </a:r>
          </a:p>
          <a:p>
            <a:pPr lvl="1"/>
            <a:r>
              <a:rPr lang="cs-CZ" dirty="0" smtClean="0"/>
              <a:t>Jak dlouho budeme učit děti psát rukou?</a:t>
            </a:r>
          </a:p>
          <a:p>
            <a:r>
              <a:rPr lang="cs-CZ" dirty="0" smtClean="0"/>
              <a:t>Od učitele se očekává stále více</a:t>
            </a:r>
          </a:p>
          <a:p>
            <a:pPr lvl="1"/>
            <a:r>
              <a:rPr lang="cs-CZ" dirty="0" smtClean="0"/>
              <a:t>Práce s moderní technikou, nové metody</a:t>
            </a:r>
          </a:p>
          <a:p>
            <a:endParaRPr lang="cs-CZ" dirty="0"/>
          </a:p>
          <a:p>
            <a:pPr>
              <a:buNone/>
            </a:pPr>
            <a:r>
              <a:rPr lang="cs-CZ" dirty="0" smtClean="0"/>
              <a:t>Integrace nových ICT není dána množstvím technických zařízení používaných při výuce, ale tím, jakým způsobem a z jakých důvodů jsou tato zařízení používána!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Inspirativní a informační zdroje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Google</a:t>
            </a:r>
          </a:p>
          <a:p>
            <a:r>
              <a:rPr lang="cs-CZ" dirty="0" smtClean="0"/>
              <a:t>Scholar.google.com</a:t>
            </a:r>
          </a:p>
          <a:p>
            <a:pPr lvl="1"/>
            <a:r>
              <a:rPr lang="cs-CZ" dirty="0"/>
              <a:t> recenzované online dostupné akademické časopisy, knihy, konferenční příspěvky, diplomové práce a </a:t>
            </a:r>
            <a:r>
              <a:rPr lang="cs-CZ" dirty="0" smtClean="0"/>
              <a:t>disertace</a:t>
            </a:r>
          </a:p>
          <a:p>
            <a:r>
              <a:rPr lang="cs-CZ" dirty="0" err="1" smtClean="0"/>
              <a:t>Le-Sy</a:t>
            </a:r>
            <a:r>
              <a:rPr lang="cs-CZ" dirty="0" smtClean="0"/>
              <a:t> nápadů – inspirativní weby a metodiky</a:t>
            </a:r>
          </a:p>
          <a:p>
            <a:r>
              <a:rPr lang="cs-CZ" dirty="0" smtClean="0"/>
              <a:t>Dumy.cz</a:t>
            </a:r>
          </a:p>
          <a:p>
            <a:r>
              <a:rPr lang="cs-CZ" dirty="0"/>
              <a:t>RVP</a:t>
            </a:r>
          </a:p>
          <a:p>
            <a:r>
              <a:rPr lang="cs-CZ" dirty="0" smtClean="0"/>
              <a:t>NUOV</a:t>
            </a:r>
          </a:p>
          <a:p>
            <a:r>
              <a:rPr lang="cs-CZ" dirty="0" smtClean="0"/>
              <a:t>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66325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Tablety ve školství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Výhody:</a:t>
            </a:r>
          </a:p>
          <a:p>
            <a:pPr lvl="1"/>
            <a:r>
              <a:rPr lang="cs-CZ" dirty="0" smtClean="0"/>
              <a:t>Tvorba příprav, organizace času – kalendáře, elektronická komunikace se žáky i s rodiči, internet, sdílení materiálů, klasifikační sešit, třídní kniha, … (pro učitele)</a:t>
            </a:r>
          </a:p>
          <a:p>
            <a:pPr lvl="1"/>
            <a:r>
              <a:rPr lang="cs-CZ" dirty="0" smtClean="0"/>
              <a:t>Nové interaktivní a multimediální materiály, digitální učebnice, nástroj pro tvořivou práci, … (pro žáky)</a:t>
            </a:r>
          </a:p>
          <a:p>
            <a:r>
              <a:rPr lang="cs-CZ" dirty="0" smtClean="0"/>
              <a:t>Nevýhody</a:t>
            </a:r>
          </a:p>
          <a:p>
            <a:pPr lvl="1"/>
            <a:r>
              <a:rPr lang="cs-CZ" dirty="0" smtClean="0"/>
              <a:t>(ne)soustředěnost, (ne)komunikativnost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Tablety ve školství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EduBase.cz</a:t>
            </a:r>
            <a:r>
              <a:rPr lang="cs-CZ" dirty="0" smtClean="0"/>
              <a:t> – komplexní aplikace pro tablety</a:t>
            </a:r>
          </a:p>
          <a:p>
            <a:pPr lvl="1"/>
            <a:r>
              <a:rPr lang="cs-CZ" dirty="0" smtClean="0"/>
              <a:t>Tvorba výukových aktivit</a:t>
            </a:r>
          </a:p>
          <a:p>
            <a:r>
              <a:rPr lang="cs-CZ" dirty="0" smtClean="0"/>
              <a:t>BOXED, </a:t>
            </a:r>
            <a:r>
              <a:rPr lang="cs-CZ" dirty="0" err="1" smtClean="0"/>
              <a:t>iTřída</a:t>
            </a:r>
            <a:r>
              <a:rPr lang="cs-CZ" dirty="0" smtClean="0"/>
              <a:t> – komunikace se žáky, zveřejňování výukových materiálů, úkolů, testů</a:t>
            </a:r>
          </a:p>
          <a:p>
            <a:r>
              <a:rPr lang="cs-CZ" dirty="0" smtClean="0"/>
              <a:t>Interaktivní učebnice – firma Fraus</a:t>
            </a:r>
          </a:p>
          <a:p>
            <a:endParaRPr lang="cs-CZ" dirty="0"/>
          </a:p>
          <a:p>
            <a:r>
              <a:rPr lang="cs-CZ" dirty="0" smtClean="0"/>
              <a:t>Quizlet.com</a:t>
            </a:r>
          </a:p>
          <a:p>
            <a:r>
              <a:rPr lang="cs-CZ" dirty="0" err="1" smtClean="0"/>
              <a:t>Kahoot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Interaktivní tabule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Doporučení:</a:t>
            </a:r>
          </a:p>
          <a:p>
            <a:pPr lvl="1"/>
            <a:r>
              <a:rPr lang="cs-CZ" dirty="0" smtClean="0"/>
              <a:t>Začít s používáním materiálů připravených zkušenějším kolegou -&gt;zjistíme, co tabule všechno umí a jak se to používá</a:t>
            </a:r>
          </a:p>
          <a:p>
            <a:r>
              <a:rPr lang="cs-CZ" dirty="0" smtClean="0"/>
              <a:t>Výukové materiály – </a:t>
            </a:r>
            <a:r>
              <a:rPr lang="cs-CZ" dirty="0" smtClean="0">
                <a:hlinkClick r:id="rId2"/>
              </a:rPr>
              <a:t>www.</a:t>
            </a:r>
            <a:r>
              <a:rPr lang="cs-CZ" dirty="0" err="1" smtClean="0">
                <a:hlinkClick r:id="rId2"/>
              </a:rPr>
              <a:t>veskole.cz</a:t>
            </a:r>
            <a:r>
              <a:rPr lang="cs-CZ" dirty="0" smtClean="0"/>
              <a:t>; dumy.</a:t>
            </a:r>
            <a:r>
              <a:rPr lang="cs-CZ" dirty="0" err="1" smtClean="0"/>
              <a:t>cz</a:t>
            </a:r>
            <a:r>
              <a:rPr lang="cs-CZ" dirty="0" smtClean="0"/>
              <a:t>; </a:t>
            </a:r>
            <a:r>
              <a:rPr lang="cs-CZ" dirty="0" smtClean="0">
                <a:hlinkClick r:id="rId3"/>
              </a:rPr>
              <a:t>www.</a:t>
            </a:r>
            <a:r>
              <a:rPr lang="cs-CZ" dirty="0" err="1" smtClean="0">
                <a:hlinkClick r:id="rId3"/>
              </a:rPr>
              <a:t>activboard.cz</a:t>
            </a:r>
            <a:r>
              <a:rPr lang="cs-CZ" dirty="0" smtClean="0">
                <a:hlinkClick r:id="rId3"/>
              </a:rPr>
              <a:t>;www.</a:t>
            </a:r>
            <a:r>
              <a:rPr lang="cs-CZ" dirty="0" err="1" smtClean="0">
                <a:hlinkClick r:id="rId3"/>
              </a:rPr>
              <a:t>activucitel.cz</a:t>
            </a:r>
            <a:r>
              <a:rPr lang="cs-CZ" dirty="0" smtClean="0"/>
              <a:t>	 </a:t>
            </a:r>
          </a:p>
          <a:p>
            <a:r>
              <a:rPr lang="cs-CZ" dirty="0" smtClean="0"/>
              <a:t>Výhody:</a:t>
            </a:r>
          </a:p>
          <a:p>
            <a:pPr lvl="1"/>
            <a:r>
              <a:rPr lang="cs-CZ" dirty="0" smtClean="0"/>
              <a:t>Lepší zapojení žáků do výuky</a:t>
            </a:r>
          </a:p>
          <a:p>
            <a:pPr lvl="1"/>
            <a:r>
              <a:rPr lang="cs-CZ" dirty="0" smtClean="0"/>
              <a:t>Vizualizace učiva</a:t>
            </a:r>
          </a:p>
          <a:p>
            <a:pPr lvl="1"/>
            <a:r>
              <a:rPr lang="cs-CZ" dirty="0" smtClean="0"/>
              <a:t>Okamžité uložení a sdílení obsahu učiva</a:t>
            </a:r>
          </a:p>
          <a:p>
            <a:r>
              <a:rPr lang="cs-CZ" dirty="0" smtClean="0"/>
              <a:t>Nevýhody:</a:t>
            </a:r>
          </a:p>
          <a:p>
            <a:pPr lvl="1"/>
            <a:r>
              <a:rPr lang="cs-CZ" dirty="0" smtClean="0"/>
              <a:t>Snadný přechod k encyklopedismu</a:t>
            </a:r>
          </a:p>
          <a:p>
            <a:pPr lvl="1"/>
            <a:r>
              <a:rPr lang="cs-CZ" dirty="0" smtClean="0"/>
              <a:t>Zaměření se spíše na formu a ne na obsah</a:t>
            </a:r>
          </a:p>
          <a:p>
            <a:pPr lvl="1"/>
            <a:r>
              <a:rPr lang="cs-CZ" dirty="0" smtClean="0"/>
              <a:t>Náročnost tvorby výukových materiálů</a:t>
            </a:r>
          </a:p>
          <a:p>
            <a:pPr lvl="1"/>
            <a:r>
              <a:rPr lang="cs-CZ" dirty="0" smtClean="0"/>
              <a:t>Absence reálných pokusů</a:t>
            </a:r>
          </a:p>
          <a:p>
            <a:pPr lvl="1"/>
            <a:r>
              <a:rPr lang="cs-CZ" dirty="0" smtClean="0"/>
              <a:t>Absence práce s tištěnou knihou</a:t>
            </a:r>
          </a:p>
          <a:p>
            <a:pPr lvl="1"/>
            <a:r>
              <a:rPr lang="cs-CZ" dirty="0" smtClean="0"/>
              <a:t>Potlačován rozvoj abstraktního </a:t>
            </a:r>
            <a:r>
              <a:rPr lang="cs-CZ" dirty="0" err="1" smtClean="0"/>
              <a:t>mylšení</a:t>
            </a:r>
            <a:endParaRPr lang="cs-CZ" dirty="0" smtClean="0"/>
          </a:p>
          <a:p>
            <a:pPr lvl="1"/>
            <a:r>
              <a:rPr lang="cs-CZ" dirty="0" smtClean="0"/>
              <a:t>Finanční náročnost, riziko zničení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Oblasti modernizace a racionalizace vyučovacího procesu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algn="just">
              <a:buNone/>
            </a:pPr>
            <a:endParaRPr lang="cs-CZ" sz="2000" dirty="0" smtClean="0"/>
          </a:p>
          <a:p>
            <a:pPr algn="just">
              <a:buNone/>
            </a:pPr>
            <a:r>
              <a:rPr lang="cs-CZ" sz="2000" dirty="0" smtClean="0"/>
              <a:t>Předmětem modernizace je </a:t>
            </a:r>
            <a:r>
              <a:rPr lang="cs-CZ" sz="2000" b="1" dirty="0" smtClean="0"/>
              <a:t>zvyšování efektivity výukového procesu k úspěšnému plnění cílů</a:t>
            </a:r>
            <a:r>
              <a:rPr lang="cs-CZ" sz="2000" dirty="0" smtClean="0"/>
              <a:t>. </a:t>
            </a:r>
          </a:p>
          <a:p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Oblasti:</a:t>
            </a:r>
          </a:p>
          <a:p>
            <a:r>
              <a:rPr lang="cs-CZ" sz="2000" dirty="0" smtClean="0"/>
              <a:t>Výukové cíle dané školy a daných předmětů </a:t>
            </a:r>
          </a:p>
          <a:p>
            <a:r>
              <a:rPr lang="cs-CZ" sz="2000" dirty="0" smtClean="0"/>
              <a:t>Obsah a struktura jednotlivých předmětů </a:t>
            </a:r>
          </a:p>
          <a:p>
            <a:r>
              <a:rPr lang="cs-CZ" sz="2000" dirty="0" smtClean="0"/>
              <a:t>Řízení a organizace výukového procesu </a:t>
            </a:r>
          </a:p>
          <a:p>
            <a:r>
              <a:rPr lang="cs-CZ" sz="2000" dirty="0" smtClean="0"/>
              <a:t>Hodnocení</a:t>
            </a:r>
          </a:p>
          <a:p>
            <a:r>
              <a:rPr lang="cs-CZ" sz="2000" dirty="0" smtClean="0"/>
              <a:t>Využívání učebních pomůcek a didaktické techniky </a:t>
            </a:r>
          </a:p>
          <a:p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E-</a:t>
            </a:r>
            <a:r>
              <a:rPr lang="cs-CZ" dirty="0" err="1" smtClean="0"/>
              <a:t>learning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Výuka prostřednictvím on-line kurzů dostupných na internetu</a:t>
            </a:r>
          </a:p>
          <a:p>
            <a:r>
              <a:rPr lang="cs-CZ" dirty="0" smtClean="0"/>
              <a:t>Výhody:</a:t>
            </a:r>
          </a:p>
          <a:p>
            <a:pPr lvl="1"/>
            <a:r>
              <a:rPr lang="cs-CZ" dirty="0" smtClean="0"/>
              <a:t>Časová flexibilita, individuální studijní plán, sebekontrola, názornost, kombinace s jinými formami výuky</a:t>
            </a:r>
          </a:p>
          <a:p>
            <a:r>
              <a:rPr lang="cs-CZ" dirty="0" smtClean="0"/>
              <a:t>Nevýhody:</a:t>
            </a:r>
          </a:p>
          <a:p>
            <a:pPr lvl="1"/>
            <a:r>
              <a:rPr lang="cs-CZ" dirty="0" smtClean="0"/>
              <a:t>Nutnost silné vůle žáka, velká náročnost na přípravu a řízení výuky učitelem</a:t>
            </a:r>
          </a:p>
          <a:p>
            <a:r>
              <a:rPr lang="cs-CZ" dirty="0" smtClean="0"/>
              <a:t>V ČR se nejvíce využívá LMS </a:t>
            </a:r>
            <a:r>
              <a:rPr lang="cs-CZ" dirty="0" err="1" smtClean="0"/>
              <a:t>Moodle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sítě ve výuce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Facebook</a:t>
            </a:r>
            <a:r>
              <a:rPr lang="cs-CZ" dirty="0" smtClean="0"/>
              <a:t>, </a:t>
            </a:r>
            <a:r>
              <a:rPr lang="cs-CZ" dirty="0" err="1" smtClean="0"/>
              <a:t>Twitter</a:t>
            </a:r>
            <a:r>
              <a:rPr lang="cs-CZ" dirty="0" smtClean="0"/>
              <a:t>, </a:t>
            </a:r>
            <a:r>
              <a:rPr lang="cs-CZ" dirty="0" err="1" smtClean="0"/>
              <a:t>Instagram</a:t>
            </a:r>
            <a:r>
              <a:rPr lang="cs-CZ" dirty="0" smtClean="0"/>
              <a:t>, </a:t>
            </a:r>
            <a:r>
              <a:rPr lang="cs-CZ" dirty="0" err="1" smtClean="0"/>
              <a:t>LinkedIn</a:t>
            </a:r>
            <a:endParaRPr lang="cs-CZ" dirty="0" smtClean="0"/>
          </a:p>
          <a:p>
            <a:r>
              <a:rPr lang="cs-CZ" dirty="0" smtClean="0"/>
              <a:t>Výhody:</a:t>
            </a:r>
          </a:p>
          <a:p>
            <a:pPr lvl="1"/>
            <a:r>
              <a:rPr lang="cs-CZ" dirty="0" smtClean="0"/>
              <a:t>Sdílení výukových materiálů, týmová spolupráce na projektech,</a:t>
            </a:r>
            <a:r>
              <a:rPr lang="cs-CZ" dirty="0"/>
              <a:t>ř</a:t>
            </a:r>
            <a:r>
              <a:rPr lang="cs-CZ" dirty="0" smtClean="0"/>
              <a:t>ešení problému nespecifikovanou skupinou lidí, zpětná vazba, upozornění na důležité termíny odevzdání DÚ, diskuze, zveřejňování fotografií ze školních aktivit</a:t>
            </a:r>
          </a:p>
          <a:p>
            <a:r>
              <a:rPr lang="cs-CZ" dirty="0" smtClean="0"/>
              <a:t>Nevýhody:</a:t>
            </a:r>
          </a:p>
          <a:p>
            <a:pPr lvl="1"/>
            <a:r>
              <a:rPr lang="cs-CZ" dirty="0" smtClean="0"/>
              <a:t>Zneužití osobních dat, spamy, možnost nevhodného chování, </a:t>
            </a:r>
            <a:r>
              <a:rPr lang="cs-CZ" dirty="0" err="1" smtClean="0"/>
              <a:t>kyberšikana</a:t>
            </a:r>
            <a:r>
              <a:rPr lang="cs-CZ" dirty="0" smtClean="0"/>
              <a:t>, nežádoucí rozptylování, 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Online aplikace pro procvičení a upevnění učiva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 err="1" smtClean="0">
                <a:hlinkClick r:id="rId2"/>
              </a:rPr>
              <a:t>JeopardyLabs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err="1" smtClean="0">
                <a:hlinkClick r:id="rId3"/>
              </a:rPr>
              <a:t>Mentimeter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err="1" smtClean="0">
                <a:hlinkClick r:id="rId4"/>
              </a:rPr>
              <a:t>Wordwall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>
                <a:hlinkClick r:id="rId5"/>
              </a:rPr>
              <a:t>Generátor křížovek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>
                <a:hlinkClick r:id="rId6"/>
              </a:rPr>
              <a:t>3D software </a:t>
            </a:r>
            <a:r>
              <a:rPr lang="cs-CZ" dirty="0" err="1" smtClean="0">
                <a:hlinkClick r:id="rId6"/>
              </a:rPr>
              <a:t>corinth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err="1" smtClean="0">
                <a:hlinkClick r:id="rId7"/>
              </a:rPr>
              <a:t>Kahoot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…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JeopardyLabs</a:t>
            </a:r>
            <a:r>
              <a:rPr lang="cs-CZ" dirty="0" smtClean="0"/>
              <a:t> - Riskuj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https://jeopardylabs.com/play/2023-03-29-50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6077" r="49962" b="12230"/>
          <a:stretch>
            <a:fillRect/>
          </a:stretch>
        </p:blipFill>
        <p:spPr bwMode="auto">
          <a:xfrm>
            <a:off x="815248" y="2610999"/>
            <a:ext cx="5860973" cy="295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1800" t="6810" r="62154" b="29304"/>
          <a:stretch>
            <a:fillRect/>
          </a:stretch>
        </p:blipFill>
        <p:spPr bwMode="auto">
          <a:xfrm>
            <a:off x="6213580" y="121185"/>
            <a:ext cx="2769964" cy="209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 l="8776" t="6081" r="55546" b="9038"/>
          <a:stretch>
            <a:fillRect/>
          </a:stretch>
        </p:blipFill>
        <p:spPr bwMode="auto">
          <a:xfrm>
            <a:off x="4765595" y="260350"/>
            <a:ext cx="4111704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Mentimeter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snadno sestavitelné prezentace, interaktivní ankety, kvízy a Word </a:t>
            </a:r>
            <a:r>
              <a:rPr lang="cs-CZ" dirty="0" err="1" smtClean="0"/>
              <a:t>Clouds</a:t>
            </a:r>
            <a:r>
              <a:rPr lang="cs-CZ" dirty="0" smtClean="0"/>
              <a:t> </a:t>
            </a:r>
          </a:p>
          <a:p>
            <a:r>
              <a:rPr lang="cs-CZ" dirty="0" smtClean="0"/>
              <a:t>větší účast a méně stresu</a:t>
            </a:r>
          </a:p>
          <a:p>
            <a:r>
              <a:rPr lang="cs-CZ" dirty="0" smtClean="0">
                <a:hlinkClick r:id="rId3"/>
              </a:rPr>
              <a:t>https://www.menti.com/alngz41s6ihq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3193" t="7176" r="50203" b="13697"/>
          <a:stretch>
            <a:fillRect/>
          </a:stretch>
        </p:blipFill>
        <p:spPr bwMode="auto">
          <a:xfrm>
            <a:off x="484350" y="3229583"/>
            <a:ext cx="4777047" cy="250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hlinkClick r:id="rId2"/>
              </a:rPr>
              <a:t>Worldwall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Vytvořte vlastní aktivity pro vaši třídu.</a:t>
            </a:r>
          </a:p>
          <a:p>
            <a:r>
              <a:rPr lang="cs-CZ" dirty="0" smtClean="0"/>
              <a:t>Kvízy, zápasy, slovní hry a mnoho dalšího.</a:t>
            </a:r>
          </a:p>
          <a:p>
            <a:r>
              <a:rPr lang="cs-CZ" dirty="0" smtClean="0"/>
              <a:t>Př.: </a:t>
            </a:r>
            <a:r>
              <a:rPr lang="cs-CZ" dirty="0" smtClean="0">
                <a:hlinkClick r:id="rId3"/>
              </a:rPr>
              <a:t>Náhodné kolo</a:t>
            </a:r>
            <a:r>
              <a:rPr lang="cs-CZ" dirty="0" smtClean="0"/>
              <a:t>, </a:t>
            </a:r>
            <a:r>
              <a:rPr lang="cs-CZ" dirty="0" smtClean="0">
                <a:hlinkClick r:id="rId3"/>
              </a:rPr>
              <a:t>Otevřete krabici</a:t>
            </a:r>
            <a:r>
              <a:rPr lang="cs-CZ" dirty="0" smtClean="0"/>
              <a:t>, </a:t>
            </a:r>
            <a:r>
              <a:rPr lang="cs-CZ" dirty="0" smtClean="0">
                <a:hlinkClick r:id="rId3"/>
              </a:rPr>
              <a:t>Vyhledávání slov</a:t>
            </a:r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2815" t="14775" r="62814" b="24862"/>
          <a:stretch>
            <a:fillRect/>
          </a:stretch>
        </p:blipFill>
        <p:spPr bwMode="auto">
          <a:xfrm>
            <a:off x="4197350" y="2743200"/>
            <a:ext cx="405765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5026" t="11740" r="55235" b="19510"/>
          <a:stretch>
            <a:fillRect/>
          </a:stretch>
        </p:blipFill>
        <p:spPr bwMode="auto">
          <a:xfrm>
            <a:off x="381000" y="4057650"/>
            <a:ext cx="3702237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4688" t="10642" r="55859" b="15626"/>
          <a:stretch>
            <a:fillRect/>
          </a:stretch>
        </p:blipFill>
        <p:spPr bwMode="auto">
          <a:xfrm>
            <a:off x="5715000" y="107951"/>
            <a:ext cx="3232150" cy="18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 l="4792" t="11318" r="56406" b="25337"/>
          <a:stretch>
            <a:fillRect/>
          </a:stretch>
        </p:blipFill>
        <p:spPr bwMode="auto">
          <a:xfrm>
            <a:off x="3117850" y="133350"/>
            <a:ext cx="2533650" cy="127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Sudoku</a:t>
            </a:r>
            <a:r>
              <a:rPr lang="cs-CZ" dirty="0" smtClean="0"/>
              <a:t> a </a:t>
            </a:r>
            <a:r>
              <a:rPr lang="cs-CZ" dirty="0" err="1" smtClean="0"/>
              <a:t>osmisměrky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hlinkClick r:id="rId2"/>
              </a:rPr>
              <a:t>sudoku</a:t>
            </a:r>
            <a:endParaRPr lang="cs-CZ" dirty="0" smtClean="0"/>
          </a:p>
          <a:p>
            <a:r>
              <a:rPr lang="cs-CZ" dirty="0" err="1" smtClean="0">
                <a:hlinkClick r:id="rId3"/>
              </a:rPr>
              <a:t>osmisměrky</a:t>
            </a:r>
            <a:endParaRPr lang="cs-CZ" dirty="0" smtClean="0"/>
          </a:p>
          <a:p>
            <a:r>
              <a:rPr lang="cs-CZ" dirty="0" smtClean="0"/>
              <a:t>možnost tisku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9948" t="29477" r="74271" b="21959"/>
          <a:stretch>
            <a:fillRect/>
          </a:stretch>
        </p:blipFill>
        <p:spPr bwMode="auto">
          <a:xfrm>
            <a:off x="3987800" y="1498600"/>
            <a:ext cx="38481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Křížovky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9609" t="6081" r="59766" b="23649"/>
          <a:stretch>
            <a:fillRect/>
          </a:stretch>
        </p:blipFill>
        <p:spPr bwMode="auto">
          <a:xfrm>
            <a:off x="3714750" y="281732"/>
            <a:ext cx="4610100" cy="326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9213" t="12077" r="68110" b="22037"/>
          <a:stretch>
            <a:fillRect/>
          </a:stretch>
        </p:blipFill>
        <p:spPr bwMode="auto">
          <a:xfrm>
            <a:off x="0" y="2717799"/>
            <a:ext cx="4368800" cy="391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3D software </a:t>
            </a:r>
            <a:r>
              <a:rPr lang="cs-CZ" dirty="0" err="1" smtClean="0">
                <a:hlinkClick r:id="rId2"/>
              </a:rPr>
              <a:t>corinth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názorné ilustrace k výkladu</a:t>
            </a:r>
          </a:p>
          <a:p>
            <a:r>
              <a:rPr lang="cs-CZ" dirty="0" smtClean="0"/>
              <a:t>zatraktivnění výukových materiálů</a:t>
            </a:r>
          </a:p>
          <a:p>
            <a:r>
              <a:rPr lang="cs-CZ" dirty="0" smtClean="0"/>
              <a:t>př.: </a:t>
            </a:r>
            <a:r>
              <a:rPr lang="cs-CZ" dirty="0" smtClean="0">
                <a:hlinkClick r:id="rId3"/>
              </a:rPr>
              <a:t>biologie </a:t>
            </a:r>
            <a:r>
              <a:rPr lang="cs-CZ" dirty="0" err="1" smtClean="0">
                <a:hlinkClick r:id="rId3"/>
              </a:rPr>
              <a:t>rostin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8906" t="20101" r="58698" b="20946"/>
          <a:stretch>
            <a:fillRect/>
          </a:stretch>
        </p:blipFill>
        <p:spPr bwMode="auto">
          <a:xfrm>
            <a:off x="5321300" y="215900"/>
            <a:ext cx="3702049" cy="207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8906" t="10811" r="59297" b="43074"/>
          <a:stretch>
            <a:fillRect/>
          </a:stretch>
        </p:blipFill>
        <p:spPr bwMode="auto">
          <a:xfrm>
            <a:off x="146050" y="3022600"/>
            <a:ext cx="77533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hlinkClick r:id="rId2"/>
              </a:rPr>
              <a:t>Kahoot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528" t="12843" r="58819" b="18717"/>
          <a:stretch>
            <a:fillRect/>
          </a:stretch>
        </p:blipFill>
        <p:spPr bwMode="auto">
          <a:xfrm>
            <a:off x="380999" y="1236134"/>
            <a:ext cx="8432801" cy="562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Cíle - požadavky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Konzistentnost</a:t>
            </a:r>
          </a:p>
          <a:p>
            <a:pPr lvl="1"/>
            <a:r>
              <a:rPr lang="cs-CZ" dirty="0" smtClean="0"/>
              <a:t>Podřízenost nižších cílů cílům vyšších</a:t>
            </a:r>
          </a:p>
          <a:p>
            <a:r>
              <a:rPr lang="cs-CZ" dirty="0" smtClean="0"/>
              <a:t>Přiměřenost</a:t>
            </a:r>
          </a:p>
          <a:p>
            <a:pPr lvl="1"/>
            <a:r>
              <a:rPr lang="cs-CZ" dirty="0" smtClean="0"/>
              <a:t>Možnostem a schopnostem žáků, učitele, reálným podmínkách vyučování</a:t>
            </a:r>
          </a:p>
          <a:p>
            <a:r>
              <a:rPr lang="cs-CZ" dirty="0" smtClean="0"/>
              <a:t>Vyjádření v pojmech výkonů žáků</a:t>
            </a:r>
          </a:p>
          <a:p>
            <a:pPr lvl="1"/>
            <a:r>
              <a:rPr lang="cs-CZ" dirty="0" smtClean="0"/>
              <a:t>Vyjádření změny v osobnosti žáka NE to, co bude učitel dělat</a:t>
            </a:r>
          </a:p>
          <a:p>
            <a:pPr lvl="1"/>
            <a:r>
              <a:rPr lang="cs-CZ" dirty="0" smtClean="0"/>
              <a:t>Nepoužívat nejednoznačná slovesa typu pochopit, znát, rozumět, osvojit si, naučit se! =&gt;AKTIVNÍ slovesa</a:t>
            </a:r>
          </a:p>
          <a:p>
            <a:r>
              <a:rPr lang="cs-CZ" dirty="0" smtClean="0"/>
              <a:t>Respektování taxonomie cílů vyučovacího procesu</a:t>
            </a:r>
          </a:p>
          <a:p>
            <a:pPr lvl="1"/>
            <a:r>
              <a:rPr lang="cs-CZ" dirty="0" smtClean="0"/>
              <a:t>Existuje více úrovní osvojení si učiva než jen zapamatování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Aktivizační metody na začátek hodiny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https://www.youtube.com/watch?v=2GHyErMZadg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4869" t="26774" r="2579" b="11318"/>
          <a:stretch>
            <a:fillRect/>
          </a:stretch>
        </p:blipFill>
        <p:spPr bwMode="auto">
          <a:xfrm>
            <a:off x="1339850" y="2490482"/>
            <a:ext cx="6324600" cy="283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ČADÍLEK, M. </a:t>
            </a:r>
            <a:r>
              <a:rPr lang="cs-CZ" i="1" dirty="0" smtClean="0"/>
              <a:t>Didaktika praktického vyučování I. </a:t>
            </a:r>
            <a:r>
              <a:rPr lang="cs-CZ" dirty="0" smtClean="0"/>
              <a:t>Brno: CERN, S.R.O. 2003. </a:t>
            </a:r>
          </a:p>
          <a:p>
            <a:r>
              <a:rPr lang="cs-CZ" dirty="0" smtClean="0"/>
              <a:t>ČADÍLEK, M. STEJSKALOVÁ, P. </a:t>
            </a:r>
            <a:r>
              <a:rPr lang="cs-CZ" i="1" dirty="0" smtClean="0"/>
              <a:t>Didaktika praktického vyučování II</a:t>
            </a:r>
            <a:r>
              <a:rPr lang="cs-CZ" dirty="0" smtClean="0"/>
              <a:t>. Brno: CERN, S.R.O. 2003. </a:t>
            </a:r>
          </a:p>
          <a:p>
            <a:r>
              <a:rPr lang="cs-CZ" dirty="0" smtClean="0"/>
              <a:t>LACINA, Lubor, Petr ROZMAHEL a Jitka KOMINÁCKÁ. </a:t>
            </a:r>
            <a:r>
              <a:rPr lang="cs-CZ" i="1" dirty="0" smtClean="0"/>
              <a:t>Příručka </a:t>
            </a:r>
            <a:r>
              <a:rPr lang="cs-CZ" i="1" dirty="0" err="1" smtClean="0"/>
              <a:t>mentoringu</a:t>
            </a:r>
            <a:r>
              <a:rPr lang="cs-CZ" i="1" dirty="0" smtClean="0"/>
              <a:t>: Posilování </a:t>
            </a:r>
            <a:r>
              <a:rPr lang="cs-CZ" i="1" dirty="0" err="1" smtClean="0"/>
              <a:t>mentorských</a:t>
            </a:r>
            <a:r>
              <a:rPr lang="cs-CZ" i="1" dirty="0" smtClean="0"/>
              <a:t> kapacit pedagogů</a:t>
            </a:r>
            <a:r>
              <a:rPr lang="cs-CZ" dirty="0" smtClean="0"/>
              <a:t>. 1. Brno: </a:t>
            </a:r>
            <a:r>
              <a:rPr lang="cs-CZ" dirty="0" err="1" smtClean="0"/>
              <a:t>Barrister</a:t>
            </a:r>
            <a:r>
              <a:rPr lang="cs-CZ" dirty="0" smtClean="0"/>
              <a:t> &amp; </a:t>
            </a:r>
            <a:r>
              <a:rPr lang="cs-CZ" dirty="0" err="1" smtClean="0"/>
              <a:t>Principal</a:t>
            </a:r>
            <a:r>
              <a:rPr lang="cs-CZ" dirty="0" smtClean="0"/>
              <a:t>, 2016. ISBN 978-80-7485-067-7.</a:t>
            </a:r>
          </a:p>
          <a:p>
            <a:r>
              <a:rPr lang="cs-CZ" dirty="0" smtClean="0"/>
              <a:t>STEJSKALOVÁ, Pavla. </a:t>
            </a:r>
            <a:r>
              <a:rPr lang="cs-CZ" i="1" dirty="0" smtClean="0"/>
              <a:t>Didaktika praktického vyučování obchodu a služeb: Určeno pro studenty učitelství praktického vyučování</a:t>
            </a:r>
            <a:r>
              <a:rPr lang="cs-CZ" dirty="0" smtClean="0"/>
              <a:t>. 1. Brno: Masarykova univerzita, 2013. ISBN 978-80-210-6456-0.</a:t>
            </a:r>
          </a:p>
          <a:p>
            <a:r>
              <a:rPr lang="cs-CZ" dirty="0" smtClean="0"/>
              <a:t>TUREK, Ivan. </a:t>
            </a:r>
            <a:r>
              <a:rPr lang="cs-CZ" i="1" dirty="0" smtClean="0"/>
              <a:t>Didaktika</a:t>
            </a:r>
            <a:r>
              <a:rPr lang="cs-CZ" dirty="0" smtClean="0"/>
              <a:t>. Bratislava: </a:t>
            </a:r>
            <a:r>
              <a:rPr lang="cs-CZ" dirty="0" err="1" smtClean="0"/>
              <a:t>Wolters</a:t>
            </a:r>
            <a:r>
              <a:rPr lang="cs-CZ" dirty="0" smtClean="0"/>
              <a:t> </a:t>
            </a:r>
            <a:r>
              <a:rPr lang="cs-CZ" dirty="0" err="1" smtClean="0"/>
              <a:t>Kluwer</a:t>
            </a:r>
            <a:r>
              <a:rPr lang="cs-CZ" dirty="0" smtClean="0"/>
              <a:t> (</a:t>
            </a:r>
            <a:r>
              <a:rPr lang="cs-CZ" dirty="0" err="1" smtClean="0"/>
              <a:t>Iura</a:t>
            </a:r>
            <a:r>
              <a:rPr lang="cs-CZ" dirty="0" smtClean="0"/>
              <a:t> </a:t>
            </a:r>
            <a:r>
              <a:rPr lang="cs-CZ" dirty="0" err="1" smtClean="0"/>
              <a:t>Edition</a:t>
            </a:r>
            <a:r>
              <a:rPr lang="cs-CZ" dirty="0" smtClean="0"/>
              <a:t>), 2008. ISBN 978-80-8078-198-9.</a:t>
            </a:r>
            <a:endParaRPr lang="cs-CZ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Taxonomie cílů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Cíle pro vyšší úroveň učení se</a:t>
            </a:r>
          </a:p>
          <a:p>
            <a:r>
              <a:rPr lang="cs-CZ" dirty="0" smtClean="0"/>
              <a:t>Postupy, hledání řešení</a:t>
            </a:r>
          </a:p>
          <a:p>
            <a:r>
              <a:rPr lang="cs-CZ" dirty="0" smtClean="0"/>
              <a:t>=&gt; heuristické metody, sokratovské rozhovory (teze-antiteze-syntéza)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2450" t="37722" r="28708" b="40448"/>
          <a:stretch/>
        </p:blipFill>
        <p:spPr>
          <a:xfrm>
            <a:off x="539552" y="3429000"/>
            <a:ext cx="787287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536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/>
          <a:srcRect l="31870" t="27195" r="28470" b="21813"/>
          <a:stretch/>
        </p:blipFill>
        <p:spPr>
          <a:xfrm>
            <a:off x="1115616" y="404664"/>
            <a:ext cx="7322414" cy="58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278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/>
          <a:srcRect l="31250" t="33636" r="29688" b="44007"/>
          <a:stretch/>
        </p:blipFill>
        <p:spPr>
          <a:xfrm>
            <a:off x="336621" y="2204864"/>
            <a:ext cx="8454393" cy="302433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Taxonomie cílů v psychomotorické rovině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168564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/>
          <a:srcRect l="31250" t="35366" r="29116" b="29268"/>
          <a:stretch/>
        </p:blipFill>
        <p:spPr>
          <a:xfrm>
            <a:off x="678601" y="1124744"/>
            <a:ext cx="826353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5846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SWOT analýza – aktuální příležitosti a hrozby škol v 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Specifické cíle:</a:t>
            </a:r>
            <a:endParaRPr lang="cs-CZ" dirty="0"/>
          </a:p>
          <a:p>
            <a:pPr lvl="1"/>
            <a:r>
              <a:rPr lang="cs-CZ" dirty="0"/>
              <a:t>Charakterizovat pojem vnější prostředí organizace. (2. kategorie cílů podle revidované </a:t>
            </a:r>
            <a:r>
              <a:rPr lang="cs-CZ" dirty="0" err="1"/>
              <a:t>Bloomovy</a:t>
            </a:r>
            <a:r>
              <a:rPr lang="cs-CZ" dirty="0"/>
              <a:t> taxonomie)</a:t>
            </a:r>
          </a:p>
          <a:p>
            <a:pPr lvl="1"/>
            <a:r>
              <a:rPr lang="cs-CZ" dirty="0"/>
              <a:t>Charakterizovat pojem příležitost. (2. kategorie)</a:t>
            </a:r>
          </a:p>
          <a:p>
            <a:pPr lvl="1"/>
            <a:r>
              <a:rPr lang="cs-CZ" dirty="0"/>
              <a:t>Charakterizovat pojem hrozba. (2. kategorie)</a:t>
            </a:r>
          </a:p>
          <a:p>
            <a:pPr lvl="1"/>
            <a:r>
              <a:rPr lang="cs-CZ" dirty="0"/>
              <a:t>Porozumět článku. (2. kategorie)</a:t>
            </a:r>
          </a:p>
          <a:p>
            <a:pPr lvl="1"/>
            <a:r>
              <a:rPr lang="cs-CZ" dirty="0"/>
              <a:t>Vysvětlit obsah článku vlastními slovy ostatním studentům ve třídě. (2. kategorie)</a:t>
            </a:r>
          </a:p>
          <a:p>
            <a:pPr lvl="1"/>
            <a:r>
              <a:rPr lang="cs-CZ" dirty="0"/>
              <a:t>Rozlišit, které informaci z článku mohou mít dopad na střední školy. (4. kategorie)</a:t>
            </a:r>
          </a:p>
          <a:p>
            <a:pPr lvl="1"/>
            <a:r>
              <a:rPr lang="cs-CZ" dirty="0"/>
              <a:t>Uvést argumenty proč bude mít informace z článku dopad na střední školy. (4. kategorie)</a:t>
            </a:r>
          </a:p>
          <a:p>
            <a:pPr lvl="1"/>
            <a:r>
              <a:rPr lang="cs-CZ" dirty="0"/>
              <a:t>Rozhodnout, zda dopad na střední školy bude pozitivní nebo negativní. (5. kategorie)</a:t>
            </a:r>
          </a:p>
          <a:p>
            <a:pPr lvl="1"/>
            <a:r>
              <a:rPr lang="cs-CZ" dirty="0"/>
              <a:t>Kategorizovat dopady do příležitostí a hrozeb sepsáním matice příležitostí a hrozeb. (5. kategorie)</a:t>
            </a:r>
          </a:p>
          <a:p>
            <a:pPr lvl="1"/>
            <a:r>
              <a:rPr lang="cs-CZ" dirty="0"/>
              <a:t>Navrhnout možné strategie (opatření), jak může střední škola reagovat na změny vnějšího prostředí (6. kategorie)</a:t>
            </a:r>
          </a:p>
          <a:p>
            <a:pPr lvl="1"/>
            <a:r>
              <a:rPr lang="cs-CZ" dirty="0"/>
              <a:t>Odvodit kritické faktory úspěchu středních škol ukazující, na jakých faktorech závisí jejich úspěch. (6. kategorie)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008477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učiva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Pozor na </a:t>
            </a:r>
            <a:r>
              <a:rPr lang="cs-CZ" dirty="0" err="1" smtClean="0"/>
              <a:t>předimenzovanost</a:t>
            </a:r>
            <a:r>
              <a:rPr lang="cs-CZ" dirty="0" smtClean="0"/>
              <a:t> učiva</a:t>
            </a:r>
          </a:p>
          <a:p>
            <a:pPr lvl="1"/>
            <a:r>
              <a:rPr lang="cs-CZ" dirty="0" smtClean="0"/>
              <a:t>Zaměření se pouze na osvojování poznatků (=&gt;výklad, prezentace)</a:t>
            </a:r>
          </a:p>
          <a:p>
            <a:pPr lvl="1"/>
            <a:r>
              <a:rPr lang="cs-CZ" dirty="0" smtClean="0"/>
              <a:t>Výchovná a rozvíjející funkce školství? Rozvoj citové, hodnotové, mravní stránky osobnosti? Rozvoj klíčových kompetencí?</a:t>
            </a:r>
          </a:p>
          <a:p>
            <a:pPr lvl="1"/>
            <a:r>
              <a:rPr lang="cs-CZ" dirty="0" smtClean="0"/>
              <a:t>Monolog učitele – co dělají </a:t>
            </a:r>
            <a:r>
              <a:rPr lang="cs-CZ" dirty="0" err="1" smtClean="0"/>
              <a:t>žácí</a:t>
            </a:r>
            <a:r>
              <a:rPr lang="cs-CZ" dirty="0" smtClean="0"/>
              <a:t>?</a:t>
            </a:r>
          </a:p>
          <a:p>
            <a:pPr lvl="2"/>
            <a:r>
              <a:rPr lang="cs-CZ" dirty="0" smtClean="0"/>
              <a:t>Poslouchají, opisují, napodobují učitele, řeší úlohy jako on, mechanicky memorují bez pochopení</a:t>
            </a:r>
          </a:p>
          <a:p>
            <a:r>
              <a:rPr lang="cs-CZ" dirty="0" smtClean="0"/>
              <a:t>Základní učivo x rozšiřující učivo</a:t>
            </a:r>
          </a:p>
          <a:p>
            <a:pPr lvl="1"/>
            <a:r>
              <a:rPr lang="cs-CZ" dirty="0" smtClean="0"/>
              <a:t>Umožňuje diferencovat žáky podle výkonu, nadání, schopností, úsilí, …</a:t>
            </a:r>
            <a:endParaRPr lang="cs-CZ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258</TotalTime>
  <Words>1216</Words>
  <Application>Microsoft Office PowerPoint</Application>
  <PresentationFormat>Předvádění na obrazovce (4:3)</PresentationFormat>
  <Paragraphs>238</Paragraphs>
  <Slides>31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Původ</vt:lpstr>
      <vt:lpstr>Modernizace a racionalizace  vyučovacího procesu v odborném výcviku</vt:lpstr>
      <vt:lpstr>Oblasti modernizace a racionalizace vyučovacího procesu</vt:lpstr>
      <vt:lpstr>Cíle - požadavky</vt:lpstr>
      <vt:lpstr>Taxonomie cílů</vt:lpstr>
      <vt:lpstr>Snímek 5</vt:lpstr>
      <vt:lpstr>Taxonomie cílů v psychomotorické rovině</vt:lpstr>
      <vt:lpstr>Snímek 7</vt:lpstr>
      <vt:lpstr>SWOT analýza – aktuální příležitosti a hrozby škol v ČR</vt:lpstr>
      <vt:lpstr>Obsah učiva</vt:lpstr>
      <vt:lpstr>Řízení a organizace vyučovacího procesu</vt:lpstr>
      <vt:lpstr>Moderní koncepce vyučovacího procesu</vt:lpstr>
      <vt:lpstr>Suportivní hodnocení</vt:lpstr>
      <vt:lpstr>Příprava na život a práci současnou i budoucí</vt:lpstr>
      <vt:lpstr>Moderní ICT</vt:lpstr>
      <vt:lpstr>ICT a jejich vliv na vyučovací proces</vt:lpstr>
      <vt:lpstr>Inspirativní a informační zdroje </vt:lpstr>
      <vt:lpstr>Tablety ve školství</vt:lpstr>
      <vt:lpstr>Tablety ve školství</vt:lpstr>
      <vt:lpstr>Interaktivní tabule</vt:lpstr>
      <vt:lpstr>E-learning</vt:lpstr>
      <vt:lpstr>Sociální sítě ve výuce</vt:lpstr>
      <vt:lpstr>Online aplikace pro procvičení a upevnění učiva</vt:lpstr>
      <vt:lpstr>JeopardyLabs - Riskuj</vt:lpstr>
      <vt:lpstr>Mentimeter</vt:lpstr>
      <vt:lpstr>Worldwall</vt:lpstr>
      <vt:lpstr>Sudoku a osmisměrky</vt:lpstr>
      <vt:lpstr>Křížovky</vt:lpstr>
      <vt:lpstr>3D software corinth</vt:lpstr>
      <vt:lpstr>Kahoot</vt:lpstr>
      <vt:lpstr>Aktivizační metody na začátek hodiny</vt:lpstr>
      <vt:lpstr>Zdroje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výuka na školách</dc:title>
  <dc:creator>Lenovo</dc:creator>
  <cp:lastModifiedBy>Admin</cp:lastModifiedBy>
  <cp:revision>29</cp:revision>
  <dcterms:created xsi:type="dcterms:W3CDTF">2018-11-11T20:11:55Z</dcterms:created>
  <dcterms:modified xsi:type="dcterms:W3CDTF">2023-10-23T08:52:53Z</dcterms:modified>
</cp:coreProperties>
</file>