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Podrobná příprava na učební den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 Ing. Nikola Straková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didaktická transformace vědeckého poznání v dané oblasti/oboru na obsah výuky</a:t>
            </a:r>
          </a:p>
          <a:p>
            <a:r>
              <a:rPr lang="cs-CZ" dirty="0" smtClean="0"/>
              <a:t>vycházíme z učebnic, metodických materiálů, odborných publikací, internetových obsahů kriticky zhodnocených!</a:t>
            </a:r>
          </a:p>
          <a:p>
            <a:r>
              <a:rPr lang="cs-CZ" dirty="0" smtClean="0"/>
              <a:t>soulad učiva s moderní vědou a technikou i s ohledem na budoucí vývoj</a:t>
            </a:r>
          </a:p>
          <a:p>
            <a:r>
              <a:rPr lang="cs-CZ" dirty="0" smtClean="0"/>
              <a:t>srozumitelné všem žákům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adekvátní volba vzhledem k cílům a učivu</a:t>
            </a:r>
          </a:p>
          <a:p>
            <a:r>
              <a:rPr lang="cs-CZ" dirty="0" smtClean="0"/>
              <a:t>na výběr je široké spektrum forem i metod</a:t>
            </a:r>
          </a:p>
          <a:p>
            <a:pPr lvl="1"/>
            <a:r>
              <a:rPr lang="cs-CZ" dirty="0" smtClean="0"/>
              <a:t>metody slovní, názorné, praktické, problémové, …</a:t>
            </a:r>
          </a:p>
          <a:p>
            <a:pPr lvl="1"/>
            <a:r>
              <a:rPr lang="cs-CZ" dirty="0" smtClean="0"/>
              <a:t>místa výuky: třída, laboratoř, dílna, cvičné pracoviště, …</a:t>
            </a:r>
          </a:p>
          <a:p>
            <a:pPr lvl="1"/>
            <a:r>
              <a:rPr lang="cs-CZ" dirty="0" smtClean="0"/>
              <a:t>způsob výuky: skupinová, individuální, …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 smtClean="0"/>
              <a:t>střídání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a procvičování v závěru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a úkoly, kterými zjistíme, nakolik žáci učivu porozuměli</a:t>
            </a:r>
          </a:p>
          <a:p>
            <a:r>
              <a:rPr lang="cs-CZ" dirty="0" smtClean="0"/>
              <a:t>příklady použití, reálné problémy, situace propojující nové učivo s dřívějším, nebo učivem z jiných předmětů</a:t>
            </a:r>
          </a:p>
          <a:p>
            <a:r>
              <a:rPr lang="cs-CZ" dirty="0" smtClean="0"/>
              <a:t>úlohy navíc pro případ přebytečného času</a:t>
            </a:r>
          </a:p>
          <a:p>
            <a:r>
              <a:rPr lang="cs-CZ" dirty="0" smtClean="0"/>
              <a:t>obtížnější úkoly pro výkonnější žáky</a:t>
            </a:r>
          </a:p>
          <a:p>
            <a:r>
              <a:rPr lang="cs-CZ" dirty="0" smtClean="0"/>
              <a:t>domácí </a:t>
            </a:r>
            <a:r>
              <a:rPr lang="cs-CZ" dirty="0" smtClean="0"/>
              <a:t>úlohy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8064500" cy="2770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00"/>
                <a:gridCol w="1612900"/>
                <a:gridCol w="1612900"/>
                <a:gridCol w="1612900"/>
                <a:gridCol w="1612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Úlohy, pomůcky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</a:tr>
              <a:tr h="545614">
                <a:tc>
                  <a:txBody>
                    <a:bodyPr/>
                    <a:lstStyle/>
                    <a:p>
                      <a:r>
                        <a:rPr lang="cs-CZ" dirty="0" smtClean="0"/>
                        <a:t>8:00 – 8:05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Docházka, zápis do</a:t>
                      </a:r>
                      <a:r>
                        <a:rPr lang="cs-CZ" baseline="0" dirty="0" smtClean="0"/>
                        <a:t> třídní knihy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8:05 – 8:10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 příběh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8:10 – 8:15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72353" y="4948518"/>
            <a:ext cx="79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 smtClean="0">
                <a:latin typeface="+mn-lt"/>
              </a:rPr>
              <a:t>Pozn.: Pro rychlejší orientaci v přípravě lze zaznamenávat čas časovými body, např.: 5 minut – docházka, 5 minut – motivace, 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podrobné přípravy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učitele na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 X Ne ?</a:t>
            </a:r>
          </a:p>
          <a:p>
            <a:r>
              <a:rPr lang="cs-CZ" dirty="0" smtClean="0"/>
              <a:t>G. </a:t>
            </a:r>
            <a:r>
              <a:rPr lang="cs-CZ" dirty="0" err="1" smtClean="0"/>
              <a:t>Petty</a:t>
            </a:r>
            <a:r>
              <a:rPr lang="cs-CZ" dirty="0" smtClean="0"/>
              <a:t>: „ </a:t>
            </a:r>
            <a:r>
              <a:rPr lang="cs-CZ" i="1" dirty="0" smtClean="0"/>
              <a:t>Neplánovat znamená plánovaný neúspěch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Důvod plánovaní výuky:</a:t>
            </a:r>
          </a:p>
          <a:p>
            <a:pPr lvl="1"/>
            <a:r>
              <a:rPr lang="cs-CZ" dirty="0" smtClean="0"/>
              <a:t>dosažení zamýšlených cílů</a:t>
            </a:r>
          </a:p>
          <a:p>
            <a:pPr lvl="1"/>
            <a:r>
              <a:rPr lang="cs-CZ" dirty="0" smtClean="0"/>
              <a:t>žáci pochopí smysl a akceptují cíle výuky</a:t>
            </a:r>
          </a:p>
          <a:p>
            <a:pPr lvl="1"/>
            <a:r>
              <a:rPr lang="cs-CZ" dirty="0" smtClean="0"/>
              <a:t>udržíme zájem žáků a aktivně je zapojíme</a:t>
            </a:r>
          </a:p>
          <a:p>
            <a:pPr lvl="1"/>
            <a:r>
              <a:rPr lang="cs-CZ" dirty="0" smtClean="0"/>
              <a:t>zachováme logickou strukturu výuky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Udržení zájmu a aktivity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by měli znát cíl výuky a měli by mu rozumět, považovat ho za smysluplný</a:t>
            </a:r>
          </a:p>
          <a:p>
            <a:r>
              <a:rPr lang="cs-CZ" dirty="0" smtClean="0"/>
              <a:t>znalost cíle = účinná motivace</a:t>
            </a:r>
          </a:p>
          <a:p>
            <a:r>
              <a:rPr lang="cs-CZ" dirty="0" smtClean="0"/>
              <a:t>sdělení cíle: </a:t>
            </a:r>
          </a:p>
          <a:p>
            <a:pPr lvl="1"/>
            <a:r>
              <a:rPr lang="cs-CZ" dirty="0" smtClean="0"/>
              <a:t>prosté sdělené, napsání na tabuli</a:t>
            </a:r>
          </a:p>
          <a:p>
            <a:pPr lvl="1"/>
            <a:r>
              <a:rPr lang="cs-CZ" dirty="0" err="1" smtClean="0"/>
              <a:t>exponace</a:t>
            </a:r>
            <a:r>
              <a:rPr lang="cs-CZ" dirty="0" smtClean="0"/>
              <a:t> cíle na základě řešení problému, myšlenkového nebo reálného pokusu, praktické situace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 – smysluplný, srozumitelný, související s reálným životem, reálný, aktuální (ne umělý jen pro účely školy)</a:t>
            </a:r>
          </a:p>
          <a:p>
            <a:r>
              <a:rPr lang="cs-CZ" dirty="0" smtClean="0"/>
              <a:t>různorodé aktivity (střídání metod a forem)</a:t>
            </a:r>
          </a:p>
          <a:p>
            <a:r>
              <a:rPr lang="cs-CZ" dirty="0" smtClean="0"/>
              <a:t>názornost</a:t>
            </a:r>
          </a:p>
          <a:p>
            <a:r>
              <a:rPr lang="cs-CZ" dirty="0" smtClean="0"/>
              <a:t>diferenciace obsahu (základní a rozšiřující učivo)</a:t>
            </a:r>
          </a:p>
          <a:p>
            <a:r>
              <a:rPr lang="cs-CZ" dirty="0" smtClean="0"/>
              <a:t>pozitivní hodnocení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49824" y="6051176"/>
            <a:ext cx="766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</a:rPr>
              <a:t>Výuka je drama, učitel je herec v roli učitele </a:t>
            </a:r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  <a:sym typeface="Wingdings" pitchFamily="2" charset="2"/>
              </a:rPr>
              <a:t></a:t>
            </a:r>
            <a:endParaRPr lang="cs-CZ" sz="1800" b="1" i="1" dirty="0" smtClean="0">
              <a:solidFill>
                <a:schemeClr val="tx2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získání zájmu žáků, příprava na osvojování učiva</a:t>
            </a:r>
          </a:p>
          <a:p>
            <a:r>
              <a:rPr lang="cs-CZ" dirty="0" smtClean="0"/>
              <a:t>Expozice</a:t>
            </a:r>
          </a:p>
          <a:p>
            <a:pPr lvl="1"/>
            <a:r>
              <a:rPr lang="cs-CZ" dirty="0" smtClean="0"/>
              <a:t>zprostředkování nových poznatků včetně aktivizace žáků</a:t>
            </a:r>
          </a:p>
          <a:p>
            <a:r>
              <a:rPr lang="cs-CZ" dirty="0" smtClean="0"/>
              <a:t>Fixace</a:t>
            </a:r>
          </a:p>
          <a:p>
            <a:pPr lvl="1"/>
            <a:r>
              <a:rPr lang="cs-CZ" dirty="0" smtClean="0"/>
              <a:t>upevňování osvojených vědomostí a dovedností</a:t>
            </a:r>
          </a:p>
          <a:p>
            <a:r>
              <a:rPr lang="cs-CZ" dirty="0" smtClean="0"/>
              <a:t>Diagnóza</a:t>
            </a:r>
          </a:p>
          <a:p>
            <a:pPr lvl="1"/>
            <a:r>
              <a:rPr lang="cs-CZ" dirty="0" smtClean="0"/>
              <a:t>prověřování, hodnocení, klasifikace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praktické užití (praxe)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struktura přípravy na učební den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77471"/>
            <a:ext cx="8064900" cy="4554529"/>
          </a:xfrm>
        </p:spPr>
        <p:txBody>
          <a:bodyPr/>
          <a:lstStyle/>
          <a:p>
            <a:r>
              <a:rPr lang="cs-CZ" dirty="0" smtClean="0"/>
              <a:t>podmínky:</a:t>
            </a:r>
          </a:p>
          <a:p>
            <a:pPr lvl="1"/>
            <a:r>
              <a:rPr lang="cs-CZ" dirty="0" smtClean="0"/>
              <a:t>vyučován je nový obsah</a:t>
            </a:r>
          </a:p>
          <a:p>
            <a:pPr lvl="1"/>
            <a:r>
              <a:rPr lang="cs-CZ" dirty="0" smtClean="0"/>
              <a:t>výuka probíhá skupinově</a:t>
            </a:r>
          </a:p>
          <a:p>
            <a:pPr lvl="1"/>
            <a:r>
              <a:rPr lang="cs-CZ" dirty="0" smtClean="0"/>
              <a:t>místo výuky = dílny, laboratoře nebo cvičná pracoviště</a:t>
            </a:r>
          </a:p>
          <a:p>
            <a:r>
              <a:rPr lang="cs-CZ" dirty="0" smtClean="0"/>
              <a:t>Úvodní část</a:t>
            </a:r>
          </a:p>
          <a:p>
            <a:pPr lvl="1"/>
            <a:r>
              <a:rPr lang="cs-CZ" dirty="0" smtClean="0"/>
              <a:t>zahájení – nástup, kontrola docházky</a:t>
            </a:r>
          </a:p>
          <a:p>
            <a:pPr lvl="1"/>
            <a:r>
              <a:rPr lang="cs-CZ" dirty="0" smtClean="0"/>
              <a:t>výklad – cíle učebního dne, motivace, ověření si teoretických znalostí</a:t>
            </a:r>
          </a:p>
          <a:p>
            <a:pPr lvl="1"/>
            <a:r>
              <a:rPr lang="cs-CZ" dirty="0" smtClean="0"/>
              <a:t>instruktáž</a:t>
            </a:r>
          </a:p>
          <a:p>
            <a:r>
              <a:rPr lang="cs-CZ" dirty="0" smtClean="0"/>
              <a:t>Pracovní část</a:t>
            </a:r>
          </a:p>
          <a:p>
            <a:pPr lvl="1"/>
            <a:r>
              <a:rPr lang="cs-CZ" dirty="0" smtClean="0"/>
              <a:t>nácvik pracovních činností, průběžná kontrola, průběžné dílčí hodnocení, průběžná instruktáž</a:t>
            </a:r>
          </a:p>
          <a:p>
            <a:r>
              <a:rPr lang="cs-CZ" dirty="0" smtClean="0"/>
              <a:t>Závěrečná část</a:t>
            </a:r>
          </a:p>
          <a:p>
            <a:pPr lvl="1"/>
            <a:r>
              <a:rPr lang="cs-CZ" dirty="0" smtClean="0"/>
              <a:t>kontrola práce žáků i pracoviště</a:t>
            </a:r>
          </a:p>
          <a:p>
            <a:pPr lvl="1"/>
            <a:r>
              <a:rPr lang="cs-CZ" dirty="0" smtClean="0"/>
              <a:t>hodnocení dosažených výsledků i splnění cílů</a:t>
            </a:r>
          </a:p>
          <a:p>
            <a:pPr lvl="1"/>
            <a:r>
              <a:rPr lang="cs-CZ" dirty="0" smtClean="0"/>
              <a:t>ukončení</a:t>
            </a:r>
          </a:p>
          <a:p>
            <a:r>
              <a:rPr lang="cs-CZ" dirty="0" smtClean="0"/>
              <a:t>Odlišný obsah má učební den</a:t>
            </a:r>
          </a:p>
          <a:p>
            <a:pPr lvl="1"/>
            <a:r>
              <a:rPr lang="cs-CZ" dirty="0" smtClean="0"/>
              <a:t>na provozních pracovištích</a:t>
            </a:r>
          </a:p>
          <a:p>
            <a:pPr lvl="1"/>
            <a:r>
              <a:rPr lang="cs-CZ" dirty="0" smtClean="0"/>
              <a:t>při výkonu kontrolních prací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podrobné přípravy na UD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Téma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Motivace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Cíle (kognitivní, psychomotorické, afektivní)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Plán ověření dříve osvojených vědomostí a dovedností potřebných pro nové učivo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Učivo – teorie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Praktická část – instruktáž, cvičení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Organizace a metody výuky (kreativita, střídání metod)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Pomůcky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Shrnutí, opakování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Hodnocení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Časový harmonogram</a:t>
            </a:r>
          </a:p>
          <a:p>
            <a:pPr marL="511200" indent="-457200">
              <a:buFont typeface="+mj-lt"/>
              <a:buAutoNum type="alphaUcPeriod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cílem!</a:t>
            </a:r>
          </a:p>
          <a:p>
            <a:r>
              <a:rPr lang="cs-CZ" dirty="0" smtClean="0"/>
              <a:t>vychází z tematického plánu vyučovacího předmětu (ŠVP, RVP)</a:t>
            </a:r>
          </a:p>
          <a:p>
            <a:r>
              <a:rPr lang="cs-CZ" dirty="0" smtClean="0"/>
              <a:t>ŠVP</a:t>
            </a:r>
          </a:p>
          <a:p>
            <a:pPr lvl="1"/>
            <a:r>
              <a:rPr lang="cs-CZ" dirty="0" smtClean="0"/>
              <a:t>učební osnovy -&gt; tematické celky a témata předmětů/modulů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kognitivní, psychomotorické i afektivní</a:t>
            </a:r>
          </a:p>
          <a:p>
            <a:r>
              <a:rPr lang="cs-CZ" dirty="0" smtClean="0"/>
              <a:t>taxonomie a různé úrovně osvojení si učiva</a:t>
            </a:r>
          </a:p>
          <a:p>
            <a:r>
              <a:rPr lang="cs-CZ" dirty="0" smtClean="0"/>
              <a:t>vycházet z RVP (klíčové kompetence, očekávané výstupy, požadavky na absolventa) a ŠVP (Osnovy, …)</a:t>
            </a:r>
          </a:p>
          <a:p>
            <a:r>
              <a:rPr lang="cs-CZ" dirty="0" smtClean="0"/>
              <a:t>přiměřenost, jednoznačnost, kontrolovatelnost</a:t>
            </a:r>
          </a:p>
          <a:p>
            <a:r>
              <a:rPr lang="cs-CZ" dirty="0" smtClean="0"/>
              <a:t>formulace pomocí aktivních sloves!</a:t>
            </a:r>
          </a:p>
          <a:p>
            <a:r>
              <a:rPr lang="cs-CZ" dirty="0" smtClean="0"/>
              <a:t>operacionalizované cíle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Ověřování dosavadních vědomostí a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 získaných poznatků</a:t>
            </a:r>
          </a:p>
          <a:p>
            <a:pPr lvl="1"/>
            <a:r>
              <a:rPr lang="cs-CZ" dirty="0" smtClean="0"/>
              <a:t>poznatky se relativně rychle zapomínají</a:t>
            </a:r>
          </a:p>
          <a:p>
            <a:pPr lvl="1"/>
            <a:r>
              <a:rPr lang="cs-CZ" dirty="0" smtClean="0"/>
              <a:t>=&gt; vstupní diagnostika vědomostní úrovně žáků</a:t>
            </a:r>
          </a:p>
          <a:p>
            <a:r>
              <a:rPr lang="cs-CZ" dirty="0" smtClean="0"/>
              <a:t>připravit si otázky a úkoly</a:t>
            </a:r>
          </a:p>
          <a:p>
            <a:r>
              <a:rPr lang="cs-CZ" dirty="0" smtClean="0"/>
              <a:t>adekvátnost obsahu i obtížnosti</a:t>
            </a:r>
          </a:p>
          <a:p>
            <a:r>
              <a:rPr lang="cs-CZ" dirty="0" smtClean="0"/>
              <a:t>pokud bude formou individuálního zkoušení</a:t>
            </a:r>
          </a:p>
          <a:p>
            <a:pPr lvl="1"/>
            <a:r>
              <a:rPr lang="cs-CZ" dirty="0" smtClean="0"/>
              <a:t>předem rozmyslet koho vyvoláme</a:t>
            </a:r>
          </a:p>
          <a:p>
            <a:pPr lvl="1"/>
            <a:r>
              <a:rPr lang="cs-CZ" dirty="0" smtClean="0"/>
              <a:t>vymyslet efektivní zaměstnání zbytku třídy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66</TotalTime>
  <Words>681</Words>
  <Application>Microsoft Office PowerPoint</Application>
  <PresentationFormat>Předvádění na obrazovce (4:3)</PresentationFormat>
  <Paragraphs>150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muni-ped-prezentace-4-3-cz</vt:lpstr>
      <vt:lpstr>Podrobná příprava na učební den</vt:lpstr>
      <vt:lpstr>Příprava učitele na vyučování</vt:lpstr>
      <vt:lpstr>Udržení zájmu a aktivity žáků</vt:lpstr>
      <vt:lpstr>Fáze výuky</vt:lpstr>
      <vt:lpstr>Obecná struktura přípravy na učební den</vt:lpstr>
      <vt:lpstr>Osnova podrobné přípravy na UD</vt:lpstr>
      <vt:lpstr>Téma</vt:lpstr>
      <vt:lpstr>Cíle</vt:lpstr>
      <vt:lpstr>Ověřování dosavadních vědomostí a dovedností</vt:lpstr>
      <vt:lpstr>Učivo</vt:lpstr>
      <vt:lpstr>Organizace a metody</vt:lpstr>
      <vt:lpstr>Opakování a procvičování v závěru výuky</vt:lpstr>
      <vt:lpstr>Časový harmonogram</vt:lpstr>
      <vt:lpstr>Ukázka podrobné přípravy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10</cp:revision>
  <dcterms:created xsi:type="dcterms:W3CDTF">2022-09-15T19:30:46Z</dcterms:created>
  <dcterms:modified xsi:type="dcterms:W3CDTF">2023-10-18T07:43:15Z</dcterms:modified>
</cp:coreProperties>
</file>