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57" r:id="rId4"/>
    <p:sldId id="267" r:id="rId5"/>
    <p:sldId id="268" r:id="rId6"/>
    <p:sldId id="258" r:id="rId7"/>
    <p:sldId id="259" r:id="rId8"/>
    <p:sldId id="260" r:id="rId9"/>
    <p:sldId id="269" r:id="rId10"/>
    <p:sldId id="27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 zdravotní pojištění u dohod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DPČ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odměně do 2999 Kč měsíčně, neodvádí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  <a:r>
              <a:rPr lang="cs-CZ" dirty="0"/>
              <a:t>z této dohody sociální ani zdravotní </a:t>
            </a:r>
            <a:r>
              <a:rPr lang="cs-CZ" dirty="0" smtClean="0"/>
              <a:t>pojištění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odměna dosáhne 3000 Kč měsíčně, je z DPČ již pojistné </a:t>
            </a:r>
            <a:r>
              <a:rPr lang="cs-CZ" dirty="0" smtClean="0"/>
              <a:t>odváděno</a:t>
            </a:r>
            <a:endParaRPr lang="cs-CZ" dirty="0"/>
          </a:p>
          <a:p>
            <a:r>
              <a:rPr lang="cs-CZ" b="1" i="1" dirty="0" smtClean="0"/>
              <a:t>DPP:</a:t>
            </a:r>
            <a:r>
              <a:rPr lang="cs-CZ" b="1" i="1" dirty="0"/>
              <a:t> </a:t>
            </a:r>
            <a:endParaRPr lang="cs-CZ" b="1" i="1" dirty="0" smtClean="0"/>
          </a:p>
          <a:p>
            <a:pPr lvl="1"/>
            <a:r>
              <a:rPr lang="cs-CZ" dirty="0" smtClean="0"/>
              <a:t>sociální </a:t>
            </a:r>
            <a:r>
              <a:rPr lang="cs-CZ" dirty="0"/>
              <a:t>a zdravotní pojištění </a:t>
            </a:r>
            <a:r>
              <a:rPr lang="cs-CZ" dirty="0" err="1" smtClean="0"/>
              <a:t>zam-telem</a:t>
            </a:r>
            <a:r>
              <a:rPr lang="cs-CZ" dirty="0" smtClean="0"/>
              <a:t> </a:t>
            </a:r>
            <a:r>
              <a:rPr lang="cs-CZ" dirty="0"/>
              <a:t>odváděno v případě, že měsíční odměna vyšší než 10000 </a:t>
            </a:r>
            <a:r>
              <a:rPr lang="cs-CZ" dirty="0" smtClean="0"/>
              <a:t>Kč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měsíční odměny 10000 Kč měsíčně včetně není sociální ani zdravotní pojištění </a:t>
            </a:r>
            <a:r>
              <a:rPr lang="cs-CZ" dirty="0" smtClean="0"/>
              <a:t>placeno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27203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u zaměstnavatele na základě dohody o pracovní činnosti. Vzniká mu v tomto právním vztahu právo na příplatek za práci v noci, dovolenou, pracovní volno při ošetření u lékaře?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zaměstnává 10 zaměstnanců v pracovním poměru jako zedníky. Jeden z nich je po dobu tří týdnů v pracovní neschopnosti. Může zaměstnavatel na tutéž práci zaměstnat po dobu pracovní neschopnosti dva zaměstnance na základě dohody o pracovní činnosti? Je možné takto nadále zaměstnávat na stejnou práci vedle sebe zaměstnance na základě dohod a </a:t>
            </a:r>
            <a:r>
              <a:rPr lang="cs-CZ" dirty="0" err="1" smtClean="0"/>
              <a:t>zaměsntance</a:t>
            </a:r>
            <a:r>
              <a:rPr lang="cs-CZ" dirty="0" smtClean="0"/>
              <a:t> v pracovním poměru?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Je-li uzavřena dohoda o pracovní činnosti od 1.1.2014 na dobu neurčitou. Kdy skončí pracovní vztah?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má se zaměstnancem sjednanou dohodu o pracovní činnosti na dobu neurčitou se sjednaným okamžitým zrušením z důvodu, pro které lze okamžitě zrušit pracovní poměr. Zaměstnanec porušil své pracovní povinnosti zvlášť hrubým způsobem a zaměstnavatel by s ním chtěl co nejrychleji rozvázat pracovní vztah založený dohodou o pracovní činnosti.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od 1.5. u zaměstnavatele na základě dohody o provedení práce v rozsahu 100 hodin v kalendářním roce. V jakém rozsahu může zaměstnavatel uzavřít s tímto dalším zaměstnancem dohodu o provedení práce, v níž je vykonávána jiná práce? Měla by na rozsah práce vliv skutečnost, že část zaměstnavatele, v níž zaměstnanec pracoval, by přešla k jinému zaměstnavateli?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 možné se zaměstnancem sjednat nejdříve DPP a po vyčerpání jejího rozsahu přejít na DPČ?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Př.: Je možné se zaměstnancem sjednat paralelně DPP a DPČ?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 x dohody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Výkon závislé práce lze realizovat na základě ZÁKLADNÍCH PRACOVNĚPRÁVNÍCH VZTAHŮ: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Pracovní poměr = hlavní právní vztah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Tvoří hlavní zdroj příjmu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a jeho </a:t>
            </a:r>
            <a:r>
              <a:rPr lang="cs-CZ" dirty="0" err="1" smtClean="0"/>
              <a:t>spolužijících</a:t>
            </a:r>
            <a:r>
              <a:rPr lang="cs-CZ" dirty="0" smtClean="0"/>
              <a:t> osob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Maximální ochrana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ze strany ZP</a:t>
            </a:r>
          </a:p>
          <a:p>
            <a:pPr marL="781200" lvl="1" indent="-457200">
              <a:buNone/>
            </a:pPr>
            <a:endParaRPr lang="cs-CZ" dirty="0" smtClean="0"/>
          </a:p>
          <a:p>
            <a:pPr marL="781200" lvl="1" indent="-457200">
              <a:buFont typeface="+mj-lt"/>
              <a:buAutoNum type="alphaLcParenR" startAt="2"/>
            </a:pPr>
            <a:r>
              <a:rPr lang="cs-CZ" dirty="0" smtClean="0"/>
              <a:t>Vztahy zakládané dohodami o pracích konaných mimo pracovní poměr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Doplňkové zaměstnání, doplňkový pracovněprávní vztah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Vyšší míra smluvní volnosti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Není účelné přijímat na plnění úkolů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pracovním poměru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Oslabena zákonná ochrana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9841" y="1752162"/>
            <a:ext cx="10753200" cy="4139998"/>
          </a:xfrm>
        </p:spPr>
        <p:txBody>
          <a:bodyPr/>
          <a:lstStyle/>
          <a:p>
            <a:r>
              <a:rPr lang="cs-CZ" dirty="0" smtClean="0"/>
              <a:t>Dohody jejichž uzavřením nevzniká pracovní poměr</a:t>
            </a:r>
          </a:p>
          <a:p>
            <a:r>
              <a:rPr lang="cs-CZ" dirty="0" smtClean="0"/>
              <a:t>Uzavírají se tam, kde není účelné nebo hospodárné sjednat pracovní poměr</a:t>
            </a:r>
          </a:p>
          <a:p>
            <a:pPr lvl="1"/>
            <a:r>
              <a:rPr lang="cs-CZ" dirty="0" smtClean="0"/>
              <a:t>Pracovněprávní vztahy na krátkou časově omezenou dobu, předmětem je specifická práce</a:t>
            </a:r>
          </a:p>
          <a:p>
            <a:r>
              <a:rPr lang="cs-CZ" dirty="0" smtClean="0"/>
              <a:t>Od pracovního poměru se liší podmínkami výkonu práce</a:t>
            </a:r>
          </a:p>
          <a:p>
            <a:pPr lvl="1"/>
            <a:r>
              <a:rPr lang="cs-CZ" dirty="0" smtClean="0"/>
              <a:t>Nevzniká z nich nárok na dovolenou, na náhradu mzdy při překážkách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na náhradu cestovních výdajů aj.</a:t>
            </a:r>
          </a:p>
          <a:p>
            <a:r>
              <a:rPr lang="cs-CZ" dirty="0" smtClean="0"/>
              <a:t>Velká volnost při vzniku a skončení pracovního vztahu a při rozvrhování práce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znaky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5" y="1319023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Doplňková charakter</a:t>
            </a:r>
          </a:p>
          <a:p>
            <a:pPr marL="838350" lvl="1" indent="-514350"/>
            <a:r>
              <a:rPr lang="cs-CZ" dirty="0" smtClean="0"/>
              <a:t>Práce, jejichž výkon nelze zabezpečit v pracovním poměru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Omezený rozsah výkonu práce</a:t>
            </a:r>
          </a:p>
          <a:p>
            <a:pPr marL="838350" lvl="1" indent="-514350"/>
            <a:r>
              <a:rPr lang="cs-CZ" dirty="0" smtClean="0"/>
              <a:t>Taxativně vymezeno v ZP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Slabší právní postavení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838350" lvl="1" indent="-514350"/>
            <a:r>
              <a:rPr lang="cs-CZ" dirty="0" smtClean="0"/>
              <a:t>V otázkách odstupného, pracovní doby, </a:t>
            </a:r>
            <a:r>
              <a:rPr lang="cs-CZ" dirty="0" err="1" smtClean="0"/>
              <a:t>doby</a:t>
            </a:r>
            <a:r>
              <a:rPr lang="cs-CZ" dirty="0" smtClean="0"/>
              <a:t> odpočinku, překážek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skončení </a:t>
            </a:r>
            <a:r>
              <a:rPr lang="cs-CZ" dirty="0" err="1" smtClean="0"/>
              <a:t>prac</a:t>
            </a:r>
            <a:r>
              <a:rPr lang="cs-CZ" dirty="0" smtClean="0"/>
              <a:t>. poměru, odměňování</a:t>
            </a:r>
          </a:p>
          <a:p>
            <a:pPr marL="838350" lvl="1" indent="-514350"/>
            <a:r>
              <a:rPr lang="cs-CZ" dirty="0" smtClean="0"/>
              <a:t>Zaměstnání je </a:t>
            </a:r>
            <a:r>
              <a:rPr lang="cs-CZ" b="1" dirty="0" smtClean="0"/>
              <a:t>nejisté</a:t>
            </a:r>
            <a:r>
              <a:rPr lang="cs-CZ" dirty="0" smtClean="0"/>
              <a:t> (vzhledem k možnosti jednostranného ukončení), </a:t>
            </a:r>
            <a:r>
              <a:rPr lang="cs-CZ" b="1" dirty="0" smtClean="0"/>
              <a:t>dočasné </a:t>
            </a:r>
            <a:r>
              <a:rPr lang="cs-CZ" dirty="0" smtClean="0"/>
              <a:t>(vzhledem k době trvání), </a:t>
            </a:r>
            <a:r>
              <a:rPr lang="cs-CZ" b="1" dirty="0" smtClean="0"/>
              <a:t>riskantní</a:t>
            </a:r>
            <a:r>
              <a:rPr lang="cs-CZ" dirty="0" smtClean="0"/>
              <a:t> (vzhledem k omezené zákonné ochraně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)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Posílení smluvní volnosti</a:t>
            </a:r>
          </a:p>
          <a:p>
            <a:pPr marL="838350" lvl="1" indent="-514350"/>
            <a:r>
              <a:rPr lang="cs-CZ" dirty="0" smtClean="0"/>
              <a:t>Právní úprava stanoví pouze základní práva a povinnosti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5" y="1439339"/>
            <a:ext cx="10753200" cy="4139998"/>
          </a:xfrm>
        </p:spPr>
        <p:txBody>
          <a:bodyPr/>
          <a:lstStyle/>
          <a:p>
            <a:r>
              <a:rPr lang="cs-CZ" dirty="0" smtClean="0"/>
              <a:t>§ 74 – 77 ZP</a:t>
            </a:r>
          </a:p>
          <a:p>
            <a:pPr lvl="1"/>
            <a:r>
              <a:rPr lang="cs-CZ" dirty="0" smtClean="0"/>
              <a:t>Časový rozsah, náležitosti, zrušení, …</a:t>
            </a:r>
          </a:p>
          <a:p>
            <a:r>
              <a:rPr lang="cs-CZ" dirty="0" smtClean="0"/>
              <a:t>V ostatních otázkách se dohody řídí ustanoveními ZP pro pracovní poměr</a:t>
            </a:r>
          </a:p>
          <a:p>
            <a:r>
              <a:rPr lang="cs-CZ" dirty="0" smtClean="0"/>
              <a:t>Ustanovení účinná pro pracovní poměr se však nepoužijí pro:</a:t>
            </a:r>
          </a:p>
          <a:p>
            <a:pPr lvl="1"/>
            <a:r>
              <a:rPr lang="cs-CZ" dirty="0" smtClean="0"/>
              <a:t>Odstupné podle § 67 a 68</a:t>
            </a:r>
          </a:p>
          <a:p>
            <a:pPr lvl="1"/>
            <a:r>
              <a:rPr lang="cs-CZ" dirty="0" smtClean="0"/>
              <a:t>Pracovní dobu a dobu odpočinku</a:t>
            </a:r>
          </a:p>
          <a:p>
            <a:pPr lvl="1"/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Skončení pracovního poměru</a:t>
            </a:r>
          </a:p>
          <a:p>
            <a:pPr lvl="1"/>
            <a:r>
              <a:rPr lang="cs-CZ" dirty="0" smtClean="0"/>
              <a:t>Odměnu z dohod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provedení práce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smtClean="0"/>
              <a:t>Rozsah práce nesmí být větší než </a:t>
            </a:r>
            <a:r>
              <a:rPr lang="cs-CZ" b="1" dirty="0" smtClean="0"/>
              <a:t>300 </a:t>
            </a:r>
            <a:r>
              <a:rPr lang="cs-CZ" dirty="0" smtClean="0"/>
              <a:t>hodin v kalendářním roce. </a:t>
            </a:r>
          </a:p>
          <a:p>
            <a:r>
              <a:rPr lang="cs-CZ" dirty="0" smtClean="0"/>
              <a:t>Do rozsahu práce se započítává také doba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pro </a:t>
            </a:r>
            <a:r>
              <a:rPr lang="cs-CZ" dirty="0" err="1" smtClean="0"/>
              <a:t>zam</a:t>
            </a:r>
            <a:r>
              <a:rPr lang="cs-CZ" dirty="0" smtClean="0"/>
              <a:t>-tele v témže kalendářním roce na základě jiné dohody o provedení práce.</a:t>
            </a:r>
          </a:p>
          <a:p>
            <a:r>
              <a:rPr lang="cs-CZ" b="1" dirty="0" smtClean="0"/>
              <a:t>Dohoda o provedení práce má obsahovat (smluvní volnost)</a:t>
            </a:r>
          </a:p>
          <a:p>
            <a:pPr lvl="1">
              <a:buFontTx/>
              <a:buChar char="-"/>
            </a:pPr>
            <a:r>
              <a:rPr lang="cs-CZ" dirty="0" smtClean="0"/>
              <a:t>vymezení práce</a:t>
            </a:r>
          </a:p>
          <a:p>
            <a:pPr lvl="1">
              <a:buFontTx/>
              <a:buChar char="-"/>
            </a:pPr>
            <a:r>
              <a:rPr lang="cs-CZ" dirty="0" smtClean="0"/>
              <a:t>místo výkonu práce</a:t>
            </a:r>
          </a:p>
          <a:p>
            <a:pPr lvl="1">
              <a:buFontTx/>
              <a:buChar char="-"/>
            </a:pPr>
            <a:r>
              <a:rPr lang="cs-CZ" dirty="0" smtClean="0"/>
              <a:t>doba  na kterou se tato dohoda uzavírá.</a:t>
            </a:r>
          </a:p>
          <a:p>
            <a:pPr lvl="1">
              <a:buFontTx/>
              <a:buChar char="-"/>
            </a:pPr>
            <a:r>
              <a:rPr lang="cs-CZ" dirty="0" smtClean="0"/>
              <a:t>rozsah pracovních hodin </a:t>
            </a:r>
          </a:p>
          <a:p>
            <a:pPr lvl="1">
              <a:buFontTx/>
              <a:buChar char="-"/>
            </a:pPr>
            <a:r>
              <a:rPr lang="cs-CZ" dirty="0" smtClean="0"/>
              <a:t>odměna (nesmí být nižší než minimální mzda)</a:t>
            </a:r>
          </a:p>
          <a:p>
            <a:pPr lvl="1">
              <a:buFontTx/>
              <a:buChar char="-"/>
            </a:pPr>
            <a:r>
              <a:rPr lang="cs-CZ" dirty="0" smtClean="0"/>
              <a:t>lze sjednat i způsob jednostranného ukončení (jinak končí dohodou nebo splněním)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-179388">
              <a:buFontTx/>
              <a:buChar char="-"/>
            </a:pPr>
            <a:r>
              <a:rPr lang="cs-CZ" dirty="0" smtClean="0"/>
              <a:t>Na základě dohody o pracovní činnosti není možné vykonávat práci v rozsahu překračujícím v průměru </a:t>
            </a:r>
            <a:r>
              <a:rPr lang="cs-CZ" b="1" dirty="0" smtClean="0"/>
              <a:t>polovinu stanovené týdenní pracovní doby </a:t>
            </a:r>
            <a:r>
              <a:rPr lang="cs-CZ" dirty="0" smtClean="0"/>
              <a:t>za dobu jejího trvání nejdéle však za období 52 týdnů</a:t>
            </a:r>
          </a:p>
          <a:p>
            <a:pPr marL="179388" indent="-179388">
              <a:buFontTx/>
              <a:buChar char="-"/>
            </a:pPr>
            <a:r>
              <a:rPr lang="cs-CZ" dirty="0" smtClean="0"/>
              <a:t>V dohodě o pracovní činnosti musí být uvedeny: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 druh sjednané práce, 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sjednaný rozsah pracovní doby,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doba, na kterou se dohoda uzavírá.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dohod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5" y="1234802"/>
            <a:ext cx="10753200" cy="4139998"/>
          </a:xfrm>
        </p:spPr>
        <p:txBody>
          <a:bodyPr/>
          <a:lstStyle/>
          <a:p>
            <a:r>
              <a:rPr lang="cs-CZ" dirty="0" smtClean="0"/>
              <a:t>Dohodou</a:t>
            </a:r>
          </a:p>
          <a:p>
            <a:pPr lvl="1"/>
            <a:r>
              <a:rPr lang="cs-CZ" dirty="0" smtClean="0"/>
              <a:t>Není-li sjednán </a:t>
            </a:r>
            <a:r>
              <a:rPr lang="cs-CZ" b="1" dirty="0" smtClean="0"/>
              <a:t>způsob zrušení dohody </a:t>
            </a:r>
            <a:r>
              <a:rPr lang="cs-CZ" dirty="0" smtClean="0"/>
              <a:t>o pracovní činnosti, je možné ji zrušit dohodou smluvních stran účastníků ke sjednanému dni</a:t>
            </a:r>
          </a:p>
          <a:p>
            <a:r>
              <a:rPr lang="cs-CZ" dirty="0" smtClean="0"/>
              <a:t>Výpovědí</a:t>
            </a:r>
          </a:p>
          <a:p>
            <a:pPr lvl="1"/>
            <a:r>
              <a:rPr lang="cs-CZ" dirty="0" smtClean="0"/>
              <a:t>Jednostranně může být zrušena z jakéhokoliv důvodu nebo bez uvedení důvodu </a:t>
            </a:r>
          </a:p>
          <a:p>
            <a:pPr lvl="1"/>
            <a:r>
              <a:rPr lang="cs-CZ" dirty="0" smtClean="0"/>
              <a:t>S15denní výpovědní dobou, která začíná dnem, v němž byla výpověď doručena druhé smluvní straně druhému účastníku</a:t>
            </a:r>
          </a:p>
          <a:p>
            <a:r>
              <a:rPr lang="cs-CZ" dirty="0" smtClean="0"/>
              <a:t>Okamžitým zrušením</a:t>
            </a:r>
          </a:p>
          <a:p>
            <a:pPr lvl="1"/>
            <a:r>
              <a:rPr lang="cs-CZ" dirty="0" smtClean="0"/>
              <a:t>Musí být sjednáno v dohodě o pracovní činnosti</a:t>
            </a:r>
          </a:p>
          <a:p>
            <a:pPr lvl="1"/>
            <a:r>
              <a:rPr lang="cs-CZ" dirty="0" smtClean="0"/>
              <a:t>Okamžité zrušení dohody o pracovní činnosti může být však sjednáno jen pro případy, kdy je možné okamžitě zrušit pracovní poměr.</a:t>
            </a:r>
          </a:p>
          <a:p>
            <a:r>
              <a:rPr lang="cs-CZ" dirty="0" smtClean="0"/>
              <a:t>Uplynutím doby, smrtí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55150"/>
            <a:ext cx="10753200" cy="451576"/>
          </a:xfrm>
        </p:spPr>
        <p:txBody>
          <a:bodyPr/>
          <a:lstStyle/>
          <a:p>
            <a:r>
              <a:rPr lang="cs-CZ" dirty="0" smtClean="0"/>
              <a:t>Zdanění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06726"/>
            <a:ext cx="10753200" cy="4139998"/>
          </a:xfrm>
        </p:spPr>
        <p:txBody>
          <a:bodyPr/>
          <a:lstStyle/>
          <a:p>
            <a:r>
              <a:rPr lang="cs-CZ" b="1" i="1" dirty="0" smtClean="0"/>
              <a:t>DPČ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vždy</a:t>
            </a:r>
            <a:r>
              <a:rPr lang="cs-CZ" dirty="0"/>
              <a:t> </a:t>
            </a:r>
            <a:r>
              <a:rPr lang="cs-CZ" b="1" dirty="0"/>
              <a:t>odvedena 15% záloha na daň z příjmu </a:t>
            </a:r>
            <a:r>
              <a:rPr lang="cs-CZ" dirty="0"/>
              <a:t>bez ohledu na to, jak vysoký byl příjem či zda zaměstnanec podepsal </a:t>
            </a:r>
            <a:r>
              <a:rPr lang="cs-CZ" dirty="0" smtClean="0"/>
              <a:t>prohlášení </a:t>
            </a:r>
            <a:r>
              <a:rPr lang="cs-CZ" dirty="0"/>
              <a:t>(podpis prohlášení má vliv na uplatnění slev na dani</a:t>
            </a:r>
            <a:r>
              <a:rPr lang="cs-CZ" dirty="0" smtClean="0"/>
              <a:t>).</a:t>
            </a:r>
          </a:p>
          <a:p>
            <a:pPr marL="324000" lvl="1" indent="0">
              <a:buNone/>
            </a:pPr>
            <a:endParaRPr lang="cs-CZ" b="1" i="1" dirty="0" smtClean="0"/>
          </a:p>
          <a:p>
            <a:r>
              <a:rPr lang="cs-CZ" b="1" i="1" dirty="0" smtClean="0"/>
              <a:t>DPP</a:t>
            </a:r>
          </a:p>
          <a:p>
            <a:pPr lvl="1"/>
            <a:r>
              <a:rPr lang="cs-CZ" dirty="0"/>
              <a:t>V případě podpisu Prohlášení je odvedena záloha na daň ve výši 15 procent a uplatněny slevy na dani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Zam-nec</a:t>
            </a:r>
            <a:r>
              <a:rPr lang="cs-CZ" dirty="0" smtClean="0"/>
              <a:t> </a:t>
            </a:r>
            <a:r>
              <a:rPr lang="cs-CZ" dirty="0"/>
              <a:t>má </a:t>
            </a:r>
            <a:r>
              <a:rPr lang="cs-CZ" b="1" dirty="0" smtClean="0"/>
              <a:t>možnost </a:t>
            </a:r>
            <a:r>
              <a:rPr lang="cs-CZ" b="1" dirty="0"/>
              <a:t>získat sraženou 15% daň zpět</a:t>
            </a:r>
            <a:r>
              <a:rPr lang="cs-CZ" dirty="0"/>
              <a:t> (a to i v případě pokud nepodepsal prohlášení</a:t>
            </a:r>
            <a:r>
              <a:rPr lang="cs-CZ" dirty="0" smtClean="0"/>
              <a:t>) – podáním daňového přiznání</a:t>
            </a:r>
          </a:p>
          <a:p>
            <a:pPr marL="3240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813601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171</TotalTime>
  <Words>968</Words>
  <Application>Microsoft Office PowerPoint</Application>
  <PresentationFormat>Vlastní</PresentationFormat>
  <Paragraphs>126</Paragraphs>
  <Slides>16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prezentace-edu-cz</vt:lpstr>
      <vt:lpstr>Dohody o pracích konaných mimo pracovní poměr</vt:lpstr>
      <vt:lpstr>Pracovní poměr x dohody</vt:lpstr>
      <vt:lpstr>Dohody o pracích konaných mimo pracovní poměr</vt:lpstr>
      <vt:lpstr>Základní znaky dohod</vt:lpstr>
      <vt:lpstr>Právní úprava dohod</vt:lpstr>
      <vt:lpstr>Dohoda o provedení práce</vt:lpstr>
      <vt:lpstr>Dohoda o pracovní činnosti  </vt:lpstr>
      <vt:lpstr>Skončení dohod  </vt:lpstr>
      <vt:lpstr>Zdanění dohod</vt:lpstr>
      <vt:lpstr>Sociální a zdravotní pojištění u dohod 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25</cp:revision>
  <cp:lastPrinted>1601-01-01T00:00:00Z</cp:lastPrinted>
  <dcterms:created xsi:type="dcterms:W3CDTF">2019-06-11T20:19:30Z</dcterms:created>
  <dcterms:modified xsi:type="dcterms:W3CDTF">2020-09-04T21:04:56Z</dcterms:modified>
</cp:coreProperties>
</file>