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8" r:id="rId4"/>
    <p:sldId id="259" r:id="rId5"/>
    <p:sldId id="28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4" r:id="rId19"/>
    <p:sldId id="272" r:id="rId20"/>
    <p:sldId id="273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83" d="100"/>
          <a:sy n="83" d="100"/>
        </p:scale>
        <p:origin x="-1386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doba a doba odpočinku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pohotovost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dojde k výkonu práce </a:t>
            </a:r>
          </a:p>
          <a:p>
            <a:pPr lvl="1"/>
            <a:r>
              <a:rPr lang="cs-CZ" dirty="0" smtClean="0"/>
              <a:t>přísluší za výkon práce mzda (nad rozsah stanovené týdenní </a:t>
            </a:r>
            <a:r>
              <a:rPr lang="pl-PL" dirty="0" smtClean="0"/>
              <a:t>pracovní doby se jedná o práci přesčas)</a:t>
            </a:r>
          </a:p>
          <a:p>
            <a:r>
              <a:rPr lang="cs-CZ" dirty="0" smtClean="0"/>
              <a:t>nedojde k výkonu práce </a:t>
            </a:r>
          </a:p>
          <a:p>
            <a:pPr lvl="1"/>
            <a:r>
              <a:rPr lang="cs-CZ" dirty="0" smtClean="0"/>
              <a:t>doba pohotovosti se nezapočítává do pracovní doby a přísluší odměna, nejméně 10 % průměrného hodinového výdělku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přesčas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přesčas je práce konaná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endParaRPr lang="cs-CZ" dirty="0" smtClean="0"/>
          </a:p>
          <a:p>
            <a:pPr lvl="1"/>
            <a:r>
              <a:rPr lang="cs-CZ" dirty="0" smtClean="0"/>
              <a:t>na příkaz </a:t>
            </a:r>
            <a:r>
              <a:rPr lang="cs-CZ" dirty="0" err="1" smtClean="0"/>
              <a:t>zam</a:t>
            </a:r>
            <a:r>
              <a:rPr lang="cs-CZ" dirty="0" smtClean="0"/>
              <a:t>-tele nebo s jeho souhlasem</a:t>
            </a:r>
          </a:p>
          <a:p>
            <a:pPr lvl="1"/>
            <a:r>
              <a:rPr lang="cs-CZ" dirty="0" smtClean="0"/>
              <a:t>nad stanovenou týdenní pracovní dobu, vyplývající z předem stanoveného rozvržení pracovní doby</a:t>
            </a:r>
          </a:p>
          <a:p>
            <a:pPr lvl="1"/>
            <a:r>
              <a:rPr lang="cs-CZ" dirty="0" smtClean="0"/>
              <a:t>mimo rámec rozvrhu pracovních směn</a:t>
            </a:r>
          </a:p>
          <a:p>
            <a:r>
              <a:rPr lang="cs-CZ" dirty="0" smtClean="0"/>
              <a:t>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s kratším úvazkem se za práci přesčas považuje práce přesahující stanovenou týdenní dobu (plný úvazek). </a:t>
            </a:r>
          </a:p>
          <a:p>
            <a:pPr lvl="1"/>
            <a:r>
              <a:rPr lang="cs-CZ" dirty="0" smtClean="0"/>
              <a:t>Těmto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cům</a:t>
            </a:r>
            <a:r>
              <a:rPr lang="cs-CZ" dirty="0" smtClean="0"/>
              <a:t> nelze práci přesčas nařídit.</a:t>
            </a:r>
          </a:p>
          <a:p>
            <a:r>
              <a:rPr lang="cs-CZ" dirty="0" smtClean="0"/>
              <a:t>Práci přesčas může </a:t>
            </a:r>
            <a:r>
              <a:rPr lang="cs-CZ" dirty="0" err="1" smtClean="0"/>
              <a:t>zam</a:t>
            </a:r>
            <a:r>
              <a:rPr lang="cs-CZ" dirty="0" smtClean="0"/>
              <a:t>-tel nařídit jen ve výjimečných případech, jsou-li pro to vážné důvody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0"/>
            <a:ext cx="10753200" cy="5139850"/>
          </a:xfrm>
        </p:spPr>
        <p:txBody>
          <a:bodyPr/>
          <a:lstStyle/>
          <a:p>
            <a:r>
              <a:rPr lang="cs-CZ" dirty="0" smtClean="0"/>
              <a:t>Práce přesčas lze nařídit:</a:t>
            </a:r>
          </a:p>
          <a:p>
            <a:pPr lvl="1"/>
            <a:r>
              <a:rPr lang="cs-CZ" dirty="0" smtClean="0"/>
              <a:t>max. 8 hodin týdně</a:t>
            </a:r>
          </a:p>
          <a:p>
            <a:pPr lvl="1"/>
            <a:r>
              <a:rPr lang="cs-CZ" dirty="0" smtClean="0"/>
              <a:t>max. 150 hodin ročně </a:t>
            </a:r>
          </a:p>
          <a:p>
            <a:r>
              <a:rPr lang="cs-CZ" dirty="0" smtClean="0"/>
              <a:t>Nad stanovený rozsah může zaměstnavatel požadovat jen se souhlasem zaměstnance a to v průměru nejvýše 8 ho. Týdně za období nejvýše 26 týdnů (52 týdnů)</a:t>
            </a:r>
          </a:p>
          <a:p>
            <a:r>
              <a:rPr lang="cs-CZ" dirty="0" smtClean="0"/>
              <a:t>Do ročního limitu 150 hodin se nezahrnuje práce přesčas, za kterou bylo zaměstnanci poskytnuto náhradní volno.</a:t>
            </a:r>
          </a:p>
          <a:p>
            <a:r>
              <a:rPr lang="cs-CZ" dirty="0" smtClean="0"/>
              <a:t>Práci přesčas nesmí vykonávat:</a:t>
            </a:r>
          </a:p>
          <a:p>
            <a:pPr lvl="1"/>
            <a:r>
              <a:rPr lang="cs-CZ" dirty="0" smtClean="0"/>
              <a:t>mladiství (absolutní zákaz) </a:t>
            </a:r>
          </a:p>
          <a:p>
            <a:pPr lvl="1"/>
            <a:r>
              <a:rPr lang="cs-CZ" dirty="0" smtClean="0"/>
              <a:t>těhotné ženy (absolutní zákaz) </a:t>
            </a:r>
          </a:p>
          <a:p>
            <a:pPr lvl="1"/>
            <a:r>
              <a:rPr lang="cs-CZ" dirty="0" smtClean="0"/>
              <a:t>zaměstnankyně a zaměstnanci, kteří pečují o dítě do 1 roku věku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Noční práce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37929" y="1423061"/>
            <a:ext cx="10753200" cy="4139998"/>
          </a:xfrm>
        </p:spPr>
        <p:txBody>
          <a:bodyPr/>
          <a:lstStyle/>
          <a:p>
            <a:r>
              <a:rPr lang="cs-CZ" dirty="0" smtClean="0"/>
              <a:t>Práce konaná v noční době, tj. mezi 22 a  6 hodinou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pracujícím v noci se rozumí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, který během noční doby pravidelně odpracuje nejméně 3 hodiny ze své pracovní doby v rámci 24 hodin</a:t>
            </a:r>
          </a:p>
          <a:p>
            <a:r>
              <a:rPr lang="cs-CZ" dirty="0" smtClean="0"/>
              <a:t>Právní úprava umožňuje práci v noci bez rozlišení pohlaví </a:t>
            </a:r>
          </a:p>
          <a:p>
            <a:r>
              <a:rPr lang="cs-CZ" dirty="0" smtClean="0"/>
              <a:t>Zákaz noční práce platí pro mladistvé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-tel má uloženy další specifické povinnosti, týkající se BOZP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Doba odpočinku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Časový úsek, kdy </a:t>
            </a:r>
            <a:r>
              <a:rPr lang="cs-CZ" dirty="0" err="1" smtClean="0"/>
              <a:t>zam</a:t>
            </a:r>
            <a:r>
              <a:rPr lang="cs-CZ" dirty="0" smtClean="0"/>
              <a:t>-tel není oprávněn požadovat po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výkon sjednané práce</a:t>
            </a:r>
          </a:p>
          <a:p>
            <a:r>
              <a:rPr lang="cs-CZ" dirty="0" smtClean="0"/>
              <a:t>Druhy odpočinku:</a:t>
            </a:r>
          </a:p>
          <a:p>
            <a:pPr lvl="1"/>
            <a:r>
              <a:rPr lang="cs-CZ" dirty="0" smtClean="0"/>
              <a:t>Přestávky v práci</a:t>
            </a:r>
          </a:p>
          <a:p>
            <a:pPr lvl="1"/>
            <a:r>
              <a:rPr lang="cs-CZ" dirty="0" smtClean="0"/>
              <a:t>Nepřetržitý odpočinek</a:t>
            </a:r>
          </a:p>
          <a:p>
            <a:pPr lvl="1"/>
            <a:r>
              <a:rPr lang="cs-CZ" dirty="0" smtClean="0"/>
              <a:t>Dny pracovního klidu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Liší se délkou, účelem a umístěním v čase pracovní doby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Přestávky v práci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je povinen poskytnout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nci</a:t>
            </a:r>
            <a:r>
              <a:rPr lang="cs-CZ" dirty="0" smtClean="0"/>
              <a:t> pracovní přestávku na jídlo a oddech, která se nezapočítává do pracovní doby a to:</a:t>
            </a:r>
          </a:p>
          <a:p>
            <a:pPr marL="538163" lvl="1" indent="-80963">
              <a:buFontTx/>
              <a:buChar char="-"/>
            </a:pPr>
            <a:r>
              <a:rPr lang="cs-CZ" dirty="0" smtClean="0"/>
              <a:t>nejdéle po každých 6 hodinách (u mladistvých po 4,5 hodinách) nepřetržité práce v trvání nejméně 30 minut</a:t>
            </a:r>
          </a:p>
          <a:p>
            <a:r>
              <a:rPr lang="pl-PL" dirty="0" smtClean="0"/>
              <a:t>Neposkytuje se na začátku a na konci pracovní doby</a:t>
            </a:r>
          </a:p>
          <a:p>
            <a:r>
              <a:rPr lang="cs-CZ" dirty="0" smtClean="0"/>
              <a:t>Způsob a místo trávení přestávky je plně v dispozici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r>
              <a:rPr lang="cs-CZ" dirty="0" smtClean="0"/>
              <a:t>Zvláštní druh přestávek – přestávky na kojení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Nepřetržitý odpočinek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 buď: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Mezi dvěma směnami nebo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V týdnu</a:t>
            </a:r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Mezi dvěma směnami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59842" y="1234802"/>
            <a:ext cx="10753200" cy="4139998"/>
          </a:xfrm>
        </p:spPr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je povinen rozvrhnout pracovní dobu tak, aby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měl </a:t>
            </a:r>
            <a:r>
              <a:rPr lang="cs-CZ" b="1" dirty="0" smtClean="0"/>
              <a:t>mezi koncem jedné směny a začátkem následující směny nepřetržitý odpočinek po dobu alespoň 11 hodin (12 hodin u </a:t>
            </a:r>
            <a:r>
              <a:rPr lang="cs-CZ" b="1" dirty="0" err="1" smtClean="0"/>
              <a:t>zam</a:t>
            </a:r>
            <a:r>
              <a:rPr lang="cs-CZ" b="1" dirty="0" smtClean="0"/>
              <a:t>-</a:t>
            </a:r>
            <a:r>
              <a:rPr lang="cs-CZ" b="1" dirty="0" err="1" smtClean="0"/>
              <a:t>ců</a:t>
            </a:r>
            <a:r>
              <a:rPr lang="cs-CZ" b="1" dirty="0" smtClean="0"/>
              <a:t> mladších 18 let) po sobě jdoucích během 24 hodin</a:t>
            </a:r>
          </a:p>
          <a:p>
            <a:r>
              <a:rPr lang="cs-CZ" dirty="0" smtClean="0"/>
              <a:t>Může být zkrácen až na 8 hodin (ne 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mladších 18 let) za podmínky, že následující odpočinek bude prodloužen o dobu zkrácení tohoto odpočinku, a to v případech taxativně uvedených (např. nepřetržité provozy, naléhavé opravy, živelné události) 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má uzavřen u zaměstnavatele pracovní poměr na stanovenou týdenní pracovní dobu. Je možné u jiného zaměstnavatele uzavřít pracovní poměr rovněž na stanovenou týdenní pracovní dobu ? V jakém rozsahu je možné uzavřít další pracovní poměr u jiného zaměstnavatele?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V týdnu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1715" y="1270897"/>
            <a:ext cx="11275484" cy="4139998"/>
          </a:xfrm>
        </p:spPr>
        <p:txBody>
          <a:bodyPr/>
          <a:lstStyle/>
          <a:p>
            <a:r>
              <a:rPr lang="cs-CZ" dirty="0" smtClean="0"/>
              <a:t>Během každého období 7 po sobě jdoucích kalendářních dnů musí mít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nepřetržitý odpočinek v trvání alespoň 35 hodin (u mladistvého 48 hodin)</a:t>
            </a:r>
          </a:p>
          <a:p>
            <a:r>
              <a:rPr lang="cs-CZ" dirty="0" smtClean="0"/>
              <a:t>Výjimečně 24 hodin s tím, že v období následujících 7 kalendářních dní po sobě jdoucích bude o toto snížení prodloužen</a:t>
            </a:r>
          </a:p>
          <a:p>
            <a:r>
              <a:rPr lang="cs-CZ" dirty="0" smtClean="0"/>
              <a:t>Volno se poskytuje zásadně hromadně, je-li to možné všem zaměstnancům a tak aby tam spadala neděle</a:t>
            </a:r>
            <a:endParaRPr lang="cs-CZ" b="1" i="1" u="sng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doba - pojmy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39253"/>
            <a:ext cx="10753200" cy="4592747"/>
          </a:xfrm>
        </p:spPr>
        <p:txBody>
          <a:bodyPr/>
          <a:lstStyle/>
          <a:p>
            <a:r>
              <a:rPr lang="cs-CZ" sz="2400" b="1" dirty="0" smtClean="0"/>
              <a:t>Pracovní dobou </a:t>
            </a:r>
            <a:r>
              <a:rPr lang="cs-CZ" sz="2400" dirty="0" smtClean="0"/>
              <a:t>je doba, v níž je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r>
              <a:rPr lang="cs-CZ" sz="2400" dirty="0" smtClean="0"/>
              <a:t> povinen vykonávat pro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-tele práci, a doba, v níž je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r>
              <a:rPr lang="cs-CZ" sz="2400" dirty="0" smtClean="0"/>
              <a:t> na pracovišti připraven k výkonu práce podle pokynů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-tele.</a:t>
            </a:r>
          </a:p>
          <a:p>
            <a:r>
              <a:rPr lang="cs-CZ" sz="2400" b="1" dirty="0" smtClean="0"/>
              <a:t>Dobou odpočinku </a:t>
            </a:r>
            <a:r>
              <a:rPr lang="cs-CZ" sz="2400" dirty="0" smtClean="0"/>
              <a:t>je doba, která není pracovní dobou.</a:t>
            </a:r>
          </a:p>
          <a:p>
            <a:r>
              <a:rPr lang="cs-CZ" sz="2400" b="1" dirty="0" smtClean="0"/>
              <a:t>Směnou</a:t>
            </a:r>
            <a:r>
              <a:rPr lang="cs-CZ" sz="2400" dirty="0" smtClean="0"/>
              <a:t> je část týdenní pracovní doby bez práce přesčas, kterou je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r>
              <a:rPr lang="cs-CZ" sz="2400" dirty="0" smtClean="0"/>
              <a:t> povinen na základě předem stanoveného rozvrhu pracovních směn odpracovat.</a:t>
            </a:r>
          </a:p>
          <a:p>
            <a:r>
              <a:rPr lang="cs-CZ" sz="2400" b="1" dirty="0" smtClean="0"/>
              <a:t>Pracovní režim </a:t>
            </a:r>
            <a:r>
              <a:rPr lang="cs-CZ" sz="2400" dirty="0" smtClean="0"/>
              <a:t>je režim práce, v němž se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ci</a:t>
            </a:r>
            <a:r>
              <a:rPr lang="cs-CZ" sz="2400" dirty="0" smtClean="0"/>
              <a:t> vzájemně pravidelně střídají v rámci 24 hodin po sobě jdoucích.</a:t>
            </a:r>
          </a:p>
          <a:p>
            <a:pPr lvl="1"/>
            <a:r>
              <a:rPr lang="cs-CZ" sz="1800" dirty="0" smtClean="0"/>
              <a:t>Dvousměnný, třísměnný, nepřetržitý (vyžadující práce 24 hod. 7 dní v týdnu)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Dny pracovního klidu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7811" y="1246833"/>
            <a:ext cx="11323610" cy="413999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=dny, na které připadá nepřetržitý odpočinek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v týdnu a svátky </a:t>
            </a:r>
          </a:p>
          <a:p>
            <a:r>
              <a:rPr lang="cs-CZ" dirty="0" smtClean="0"/>
              <a:t>V tyto dny lze nařídit práci jen výjimečně, a to </a:t>
            </a:r>
          </a:p>
          <a:p>
            <a:pPr marL="340900" lvl="1" indent="-88900">
              <a:buFont typeface="Courier New" pitchFamily="49" charset="0"/>
              <a:buChar char="o"/>
            </a:pPr>
            <a:r>
              <a:rPr lang="cs-CZ" dirty="0" smtClean="0"/>
              <a:t>v zákonem taxativně určených případech,  kdy lze nařídit nutné práce ve dnech nepřetržitého odpočinku v týdnu (např. naléhavé opravné práce, inventura, živelné události, doprava, krmení zvířat)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práce v nepřetržitém provozu a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práce při střežení objektu </a:t>
            </a:r>
            <a:r>
              <a:rPr lang="cs-CZ" dirty="0" err="1" smtClean="0"/>
              <a:t>zam</a:t>
            </a:r>
            <a:r>
              <a:rPr lang="cs-CZ" dirty="0" smtClean="0"/>
              <a:t>-tele.</a:t>
            </a:r>
          </a:p>
          <a:p>
            <a:r>
              <a:rPr lang="cs-CZ" sz="2400" dirty="0" smtClean="0"/>
              <a:t>Za dobu práce ve svátek přísluší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nci</a:t>
            </a:r>
            <a:r>
              <a:rPr lang="cs-CZ" sz="2400" dirty="0" smtClean="0"/>
              <a:t> dosažená mzda a náhradní volno v rozsahu práce konané ve svátek, případně dohodnutý příplatek ve výši průměrného výdělku (100 %) místo náhradního volna hodinového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nci</a:t>
            </a:r>
            <a:r>
              <a:rPr lang="cs-CZ" sz="2400" dirty="0" smtClean="0"/>
              <a:t>, který nepracoval proto, že svátek připadl na jeho obvyklý pracovní den, se plat nekrátí.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Dovolená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, který vykonává zaměstnání v pracovním poměru, vzniká za podmínek stanovených v zákoníku práce právo na: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 smtClean="0"/>
              <a:t>dovolenou za kalendářní rok nebo na její poměrnou část,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 smtClean="0"/>
              <a:t>dovolenou za odpracované dny,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 smtClean="0"/>
              <a:t>dodatkovou dovolenou,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 smtClean="0"/>
              <a:t>dovolená nad rámec zákona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a) Dovolená za kalendářní rok a její poměrná část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8900" indent="-88900"/>
            <a:r>
              <a:rPr lang="cs-CZ" dirty="0" smtClean="0"/>
              <a:t> Výkon práce alespoň 60 dnů v roce u téhož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vatele</a:t>
            </a:r>
            <a:r>
              <a:rPr lang="cs-CZ" dirty="0" smtClean="0"/>
              <a:t> 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pracovní poměr trval nepřetržitě celý kalendářní rok u téhož   zaměstnavatele, pak náleží dovolená </a:t>
            </a:r>
            <a:r>
              <a:rPr lang="cs-CZ" u="sng" dirty="0" smtClean="0"/>
              <a:t>za kalendářní rok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arenR"/>
              <a:tabLst>
                <a:tab pos="268288" algn="l"/>
              </a:tabLst>
            </a:pPr>
            <a:r>
              <a:rPr lang="cs-CZ" dirty="0" smtClean="0"/>
              <a:t>pracovní poměr trval jen po část roku, pak náleží </a:t>
            </a:r>
            <a:r>
              <a:rPr lang="cs-CZ" u="sng" dirty="0" smtClean="0"/>
              <a:t>poměrná část dovolené</a:t>
            </a:r>
            <a:r>
              <a:rPr lang="cs-CZ" dirty="0" smtClean="0"/>
              <a:t>, která činí 1/12 celkové dovolené za každý celý kalendářní měsíc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59842" y="307139"/>
            <a:ext cx="10753200" cy="5139850"/>
          </a:xfrm>
        </p:spPr>
        <p:txBody>
          <a:bodyPr/>
          <a:lstStyle/>
          <a:p>
            <a:r>
              <a:rPr lang="cs-CZ" dirty="0" smtClean="0"/>
              <a:t>Základní výměra dovolené činí 4 týdny (tj. 20 pracovních dnů)</a:t>
            </a:r>
          </a:p>
          <a:p>
            <a:r>
              <a:rPr lang="cs-CZ" dirty="0" smtClean="0"/>
              <a:t>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telů</a:t>
            </a:r>
            <a:r>
              <a:rPr lang="cs-CZ" dirty="0" smtClean="0"/>
              <a:t>, kteří provozují podnikatelskou činnost, lze v kolektivní smlouvě nebo vnitřním předpisu dovolenou prodloužit o další týdny</a:t>
            </a:r>
          </a:p>
          <a:p>
            <a:r>
              <a:rPr lang="cs-CZ" dirty="0" smtClean="0"/>
              <a:t>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telů</a:t>
            </a:r>
            <a:r>
              <a:rPr lang="cs-CZ" dirty="0" smtClean="0"/>
              <a:t>, kteří neprovozují podnikatelskou činnost, přísluší zaměstnancům dovolená o 1 týden delší než je základní výměra (tj.5 týdnů)</a:t>
            </a:r>
          </a:p>
          <a:p>
            <a:r>
              <a:rPr lang="cs-CZ" dirty="0" smtClean="0"/>
              <a:t>dovolená pedagogických pracovníků a akademických pracovníků 8 týdnů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odpracoval u téhož zaměstnavatele 9 měsíců v roce. Jeho celoroční nárok na dovolenou činí 4 týdny.</a:t>
            </a:r>
          </a:p>
          <a:p>
            <a:pPr>
              <a:buNone/>
            </a:pPr>
            <a:r>
              <a:rPr lang="cs-CZ" dirty="0" smtClean="0"/>
              <a:t>Jaký má nárok na dovolenou (kolik dní)?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b) Dovolená za odpracované dny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neodpracuje 60 dnů v roce u téhož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r>
              <a:rPr lang="cs-CZ" dirty="0" smtClean="0"/>
              <a:t>Náleží mu dovolená v délce 1/12 z celkové dovolené za každých 21 odpracovaných dnů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Př</a:t>
            </a:r>
            <a:r>
              <a:rPr lang="cs-CZ" dirty="0" smtClean="0"/>
              <a:t>: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nastoupil do pracovního poměru u </a:t>
            </a:r>
            <a:r>
              <a:rPr lang="cs-CZ" dirty="0" err="1" smtClean="0"/>
              <a:t>zam</a:t>
            </a:r>
            <a:r>
              <a:rPr lang="cs-CZ" dirty="0" smtClean="0"/>
              <a:t>-tele dne 2.11.2013 a jeho pracovní poměr trval do 31.12.2013.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odpracoval 42 dnů. </a:t>
            </a:r>
          </a:p>
          <a:p>
            <a:pPr>
              <a:buNone/>
            </a:pPr>
            <a:r>
              <a:rPr lang="cs-CZ" dirty="0" smtClean="0"/>
              <a:t>Kolik činí výměra dovolené?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Př.: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pracoval v lednu 23 dnů a v únoru 21 dnů. Základní výměra dovolené činí 6 týdnů za rok.</a:t>
            </a:r>
          </a:p>
          <a:p>
            <a:pPr>
              <a:buNone/>
            </a:pPr>
            <a:r>
              <a:rPr lang="cs-CZ" dirty="0" smtClean="0"/>
              <a:t>Kolik činí výměra dovolené?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c) Dodatková dovolená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Činí 1 týden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který pracuje u téhož </a:t>
            </a:r>
            <a:r>
              <a:rPr lang="cs-CZ" dirty="0" err="1" smtClean="0"/>
              <a:t>zam</a:t>
            </a:r>
            <a:r>
              <a:rPr lang="cs-CZ" dirty="0" smtClean="0"/>
              <a:t>-tele po celý kalendářní rok a vykonává:</a:t>
            </a:r>
          </a:p>
          <a:p>
            <a:pPr lvl="1"/>
            <a:r>
              <a:rPr lang="cs-CZ" dirty="0" smtClean="0"/>
              <a:t>práce pod zemí při těžbě nerostů nebo při ražení tunelů</a:t>
            </a:r>
          </a:p>
          <a:p>
            <a:pPr lvl="1"/>
            <a:r>
              <a:rPr lang="cs-CZ" dirty="0" smtClean="0"/>
              <a:t>práce zvlášť obtížné nebo zdraví škodlivé, vyjmenované v zákoníku práce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Musí být vždy vyčerpána, a to přednostně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c) Dovolená nad rámec zákona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Lze smluvně sjednat podmínky nároku na poskytování dalšího typu dovolené dle zásad rovného zacházení a zákazu diskriminace </a:t>
            </a:r>
          </a:p>
          <a:p>
            <a:r>
              <a:rPr lang="cs-CZ" dirty="0" smtClean="0"/>
              <a:t>Ujednání v kolektivní smlouvě nebo i v individuální smlouvě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</a:t>
            </a:r>
            <a:r>
              <a:rPr lang="cs-CZ" dirty="0" err="1" smtClean="0"/>
              <a:t>Zam</a:t>
            </a:r>
            <a:r>
              <a:rPr lang="cs-CZ" dirty="0" smtClean="0"/>
              <a:t>-tel na základě ujednání v kolektivní smlouvě poskytuje další dovolené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kteří jsou v pracovním poměru alespoň 5 let, dále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starší 50 let,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pracujících v kontu pracovní doby, a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kteří pečují o děti do 15 let věku. </a:t>
            </a:r>
          </a:p>
          <a:p>
            <a:pPr>
              <a:buNone/>
            </a:pPr>
            <a:r>
              <a:rPr lang="cs-CZ" dirty="0" smtClean="0"/>
              <a:t>Je možné poskytovat takovouto dovolenou nad rámec ZP?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typy týdenní pracovní doby podle délky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1717" y="124683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Normální pracovní doba</a:t>
            </a:r>
          </a:p>
          <a:p>
            <a:pPr lvl="1"/>
            <a:r>
              <a:rPr lang="cs-CZ" dirty="0" smtClean="0"/>
              <a:t>v rozsahu nejvýše 40 hodin týdně</a:t>
            </a:r>
          </a:p>
          <a:p>
            <a:pPr lvl="1">
              <a:buFont typeface="Courier New" pitchFamily="49" charset="0"/>
              <a:buChar char="o"/>
              <a:tabLst>
                <a:tab pos="179388" algn="l"/>
              </a:tabLst>
            </a:pPr>
            <a:r>
              <a:rPr lang="cs-CZ" dirty="0" smtClean="0"/>
              <a:t>nejvýše 37,5 hodin týdně – pracující při těžbě, v důlní výstavbě, geologický průzkum na báňských pracovištích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nejvýše 37,5 hodin týdně - třísměnný a nepřetržitý pracovní režim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nejvýše 38,75 hodin týdně - dvousměnný pracovní režim</a:t>
            </a:r>
          </a:p>
          <a:p>
            <a:pPr marL="431388" lvl="1" indent="-179388">
              <a:buFont typeface="Courier New" pitchFamily="49" charset="0"/>
              <a:buChar char="o"/>
            </a:pPr>
            <a:r>
              <a:rPr lang="cs-CZ" dirty="0" smtClean="0"/>
              <a:t>u zaměstnanců mladších 18 let nesmí délka pracovní směny v jednotlivých dnech překročit 8 hodin (40 hodin týdně) 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Zkrácená pracovní doba bez snížení mzdy</a:t>
            </a:r>
          </a:p>
          <a:p>
            <a:pPr lvl="1"/>
            <a:r>
              <a:rPr lang="cs-CZ" dirty="0" smtClean="0"/>
              <a:t>Zkrácení lze dohodnout v kolektivní smlouvě nebo ve vnitřním předpise, ale pouze 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telů</a:t>
            </a:r>
            <a:r>
              <a:rPr lang="cs-CZ" dirty="0" smtClean="0"/>
              <a:t>,kteří provozují podnikatelskou činnost.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Kratší pracovní doba se snížením mzdy</a:t>
            </a:r>
          </a:p>
          <a:p>
            <a:pPr lvl="1"/>
            <a:r>
              <a:rPr lang="cs-CZ" dirty="0" smtClean="0"/>
              <a:t>sjednaná v pracovní smlouvě nebo povolena na žádost zaměstnance, kterému náleží mzda odpovídající kratší pracovní době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Čerpání dovolené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51558" y="1258866"/>
            <a:ext cx="10753200" cy="4139998"/>
          </a:xfrm>
        </p:spPr>
        <p:txBody>
          <a:bodyPr/>
          <a:lstStyle/>
          <a:p>
            <a:r>
              <a:rPr lang="cs-CZ" dirty="0" smtClean="0"/>
              <a:t>Dobu čerpání (nástup) dovolené určuje </a:t>
            </a:r>
            <a:r>
              <a:rPr lang="cs-CZ" dirty="0" err="1" smtClean="0"/>
              <a:t>zam</a:t>
            </a:r>
            <a:r>
              <a:rPr lang="cs-CZ" dirty="0" smtClean="0"/>
              <a:t>-tel </a:t>
            </a:r>
          </a:p>
          <a:p>
            <a:pPr lvl="1"/>
            <a:r>
              <a:rPr lang="cs-CZ" dirty="0" smtClean="0"/>
              <a:t>Měl by tak činit podle písemného rozvrhu čerpání dovolené</a:t>
            </a:r>
          </a:p>
          <a:p>
            <a:r>
              <a:rPr lang="cs-CZ" dirty="0" smtClean="0"/>
              <a:t>Dobu čerpání je </a:t>
            </a:r>
            <a:r>
              <a:rPr lang="cs-CZ" dirty="0" err="1" smtClean="0"/>
              <a:t>zam</a:t>
            </a:r>
            <a:r>
              <a:rPr lang="cs-CZ" dirty="0" smtClean="0"/>
              <a:t>-tel povinen písemně oznámit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alespoň 14 dnů předem </a:t>
            </a:r>
          </a:p>
          <a:p>
            <a:r>
              <a:rPr lang="cs-CZ" dirty="0" smtClean="0"/>
              <a:t>Poskytuje-li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dovolená v několika částech, musí alespoň jedna část činit 2 týdny (pokud se účastníci nedohodnou jinak)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-tel může určit hromadné čerpání dovolené (je-li to nutné z provozních důvodů), které však nesmí činit více než 2 týdny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Čerpání dovolené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může určit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čerpání dovolené, i když dosud nesplnil podmínky pro vznik práva na dovolenou (předpokládá, že podmínky splní)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Čerpání dovolené § 218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07968" y="1270896"/>
            <a:ext cx="10753200" cy="4139998"/>
          </a:xfrm>
        </p:spPr>
        <p:txBody>
          <a:bodyPr/>
          <a:lstStyle/>
          <a:p>
            <a:r>
              <a:rPr lang="cs-CZ" sz="1800" dirty="0" smtClean="0"/>
              <a:t>Čerpání dovolené je </a:t>
            </a:r>
            <a:r>
              <a:rPr lang="cs-CZ" sz="1800" dirty="0" err="1" smtClean="0"/>
              <a:t>zam</a:t>
            </a:r>
            <a:r>
              <a:rPr lang="cs-CZ" sz="1800" dirty="0" smtClean="0"/>
              <a:t>-tel povinen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ci</a:t>
            </a:r>
            <a:r>
              <a:rPr lang="cs-CZ" sz="1800" dirty="0" smtClean="0"/>
              <a:t> určit tak, aby dovolenou vyčerpal v kalendářním roce, ve kterém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ci</a:t>
            </a:r>
            <a:r>
              <a:rPr lang="cs-CZ" sz="1800" dirty="0" smtClean="0"/>
              <a:t> právo na dovolenou vzniklo, ledaže v tom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teli</a:t>
            </a:r>
            <a:r>
              <a:rPr lang="cs-CZ" sz="1800" dirty="0" smtClean="0"/>
              <a:t> brání překážky v práci na straně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ce</a:t>
            </a:r>
            <a:r>
              <a:rPr lang="cs-CZ" sz="1800" dirty="0" smtClean="0"/>
              <a:t> nebo naléhavé provozní důvody.</a:t>
            </a:r>
          </a:p>
          <a:p>
            <a:r>
              <a:rPr lang="cs-CZ" sz="1800" dirty="0" smtClean="0"/>
              <a:t>Nemůže-li být dovolená vyčerpána, je </a:t>
            </a:r>
            <a:r>
              <a:rPr lang="cs-CZ" sz="1800" dirty="0" err="1" smtClean="0"/>
              <a:t>zam</a:t>
            </a:r>
            <a:r>
              <a:rPr lang="cs-CZ" sz="1800" dirty="0" smtClean="0"/>
              <a:t>-tel povinen určit ji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ci</a:t>
            </a:r>
            <a:r>
              <a:rPr lang="cs-CZ" sz="1800" dirty="0" smtClean="0"/>
              <a:t> tak, aby byla vyčerpána nejpozději do konce následujícího kalendářního roku</a:t>
            </a:r>
          </a:p>
          <a:p>
            <a:r>
              <a:rPr lang="cs-CZ" sz="1800" dirty="0" smtClean="0"/>
              <a:t>Není-li čerpání dovolené určeno nejpozději do 30. června následujícího kalendářního roku, má právo určit čerpání dovolené rovněž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nec</a:t>
            </a:r>
            <a:r>
              <a:rPr lang="cs-CZ" sz="1800" dirty="0" smtClean="0"/>
              <a:t>. Čerpání dovolené je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nec</a:t>
            </a:r>
            <a:r>
              <a:rPr lang="cs-CZ" sz="1800" dirty="0" smtClean="0"/>
              <a:t> povinen písemně oznámit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teli</a:t>
            </a:r>
            <a:r>
              <a:rPr lang="cs-CZ" sz="1800" dirty="0" smtClean="0"/>
              <a:t> alespoň 14 dnů předem, pokud se nedohodne se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telem</a:t>
            </a:r>
            <a:r>
              <a:rPr lang="cs-CZ" sz="1800" dirty="0" smtClean="0"/>
              <a:t> na jiné době oznámení.</a:t>
            </a:r>
          </a:p>
          <a:p>
            <a:r>
              <a:rPr lang="cs-CZ" sz="1800" dirty="0" smtClean="0"/>
              <a:t>Nemůže-li být dovolená vyčerpána ani do konce následujícího kalendářního roku proto, že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nec</a:t>
            </a:r>
            <a:r>
              <a:rPr lang="cs-CZ" sz="1800" dirty="0" smtClean="0"/>
              <a:t> byl uznán dočasně práce neschopným nebo z důvodu čerpání mateřské anebo rodičovské dovolené, je </a:t>
            </a:r>
            <a:r>
              <a:rPr lang="cs-CZ" sz="1800" dirty="0" err="1" smtClean="0"/>
              <a:t>zam</a:t>
            </a:r>
            <a:r>
              <a:rPr lang="cs-CZ" sz="1800" dirty="0" smtClean="0"/>
              <a:t>-tel povinen určit dobu čerpání této dovolené po skončení těchto překážek v práci.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za dovolenou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27221"/>
            <a:ext cx="10753200" cy="4604779"/>
          </a:xfrm>
        </p:spPr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přísluší za dobu čerpání dovolené náhrada mzdy nebo platu ve výši průměrného výdělku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přísluší náhrada mzdy nebo platu za nevyčerpanou dovolenou pouze v případě skončení pracovního poměru</a:t>
            </a:r>
          </a:p>
          <a:p>
            <a:r>
              <a:rPr lang="cs-CZ" dirty="0" smtClean="0"/>
              <a:t>Náhradu mzdy nebo platu za nevyčerpanou dodatkovou dovolenou není možné poskytnout; tato dovolená musí být vždy vyčerpána, a to přednostně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čerpal v roce 2013 2 týdny dovolené z roku 2012 a 1 týden z roku 2013. Délka dovolené u zaměstnavatele činí 5 týdnů.</a:t>
            </a:r>
          </a:p>
          <a:p>
            <a:pPr>
              <a:buNone/>
            </a:pPr>
            <a:r>
              <a:rPr lang="cs-CZ" dirty="0" smtClean="0"/>
              <a:t>Jaký bude zákonný postup? </a:t>
            </a:r>
          </a:p>
          <a:p>
            <a:pPr>
              <a:buNone/>
            </a:pPr>
            <a:r>
              <a:rPr lang="cs-CZ" dirty="0" smtClean="0"/>
              <a:t>V případě, že zaměstnanec nevyčerpá dovolenou za roku 2013 do konce roku 2014 zaniká tento nárok? Může jí zaměstnavatel proplatit?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Rozvržení pracovní doby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dobu rozvrhuje </a:t>
            </a:r>
            <a:r>
              <a:rPr lang="cs-CZ" dirty="0" err="1" smtClean="0"/>
              <a:t>zam</a:t>
            </a:r>
            <a:r>
              <a:rPr lang="cs-CZ" dirty="0" smtClean="0"/>
              <a:t>-tel a určí začátek a konec směn</a:t>
            </a:r>
          </a:p>
          <a:p>
            <a:r>
              <a:rPr lang="cs-CZ" dirty="0" smtClean="0"/>
              <a:t>Pracovní doba se rozvrhuje zpravidla do pětidenního pracovního týdne</a:t>
            </a:r>
          </a:p>
          <a:p>
            <a:r>
              <a:rPr lang="cs-CZ" dirty="0" smtClean="0"/>
              <a:t>Délka směny nesmí přesáhnout 12 hodin</a:t>
            </a:r>
          </a:p>
          <a:p>
            <a:r>
              <a:rPr lang="cs-CZ" dirty="0" smtClean="0"/>
              <a:t>Rozvržení pracovní doby může být:</a:t>
            </a:r>
          </a:p>
          <a:p>
            <a:pPr lvl="1"/>
            <a:r>
              <a:rPr lang="cs-CZ" u="sng" dirty="0" smtClean="0"/>
              <a:t>rovnoměrné</a:t>
            </a:r>
            <a:r>
              <a:rPr lang="cs-CZ" dirty="0" smtClean="0"/>
              <a:t> (nesmí přesáhnout týdenní pracovní dobu, týdenní pracovní doba se rozvrhuje tak, aby délka jedné směny nepřesáhla 9 hodin)</a:t>
            </a:r>
          </a:p>
          <a:p>
            <a:pPr lvl="1"/>
            <a:r>
              <a:rPr lang="cs-CZ" u="sng" dirty="0" smtClean="0"/>
              <a:t>nerovnoměrné </a:t>
            </a:r>
            <a:r>
              <a:rPr lang="cs-CZ" dirty="0" smtClean="0"/>
              <a:t>(nesmí přesáhnout týdenní pracovní dobu za období na které se pracovní doba rozvrhuje tj. max. 26 týdnů)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vykonává práci v pracovním poměru u </a:t>
            </a:r>
            <a:r>
              <a:rPr lang="cs-CZ" dirty="0" err="1" smtClean="0"/>
              <a:t>zam</a:t>
            </a:r>
            <a:r>
              <a:rPr lang="cs-CZ" dirty="0" smtClean="0"/>
              <a:t>-tele. Jeho pracovní doba činí 40 hodin a je rozvržena na  5 dní v týdnu. </a:t>
            </a:r>
          </a:p>
          <a:p>
            <a:pPr>
              <a:buNone/>
            </a:pPr>
            <a:r>
              <a:rPr lang="cs-CZ" dirty="0" smtClean="0"/>
              <a:t>Může </a:t>
            </a:r>
            <a:r>
              <a:rPr lang="cs-CZ" dirty="0" err="1" smtClean="0"/>
              <a:t>zam</a:t>
            </a:r>
            <a:r>
              <a:rPr lang="cs-CZ" dirty="0" smtClean="0"/>
              <a:t>-tel v rovnoměrném rozvržení pracovní doby přesáhnout 8hodinovou pracovní směnu a 40hodinový pracovní týden?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Pružná pracovní doba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Lepší využívání pracovní doby</a:t>
            </a:r>
          </a:p>
          <a:p>
            <a:r>
              <a:rPr lang="cs-CZ" dirty="0" smtClean="0"/>
              <a:t>Uspokojování osobní potřeby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endParaRPr lang="cs-CZ" dirty="0" smtClean="0"/>
          </a:p>
          <a:p>
            <a:r>
              <a:rPr lang="cs-CZ" dirty="0" smtClean="0"/>
              <a:t>Denní pracovní doba se dělí na:</a:t>
            </a:r>
          </a:p>
          <a:p>
            <a:pPr lvl="1"/>
            <a:r>
              <a:rPr lang="cs-CZ" sz="2400" dirty="0" smtClean="0"/>
              <a:t>Základní – povinnost být na pracovišti, určuje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</a:t>
            </a:r>
          </a:p>
          <a:p>
            <a:pPr lvl="1"/>
            <a:r>
              <a:rPr lang="cs-CZ" sz="2400" dirty="0" smtClean="0"/>
              <a:t>Volitelnou – určuje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-tel, ale začátek a konec si stanoví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Př.:Pracovní doba zaměstnance je rozvržena v rámci pružného pětidenního období tak, že základní úsek pracovní doby je každý den od 9:00 do 14:30 hodin včetně přestávky v práci v délce 30 min. Volitelný úsek pracovní doby je od 7:00 do 19:00 hodin. Kolik hodin je zaměstnanec povinen každý den odpracovat a jak by se posuzovala překážka v práci – ošetření u lékaře od 8:00 do 10 hod.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Konto pracovní doby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7810" y="1234802"/>
            <a:ext cx="11167671" cy="4139998"/>
          </a:xfrm>
        </p:spPr>
        <p:txBody>
          <a:bodyPr/>
          <a:lstStyle/>
          <a:p>
            <a:r>
              <a:rPr lang="cs-CZ" dirty="0" smtClean="0"/>
              <a:t>Jiný způsob nerovnoměrně rozvržené pracovní doby</a:t>
            </a:r>
          </a:p>
          <a:p>
            <a:r>
              <a:rPr lang="cs-CZ" dirty="0" smtClean="0"/>
              <a:t>K zavedení je třeba ujednání v kolektivní smlouvě/vnitřním předpisu</a:t>
            </a:r>
          </a:p>
          <a:p>
            <a:r>
              <a:rPr lang="cs-CZ" dirty="0" smtClean="0"/>
              <a:t>Umožňuje podnikatelům pružně reagovat na měnící se potřebu práce v závislosti na odbytu jejich produkce</a:t>
            </a:r>
          </a:p>
          <a:p>
            <a:r>
              <a:rPr lang="cs-CZ" dirty="0" smtClean="0"/>
              <a:t>Uplatněn jen se souhlasem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pPr marL="179388" indent="-179388">
              <a:buFontTx/>
              <a:buChar char="-"/>
            </a:pPr>
            <a:r>
              <a:rPr lang="cs-CZ" dirty="0" smtClean="0"/>
              <a:t> </a:t>
            </a:r>
            <a:r>
              <a:rPr lang="cs-CZ" dirty="0" err="1" smtClean="0"/>
              <a:t>Zam</a:t>
            </a:r>
            <a:r>
              <a:rPr lang="cs-CZ" dirty="0" smtClean="0"/>
              <a:t>-tel musí vyplácet stálou mzdu v rámci tzv. vyrovnávajícího období (max. 26 týdnů/52 týdnů)</a:t>
            </a:r>
          </a:p>
          <a:p>
            <a:pPr marL="179388" indent="-179388">
              <a:buFontTx/>
              <a:buChar char="-"/>
            </a:pPr>
            <a:r>
              <a:rPr lang="cs-CZ" dirty="0" err="1" smtClean="0"/>
              <a:t>Zam</a:t>
            </a:r>
            <a:r>
              <a:rPr lang="cs-CZ" dirty="0" smtClean="0"/>
              <a:t>-tel musí vést účet pracovní doby a účet mzdy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pohotovost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doba, v níž je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připraven k případnému výkonu práce podle pracovní smlouvy, která musí být v případě naléhavé potřeby provedena nad rámec jeho rozvrhu pracovních směn</a:t>
            </a:r>
          </a:p>
          <a:p>
            <a:r>
              <a:rPr lang="cs-CZ" dirty="0" smtClean="0"/>
              <a:t>Pouze na základě dohody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endParaRPr lang="cs-CZ" dirty="0" smtClean="0"/>
          </a:p>
          <a:p>
            <a:r>
              <a:rPr lang="cs-CZ" dirty="0" smtClean="0"/>
              <a:t>Rozsah není stanoven</a:t>
            </a:r>
          </a:p>
          <a:p>
            <a:r>
              <a:rPr lang="cs-CZ" dirty="0" smtClean="0"/>
              <a:t>Zejména u lékařů, policistů,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údržby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6500</TotalTime>
  <Words>2360</Words>
  <Application>Microsoft Office PowerPoint</Application>
  <PresentationFormat>Vlastní</PresentationFormat>
  <Paragraphs>242</Paragraphs>
  <Slides>34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prezentace-edu-cz</vt:lpstr>
      <vt:lpstr>Pracovní doba a doba odpočinku</vt:lpstr>
      <vt:lpstr>Pracovní doba - pojmy</vt:lpstr>
      <vt:lpstr>3 typy týdenní pracovní doby podle délky</vt:lpstr>
      <vt:lpstr>Rozvržení pracovní doby</vt:lpstr>
      <vt:lpstr>Snímek 5</vt:lpstr>
      <vt:lpstr>Pružná pracovní doba</vt:lpstr>
      <vt:lpstr>Snímek 7</vt:lpstr>
      <vt:lpstr>Konto pracovní doby</vt:lpstr>
      <vt:lpstr>Pracovní pohotovost</vt:lpstr>
      <vt:lpstr>Pracovní pohotovost</vt:lpstr>
      <vt:lpstr>Práce přesčas</vt:lpstr>
      <vt:lpstr>Snímek 12</vt:lpstr>
      <vt:lpstr>Noční práce </vt:lpstr>
      <vt:lpstr>Doba odpočinku </vt:lpstr>
      <vt:lpstr>Přestávky v práci</vt:lpstr>
      <vt:lpstr>Nepřetržitý odpočinek </vt:lpstr>
      <vt:lpstr>1) Mezi dvěma směnami</vt:lpstr>
      <vt:lpstr>Snímek 18</vt:lpstr>
      <vt:lpstr>2) V týdnu</vt:lpstr>
      <vt:lpstr>Dny pracovního klidu </vt:lpstr>
      <vt:lpstr>Dovolená</vt:lpstr>
      <vt:lpstr>a) Dovolená za kalendářní rok a její poměrná část</vt:lpstr>
      <vt:lpstr>Snímek 23</vt:lpstr>
      <vt:lpstr>Snímek 24</vt:lpstr>
      <vt:lpstr>b) Dovolená za odpracované dny</vt:lpstr>
      <vt:lpstr>Snímek 26</vt:lpstr>
      <vt:lpstr>c) Dodatková dovolená</vt:lpstr>
      <vt:lpstr>c) Dovolená nad rámec zákona </vt:lpstr>
      <vt:lpstr>Snímek 29</vt:lpstr>
      <vt:lpstr>Čerpání dovolené</vt:lpstr>
      <vt:lpstr>Čerpání dovolené</vt:lpstr>
      <vt:lpstr>Čerpání dovolené § 218</vt:lpstr>
      <vt:lpstr>Náhrada za dovolenou</vt:lpstr>
      <vt:lpstr>Snímek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34</cp:revision>
  <cp:lastPrinted>1601-01-01T00:00:00Z</cp:lastPrinted>
  <dcterms:created xsi:type="dcterms:W3CDTF">2019-06-11T20:19:30Z</dcterms:created>
  <dcterms:modified xsi:type="dcterms:W3CDTF">2019-09-06T09:52:27Z</dcterms:modified>
</cp:coreProperties>
</file>