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69310" autoAdjust="0"/>
  </p:normalViewPr>
  <p:slideViewPr>
    <p:cSldViewPr snapToGrid="0">
      <p:cViewPr varScale="1">
        <p:scale>
          <a:sx n="79" d="100"/>
          <a:sy n="79" d="100"/>
        </p:scale>
        <p:origin x="-1860" y="-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poměr - skončení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Výpovědní důvody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44063" y="1251285"/>
            <a:ext cx="10753200" cy="4568684"/>
          </a:xfrm>
        </p:spPr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Rušení či přemístění </a:t>
            </a:r>
            <a:r>
              <a:rPr lang="cs-CZ" sz="2000" dirty="0" err="1" smtClean="0"/>
              <a:t>zam</a:t>
            </a:r>
            <a:r>
              <a:rPr lang="cs-CZ" sz="2000" dirty="0" smtClean="0"/>
              <a:t>-tele nebo jeho části (bez právního nástupce)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Nadbytečnost zaměstnance vyvolaná organizačními změnami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Dlouhodobé zdravotní důvody na straně </a:t>
            </a:r>
            <a:r>
              <a:rPr lang="cs-CZ" sz="2000" dirty="0" err="1" smtClean="0"/>
              <a:t>zam</a:t>
            </a:r>
            <a:r>
              <a:rPr lang="cs-CZ" sz="2000" dirty="0" smtClean="0"/>
              <a:t>-</a:t>
            </a:r>
            <a:r>
              <a:rPr lang="cs-CZ" sz="2000" dirty="0" err="1" smtClean="0"/>
              <a:t>ce</a:t>
            </a:r>
            <a:r>
              <a:rPr lang="cs-CZ" sz="2000" dirty="0" smtClean="0"/>
              <a:t> (nezpůsobilost konat dosavadní  práci)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Nesplňování předpokladů nebo požadavků pro výkon práce ze strany </a:t>
            </a:r>
            <a:r>
              <a:rPr lang="cs-CZ" sz="2000" dirty="0" err="1" smtClean="0"/>
              <a:t>zam</a:t>
            </a:r>
            <a:r>
              <a:rPr lang="cs-CZ" sz="2000" dirty="0" smtClean="0"/>
              <a:t>-</a:t>
            </a:r>
            <a:r>
              <a:rPr lang="cs-CZ" sz="2000" dirty="0" err="1" smtClean="0"/>
              <a:t>ce</a:t>
            </a:r>
            <a:endParaRPr lang="cs-CZ" sz="2000" dirty="0" smtClean="0"/>
          </a:p>
          <a:p>
            <a:pPr marL="520288" lvl="1" indent="-268288"/>
            <a:r>
              <a:rPr lang="cs-CZ" sz="1800" dirty="0" smtClean="0"/>
              <a:t>specifickou podobou nesplňování požadavků jsou neuspokojivé pracovní výsledky. Zde může být výpověď dána jen jestliže:</a:t>
            </a:r>
          </a:p>
          <a:p>
            <a:pPr marL="930688" lvl="2" indent="-268288">
              <a:buFont typeface="Arial" pitchFamily="34" charset="0"/>
              <a:buChar char="•"/>
            </a:pPr>
            <a:r>
              <a:rPr lang="cs-CZ" sz="1600" dirty="0" err="1" smtClean="0"/>
              <a:t>Zam</a:t>
            </a:r>
            <a:r>
              <a:rPr lang="cs-CZ" sz="1600" dirty="0" smtClean="0"/>
              <a:t>-tel tento stav nezavinil</a:t>
            </a:r>
          </a:p>
          <a:p>
            <a:pPr marL="930688" lvl="2" indent="-268288">
              <a:buFont typeface="Arial" pitchFamily="34" charset="0"/>
              <a:buChar char="•"/>
            </a:pPr>
            <a:r>
              <a:rPr lang="cs-CZ" sz="1600" dirty="0" err="1" smtClean="0"/>
              <a:t>Zam</a:t>
            </a:r>
            <a:r>
              <a:rPr lang="cs-CZ" sz="1600" dirty="0" smtClean="0"/>
              <a:t>-</a:t>
            </a:r>
            <a:r>
              <a:rPr lang="cs-CZ" sz="1600" dirty="0" err="1" smtClean="0"/>
              <a:t>nec</a:t>
            </a:r>
            <a:r>
              <a:rPr lang="cs-CZ" sz="1600" dirty="0" smtClean="0"/>
              <a:t> byl k odstranění nedostatků v posledních 12ti měsících písemně vyzván, ale tyto nedostatky v přiměřené stanovené mu lhůtě neodstranil.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Důvody, které má zaměstnavatel pro okamžité zrušení pracovního poměru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Závažné porušení pracovní kázně</a:t>
            </a:r>
          </a:p>
          <a:p>
            <a:pPr marL="268288" indent="-268288"/>
            <a:r>
              <a:rPr lang="cs-CZ" sz="1800" dirty="0" smtClean="0"/>
              <a:t>soustavné méně závažné porušování pracovní kázně, jestliže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nec</a:t>
            </a:r>
            <a:r>
              <a:rPr lang="cs-CZ" sz="1800" dirty="0" smtClean="0"/>
              <a:t> byl v posledních 6ti měsících v souvislosti s porušením kázně písemně upozorněn na možnost výpovědi</a:t>
            </a:r>
            <a:r>
              <a:rPr lang="cs-CZ" sz="1600" dirty="0" smtClean="0"/>
              <a:t>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Zákaz výpovědi dané zaměstnavatelem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7811" y="1679970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lphaLcParenR"/>
            </a:pPr>
            <a:r>
              <a:rPr lang="cs-CZ" sz="2400" dirty="0" smtClean="0"/>
              <a:t>V době, kdy je uznán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nec</a:t>
            </a:r>
            <a:r>
              <a:rPr lang="cs-CZ" sz="2400" dirty="0" smtClean="0"/>
              <a:t> dočasně neschopným práce pro nemoc nebo úraz.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400" dirty="0" smtClean="0"/>
              <a:t>Při povolání ke službě v ozbrojených složkách (platí pro civilní službu).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400" dirty="0" smtClean="0"/>
              <a:t>V době dlouhodobého uvolnění pro výkon veřejné funkce.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400" dirty="0" smtClean="0"/>
              <a:t>V době kdy je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kyně</a:t>
            </a:r>
            <a:r>
              <a:rPr lang="cs-CZ" sz="2400" dirty="0" smtClean="0"/>
              <a:t> těhotná nebo čerpá mateřskou dovolenou nebo rodičovskou dovolenou.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400" dirty="0" smtClean="0"/>
              <a:t>V době dočasné nezpůsobilosti pro noční práci u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ce</a:t>
            </a:r>
            <a:r>
              <a:rPr lang="cs-CZ" sz="2400" dirty="0" smtClean="0"/>
              <a:t> pracujícího v noci.</a:t>
            </a: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zákazu výpovědi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3906" y="1258865"/>
            <a:ext cx="10753200" cy="4139998"/>
          </a:xfrm>
        </p:spPr>
        <p:txBody>
          <a:bodyPr/>
          <a:lstStyle/>
          <a:p>
            <a:r>
              <a:rPr lang="cs-CZ" sz="2400" u="sng" dirty="0" smtClean="0"/>
              <a:t>Zákaz výpovědi je omezen </a:t>
            </a:r>
            <a:r>
              <a:rPr lang="cs-CZ" sz="2400" dirty="0" smtClean="0"/>
              <a:t>ve spojení se stanovenými výpovědními důvody: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ruší se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 nebo jeho část, lze dát výpověď ve všech případech ochranné doby,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přemisťuje-li se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  neplatí pro těhotné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kyně</a:t>
            </a:r>
            <a:r>
              <a:rPr lang="cs-CZ" sz="2400" dirty="0" smtClean="0"/>
              <a:t> nebo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kyně</a:t>
            </a:r>
            <a:r>
              <a:rPr lang="cs-CZ" sz="2400" dirty="0" smtClean="0"/>
              <a:t> nebo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ce</a:t>
            </a:r>
            <a:r>
              <a:rPr lang="cs-CZ" sz="2400" dirty="0" smtClean="0"/>
              <a:t> který čerpá mateřskou dovolenou ,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z důvodů pro okamžité zrušení pracovního poměru, pokud nejde </a:t>
            </a:r>
            <a:r>
              <a:rPr lang="pl-PL" sz="2400" dirty="0" smtClean="0"/>
              <a:t>o zam-kyni na mateřské dovolené,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pro jiné porušení pracovní kázně, nejde-li o těhotnou zaměstnankyni nebo zaměstnance, kteří čerpají rodičovskou dovolenou.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Zaměstnavatel dal zaměstnanci výpověď z důvodu nadbytečnosti, tato výpověď byla doručena zaměstnanci dne 15.4.2014. Kdy skončí pracovní poměr zaměstnance, pokud byl od 27.6.2014 do 1.7.2014 v pracovní neschopnosti?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Okamžité zrušení pracovního poměru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47810" y="1282928"/>
            <a:ext cx="10753200" cy="4139998"/>
          </a:xfrm>
        </p:spPr>
        <p:txBody>
          <a:bodyPr/>
          <a:lstStyle/>
          <a:p>
            <a:r>
              <a:rPr lang="cs-CZ" dirty="0" smtClean="0"/>
              <a:t>Výjimečný způsob ukončení pracovního poměru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nemůže ze závažných důvodů pokračovat v pracovním poměru</a:t>
            </a:r>
          </a:p>
          <a:p>
            <a:r>
              <a:rPr lang="cs-CZ" dirty="0" smtClean="0"/>
              <a:t>Pracovní poměr končí dnem doručení okamžitého zrušení pracovního poměru</a:t>
            </a:r>
          </a:p>
          <a:p>
            <a:r>
              <a:rPr lang="cs-CZ" dirty="0" smtClean="0"/>
              <a:t>Musí:</a:t>
            </a:r>
          </a:p>
          <a:p>
            <a:pPr lvl="1"/>
            <a:r>
              <a:rPr lang="cs-CZ" dirty="0" smtClean="0"/>
              <a:t>mít písemnou formu,</a:t>
            </a:r>
          </a:p>
          <a:p>
            <a:pPr lvl="1"/>
            <a:r>
              <a:rPr lang="cs-CZ" dirty="0" smtClean="0"/>
              <a:t>být skutkově vymezen zákonným důvodem,</a:t>
            </a:r>
          </a:p>
          <a:p>
            <a:pPr lvl="1"/>
            <a:r>
              <a:rPr lang="cs-CZ" dirty="0" smtClean="0"/>
              <a:t>být prokazatelně doručen ve lhůtě.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68442" y="720000"/>
            <a:ext cx="12023558" cy="451576"/>
          </a:xfrm>
        </p:spPr>
        <p:txBody>
          <a:bodyPr/>
          <a:lstStyle/>
          <a:p>
            <a:r>
              <a:rPr lang="cs-CZ" dirty="0" smtClean="0"/>
              <a:t>Okamžité zrušení pracovního poměru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telem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pravomocné odsouzení zaměstnance pro úmyslný trestný čin </a:t>
            </a:r>
            <a:r>
              <a:rPr lang="pl-PL" dirty="0" smtClean="0"/>
              <a:t>k nepodmíněnému trestu odnětí svobody na dobu delší než 1 rok (na dobu </a:t>
            </a:r>
            <a:r>
              <a:rPr lang="cs-CZ" dirty="0" smtClean="0"/>
              <a:t>nejméně 6 měsíců, spáchá-li trestný čin při plnění pracovních úkolů)</a:t>
            </a:r>
          </a:p>
          <a:p>
            <a:r>
              <a:rPr lang="cs-CZ" dirty="0" smtClean="0"/>
              <a:t>porušení pracovních povinností (pracovní kázně) zvlášť hrubým způsobem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4853" y="720000"/>
            <a:ext cx="11381873" cy="451576"/>
          </a:xfrm>
        </p:spPr>
        <p:txBody>
          <a:bodyPr/>
          <a:lstStyle/>
          <a:p>
            <a:r>
              <a:rPr lang="cs-CZ" dirty="0" smtClean="0"/>
              <a:t>Okamžité zrušení pracovního poměru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nemůže podle lékařského posudku dále konat práce bez vážného ohrožení na zdraví a </a:t>
            </a:r>
            <a:r>
              <a:rPr lang="cs-CZ" dirty="0" err="1" smtClean="0"/>
              <a:t>zam</a:t>
            </a:r>
            <a:r>
              <a:rPr lang="cs-CZ" dirty="0" smtClean="0"/>
              <a:t>-tel jej nepřevedl v době 15 dnů ode dne předložení posudku na jinou vhodnou práci </a:t>
            </a:r>
          </a:p>
          <a:p>
            <a:r>
              <a:rPr lang="cs-CZ" dirty="0" smtClean="0"/>
              <a:t>Nevyplacení mzdy nebo náhrady mzdy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telem</a:t>
            </a:r>
            <a:r>
              <a:rPr lang="cs-CZ" dirty="0" smtClean="0"/>
              <a:t> do 15 dnů po uplynutí termínu splatnosti (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má nárok na náhradu mzdy ve výši průměrného výdělku za výpovědní dobu)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Zaměstnavatel nevyplatil mzdu za měsíc leden. Kdy může zaměstnanec okamžitě zrušit pracovní poměr?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Zrušení pracovního poměru ve zkušební době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35779" y="1619813"/>
            <a:ext cx="10753200" cy="4139998"/>
          </a:xfrm>
        </p:spPr>
        <p:txBody>
          <a:bodyPr/>
          <a:lstStyle/>
          <a:p>
            <a:r>
              <a:rPr lang="cs-CZ" dirty="0" smtClean="0"/>
              <a:t>Může </a:t>
            </a:r>
            <a:r>
              <a:rPr lang="cs-CZ" dirty="0" err="1" smtClean="0"/>
              <a:t>zam</a:t>
            </a:r>
            <a:r>
              <a:rPr lang="cs-CZ" dirty="0" smtClean="0"/>
              <a:t>-tel 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endParaRPr lang="cs-CZ" dirty="0" smtClean="0"/>
          </a:p>
          <a:p>
            <a:pPr lvl="1"/>
            <a:r>
              <a:rPr lang="cs-CZ" dirty="0" smtClean="0"/>
              <a:t>Z jakéhokoliv důvodu nebo</a:t>
            </a:r>
          </a:p>
          <a:p>
            <a:pPr lvl="1"/>
            <a:r>
              <a:rPr lang="cs-CZ" dirty="0" smtClean="0"/>
              <a:t>Bez uvedení důvodu</a:t>
            </a:r>
          </a:p>
          <a:p>
            <a:r>
              <a:rPr lang="cs-CZ" dirty="0" smtClean="0"/>
              <a:t>Zrušení pracovního poměru ve zkušební době musí být učiněno písemně, jinak je nicotné (zdánlivé) </a:t>
            </a:r>
          </a:p>
          <a:p>
            <a:r>
              <a:rPr lang="cs-CZ" dirty="0" smtClean="0"/>
              <a:t>Pracovní poměr skončí dnem doručení zrušení, není-li v něm uveden den pozdější </a:t>
            </a:r>
          </a:p>
          <a:p>
            <a:r>
              <a:rPr lang="cs-CZ" dirty="0" smtClean="0"/>
              <a:t>Pracovní poměr lze takto zrušit i v ochranné době neplatí zde zákaz výpovědi (mimo prvních 14 dnů pracovní neschopnosti)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Zkušební doba trvá od 1.9. do 30.11. </a:t>
            </a:r>
            <a:r>
              <a:rPr lang="cs-CZ" dirty="0" err="1" smtClean="0"/>
              <a:t>Zam</a:t>
            </a:r>
            <a:r>
              <a:rPr lang="cs-CZ" dirty="0" smtClean="0"/>
              <a:t>-tel se dne 29.11 rozhodl, že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r>
              <a:rPr lang="cs-CZ" dirty="0" smtClean="0"/>
              <a:t> zruší pracovní poměr ve zkušební době ke dni 30.11. Dne 29.11. napíše písemné zrušení ve zkušební době a odešle jej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, kterému to zároveň ústně oznámí 30.11. Zrušení ve zkušební době neobsahuje den skončení pracovního poměru a je doručeno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1.12.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Skončení pracovního poměru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cs-CZ" dirty="0" smtClean="0"/>
              <a:t>Dohodou </a:t>
            </a:r>
          </a:p>
          <a:p>
            <a:pPr marL="342900" indent="-342900">
              <a:buAutoNum type="arabicPeriod"/>
            </a:pPr>
            <a:r>
              <a:rPr lang="cs-CZ" dirty="0" smtClean="0"/>
              <a:t>Výpovědí</a:t>
            </a:r>
          </a:p>
          <a:p>
            <a:pPr marL="342900" indent="-342900">
              <a:buAutoNum type="arabicPeriod"/>
            </a:pPr>
            <a:r>
              <a:rPr lang="cs-CZ" dirty="0" smtClean="0"/>
              <a:t>Okamžitým zrušením</a:t>
            </a:r>
          </a:p>
          <a:p>
            <a:pPr marL="342900" indent="-342900">
              <a:buAutoNum type="arabicPeriod"/>
            </a:pPr>
            <a:r>
              <a:rPr lang="cs-CZ" dirty="0" smtClean="0"/>
              <a:t>Zrušením ve zkušební době</a:t>
            </a:r>
          </a:p>
          <a:p>
            <a:pPr marL="342900" indent="-342900">
              <a:buAutoNum type="arabicPeriod"/>
            </a:pPr>
            <a:r>
              <a:rPr lang="cs-CZ" dirty="0" smtClean="0"/>
              <a:t>Uplynutím sjednané určité doby </a:t>
            </a:r>
          </a:p>
          <a:p>
            <a:pPr marL="342900" indent="-342900">
              <a:buAutoNum type="arabicPeriod"/>
            </a:pPr>
            <a:r>
              <a:rPr lang="cs-CZ" dirty="0" smtClean="0"/>
              <a:t>Smrti zaměstnance, zaměstnavatele</a:t>
            </a:r>
          </a:p>
          <a:p>
            <a:pPr marL="342900" indent="-342900">
              <a:buAutoNum type="arabicPeriod"/>
            </a:pPr>
            <a:r>
              <a:rPr lang="cs-CZ" dirty="0" smtClean="0"/>
              <a:t>Rozhodnutím státní orgánu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Skončení pracovního poměru na dobu určitou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91401" y="1667939"/>
            <a:ext cx="10753200" cy="4139998"/>
          </a:xfrm>
        </p:spPr>
        <p:txBody>
          <a:bodyPr/>
          <a:lstStyle/>
          <a:p>
            <a:r>
              <a:rPr lang="cs-CZ" dirty="0" smtClean="0"/>
              <a:t>Pracovní poměr sjednaný na dobu určitou skončí uplynutím této doby (většinou se uvádí konkrétní den). </a:t>
            </a:r>
          </a:p>
          <a:p>
            <a:r>
              <a:rPr lang="cs-CZ" dirty="0" smtClean="0"/>
              <a:t>Pokračuje-li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po uplynutí sjednané doby, s vědomím </a:t>
            </a:r>
            <a:r>
              <a:rPr lang="cs-CZ" dirty="0" err="1" smtClean="0"/>
              <a:t>zam</a:t>
            </a:r>
            <a:r>
              <a:rPr lang="cs-CZ" dirty="0" smtClean="0"/>
              <a:t>-tele dále v konání prací (</a:t>
            </a:r>
            <a:r>
              <a:rPr lang="cs-CZ" dirty="0" err="1" smtClean="0"/>
              <a:t>zam</a:t>
            </a:r>
            <a:r>
              <a:rPr lang="cs-CZ" dirty="0" smtClean="0"/>
              <a:t>-tel mu dále přiděluje práci nebo ji výslovně nezakáže), platí, že pracovní poměr se změnil na pracovní poměr na dobu neurčitou.</a:t>
            </a:r>
          </a:p>
          <a:p>
            <a:r>
              <a:rPr lang="cs-CZ" dirty="0" smtClean="0"/>
              <a:t>Před uplynutím sjednané doby lze pracovní poměr skončit i ostatními způsoby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190611"/>
            <a:ext cx="10753200" cy="451576"/>
          </a:xfrm>
        </p:spPr>
        <p:txBody>
          <a:bodyPr/>
          <a:lstStyle/>
          <a:p>
            <a:r>
              <a:rPr lang="cs-CZ" dirty="0" smtClean="0"/>
              <a:t>Smrt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51558" y="697832"/>
            <a:ext cx="10753200" cy="4689000"/>
          </a:xfrm>
        </p:spPr>
        <p:txBody>
          <a:bodyPr/>
          <a:lstStyle/>
          <a:p>
            <a:r>
              <a:rPr lang="cs-CZ" dirty="0" smtClean="0"/>
              <a:t>Smrt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má za následek skončení pracovního poměru dnem jeho smrti.</a:t>
            </a:r>
          </a:p>
          <a:p>
            <a:r>
              <a:rPr lang="cs-CZ" dirty="0" smtClean="0"/>
              <a:t>Nároky na nevyplacenou odměnu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do výše 3násobku průměrného měsíčního výdělku se nestávají součástí dědictví, ale automaticky přecházejí postupně na jeho manžela/ku, děti a rodiče, jestliže s ním žili v době smrti ve společné domácnosti.</a:t>
            </a:r>
          </a:p>
          <a:p>
            <a:r>
              <a:rPr lang="cs-CZ" dirty="0" smtClean="0"/>
              <a:t>Peněžité </a:t>
            </a:r>
            <a:r>
              <a:rPr lang="cs-CZ" dirty="0" smtClean="0"/>
              <a:t>nároky </a:t>
            </a:r>
            <a:r>
              <a:rPr lang="cs-CZ" dirty="0" err="1" smtClean="0"/>
              <a:t>zam</a:t>
            </a:r>
            <a:r>
              <a:rPr lang="cs-CZ" dirty="0" smtClean="0"/>
              <a:t>-tele smrtí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zanikají s výjimkou práv, o kterých bylo pravomocně rozhodnuto nebo která byla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r>
              <a:rPr lang="cs-CZ" dirty="0" smtClean="0"/>
              <a:t> před jeho smrtí písemně uznána co do důvodu a výše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Smrt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Smrtí FO, která je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telem</a:t>
            </a:r>
            <a:r>
              <a:rPr lang="cs-CZ" dirty="0" smtClean="0"/>
              <a:t>, základní pracovněprávní vztah zaniká, to neplatí při pokračování v živnosti. </a:t>
            </a:r>
          </a:p>
          <a:p>
            <a:r>
              <a:rPr lang="cs-CZ" dirty="0" smtClean="0"/>
              <a:t>Nehodlá-li oprávněná osoba v živnosti pokračovat, zaniká základní pracovněprávní vztah marným uplynutím lhůty 3 měsíců ode dne smrti </a:t>
            </a:r>
            <a:r>
              <a:rPr lang="cs-CZ" dirty="0" err="1" smtClean="0"/>
              <a:t>zam</a:t>
            </a:r>
            <a:r>
              <a:rPr lang="cs-CZ" dirty="0" smtClean="0"/>
              <a:t>-tele. </a:t>
            </a:r>
            <a:br>
              <a:rPr lang="cs-CZ" dirty="0" smtClean="0"/>
            </a:br>
            <a:r>
              <a:rPr lang="cs-CZ" sz="2400" dirty="0" smtClean="0"/>
              <a:t>Krajská pobočka Úřadu práce vystaví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ci</a:t>
            </a:r>
            <a:r>
              <a:rPr lang="cs-CZ" sz="2400" dirty="0" smtClean="0"/>
              <a:t>, jehož pracovní poměr nebo dohoda o pracovní činnosti zanikly, na jeho žádost potvrzení o zaměstnání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Zaměstnanec zemřel, ke dni smrti existoval jeho dluh vůči zaměstnavateli za nedbalostní způsobenou škodu ve výši 10.000,-Kč. Zaměstnavatel mu naopak dosud nevyplatil mzdu ve výši 50.000,-Kč a cestovní náhrady ve výši 10.000,-Kč. Mzda zaměstnance činí 12.000,-Kč.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</a:t>
            </a:r>
            <a:r>
              <a:rPr lang="cs-CZ" dirty="0" err="1" smtClean="0"/>
              <a:t>zam</a:t>
            </a:r>
            <a:r>
              <a:rPr lang="cs-CZ" dirty="0" smtClean="0"/>
              <a:t>-tele v souvislosti se skončením pracovního poměru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 účelem nejen ochrany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ale i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</a:p>
          <a:p>
            <a:r>
              <a:rPr lang="cs-CZ" dirty="0" smtClean="0"/>
              <a:t>Nový </a:t>
            </a:r>
            <a:r>
              <a:rPr lang="cs-CZ" dirty="0" err="1" smtClean="0"/>
              <a:t>zam</a:t>
            </a:r>
            <a:r>
              <a:rPr lang="cs-CZ" dirty="0" smtClean="0"/>
              <a:t>-tel, který chce přijmout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do pracovního poměru</a:t>
            </a:r>
          </a:p>
          <a:p>
            <a:pPr lvl="1"/>
            <a:r>
              <a:rPr lang="cs-CZ" dirty="0" smtClean="0"/>
              <a:t>By měl mít představu o pracovních a odborných znalostech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pPr lvl="1"/>
            <a:r>
              <a:rPr lang="cs-CZ" dirty="0" smtClean="0"/>
              <a:t>Musí mít potvrzeno předcházející zaměstnání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Pracovní posudek</a:t>
            </a:r>
          </a:p>
          <a:p>
            <a:r>
              <a:rPr lang="cs-CZ" dirty="0" smtClean="0"/>
              <a:t>Zápočtový list, potvrzení o zaměstnání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posudek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Obsahem pracovního posudku je:</a:t>
            </a:r>
          </a:p>
          <a:p>
            <a:pPr lvl="1"/>
            <a:r>
              <a:rPr lang="cs-CZ" dirty="0" smtClean="0"/>
              <a:t>hodnocení práce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jeho kvalifikace, </a:t>
            </a:r>
          </a:p>
          <a:p>
            <a:pPr lvl="1"/>
            <a:r>
              <a:rPr lang="cs-CZ" dirty="0" smtClean="0"/>
              <a:t>schopností </a:t>
            </a:r>
          </a:p>
          <a:p>
            <a:pPr lvl="1"/>
            <a:r>
              <a:rPr lang="cs-CZ" dirty="0" smtClean="0"/>
              <a:t>a dalších skutečností, které mají vztah k výkonu práce.</a:t>
            </a:r>
          </a:p>
          <a:p>
            <a:r>
              <a:rPr lang="cs-CZ" dirty="0" smtClean="0"/>
              <a:t>Pracovní posudek je </a:t>
            </a:r>
            <a:r>
              <a:rPr lang="cs-CZ" dirty="0" err="1" smtClean="0"/>
              <a:t>zam</a:t>
            </a:r>
            <a:r>
              <a:rPr lang="cs-CZ" dirty="0" smtClean="0"/>
              <a:t>-tel povinen vydat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do 15ti dnů ode dne, kdy si o něj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požádá, není povinen dříve než 2 měsíce před skončením pracovního poměru.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Zápočtový list, potvrzení o zaměstnání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-tel je povinen vydat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po skončení zaměstnání a uvést v něm:</a:t>
            </a:r>
          </a:p>
          <a:p>
            <a:pPr marL="594900" lvl="1" indent="-342900">
              <a:buAutoNum type="alphaLcParenR"/>
            </a:pPr>
            <a:r>
              <a:rPr lang="cs-CZ" dirty="0" smtClean="0"/>
              <a:t>Údaje o zaměstnání</a:t>
            </a:r>
          </a:p>
          <a:p>
            <a:pPr marL="594900" lvl="1" indent="-342900">
              <a:buAutoNum type="alphaLcParenR"/>
            </a:pPr>
            <a:r>
              <a:rPr lang="cs-CZ" dirty="0" smtClean="0"/>
              <a:t>Druh konaných prací</a:t>
            </a:r>
          </a:p>
          <a:p>
            <a:pPr marL="594900" lvl="1" indent="-342900">
              <a:buAutoNum type="alphaLcParenR"/>
            </a:pPr>
            <a:r>
              <a:rPr lang="cs-CZ" dirty="0" smtClean="0"/>
              <a:t>Dosaženou kvalifikaci</a:t>
            </a:r>
          </a:p>
          <a:p>
            <a:pPr marL="594900" lvl="1" indent="-342900">
              <a:buAutoNum type="alphaLcParenR"/>
            </a:pPr>
            <a:r>
              <a:rPr lang="cs-CZ" dirty="0" smtClean="0"/>
              <a:t>Zda byl pracovní poměr zrušen pro porušení právních povinností</a:t>
            </a:r>
          </a:p>
          <a:p>
            <a:pPr marL="594900" lvl="1" indent="-342900">
              <a:buAutoNum type="alphaLcParenR"/>
            </a:pPr>
            <a:r>
              <a:rPr lang="cs-CZ" dirty="0" smtClean="0"/>
              <a:t>Odpracovanou dobu </a:t>
            </a:r>
          </a:p>
          <a:p>
            <a:pPr marL="594900" lvl="1" indent="-342900">
              <a:buAutoNum type="alphaLcParenR"/>
            </a:pPr>
            <a:r>
              <a:rPr lang="cs-CZ" dirty="0" smtClean="0"/>
              <a:t>Zda jsou ze mzdy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prováděné srážky ze mzdy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Odstupné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Zákonné vyplývá z ustanovení zákoníku práce </a:t>
            </a:r>
          </a:p>
          <a:p>
            <a:pPr lvl="1"/>
            <a:r>
              <a:rPr lang="cs-CZ" sz="2400" dirty="0" smtClean="0"/>
              <a:t>Výpověď nebo dohoda z důvodu organizačních změn (§52 písm. A) až c) ZP)</a:t>
            </a:r>
          </a:p>
          <a:p>
            <a:pPr lvl="2"/>
            <a:r>
              <a:rPr lang="cs-CZ" sz="2400" dirty="0" smtClean="0"/>
              <a:t>= Rušení , přemístění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-tele nebo jeho části, nadbytečnost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ce</a:t>
            </a:r>
            <a:endParaRPr lang="cs-CZ" sz="2400" dirty="0" smtClean="0"/>
          </a:p>
          <a:p>
            <a:r>
              <a:rPr lang="cs-CZ" sz="3200" dirty="0" smtClean="0"/>
              <a:t>Smluvní na základě ujednání </a:t>
            </a:r>
          </a:p>
          <a:p>
            <a:pPr lvl="1"/>
            <a:r>
              <a:rPr lang="cs-CZ" sz="2400" dirty="0" smtClean="0"/>
              <a:t>Může být vyšší než zákonné</a:t>
            </a:r>
          </a:p>
          <a:p>
            <a:pPr lvl="1"/>
            <a:r>
              <a:rPr lang="cs-CZ" sz="2400" dirty="0" smtClean="0"/>
              <a:t>Zákon jeho výši neomezuje</a:t>
            </a:r>
          </a:p>
          <a:p>
            <a:pPr lvl="1"/>
            <a:r>
              <a:rPr lang="cs-CZ" sz="2400" dirty="0" smtClean="0"/>
              <a:t>V kolektivní smlouvě/vnitřním předpisu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Zákonné odstupné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701673" y="1333500"/>
          <a:ext cx="10898656" cy="418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9328"/>
                <a:gridCol w="5449328"/>
              </a:tblGrid>
              <a:tr h="1038225"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Doba trvání pracovního poměru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Výše odstupného (nejméně)</a:t>
                      </a:r>
                      <a:endParaRPr lang="cs-CZ" sz="3200" dirty="0"/>
                    </a:p>
                  </a:txBody>
                  <a:tcPr/>
                </a:tc>
              </a:tr>
              <a:tr h="1038225"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&lt; 1 rok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1 x průměrný výdělek</a:t>
                      </a:r>
                      <a:endParaRPr lang="cs-CZ" sz="3200" dirty="0"/>
                    </a:p>
                  </a:txBody>
                  <a:tcPr/>
                </a:tc>
              </a:tr>
              <a:tr h="1038225"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1 rok a &lt; 2 roky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2x průměrný výdělek</a:t>
                      </a:r>
                      <a:endParaRPr lang="cs-CZ" sz="3200" dirty="0"/>
                    </a:p>
                  </a:txBody>
                  <a:tcPr/>
                </a:tc>
              </a:tr>
              <a:tr h="1038225"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&gt;= 2 roky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3x průměrný výdělek</a:t>
                      </a:r>
                      <a:endParaRPr lang="cs-CZ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ci</a:t>
            </a:r>
            <a:r>
              <a:rPr lang="cs-CZ" sz="2400" dirty="0" smtClean="0"/>
              <a:t>, u něhož dochází k rozvázání pracovního poměru výpovědí danou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telem</a:t>
            </a:r>
            <a:r>
              <a:rPr lang="cs-CZ" sz="2400" dirty="0" smtClean="0"/>
              <a:t> z důvodů, že nemůže vykonávat dosavadní práci </a:t>
            </a:r>
            <a:r>
              <a:rPr lang="cs-CZ" sz="2400" b="1" dirty="0" smtClean="0"/>
              <a:t>pro pracovní úraz, onemocnění z povolání </a:t>
            </a:r>
            <a:r>
              <a:rPr lang="cs-CZ" sz="2400" dirty="0" smtClean="0"/>
              <a:t>nebo dohodou z týchž důvodů, přísluší od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-tele při skončení pracovního poměru odstupné ve výši nejméně </a:t>
            </a:r>
            <a:r>
              <a:rPr lang="cs-CZ" sz="2400" u="sng" dirty="0" smtClean="0"/>
              <a:t>dvanáctinásobku </a:t>
            </a:r>
            <a:r>
              <a:rPr lang="cs-CZ" sz="2400" dirty="0" smtClean="0"/>
              <a:t>průměrného výdělku. </a:t>
            </a:r>
            <a:endParaRPr lang="cs-CZ" sz="2400" b="1" dirty="0" smtClean="0"/>
          </a:p>
          <a:p>
            <a:r>
              <a:rPr lang="cs-CZ" sz="2400" dirty="0" smtClean="0"/>
              <a:t>Bude-li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nec</a:t>
            </a:r>
            <a:r>
              <a:rPr lang="cs-CZ" sz="2400" dirty="0" smtClean="0"/>
              <a:t> po skončení pracovního poměru konat práci u dosavadního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-tele v pracovním poměru nebo na základě dohody o pracovní činnosti před uplynutím doby určené podle počtu násobků průměrných výdělků, z nichž byla odvozena výše odstupného, je povinen tomuto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teli</a:t>
            </a:r>
            <a:r>
              <a:rPr lang="cs-CZ" sz="2400" dirty="0" smtClean="0"/>
              <a:t> vrátit odstupné nebo jeho poměrnou část.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oboustranný shodný projev vůle účastníků se skončením pracovního poměru k určitému dni. </a:t>
            </a:r>
          </a:p>
          <a:p>
            <a:r>
              <a:rPr lang="cs-CZ" dirty="0" smtClean="0"/>
              <a:t>uvedení důvodu </a:t>
            </a:r>
            <a:r>
              <a:rPr lang="cs-CZ" smtClean="0"/>
              <a:t>není nutné</a:t>
            </a:r>
            <a:endParaRPr lang="cs-CZ" dirty="0" smtClean="0"/>
          </a:p>
          <a:p>
            <a:r>
              <a:rPr lang="cs-CZ" dirty="0" smtClean="0"/>
              <a:t>písemná forma pod sankcí neplatnosti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Nároky z neplatně rozvázaného poměru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Možnosti účastníka pracovního poměru podat u soudu žalobu o určení neplatnosti skončení pracovního poměru, a to nejpozději v prekluzivní lhůtě 2 měsíce ode dne skončení výpovědní doby.</a:t>
            </a:r>
          </a:p>
          <a:p>
            <a:r>
              <a:rPr lang="cs-CZ" dirty="0" smtClean="0"/>
              <a:t>Například když:</a:t>
            </a:r>
          </a:p>
          <a:p>
            <a:pPr lvl="1"/>
            <a:r>
              <a:rPr lang="cs-CZ" dirty="0" smtClean="0"/>
              <a:t>Výpovědní důvod je nezákonný</a:t>
            </a:r>
          </a:p>
          <a:p>
            <a:pPr lvl="1"/>
            <a:r>
              <a:rPr lang="cs-CZ" dirty="0" smtClean="0"/>
              <a:t>Výpověď nemá písemnou formu</a:t>
            </a:r>
          </a:p>
          <a:p>
            <a:pPr lvl="1"/>
            <a:r>
              <a:rPr lang="cs-CZ" dirty="0" smtClean="0"/>
              <a:t>Výpověď je dána v ochranné době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Rozváže-li </a:t>
            </a:r>
            <a:r>
              <a:rPr lang="cs-CZ" dirty="0" err="1" smtClean="0"/>
              <a:t>zam</a:t>
            </a:r>
            <a:r>
              <a:rPr lang="cs-CZ" dirty="0" smtClean="0"/>
              <a:t>-tel neplatně pracovní poměr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prokazatelně oznámil zaměstnavateli, že trvá na dalším zaměstnávání </a:t>
            </a:r>
          </a:p>
          <a:p>
            <a:pPr marL="594900" lvl="1" indent="-342900"/>
            <a:r>
              <a:rPr lang="cs-CZ" dirty="0" smtClean="0"/>
              <a:t>pracovní poměr trvá i nadále 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má narok na náhradu mzdy ve výši průměrného výdělku za dobu, kdy mu nebylo umožněno konat práci</a:t>
            </a:r>
          </a:p>
          <a:p>
            <a:pPr marL="594900" lvl="1" indent="-342900">
              <a:buNone/>
            </a:pPr>
            <a:endParaRPr lang="cs-CZ" dirty="0" smtClean="0"/>
          </a:p>
          <a:p>
            <a:pPr marL="268288" indent="-268288"/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netrvá na dalším zaměstnávání </a:t>
            </a:r>
          </a:p>
          <a:p>
            <a:pPr marL="520288" lvl="1" indent="-268288"/>
            <a:r>
              <a:rPr lang="cs-CZ" dirty="0" smtClean="0"/>
              <a:t>pracovní poměr skončí dohodou posledním dnem výpovědní doby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4853" y="720000"/>
            <a:ext cx="11148347" cy="451576"/>
          </a:xfrm>
        </p:spPr>
        <p:txBody>
          <a:bodyPr/>
          <a:lstStyle/>
          <a:p>
            <a:r>
              <a:rPr lang="cs-CZ" dirty="0" smtClean="0"/>
              <a:t>Rozváže-li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neplatně pracovní poměr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-tel oznámil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, že trvá na tom, aby dále konal práci</a:t>
            </a:r>
          </a:p>
          <a:p>
            <a:pPr lvl="1"/>
            <a:r>
              <a:rPr lang="cs-CZ" dirty="0" smtClean="0"/>
              <a:t>pracovní poměr trvá i nadále a jestliže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odmítne dále pracovat,může na něm </a:t>
            </a:r>
            <a:r>
              <a:rPr lang="cs-CZ" dirty="0" err="1" smtClean="0"/>
              <a:t>zam</a:t>
            </a:r>
            <a:r>
              <a:rPr lang="cs-CZ" dirty="0" smtClean="0"/>
              <a:t>-tel požadovat náhradu škody, která mu tímto vznikla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err="1" smtClean="0"/>
              <a:t>Zam</a:t>
            </a:r>
            <a:r>
              <a:rPr lang="cs-CZ" dirty="0" smtClean="0"/>
              <a:t>-tel netrvá na tom, aby zaměstnanec u něho dále pracoval </a:t>
            </a:r>
          </a:p>
          <a:p>
            <a:pPr lvl="1"/>
            <a:r>
              <a:rPr lang="cs-CZ" dirty="0" smtClean="0"/>
              <a:t>pracovní poměr skončí dohodou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</a:t>
            </a:r>
            <a:r>
              <a:rPr lang="cs-CZ" dirty="0" err="1" smtClean="0"/>
              <a:t>Zam</a:t>
            </a:r>
            <a:r>
              <a:rPr lang="cs-CZ" dirty="0" smtClean="0"/>
              <a:t>-tel osobně doručil dne 15.12.2013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nci</a:t>
            </a:r>
            <a:r>
              <a:rPr lang="cs-CZ" dirty="0" smtClean="0"/>
              <a:t> výpověď z důvodu nadbytečnosti.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se domnívá, že výpovědní důvod není skutkově naplněn. Upozorní </a:t>
            </a:r>
            <a:r>
              <a:rPr lang="cs-CZ" dirty="0" err="1" smtClean="0"/>
              <a:t>zam</a:t>
            </a:r>
            <a:r>
              <a:rPr lang="cs-CZ" dirty="0" smtClean="0"/>
              <a:t>-tele , že výpověď je dle jeho názoru neplatná a že trvá na dalším zaměstnávání. </a:t>
            </a:r>
            <a:r>
              <a:rPr lang="cs-CZ" dirty="0" err="1" smtClean="0"/>
              <a:t>Zam</a:t>
            </a:r>
            <a:r>
              <a:rPr lang="cs-CZ" dirty="0" smtClean="0"/>
              <a:t>-tel však na svém postupu trvá.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Kdy skončí pracovní poměr ?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Zaměstnavatel zrušil dne 15.1.2014 se zaměstnancem pracovní poměr ústně ve zkušební době.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Kdy skončí pracovní poměr?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Výpověď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Výpověď jednostranný projev vůle, může dát zaměstnanec i zaměstnavatel. </a:t>
            </a:r>
          </a:p>
          <a:p>
            <a:r>
              <a:rPr lang="cs-CZ" dirty="0" smtClean="0"/>
              <a:t>Pro její platnost je nutné splnit 2podmínky:</a:t>
            </a:r>
          </a:p>
          <a:p>
            <a:pPr lvl="1"/>
            <a:r>
              <a:rPr lang="cs-CZ" sz="2400" dirty="0" smtClean="0"/>
              <a:t>Písemná forma pod sankci zdánlivosti (nicotnosti)</a:t>
            </a:r>
          </a:p>
          <a:p>
            <a:pPr lvl="1"/>
            <a:r>
              <a:rPr lang="cs-CZ" sz="2400" dirty="0" smtClean="0"/>
              <a:t>Doručení druhému účastníkovi.</a:t>
            </a:r>
          </a:p>
          <a:p>
            <a:pPr lvl="1"/>
            <a:r>
              <a:rPr lang="cs-CZ" sz="2400" dirty="0" smtClean="0"/>
              <a:t>Skutkové vymezení výpovědního důvodu u výpovědi dané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telem</a:t>
            </a:r>
            <a:endParaRPr lang="cs-CZ" sz="2400" dirty="0" smtClean="0"/>
          </a:p>
          <a:p>
            <a:r>
              <a:rPr lang="cs-CZ" dirty="0" smtClean="0"/>
              <a:t>Účinky výpovědi nastávají jejím doručením. 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Doručení výpovědi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Doručování zaměstnavatelem</a:t>
            </a:r>
          </a:p>
          <a:p>
            <a:pPr lvl="1">
              <a:buFontTx/>
              <a:buChar char="-"/>
            </a:pPr>
            <a:r>
              <a:rPr lang="cs-CZ" dirty="0" smtClean="0"/>
              <a:t>Výpověď musí doručena do vlastních rukou zaměstnance </a:t>
            </a:r>
          </a:p>
          <a:p>
            <a:pPr lvl="1">
              <a:buFontTx/>
              <a:buChar char="-"/>
            </a:pPr>
            <a:r>
              <a:rPr lang="cs-CZ" dirty="0" smtClean="0"/>
              <a:t>Doručuje se přímo na pracovišti, v bytě nebo kdekoli bude zastižen, není-li to možné, potom držitelem poštovní licence. Účinky nastanou i tehdy, jestliže zaměstnanec přijetí písemnosti odmítne.</a:t>
            </a:r>
          </a:p>
          <a:p>
            <a:r>
              <a:rPr lang="cs-CZ" u="sng" dirty="0" smtClean="0"/>
              <a:t>Doručovaní zaměstnancem</a:t>
            </a:r>
          </a:p>
          <a:p>
            <a:pPr lvl="1">
              <a:buFontTx/>
              <a:buChar char="-"/>
            </a:pPr>
            <a:r>
              <a:rPr lang="cs-CZ" dirty="0" smtClean="0"/>
              <a:t>Zpravidla osobním předáním </a:t>
            </a:r>
          </a:p>
          <a:p>
            <a:pPr lvl="1">
              <a:buFontTx/>
              <a:buChar char="-"/>
            </a:pPr>
            <a:r>
              <a:rPr lang="cs-CZ" dirty="0" smtClean="0"/>
              <a:t>Doručení písemnosti je splněno, jakmile ji zaměstnavatel převzal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Výpovědní doba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4142" y="1405132"/>
            <a:ext cx="10753200" cy="4139998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sjednaná stejně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i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</a:p>
          <a:p>
            <a:pPr>
              <a:buFontTx/>
              <a:buChar char="-"/>
            </a:pPr>
            <a:r>
              <a:rPr lang="cs-CZ" dirty="0" smtClean="0"/>
              <a:t>min. 2 měsíce</a:t>
            </a:r>
          </a:p>
          <a:p>
            <a:pPr>
              <a:buFontTx/>
              <a:buChar char="-"/>
            </a:pPr>
            <a:r>
              <a:rPr lang="cs-CZ" dirty="0" smtClean="0"/>
              <a:t>Začíná běžet prvním dnem kalendářního měsíce následujícího po doručení výpovědi a končí uplynutím posledního dne příslušného kalendářního měsíce </a:t>
            </a:r>
          </a:p>
          <a:p>
            <a:pPr>
              <a:buFontTx/>
              <a:buChar char="-"/>
            </a:pPr>
            <a:r>
              <a:rPr lang="cs-CZ" dirty="0" smtClean="0"/>
              <a:t>prodloužení výpovědní doby smí být jenom písemnou smlouvou mezi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r>
              <a:rPr lang="cs-CZ" dirty="0" smtClean="0"/>
              <a:t> 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telem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Zaměstnanci je 18. září doručena výpověď z důvodu nadbytečnosti v organizaci.</a:t>
            </a:r>
          </a:p>
          <a:p>
            <a:pPr>
              <a:buNone/>
            </a:pPr>
            <a:r>
              <a:rPr lang="cs-CZ" dirty="0" smtClean="0"/>
              <a:t>Kdy skončí jeho pracovní poměr?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Výpověď daná zaměstnancem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jakéhokoli důvodu </a:t>
            </a:r>
          </a:p>
          <a:p>
            <a:r>
              <a:rPr lang="cs-CZ" dirty="0" smtClean="0"/>
              <a:t>nebo bez uvedení důvodu.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Výpověď daná zaměstnavatelem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-tel může dát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výpověď pouze z důvodů taxativně uvedených v ZP </a:t>
            </a:r>
          </a:p>
          <a:p>
            <a:r>
              <a:rPr lang="cs-CZ" dirty="0" smtClean="0"/>
              <a:t>Důvod musí být ve výpovědi skutkově vymezen tak, aby byl nezaměnitelný s jiným důvodem. </a:t>
            </a:r>
          </a:p>
          <a:p>
            <a:r>
              <a:rPr lang="cs-CZ" dirty="0" smtClean="0"/>
              <a:t>Důvod výpovědi také nelze dodatečně měnit, jinak je výpověď neplatná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2913</TotalTime>
  <Words>1963</Words>
  <Application>Microsoft Office PowerPoint</Application>
  <PresentationFormat>Vlastní</PresentationFormat>
  <Paragraphs>250</Paragraphs>
  <Slides>34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prezentace-edu-cz</vt:lpstr>
      <vt:lpstr>Pracovní poměr - skončení</vt:lpstr>
      <vt:lpstr>Skončení pracovního poměru</vt:lpstr>
      <vt:lpstr>Dohoda</vt:lpstr>
      <vt:lpstr>Výpověď</vt:lpstr>
      <vt:lpstr>Doručení výpovědi</vt:lpstr>
      <vt:lpstr>Výpovědní doba</vt:lpstr>
      <vt:lpstr>Snímek 7</vt:lpstr>
      <vt:lpstr>Výpověď daná zaměstnancem </vt:lpstr>
      <vt:lpstr>Výpověď daná zaměstnavatelem </vt:lpstr>
      <vt:lpstr>Výpovědní důvody </vt:lpstr>
      <vt:lpstr>Zákaz výpovědi dané zaměstnavatelem  </vt:lpstr>
      <vt:lpstr>Omezení zákazu výpovědi</vt:lpstr>
      <vt:lpstr>Snímek 13</vt:lpstr>
      <vt:lpstr>Okamžité zrušení pracovního poměru </vt:lpstr>
      <vt:lpstr>Okamžité zrušení pracovního poměru zam-telem </vt:lpstr>
      <vt:lpstr>Okamžité zrušení pracovního poměru zam-cem </vt:lpstr>
      <vt:lpstr>Snímek 17</vt:lpstr>
      <vt:lpstr>Zrušení pracovního poměru ve zkušební době </vt:lpstr>
      <vt:lpstr>Snímek 19</vt:lpstr>
      <vt:lpstr>Skončení pracovního poměru na dobu určitou </vt:lpstr>
      <vt:lpstr>Smrt zam-ce</vt:lpstr>
      <vt:lpstr>Smrt zam-tele</vt:lpstr>
      <vt:lpstr>Snímek 23</vt:lpstr>
      <vt:lpstr>Povinnosti zam-tele v souvislosti se skončením pracovního poměru </vt:lpstr>
      <vt:lpstr>Pracovní posudek</vt:lpstr>
      <vt:lpstr>Zápočtový list, potvrzení o zaměstnání </vt:lpstr>
      <vt:lpstr>Odstupné</vt:lpstr>
      <vt:lpstr>Zákonné odstupné</vt:lpstr>
      <vt:lpstr>Snímek 29</vt:lpstr>
      <vt:lpstr>Nároky z neplatně rozvázaného poměru </vt:lpstr>
      <vt:lpstr>Rozváže-li zam-tel neplatně pracovní poměr</vt:lpstr>
      <vt:lpstr>Rozváže-li zam-nec neplatně pracovní poměr</vt:lpstr>
      <vt:lpstr>Snímek 33</vt:lpstr>
      <vt:lpstr>Snímek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38</cp:revision>
  <cp:lastPrinted>1601-01-01T00:00:00Z</cp:lastPrinted>
  <dcterms:created xsi:type="dcterms:W3CDTF">2019-06-11T20:19:30Z</dcterms:created>
  <dcterms:modified xsi:type="dcterms:W3CDTF">2020-09-04T20:28:58Z</dcterms:modified>
</cp:coreProperties>
</file>