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89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52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17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3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41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98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157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54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9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201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0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8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05" r:id="rId6"/>
    <p:sldLayoutId id="2147483801" r:id="rId7"/>
    <p:sldLayoutId id="2147483802" r:id="rId8"/>
    <p:sldLayoutId id="2147483803" r:id="rId9"/>
    <p:sldLayoutId id="2147483804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icours.com/se/cours/vocabulaire-des-sensations-emotions-et-sentiments/" TargetMode="External"/><Relationship Id="rId2" Type="http://schemas.openxmlformats.org/officeDocument/2006/relationships/hyperlink" Target="https://apprendreaeduquer.fr/identifier-les-sensations-corporelles-des-emotions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futura-sciences.com/sante/actualites/medecine-carte-emotions-dessinee-corps-51336/" TargetMode="External"/><Relationship Id="rId4" Type="http://schemas.openxmlformats.org/officeDocument/2006/relationships/hyperlink" Target="https://lebaobabbleu.com/wp-content/uploads/2014/01/exercice-les-sensatio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B9651FA3-B4A1-4E98-9B71-4CF820877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371555-7194-2E32-C7F0-65110C742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753626"/>
            <a:ext cx="5334930" cy="3004145"/>
          </a:xfrm>
        </p:spPr>
        <p:txBody>
          <a:bodyPr>
            <a:normAutofit/>
          </a:bodyPr>
          <a:lstStyle/>
          <a:p>
            <a:r>
              <a:rPr lang="fr-FR"/>
              <a:t>Cours CNV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0633E5-831A-D7B3-6209-D649982FD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5" y="3849845"/>
            <a:ext cx="5334931" cy="2189214"/>
          </a:xfrm>
        </p:spPr>
        <p:txBody>
          <a:bodyPr>
            <a:normAutofit/>
          </a:bodyPr>
          <a:lstStyle/>
          <a:p>
            <a:r>
              <a:rPr lang="fr-FR" b="1"/>
              <a:t>Les sensations et les émotions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3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3994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rt liquide coloré">
            <a:extLst>
              <a:ext uri="{FF2B5EF4-FFF2-40B4-BE49-F238E27FC236}">
                <a16:creationId xmlns:a16="http://schemas.microsoft.com/office/drawing/2014/main" id="{4AC06A8F-D798-447C-1529-EE2916424A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27" r="15274" b="1"/>
          <a:stretch/>
        </p:blipFill>
        <p:spPr>
          <a:xfrm>
            <a:off x="6595884" y="57974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9" name="Freeform: Shape 36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38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29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79F61-C6DC-0871-65D2-30E2C0291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2730500"/>
          </a:xfrm>
        </p:spPr>
        <p:txBody>
          <a:bodyPr>
            <a:normAutofit/>
          </a:bodyPr>
          <a:lstStyle/>
          <a:p>
            <a:r>
              <a:rPr lang="fr-FR" b="1" dirty="0"/>
              <a:t>Introduction cours 2 CNV</a:t>
            </a:r>
            <a:br>
              <a:rPr lang="fr-FR" b="1" dirty="0"/>
            </a:br>
            <a:br>
              <a:rPr lang="fr-FR" dirty="0"/>
            </a:br>
            <a:r>
              <a:rPr lang="fr-FR" dirty="0"/>
              <a:t>« </a:t>
            </a:r>
            <a:r>
              <a:rPr lang="fr-FR" i="1" dirty="0"/>
              <a:t>La non-violence commence après que la violence s'est exprimée</a:t>
            </a:r>
            <a:r>
              <a:rPr lang="fr-FR" dirty="0"/>
              <a:t>. »   GANDHI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2C2E40-AEDE-9187-DBE7-7084635B0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95625"/>
            <a:ext cx="5157787" cy="3094038"/>
          </a:xfrm>
        </p:spPr>
        <p:txBody>
          <a:bodyPr>
            <a:noAutofit/>
          </a:bodyPr>
          <a:lstStyle/>
          <a:p>
            <a:r>
              <a:rPr lang="fr-FR" sz="2000" dirty="0"/>
              <a:t>Depuis le premier cours vous êtes-vous observés parler de vous-même?</a:t>
            </a:r>
          </a:p>
          <a:p>
            <a:endParaRPr lang="fr-FR" sz="2000" dirty="0"/>
          </a:p>
          <a:p>
            <a:r>
              <a:rPr lang="fr-FR" sz="2000" dirty="0"/>
              <a:t>Savez-vous expliquer la différence entre sympathie et empathie ?</a:t>
            </a:r>
          </a:p>
          <a:p>
            <a:endParaRPr lang="fr-FR" sz="2000" dirty="0"/>
          </a:p>
          <a:p>
            <a:r>
              <a:rPr lang="fr-FR" sz="2000" dirty="0"/>
              <a:t>Savez-vous vous décrire à une autre personne précisément autant physiquement que de caractère ?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25B490-4288-82F0-A66E-60685C456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9900"/>
            <a:ext cx="5183188" cy="3179763"/>
          </a:xfrm>
        </p:spPr>
        <p:txBody>
          <a:bodyPr>
            <a:normAutofit/>
          </a:bodyPr>
          <a:lstStyle/>
          <a:p>
            <a:r>
              <a:rPr lang="fr-FR" sz="1400" b="1" u="sng" dirty="0"/>
              <a:t>Exercices pratiques de vocabulaire:</a:t>
            </a:r>
          </a:p>
          <a:p>
            <a:r>
              <a:rPr lang="fr-FR" sz="1400" dirty="0"/>
              <a:t>Définitions de termes sur le caractère</a:t>
            </a:r>
          </a:p>
          <a:p>
            <a:r>
              <a:rPr lang="fr-FR" sz="1400" dirty="0"/>
              <a:t>Description et suppositions avec support images/ deviner un personnage célèbre par sa description physique et morale/ époques historiques et géographie différentes</a:t>
            </a:r>
          </a:p>
        </p:txBody>
      </p:sp>
    </p:spTree>
    <p:extLst>
      <p:ext uri="{BB962C8B-B14F-4D97-AF65-F5344CB8AC3E}">
        <p14:creationId xmlns:p14="http://schemas.microsoft.com/office/powerpoint/2010/main" val="160226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DDB03-0EC5-A42D-8008-B126328B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286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r-FR" dirty="0"/>
              <a:t>Retour sur les notions d’empathie émotionnelle et cognitive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2B1B38-681F-0253-DB1B-2177E58BDA36}"/>
              </a:ext>
            </a:extLst>
          </p:cNvPr>
          <p:cNvSpPr>
            <a:spLocks noGrp="1"/>
          </p:cNvSpPr>
          <p:nvPr>
            <p:ph idx="1"/>
          </p:nvPr>
        </p:nvSpPr>
        <p:spPr>
          <a:pattFill prst="lgConfetti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fr-FR" b="1" u="sng" dirty="0"/>
              <a:t>Tour de table:</a:t>
            </a:r>
          </a:p>
          <a:p>
            <a:endParaRPr lang="fr-FR" b="1" u="sng" dirty="0"/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r>
              <a:rPr lang="fr-FR" i="1" dirty="0"/>
              <a:t>Pouvez-vous expliquer quelles situations vous associer à chacune des émotions de base?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DF71C-438C-AD29-8F4A-8D94F9BA5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3200" dirty="0"/>
              <a:t>Redéfinir les 5 sens et les 7 émotions de base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3200" dirty="0"/>
              <a:t>Exercice d’associations du cours 1 final</a:t>
            </a:r>
          </a:p>
        </p:txBody>
      </p:sp>
    </p:spTree>
    <p:extLst>
      <p:ext uri="{BB962C8B-B14F-4D97-AF65-F5344CB8AC3E}">
        <p14:creationId xmlns:p14="http://schemas.microsoft.com/office/powerpoint/2010/main" val="334499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A3CE1-9FB7-12C6-92FA-5208965F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0074"/>
            <a:ext cx="3932237" cy="1457325"/>
          </a:xfrm>
          <a:pattFill prst="dot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fr-FR" sz="1600" b="1" dirty="0"/>
              <a:t>Une émotion se crée suite à une situation extérieure.</a:t>
            </a:r>
            <a:br>
              <a:rPr lang="fr-FR" sz="1600" b="1" dirty="0"/>
            </a:br>
            <a:r>
              <a:rPr lang="fr-FR" sz="1600" b="1" dirty="0"/>
              <a:t>Le corps réagit et j’ai des sensations diverses qui me font identifier l’émotion.</a:t>
            </a:r>
            <a:br>
              <a:rPr lang="fr-FR" sz="1600" b="1" dirty="0"/>
            </a:br>
            <a:r>
              <a:rPr lang="fr-FR" sz="1600" b="1" dirty="0"/>
              <a:t>Sensations et émotions sont très liées.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D1CD55-7C79-ADD2-160D-2E49F6EB2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00075"/>
            <a:ext cx="6172200" cy="5260976"/>
          </a:xfrm>
          <a:solidFill>
            <a:schemeClr val="accent1">
              <a:alpha val="52000"/>
            </a:schemeClr>
          </a:solidFill>
        </p:spPr>
        <p:txBody>
          <a:bodyPr>
            <a:normAutofit/>
          </a:bodyPr>
          <a:lstStyle/>
          <a:p>
            <a:endParaRPr lang="fr-FR" sz="900" dirty="0"/>
          </a:p>
          <a:p>
            <a:endParaRPr lang="fr-FR" sz="2800" dirty="0"/>
          </a:p>
          <a:p>
            <a:r>
              <a:rPr lang="fr-FR" sz="2800" dirty="0"/>
              <a:t>Qu’est ce qui se passe si…ou quand…</a:t>
            </a:r>
          </a:p>
          <a:p>
            <a:endParaRPr lang="fr-FR" sz="2800" dirty="0"/>
          </a:p>
          <a:p>
            <a:r>
              <a:rPr lang="fr-FR" sz="2800" dirty="0"/>
              <a:t>J’observe le plus possible avant de réagir pour identifier</a:t>
            </a:r>
          </a:p>
          <a:p>
            <a:endParaRPr lang="fr-FR" sz="2800" dirty="0"/>
          </a:p>
          <a:p>
            <a:r>
              <a:rPr lang="fr-FR" sz="2800" dirty="0"/>
              <a:t>J’apprends à expliquer comment je me sens et à relier les informations</a:t>
            </a:r>
          </a:p>
          <a:p>
            <a:endParaRPr lang="fr-FR" sz="800" dirty="0"/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109DA4-CF7C-B7C6-EC34-E2C6FC78E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i="1" dirty="0"/>
              <a:t>Suivant le contexte, l’environnement ou le territoire, je vais exprimer physiquement une réaction que je comprends comme une émotion. Je reconnais instinctivement les informations et réagis.</a:t>
            </a:r>
          </a:p>
          <a:p>
            <a:endParaRPr lang="fr-FR" i="1" dirty="0"/>
          </a:p>
          <a:p>
            <a:r>
              <a:rPr lang="fr-FR" b="1" dirty="0"/>
              <a:t>Il est donc nécessaire de bien identifier les signes des émotions que sont les sensations.</a:t>
            </a:r>
          </a:p>
        </p:txBody>
      </p:sp>
    </p:spTree>
    <p:extLst>
      <p:ext uri="{BB962C8B-B14F-4D97-AF65-F5344CB8AC3E}">
        <p14:creationId xmlns:p14="http://schemas.microsoft.com/office/powerpoint/2010/main" val="65353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F251D-A3A2-7ACF-32EE-99AC6AC8CF81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fr-FR" b="1" dirty="0"/>
              <a:t>Tour de table:</a:t>
            </a:r>
            <a:br>
              <a:rPr lang="fr-FR" b="1" dirty="0"/>
            </a:br>
            <a:r>
              <a:rPr lang="fr-FR" i="1" dirty="0"/>
              <a:t>Comment est le corps sous l’influence des émotions?</a:t>
            </a:r>
            <a:br>
              <a:rPr lang="fr-FR" i="1" dirty="0"/>
            </a:br>
            <a:r>
              <a:rPr lang="fr-FR" i="1" dirty="0"/>
              <a:t>Panorama de vocabulaire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E34DE0-F75E-CF2E-7ED5-AECEE2965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314573"/>
            <a:ext cx="5157787" cy="1325563"/>
          </a:xfrm>
        </p:spPr>
        <p:txBody>
          <a:bodyPr>
            <a:normAutofit fontScale="25000" lnSpcReduction="20000"/>
          </a:bodyPr>
          <a:lstStyle/>
          <a:p>
            <a:r>
              <a:rPr lang="fr-FR" sz="8000" dirty="0"/>
              <a:t>Vous avez dans le dossier du matériel pédagogique plusieurs documents vous permettant de réviser le vocabulaire</a:t>
            </a:r>
            <a:r>
              <a:rPr lang="fr-FR" sz="1400" dirty="0"/>
              <a:t>.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A01CE2-9EFD-9051-D45D-449AC2491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857625"/>
            <a:ext cx="5157787" cy="23320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r>
              <a:rPr lang="fr-FR" b="1" dirty="0"/>
              <a:t>Zapocet écrit 1:</a:t>
            </a:r>
          </a:p>
          <a:p>
            <a:endParaRPr lang="fr-FR" dirty="0"/>
          </a:p>
          <a:p>
            <a:r>
              <a:rPr lang="fr-FR" dirty="0"/>
              <a:t>Vous choisissez deux émotions dans la liste des 7 de base.</a:t>
            </a:r>
          </a:p>
          <a:p>
            <a:r>
              <a:rPr lang="fr-FR" dirty="0"/>
              <a:t>Vous racontez une situation dans laquelle vous avez éprouvé ces émotions. Vous décrivez le contexte et les sensations physiques associés.</a:t>
            </a:r>
          </a:p>
          <a:p>
            <a:r>
              <a:rPr lang="fr-FR" sz="1900" i="1" dirty="0"/>
              <a:t>Objectifs: révisions concordance passé et inclusion du vocabulaire thématique précis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9D261A-987E-D636-7880-57D22E399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752725"/>
            <a:ext cx="5183188" cy="34369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sz="7200" dirty="0">
                <a:highlight>
                  <a:srgbClr val="C0C0C0"/>
                </a:highlight>
              </a:rPr>
              <a:t>Question plus:</a:t>
            </a:r>
          </a:p>
          <a:p>
            <a:endParaRPr lang="fr-FR" sz="7200" dirty="0">
              <a:highlight>
                <a:srgbClr val="C0C0C0"/>
              </a:highligh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7200" dirty="0"/>
              <a:t>Pourquoi seulement une émotion vraiment positive ?</a:t>
            </a:r>
          </a:p>
          <a:p>
            <a:endParaRPr lang="fr-FR" sz="7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7200" dirty="0"/>
              <a:t>Combien de fois par jour utilisez-vous une structure négative dans vos paroles 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sz="7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7200" dirty="0"/>
              <a:t>Partager ses émotions est-il nécessaire ? Pourquoi ?</a:t>
            </a:r>
          </a:p>
          <a:p>
            <a:endParaRPr lang="fr-FR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23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1DB65-9527-01BA-FD07-E442AAC7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Supports éventuels pour aller plus loin en lisant en français: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96C392-3A56-D48A-2696-0066C7E6D5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hlinkClick r:id="rId2"/>
              </a:rPr>
              <a:t>Que se passe-t-il en moi : apprendre à identifier les sensations corporelles des émotions (apprendreaeduquer.fr)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hlinkClick r:id="rId3"/>
              </a:rPr>
              <a:t>Vocabulaire des sensations, émotions et sentiments - </a:t>
            </a:r>
            <a:r>
              <a:rPr lang="fr-FR" dirty="0" err="1">
                <a:hlinkClick r:id="rId3"/>
              </a:rPr>
              <a:t>myMaxicours</a:t>
            </a:r>
            <a:endParaRPr lang="fr-FR" dirty="0"/>
          </a:p>
          <a:p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4E1D77-9FE6-D1DD-FD20-D558056D1F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hlinkClick r:id="rId4"/>
              </a:rPr>
              <a:t>Exercice- Les sensations (lebaobabbleu.com)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>
                <a:hlinkClick r:id="rId5"/>
              </a:rPr>
              <a:t>La carte des émotions dessinée sur le corps (futura-sciences.com)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87807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Custom 25">
      <a:dk1>
        <a:srgbClr val="000000"/>
      </a:dk1>
      <a:lt1>
        <a:srgbClr val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421</Words>
  <Application>Microsoft Office PowerPoint</Application>
  <PresentationFormat>Grand écran</PresentationFormat>
  <Paragraphs>54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ShapesVTI</vt:lpstr>
      <vt:lpstr>Cours CNV 2</vt:lpstr>
      <vt:lpstr>Introduction cours 2 CNV  « La non-violence commence après que la violence s'est exprimée. »   GANDHI</vt:lpstr>
      <vt:lpstr>Retour sur les notions d’empathie émotionnelle et cognitive</vt:lpstr>
      <vt:lpstr>Une émotion se crée suite à une situation extérieure. Le corps réagit et j’ai des sensations diverses qui me font identifier l’émotion. Sensations et émotions sont très liées.</vt:lpstr>
      <vt:lpstr>Tour de table: Comment est le corps sous l’influence des émotions? Panorama de vocabulaire</vt:lpstr>
      <vt:lpstr>Supports éventuels pour aller plus loin en lisant en français: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CNV 2</dc:title>
  <dc:creator>Fabienne Kowal</dc:creator>
  <cp:lastModifiedBy>Fabienne Kowal</cp:lastModifiedBy>
  <cp:revision>1</cp:revision>
  <dcterms:created xsi:type="dcterms:W3CDTF">2023-09-25T13:54:28Z</dcterms:created>
  <dcterms:modified xsi:type="dcterms:W3CDTF">2023-09-25T15:10:24Z</dcterms:modified>
</cp:coreProperties>
</file>