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29154-89BE-45E4-A073-F66020698DDE}" v="1" dt="2023-10-15T16:44:18.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enne Kowal" userId="0b6a6414-c605-432b-b92f-86a8c731019f" providerId="ADAL" clId="{5A529154-89BE-45E4-A073-F66020698DDE}"/>
    <pc:docChg chg="undo custSel addSld modSld">
      <pc:chgData name="Fabienne Kowal" userId="0b6a6414-c605-432b-b92f-86a8c731019f" providerId="ADAL" clId="{5A529154-89BE-45E4-A073-F66020698DDE}" dt="2023-10-15T16:44:32.142" v="14" actId="26606"/>
      <pc:docMkLst>
        <pc:docMk/>
      </pc:docMkLst>
      <pc:sldChg chg="addSp delSp modSp add mod">
        <pc:chgData name="Fabienne Kowal" userId="0b6a6414-c605-432b-b92f-86a8c731019f" providerId="ADAL" clId="{5A529154-89BE-45E4-A073-F66020698DDE}" dt="2023-10-15T16:44:32.142" v="14" actId="26606"/>
        <pc:sldMkLst>
          <pc:docMk/>
          <pc:sldMk cId="189316176" sldId="267"/>
        </pc:sldMkLst>
        <pc:spChg chg="del mod">
          <ac:chgData name="Fabienne Kowal" userId="0b6a6414-c605-432b-b92f-86a8c731019f" providerId="ADAL" clId="{5A529154-89BE-45E4-A073-F66020698DDE}" dt="2023-10-15T16:44:10.370" v="8" actId="478"/>
          <ac:spMkLst>
            <pc:docMk/>
            <pc:sldMk cId="189316176" sldId="267"/>
            <ac:spMk id="22" creationId="{72DD9AE1-8F77-CF97-86A7-BADF69D9393B}"/>
          </ac:spMkLst>
        </pc:spChg>
        <pc:spChg chg="add del">
          <ac:chgData name="Fabienne Kowal" userId="0b6a6414-c605-432b-b92f-86a8c731019f" providerId="ADAL" clId="{5A529154-89BE-45E4-A073-F66020698DDE}" dt="2023-10-15T16:44:32.142" v="14" actId="26606"/>
          <ac:spMkLst>
            <pc:docMk/>
            <pc:sldMk cId="189316176" sldId="267"/>
            <ac:spMk id="33" creationId="{7BDAC5B6-20CE-447F-8BA1-F2274AC7AE5B}"/>
          </ac:spMkLst>
        </pc:spChg>
        <pc:spChg chg="add del">
          <ac:chgData name="Fabienne Kowal" userId="0b6a6414-c605-432b-b92f-86a8c731019f" providerId="ADAL" clId="{5A529154-89BE-45E4-A073-F66020698DDE}" dt="2023-10-15T16:44:32.142" v="14" actId="26606"/>
          <ac:spMkLst>
            <pc:docMk/>
            <pc:sldMk cId="189316176" sldId="267"/>
            <ac:spMk id="34" creationId="{D1D22B31-BF8F-446B-9009-8A251FB177CB}"/>
          </ac:spMkLst>
        </pc:spChg>
        <pc:spChg chg="add">
          <ac:chgData name="Fabienne Kowal" userId="0b6a6414-c605-432b-b92f-86a8c731019f" providerId="ADAL" clId="{5A529154-89BE-45E4-A073-F66020698DDE}" dt="2023-10-15T16:44:32.142" v="14" actId="26606"/>
          <ac:spMkLst>
            <pc:docMk/>
            <pc:sldMk cId="189316176" sldId="267"/>
            <ac:spMk id="36" creationId="{AB8C311F-7253-4AED-9701-7FC0708C41C7}"/>
          </ac:spMkLst>
        </pc:spChg>
        <pc:spChg chg="add del">
          <ac:chgData name="Fabienne Kowal" userId="0b6a6414-c605-432b-b92f-86a8c731019f" providerId="ADAL" clId="{5A529154-89BE-45E4-A073-F66020698DDE}" dt="2023-10-15T16:44:29.286" v="11" actId="26606"/>
          <ac:spMkLst>
            <pc:docMk/>
            <pc:sldMk cId="189316176" sldId="267"/>
            <ac:spMk id="39" creationId="{42A4FC2C-047E-45A5-965D-8E1E3BF09BC6}"/>
          </ac:spMkLst>
        </pc:spChg>
        <pc:spChg chg="add">
          <ac:chgData name="Fabienne Kowal" userId="0b6a6414-c605-432b-b92f-86a8c731019f" providerId="ADAL" clId="{5A529154-89BE-45E4-A073-F66020698DDE}" dt="2023-10-15T16:44:32.142" v="14" actId="26606"/>
          <ac:spMkLst>
            <pc:docMk/>
            <pc:sldMk cId="189316176" sldId="267"/>
            <ac:spMk id="41" creationId="{E2384209-CB15-4CDF-9D31-C44FD9A3F20D}"/>
          </ac:spMkLst>
        </pc:spChg>
        <pc:spChg chg="add">
          <ac:chgData name="Fabienne Kowal" userId="0b6a6414-c605-432b-b92f-86a8c731019f" providerId="ADAL" clId="{5A529154-89BE-45E4-A073-F66020698DDE}" dt="2023-10-15T16:44:32.142" v="14" actId="26606"/>
          <ac:spMkLst>
            <pc:docMk/>
            <pc:sldMk cId="189316176" sldId="267"/>
            <ac:spMk id="43" creationId="{2633B3B5-CC90-43F0-8714-D31D1F3F0209}"/>
          </ac:spMkLst>
        </pc:spChg>
        <pc:spChg chg="add">
          <ac:chgData name="Fabienne Kowal" userId="0b6a6414-c605-432b-b92f-86a8c731019f" providerId="ADAL" clId="{5A529154-89BE-45E4-A073-F66020698DDE}" dt="2023-10-15T16:44:32.142" v="14" actId="26606"/>
          <ac:spMkLst>
            <pc:docMk/>
            <pc:sldMk cId="189316176" sldId="267"/>
            <ac:spMk id="45" creationId="{A8D57A06-A426-446D-B02C-A2DC6B62E45E}"/>
          </ac:spMkLst>
        </pc:spChg>
        <pc:picChg chg="add mod">
          <ac:chgData name="Fabienne Kowal" userId="0b6a6414-c605-432b-b92f-86a8c731019f" providerId="ADAL" clId="{5A529154-89BE-45E4-A073-F66020698DDE}" dt="2023-10-15T16:44:32.142" v="14" actId="26606"/>
          <ac:picMkLst>
            <pc:docMk/>
            <pc:sldMk cId="189316176" sldId="267"/>
            <ac:picMk id="2" creationId="{9F0F6C25-C8C0-271A-B154-8306BE1526BC}"/>
          </ac:picMkLst>
        </pc:picChg>
        <pc:picChg chg="del">
          <ac:chgData name="Fabienne Kowal" userId="0b6a6414-c605-432b-b92f-86a8c731019f" providerId="ADAL" clId="{5A529154-89BE-45E4-A073-F66020698DDE}" dt="2023-10-15T16:44:02.516" v="1" actId="478"/>
          <ac:picMkLst>
            <pc:docMk/>
            <pc:sldMk cId="189316176" sldId="267"/>
            <ac:picMk id="16" creationId="{E71531BB-38DD-A998-C387-D6EE10D11705}"/>
          </ac:picMkLst>
        </pc:picChg>
        <pc:picChg chg="del">
          <ac:chgData name="Fabienne Kowal" userId="0b6a6414-c605-432b-b92f-86a8c731019f" providerId="ADAL" clId="{5A529154-89BE-45E4-A073-F66020698DDE}" dt="2023-10-15T16:44:03.543" v="2" actId="478"/>
          <ac:picMkLst>
            <pc:docMk/>
            <pc:sldMk cId="189316176" sldId="267"/>
            <ac:picMk id="18" creationId="{15C42065-8F90-5FF1-A0A3-79DB574F3305}"/>
          </ac:picMkLst>
        </pc:picChg>
        <pc:picChg chg="del">
          <ac:chgData name="Fabienne Kowal" userId="0b6a6414-c605-432b-b92f-86a8c731019f" providerId="ADAL" clId="{5A529154-89BE-45E4-A073-F66020698DDE}" dt="2023-10-15T16:44:06.850" v="5" actId="478"/>
          <ac:picMkLst>
            <pc:docMk/>
            <pc:sldMk cId="189316176" sldId="267"/>
            <ac:picMk id="26" creationId="{94B632B2-5E6C-3E8A-B1C7-B0E000D87707}"/>
          </ac:picMkLst>
        </pc:picChg>
        <pc:picChg chg="del">
          <ac:chgData name="Fabienne Kowal" userId="0b6a6414-c605-432b-b92f-86a8c731019f" providerId="ADAL" clId="{5A529154-89BE-45E4-A073-F66020698DDE}" dt="2023-10-15T16:44:05.364" v="4" actId="478"/>
          <ac:picMkLst>
            <pc:docMk/>
            <pc:sldMk cId="189316176" sldId="267"/>
            <ac:picMk id="30" creationId="{3FA94EA7-9A40-6632-C956-8DE2B3B710F9}"/>
          </ac:picMkLst>
        </pc:picChg>
        <pc:picChg chg="del">
          <ac:chgData name="Fabienne Kowal" userId="0b6a6414-c605-432b-b92f-86a8c731019f" providerId="ADAL" clId="{5A529154-89BE-45E4-A073-F66020698DDE}" dt="2023-10-15T16:44:04.514" v="3" actId="478"/>
          <ac:picMkLst>
            <pc:docMk/>
            <pc:sldMk cId="189316176" sldId="267"/>
            <ac:picMk id="35" creationId="{13A09D88-CDC8-369A-6DBB-BA1A07E270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54202-0FF1-0357-A66F-A58A82E4CC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AEB33D5-3AC0-FCCD-0C8C-269452E54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88760A-8E26-B4D4-6915-837B664B6A3D}"/>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5" name="Espace réservé du pied de page 4">
            <a:extLst>
              <a:ext uri="{FF2B5EF4-FFF2-40B4-BE49-F238E27FC236}">
                <a16:creationId xmlns:a16="http://schemas.microsoft.com/office/drawing/2014/main" id="{B7A028F4-19D2-A43E-FEE7-7F8B762915AB}"/>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1FB7C0B1-DE35-7860-68D4-48AAA1C2E06E}"/>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426146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CB3CE-7B11-C2A7-6139-1410C1DA8F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1659985-5986-FE48-2F44-80ED2B4C98E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1E4B93-FE07-C5FB-36D4-D39AAB2B7D8C}"/>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5" name="Espace réservé du pied de page 4">
            <a:extLst>
              <a:ext uri="{FF2B5EF4-FFF2-40B4-BE49-F238E27FC236}">
                <a16:creationId xmlns:a16="http://schemas.microsoft.com/office/drawing/2014/main" id="{02750B1E-A723-3F51-0647-87678406BAF4}"/>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00607F0A-9291-35E1-0ADC-C652F7B92252}"/>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118051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6CAFF96-AAFA-EDFA-67F2-EC675A7579E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44CF4C1-B1E0-D40A-4134-A190D115E15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FAD068-1A8D-D201-1B39-E534117B823E}"/>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5" name="Espace réservé du pied de page 4">
            <a:extLst>
              <a:ext uri="{FF2B5EF4-FFF2-40B4-BE49-F238E27FC236}">
                <a16:creationId xmlns:a16="http://schemas.microsoft.com/office/drawing/2014/main" id="{58F0984A-1A0A-36A7-59C3-C664F41BDD0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E7216D2A-E88D-EA26-07B8-1576BC7AD8DD}"/>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061444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85689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B1275-0535-4548-5708-C9D95E2C08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A7ABA1-C8BC-EBFA-273D-56F8FB4C5B2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970788-94A9-AF06-3E88-135BC191E372}"/>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5" name="Espace réservé du pied de page 4">
            <a:extLst>
              <a:ext uri="{FF2B5EF4-FFF2-40B4-BE49-F238E27FC236}">
                <a16:creationId xmlns:a16="http://schemas.microsoft.com/office/drawing/2014/main" id="{CC2BB88B-02E0-B434-990F-81BAD80A8F00}"/>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04577D71-CC65-A0F6-753A-B08399DC20B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500036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845F1-02A7-E4B6-DFF8-6B5BAD9598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345FBD-2581-E30C-7BCE-38A6909A1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0B90D41-61D1-F9EC-7465-5B1B3229651A}"/>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5" name="Espace réservé du pied de page 4">
            <a:extLst>
              <a:ext uri="{FF2B5EF4-FFF2-40B4-BE49-F238E27FC236}">
                <a16:creationId xmlns:a16="http://schemas.microsoft.com/office/drawing/2014/main" id="{02B4321A-A256-DCE7-0AFF-CE5E5ADF4F85}"/>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801C2CCA-CCEE-2B7F-803E-A1D7F16ED4A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9798623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5174D-755A-7C6B-0407-D34E0E9680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EE1B57-31EB-3C3C-410B-779E54352C7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8763A4-29DD-EEE4-FE9A-B232CDF6E2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E4B2292-7422-BE1A-67D8-4F1EEFF389AE}"/>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6" name="Espace réservé du pied de page 5">
            <a:extLst>
              <a:ext uri="{FF2B5EF4-FFF2-40B4-BE49-F238E27FC236}">
                <a16:creationId xmlns:a16="http://schemas.microsoft.com/office/drawing/2014/main" id="{DEF55D79-E06C-C7A5-0440-7E9D3EF77FDB}"/>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39EA2D38-EB6A-BE6D-0B91-DFFFD9EA3FD6}"/>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66918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D4987-DB9C-90BE-B6BC-D9A9FF00C0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5EC057D-3565-9E8B-FAD2-DC1FEC037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0AEC9E-DD61-D4B3-24A6-264B3325B27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8A1E6C-4757-732B-BB44-CA661550F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85C5E62-C613-EB82-4796-750C8DAC4CD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25EE65B-6B39-3956-BC1A-6FF4144F62F0}"/>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8" name="Espace réservé du pied de page 7">
            <a:extLst>
              <a:ext uri="{FF2B5EF4-FFF2-40B4-BE49-F238E27FC236}">
                <a16:creationId xmlns:a16="http://schemas.microsoft.com/office/drawing/2014/main" id="{7DD578F3-96CB-61CC-77BF-553DF1320D9C}"/>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335F8CF1-F113-BBC0-DE5C-6ADAC71FFA8B}"/>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774985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233A9-95D5-6EB1-D2F1-B70A6F056E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318A46-84C0-A06F-2B5B-A30D2AB18938}"/>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4" name="Espace réservé du pied de page 3">
            <a:extLst>
              <a:ext uri="{FF2B5EF4-FFF2-40B4-BE49-F238E27FC236}">
                <a16:creationId xmlns:a16="http://schemas.microsoft.com/office/drawing/2014/main" id="{220CEAF0-85E1-1235-D78C-9AB3BBDDCD84}"/>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12858E35-F06A-4F25-12F5-62A9FE092271}"/>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00419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3A8F016-560F-B435-384A-617ED95E7C16}"/>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3" name="Espace réservé du pied de page 2">
            <a:extLst>
              <a:ext uri="{FF2B5EF4-FFF2-40B4-BE49-F238E27FC236}">
                <a16:creationId xmlns:a16="http://schemas.microsoft.com/office/drawing/2014/main" id="{45B77687-2380-C05C-DCCD-0622FC95B67B}"/>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6D146DD-728C-4136-1618-BA44566B359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399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BC1A5-F2C8-C2EC-09D3-14B6708304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C9908CB-1224-AC41-C3CF-A72DAB311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1BAF8E5-86B4-B622-5560-36B7D18B3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C8A26B4-0CB8-2008-84E0-F5EF8EB7C2C0}"/>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6" name="Espace réservé du pied de page 5">
            <a:extLst>
              <a:ext uri="{FF2B5EF4-FFF2-40B4-BE49-F238E27FC236}">
                <a16:creationId xmlns:a16="http://schemas.microsoft.com/office/drawing/2014/main" id="{21670CCA-92E3-A927-8763-34948314F5AA}"/>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F2F23DA-945F-4159-E42B-6FD35D01D88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203881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43631-F5DA-BC9C-B334-4C8242D381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952A97-2A76-615F-5D64-F7B4D5E30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78392E3-79F9-74A9-DC75-1FC19F6D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D5DF52-6FA1-9FC6-0739-8FB8ABEE74D6}"/>
              </a:ext>
            </a:extLst>
          </p:cNvPr>
          <p:cNvSpPr>
            <a:spLocks noGrp="1"/>
          </p:cNvSpPr>
          <p:nvPr>
            <p:ph type="dt" sz="half" idx="10"/>
          </p:nvPr>
        </p:nvSpPr>
        <p:spPr/>
        <p:txBody>
          <a:bodyPr/>
          <a:lstStyle/>
          <a:p>
            <a:fld id="{ED291B17-9318-49DB-B28B-6E5994AE9581}" type="datetime1">
              <a:rPr lang="en-US" smtClean="0"/>
              <a:t>10/15/2023</a:t>
            </a:fld>
            <a:endParaRPr lang="en-US" dirty="0"/>
          </a:p>
        </p:txBody>
      </p:sp>
      <p:sp>
        <p:nvSpPr>
          <p:cNvPr id="6" name="Espace réservé du pied de page 5">
            <a:extLst>
              <a:ext uri="{FF2B5EF4-FFF2-40B4-BE49-F238E27FC236}">
                <a16:creationId xmlns:a16="http://schemas.microsoft.com/office/drawing/2014/main" id="{CFB590AE-73F5-87F9-E2BD-2A134A486954}"/>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003E5BA1-0593-BDFD-91E3-9D4665419C44}"/>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668166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FEC451F-CBC6-99C4-7357-3FC692AA6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4BB738-44A1-BFB9-3061-E017221A4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EC2A18-6BDF-F3D5-5BE8-27F8F008F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10/15/2023</a:t>
            </a:fld>
            <a:endParaRPr lang="en-US" dirty="0"/>
          </a:p>
        </p:txBody>
      </p:sp>
      <p:sp>
        <p:nvSpPr>
          <p:cNvPr id="5" name="Espace réservé du pied de page 4">
            <a:extLst>
              <a:ext uri="{FF2B5EF4-FFF2-40B4-BE49-F238E27FC236}">
                <a16:creationId xmlns:a16="http://schemas.microsoft.com/office/drawing/2014/main" id="{830374F3-012C-49E3-B6DF-2443F3BD0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3F1CC77A-8FFE-B24E-B46B-8D0F1DC19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163600112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itys.com/cartes-emotions-et-besoins-cnv/" TargetMode="External"/><Relationship Id="rId2" Type="http://schemas.openxmlformats.org/officeDocument/2006/relationships/hyperlink" Target="https://apprendreaeduquer.fr/cartes-besoins-telechargement-gratuit-outil-de-connaissance-de-soi-de-non-violenc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eux-vivre-autrement.com/les-besoins-fondamentaux-etre-humain.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kaperli.com/produit/jeux-de-cartes-dexpression-besoins/?v=928568b849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osaïque de formes géométriques colorées">
            <a:extLst>
              <a:ext uri="{FF2B5EF4-FFF2-40B4-BE49-F238E27FC236}">
                <a16:creationId xmlns:a16="http://schemas.microsoft.com/office/drawing/2014/main" id="{4583F6A0-1DDE-F2B6-282D-1700E0A7D9AB}"/>
              </a:ext>
            </a:extLst>
          </p:cNvPr>
          <p:cNvPicPr>
            <a:picLocks noChangeAspect="1"/>
          </p:cNvPicPr>
          <p:nvPr/>
        </p:nvPicPr>
        <p:blipFill rotWithShape="1">
          <a:blip r:embed="rId2"/>
          <a:srcRect t="17107" b="4222"/>
          <a:stretch/>
        </p:blipFill>
        <p:spPr>
          <a:xfrm>
            <a:off x="20" y="10"/>
            <a:ext cx="12191980" cy="6857990"/>
          </a:xfrm>
          <a:prstGeom prst="rect">
            <a:avLst/>
          </a:prstGeom>
        </p:spPr>
      </p:pic>
      <p:sp>
        <p:nvSpPr>
          <p:cNvPr id="2" name="Titre 1">
            <a:extLst>
              <a:ext uri="{FF2B5EF4-FFF2-40B4-BE49-F238E27FC236}">
                <a16:creationId xmlns:a16="http://schemas.microsoft.com/office/drawing/2014/main" id="{6847A02D-82E8-EE44-48D7-CC96D679DCE9}"/>
              </a:ext>
            </a:extLst>
          </p:cNvPr>
          <p:cNvSpPr>
            <a:spLocks noGrp="1"/>
          </p:cNvSpPr>
          <p:nvPr>
            <p:ph type="ctrTitle"/>
          </p:nvPr>
        </p:nvSpPr>
        <p:spPr>
          <a:xfrm>
            <a:off x="7889065" y="2324906"/>
            <a:ext cx="3403426" cy="1588698"/>
          </a:xfrm>
        </p:spPr>
        <p:txBody>
          <a:bodyPr>
            <a:normAutofit fontScale="90000"/>
          </a:bodyPr>
          <a:lstStyle/>
          <a:p>
            <a:r>
              <a:rPr lang="fr-FR">
                <a:solidFill>
                  <a:schemeClr val="tx1"/>
                </a:solidFill>
              </a:rPr>
              <a:t>LES BESOINS</a:t>
            </a:r>
          </a:p>
        </p:txBody>
      </p:sp>
      <p:sp>
        <p:nvSpPr>
          <p:cNvPr id="3" name="Sous-titre 2">
            <a:extLst>
              <a:ext uri="{FF2B5EF4-FFF2-40B4-BE49-F238E27FC236}">
                <a16:creationId xmlns:a16="http://schemas.microsoft.com/office/drawing/2014/main" id="{58B86D35-6B08-6A0A-4091-2C3E737E5694}"/>
              </a:ext>
            </a:extLst>
          </p:cNvPr>
          <p:cNvSpPr>
            <a:spLocks noGrp="1"/>
          </p:cNvSpPr>
          <p:nvPr>
            <p:ph type="subTitle" idx="1"/>
          </p:nvPr>
        </p:nvSpPr>
        <p:spPr>
          <a:xfrm>
            <a:off x="7889065" y="3945249"/>
            <a:ext cx="3403426" cy="738820"/>
          </a:xfrm>
        </p:spPr>
        <p:txBody>
          <a:bodyPr>
            <a:normAutofit/>
          </a:bodyPr>
          <a:lstStyle/>
          <a:p>
            <a:r>
              <a:rPr lang="fr-FR"/>
              <a:t>Cours CNV 5</a:t>
            </a:r>
            <a:endParaRPr lang="fr-FR" dirty="0"/>
          </a:p>
        </p:txBody>
      </p:sp>
    </p:spTree>
    <p:extLst>
      <p:ext uri="{BB962C8B-B14F-4D97-AF65-F5344CB8AC3E}">
        <p14:creationId xmlns:p14="http://schemas.microsoft.com/office/powerpoint/2010/main" val="21413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9F0F6C25-C8C0-271A-B154-8306BE1526BC}"/>
              </a:ext>
            </a:extLst>
          </p:cNvPr>
          <p:cNvPicPr>
            <a:picLocks noChangeAspect="1"/>
          </p:cNvPicPr>
          <p:nvPr/>
        </p:nvPicPr>
        <p:blipFill>
          <a:blip r:embed="rId2"/>
          <a:stretch>
            <a:fillRect/>
          </a:stretch>
        </p:blipFill>
        <p:spPr>
          <a:xfrm>
            <a:off x="3993452" y="457200"/>
            <a:ext cx="4205096" cy="5943600"/>
          </a:xfrm>
          <a:prstGeom prst="rect">
            <a:avLst/>
          </a:prstGeom>
        </p:spPr>
      </p:pic>
    </p:spTree>
    <p:extLst>
      <p:ext uri="{BB962C8B-B14F-4D97-AF65-F5344CB8AC3E}">
        <p14:creationId xmlns:p14="http://schemas.microsoft.com/office/powerpoint/2010/main" val="18931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3">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30" name="Freeform: Shape 24">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5">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re 1">
            <a:extLst>
              <a:ext uri="{FF2B5EF4-FFF2-40B4-BE49-F238E27FC236}">
                <a16:creationId xmlns:a16="http://schemas.microsoft.com/office/drawing/2014/main" id="{D7B5DD96-6D04-973A-866B-42F30FF06B9C}"/>
              </a:ext>
            </a:extLst>
          </p:cNvPr>
          <p:cNvSpPr>
            <a:spLocks noGrp="1"/>
          </p:cNvSpPr>
          <p:nvPr>
            <p:ph type="title"/>
          </p:nvPr>
        </p:nvSpPr>
        <p:spPr>
          <a:xfrm>
            <a:off x="-70337" y="1336432"/>
            <a:ext cx="2974312" cy="3074794"/>
          </a:xfrm>
          <a:prstGeom prst="ellipse">
            <a:avLst/>
          </a:prstGeom>
        </p:spPr>
        <p:txBody>
          <a:bodyPr vert="horz" lIns="91440" tIns="45720" rIns="91440" bIns="45720" rtlCol="0" anchor="t">
            <a:normAutofit/>
          </a:bodyPr>
          <a:lstStyle/>
          <a:p>
            <a:br>
              <a:rPr lang="en-US" sz="2000" b="1" kern="1200" dirty="0">
                <a:solidFill>
                  <a:schemeClr val="tx2"/>
                </a:solidFill>
                <a:latin typeface="+mn-lt"/>
                <a:ea typeface="+mj-ea"/>
                <a:cs typeface="+mj-cs"/>
              </a:rPr>
            </a:br>
            <a:br>
              <a:rPr lang="en-US" sz="2000" b="1" kern="1200" dirty="0">
                <a:solidFill>
                  <a:schemeClr val="tx2"/>
                </a:solidFill>
                <a:latin typeface="+mn-lt"/>
                <a:ea typeface="+mj-ea"/>
                <a:cs typeface="+mj-cs"/>
              </a:rPr>
            </a:br>
            <a:br>
              <a:rPr lang="en-US" sz="2000" b="1" kern="1200" dirty="0">
                <a:solidFill>
                  <a:schemeClr val="tx2"/>
                </a:solidFill>
                <a:latin typeface="+mn-lt"/>
                <a:ea typeface="+mj-ea"/>
                <a:cs typeface="+mj-cs"/>
              </a:rPr>
            </a:br>
            <a:r>
              <a:rPr lang="en-US" sz="2000" b="1" kern="1200" dirty="0">
                <a:solidFill>
                  <a:schemeClr val="tx2"/>
                </a:solidFill>
                <a:latin typeface="+mn-lt"/>
                <a:ea typeface="+mj-ea"/>
                <a:cs typeface="+mj-cs"/>
              </a:rPr>
              <a:t>Les </a:t>
            </a:r>
            <a:r>
              <a:rPr lang="en-US" sz="2000" b="1" kern="1200" dirty="0" err="1">
                <a:solidFill>
                  <a:schemeClr val="tx2"/>
                </a:solidFill>
                <a:latin typeface="+mn-lt"/>
                <a:ea typeface="+mj-ea"/>
                <a:cs typeface="+mj-cs"/>
              </a:rPr>
              <a:t>cartes</a:t>
            </a:r>
            <a:r>
              <a:rPr lang="en-US" sz="2000" b="1" kern="1200" dirty="0">
                <a:solidFill>
                  <a:schemeClr val="tx2"/>
                </a:solidFill>
                <a:latin typeface="+mn-lt"/>
                <a:ea typeface="+mj-ea"/>
                <a:cs typeface="+mj-cs"/>
              </a:rPr>
              <a:t> des </a:t>
            </a:r>
            <a:r>
              <a:rPr lang="en-US" sz="2000" b="1" kern="1200" dirty="0" err="1">
                <a:solidFill>
                  <a:schemeClr val="tx2"/>
                </a:solidFill>
                <a:latin typeface="+mn-lt"/>
                <a:ea typeface="+mj-ea"/>
                <a:cs typeface="+mj-cs"/>
              </a:rPr>
              <a:t>besoins</a:t>
            </a:r>
            <a:r>
              <a:rPr lang="en-US" sz="2000" b="1" kern="1200" dirty="0">
                <a:solidFill>
                  <a:schemeClr val="tx2"/>
                </a:solidFill>
                <a:latin typeface="+mn-lt"/>
                <a:ea typeface="+mj-ea"/>
                <a:cs typeface="+mj-cs"/>
              </a:rPr>
              <a:t>:</a:t>
            </a:r>
          </a:p>
        </p:txBody>
      </p:sp>
      <p:sp>
        <p:nvSpPr>
          <p:cNvPr id="10" name="ZoneTexte 9">
            <a:extLst>
              <a:ext uri="{FF2B5EF4-FFF2-40B4-BE49-F238E27FC236}">
                <a16:creationId xmlns:a16="http://schemas.microsoft.com/office/drawing/2014/main" id="{B66FF5D6-5E9C-B90E-F1B0-DAD27E5143D6}"/>
              </a:ext>
            </a:extLst>
          </p:cNvPr>
          <p:cNvSpPr txBox="1"/>
          <p:nvPr/>
        </p:nvSpPr>
        <p:spPr>
          <a:xfrm>
            <a:off x="2627790" y="781235"/>
            <a:ext cx="9460376" cy="5743560"/>
          </a:xfrm>
          <a:prstGeom prst="rect">
            <a:avLst/>
          </a:prstGeom>
          <a:noFill/>
        </p:spPr>
        <p:txBody>
          <a:bodyPr wrap="square" rtlCol="0">
            <a:spAutoFit/>
          </a:bodyPr>
          <a:lstStyle/>
          <a:p>
            <a:pPr>
              <a:lnSpc>
                <a:spcPct val="107000"/>
              </a:lnSpc>
              <a:spcAft>
                <a:spcPts val="800"/>
              </a:spcAft>
            </a:pPr>
            <a:r>
              <a:rPr lang="fr-FR" sz="1600" kern="0" dirty="0">
                <a:solidFill>
                  <a:srgbClr val="000000"/>
                </a:solidFill>
                <a:effectLst/>
                <a:latin typeface="inherit"/>
                <a:ea typeface="Times New Roman" panose="02020603050405020304" pitchFamily="18" charset="0"/>
                <a:cs typeface="Arial" panose="020B0604020202020204" pitchFamily="34" charset="0"/>
              </a:rPr>
              <a:t>Je ne peux mettre à votre disposition que la version gratuite du site: </a:t>
            </a:r>
          </a:p>
          <a:p>
            <a:pPr>
              <a:lnSpc>
                <a:spcPct val="107000"/>
              </a:lnSpc>
              <a:spcAft>
                <a:spcPts val="800"/>
              </a:spcAft>
            </a:pPr>
            <a:r>
              <a:rPr lang="fr-FR" sz="1600" dirty="0">
                <a:hlinkClick r:id="rId2"/>
              </a:rPr>
              <a:t>Les cartes des besoins (téléchargement gratuit) : un outil de connaissance de soi et de non violence (apprendreaeduquer.fr)</a:t>
            </a:r>
            <a:r>
              <a:rPr lang="fr-FR" sz="1600" dirty="0"/>
              <a:t> ainsi qu’une version des cartes en tchèque dans le matériel pédagogique de cette séquence.</a:t>
            </a:r>
          </a:p>
          <a:p>
            <a:pPr>
              <a:lnSpc>
                <a:spcPct val="107000"/>
              </a:lnSpc>
              <a:spcAft>
                <a:spcPts val="800"/>
              </a:spcAft>
            </a:pPr>
            <a:endParaRPr lang="fr-FR" sz="1600" kern="0" dirty="0">
              <a:solidFill>
                <a:srgbClr val="000000"/>
              </a:solidFill>
              <a:effectLst/>
              <a:latin typeface="inherit"/>
              <a:ea typeface="Times New Roman" panose="02020603050405020304" pitchFamily="18" charset="0"/>
              <a:cs typeface="Arial" panose="020B0604020202020204" pitchFamily="34" charset="0"/>
            </a:endParaRPr>
          </a:p>
          <a:p>
            <a:pPr>
              <a:lnSpc>
                <a:spcPct val="107000"/>
              </a:lnSpc>
              <a:spcAft>
                <a:spcPts val="800"/>
              </a:spcAft>
            </a:pPr>
            <a:endParaRPr lang="fr-FR" sz="1600" kern="0" dirty="0">
              <a:solidFill>
                <a:srgbClr val="000000"/>
              </a:solidFill>
              <a:effectLst/>
              <a:latin typeface="inherit"/>
              <a:ea typeface="Times New Roman" panose="02020603050405020304" pitchFamily="18"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sz="1600" b="1" kern="0" dirty="0">
                <a:solidFill>
                  <a:srgbClr val="000000"/>
                </a:solidFill>
                <a:latin typeface="inherit"/>
                <a:ea typeface="Times New Roman" panose="02020603050405020304" pitchFamily="18" charset="0"/>
                <a:cs typeface="Arial" panose="020B0604020202020204" pitchFamily="34" charset="0"/>
              </a:rPr>
              <a:t> Pratique avec ce jeu :</a:t>
            </a:r>
          </a:p>
          <a:p>
            <a:pPr>
              <a:lnSpc>
                <a:spcPct val="107000"/>
              </a:lnSpc>
              <a:spcAft>
                <a:spcPts val="800"/>
              </a:spcAft>
            </a:pPr>
            <a:r>
              <a:rPr lang="fr-FR" sz="1400" i="1" kern="0" dirty="0">
                <a:solidFill>
                  <a:srgbClr val="000000"/>
                </a:solidFill>
                <a:effectLst/>
                <a:latin typeface="inherit"/>
                <a:ea typeface="Times New Roman" panose="02020603050405020304" pitchFamily="18" charset="0"/>
                <a:cs typeface="Arial" panose="020B0604020202020204" pitchFamily="34" charset="0"/>
              </a:rPr>
              <a:t>Nous allons tirer au sort une carte parmi les 64 et vous tenterez d’exprimer le plus spontanément possible ce à quoi vous associez ce besoin</a:t>
            </a:r>
            <a:r>
              <a:rPr lang="fr-FR" sz="1400" i="1" kern="0" dirty="0">
                <a:solidFill>
                  <a:srgbClr val="000000"/>
                </a:solidFill>
                <a:latin typeface="inherit"/>
                <a:ea typeface="Times New Roman" panose="02020603050405020304" pitchFamily="18" charset="0"/>
                <a:cs typeface="Arial" panose="020B0604020202020204" pitchFamily="34" charset="0"/>
              </a:rPr>
              <a:t>. Nous pourrons relier ce besoin à des émotions ou sentiments.</a:t>
            </a:r>
          </a:p>
          <a:p>
            <a:pPr>
              <a:lnSpc>
                <a:spcPct val="107000"/>
              </a:lnSpc>
              <a:spcAft>
                <a:spcPts val="800"/>
              </a:spcAft>
            </a:pPr>
            <a:r>
              <a:rPr lang="fr-FR" sz="1400" i="1" kern="0" dirty="0">
                <a:solidFill>
                  <a:srgbClr val="000000"/>
                </a:solidFill>
                <a:effectLst/>
                <a:latin typeface="inherit"/>
                <a:ea typeface="Times New Roman" panose="02020603050405020304" pitchFamily="18" charset="0"/>
                <a:cs typeface="Arial" panose="020B0604020202020204" pitchFamily="34" charset="0"/>
              </a:rPr>
              <a:t>Pouvez-vous faire la distinction entre </a:t>
            </a:r>
            <a:r>
              <a:rPr lang="fr-FR" sz="1400" b="0" i="1" dirty="0">
                <a:solidFill>
                  <a:srgbClr val="004556"/>
                </a:solidFill>
                <a:effectLst/>
                <a:latin typeface="SF Pro Display Regular"/>
              </a:rPr>
              <a:t>un besoin « réel » et un besoin « suscité », notamment dans notre contexte sociétal où de nouveaux « besoins » sont sans cesse créés et mis à disposition sur le marché?</a:t>
            </a:r>
          </a:p>
          <a:p>
            <a:pPr>
              <a:lnSpc>
                <a:spcPct val="107000"/>
              </a:lnSpc>
              <a:spcAft>
                <a:spcPts val="800"/>
              </a:spcAft>
            </a:pPr>
            <a:endParaRPr lang="fr-FR" sz="1100" kern="0" dirty="0">
              <a:solidFill>
                <a:srgbClr val="000000"/>
              </a:solidFill>
              <a:effectLst/>
              <a:latin typeface="inherit"/>
              <a:ea typeface="Times New Roman" panose="02020603050405020304" pitchFamily="18" charset="0"/>
              <a:cs typeface="Arial" panose="020B0604020202020204" pitchFamily="34" charset="0"/>
            </a:endParaRPr>
          </a:p>
          <a:p>
            <a:pPr>
              <a:lnSpc>
                <a:spcPct val="107000"/>
              </a:lnSpc>
              <a:spcAft>
                <a:spcPts val="800"/>
              </a:spcAft>
            </a:pPr>
            <a:endParaRPr lang="fr-FR" sz="1100" kern="0" dirty="0">
              <a:solidFill>
                <a:srgbClr val="000000"/>
              </a:solidFill>
              <a:latin typeface="inherit"/>
              <a:ea typeface="Times New Roman" panose="02020603050405020304" pitchFamily="18" charset="0"/>
              <a:cs typeface="Arial" panose="020B0604020202020204" pitchFamily="34" charset="0"/>
            </a:endParaRPr>
          </a:p>
          <a:p>
            <a:pPr>
              <a:lnSpc>
                <a:spcPct val="107000"/>
              </a:lnSpc>
              <a:spcAft>
                <a:spcPts val="800"/>
              </a:spcAft>
            </a:pPr>
            <a:endParaRPr lang="fr-FR" sz="1100" kern="0" dirty="0">
              <a:solidFill>
                <a:srgbClr val="000000"/>
              </a:solidFill>
              <a:effectLst/>
              <a:latin typeface="inherit"/>
              <a:ea typeface="Times New Roman" panose="02020603050405020304" pitchFamily="18" charset="0"/>
              <a:cs typeface="Arial" panose="020B0604020202020204" pitchFamily="34" charset="0"/>
            </a:endParaRPr>
          </a:p>
          <a:p>
            <a:pPr>
              <a:lnSpc>
                <a:spcPct val="107000"/>
              </a:lnSpc>
              <a:spcAft>
                <a:spcPts val="800"/>
              </a:spcAft>
            </a:pPr>
            <a:endParaRPr lang="fr-FR" sz="1100" kern="0" dirty="0">
              <a:solidFill>
                <a:srgbClr val="000000"/>
              </a:solidFill>
              <a:latin typeface="inherit"/>
              <a:ea typeface="Times New Roman" panose="02020603050405020304" pitchFamily="18" charset="0"/>
              <a:cs typeface="Arial" panose="020B0604020202020204" pitchFamily="34" charset="0"/>
            </a:endParaRPr>
          </a:p>
          <a:p>
            <a:pPr>
              <a:lnSpc>
                <a:spcPct val="107000"/>
              </a:lnSpc>
              <a:spcAft>
                <a:spcPts val="800"/>
              </a:spcAft>
            </a:pPr>
            <a:endParaRPr lang="fr-FR" sz="1100" kern="0" dirty="0">
              <a:solidFill>
                <a:srgbClr val="000000"/>
              </a:solidFill>
              <a:effectLst/>
              <a:latin typeface="inherit"/>
              <a:ea typeface="Times New Roman" panose="02020603050405020304" pitchFamily="18" charset="0"/>
              <a:cs typeface="Arial" panose="020B0604020202020204" pitchFamily="34" charset="0"/>
            </a:endParaRPr>
          </a:p>
          <a:p>
            <a:pPr>
              <a:lnSpc>
                <a:spcPct val="107000"/>
              </a:lnSpc>
              <a:spcAft>
                <a:spcPts val="800"/>
              </a:spcAft>
            </a:pPr>
            <a:r>
              <a:rPr lang="fr-FR" sz="1100" kern="0" dirty="0">
                <a:solidFill>
                  <a:srgbClr val="000000"/>
                </a:solidFill>
                <a:latin typeface="inherit"/>
                <a:ea typeface="Times New Roman" panose="02020603050405020304" pitchFamily="18" charset="0"/>
                <a:cs typeface="Arial" panose="020B0604020202020204" pitchFamily="34" charset="0"/>
              </a:rPr>
              <a:t>Autre source pour des jeux de cartes avec des visuels sur les sentiments et les besoins:</a:t>
            </a:r>
          </a:p>
          <a:p>
            <a:pPr>
              <a:lnSpc>
                <a:spcPct val="107000"/>
              </a:lnSpc>
              <a:spcAft>
                <a:spcPts val="800"/>
              </a:spcAft>
            </a:pPr>
            <a:r>
              <a:rPr lang="fr-FR" sz="1100" kern="0" dirty="0">
                <a:solidFill>
                  <a:srgbClr val="000000"/>
                </a:solidFill>
                <a:latin typeface="inherit"/>
                <a:ea typeface="Times New Roman" panose="02020603050405020304" pitchFamily="18" charset="0"/>
                <a:cs typeface="Arial" panose="020B0604020202020204" pitchFamily="34" charset="0"/>
              </a:rPr>
              <a:t> </a:t>
            </a:r>
            <a:r>
              <a:rPr lang="fr-FR" sz="1100" dirty="0">
                <a:hlinkClick r:id="rId3"/>
              </a:rPr>
              <a:t>Cartes émotions et cartes besoins jeux d'alphabétisation émotionnelle (comitys.com)</a:t>
            </a:r>
            <a:br>
              <a:rPr lang="fr-FR" sz="1100" kern="0" dirty="0">
                <a:solidFill>
                  <a:srgbClr val="000000"/>
                </a:solidFill>
                <a:effectLst/>
                <a:latin typeface="inherit"/>
                <a:ea typeface="Times New Roman" panose="02020603050405020304" pitchFamily="18" charset="0"/>
                <a:cs typeface="Arial" panose="020B0604020202020204" pitchFamily="34" charset="0"/>
              </a:rPr>
            </a:br>
            <a:endParaRPr lang="fr-FR" dirty="0"/>
          </a:p>
        </p:txBody>
      </p:sp>
    </p:spTree>
    <p:extLst>
      <p:ext uri="{BB962C8B-B14F-4D97-AF65-F5344CB8AC3E}">
        <p14:creationId xmlns:p14="http://schemas.microsoft.com/office/powerpoint/2010/main" val="21805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osaïque de formes géométriques colorées">
            <a:extLst>
              <a:ext uri="{FF2B5EF4-FFF2-40B4-BE49-F238E27FC236}">
                <a16:creationId xmlns:a16="http://schemas.microsoft.com/office/drawing/2014/main" id="{4583F6A0-1DDE-F2B6-282D-1700E0A7D9AB}"/>
              </a:ext>
            </a:extLst>
          </p:cNvPr>
          <p:cNvPicPr>
            <a:picLocks noChangeAspect="1"/>
          </p:cNvPicPr>
          <p:nvPr/>
        </p:nvPicPr>
        <p:blipFill rotWithShape="1">
          <a:blip r:embed="rId2"/>
          <a:srcRect t="17107" b="4222"/>
          <a:stretch/>
        </p:blipFill>
        <p:spPr>
          <a:xfrm>
            <a:off x="20" y="10"/>
            <a:ext cx="12191980" cy="6857990"/>
          </a:xfrm>
          <a:prstGeom prst="rect">
            <a:avLst/>
          </a:prstGeom>
        </p:spPr>
      </p:pic>
      <p:sp>
        <p:nvSpPr>
          <p:cNvPr id="2" name="Titre 1">
            <a:extLst>
              <a:ext uri="{FF2B5EF4-FFF2-40B4-BE49-F238E27FC236}">
                <a16:creationId xmlns:a16="http://schemas.microsoft.com/office/drawing/2014/main" id="{6847A02D-82E8-EE44-48D7-CC96D679DCE9}"/>
              </a:ext>
            </a:extLst>
          </p:cNvPr>
          <p:cNvSpPr>
            <a:spLocks noGrp="1"/>
          </p:cNvSpPr>
          <p:nvPr>
            <p:ph type="ctrTitle"/>
          </p:nvPr>
        </p:nvSpPr>
        <p:spPr>
          <a:xfrm>
            <a:off x="390617" y="177553"/>
            <a:ext cx="10901874" cy="6338657"/>
          </a:xfrm>
        </p:spPr>
        <p:txBody>
          <a:bodyPr>
            <a:normAutofit fontScale="90000"/>
          </a:bodyPr>
          <a:lstStyle/>
          <a:p>
            <a:r>
              <a:rPr lang="fr-FR" sz="2800" b="1" dirty="0">
                <a:solidFill>
                  <a:schemeClr val="tx1"/>
                </a:solidFill>
              </a:rPr>
              <a:t>Pour aller plus loin:</a:t>
            </a:r>
            <a:br>
              <a:rPr lang="fr-FR" sz="2800" b="1" dirty="0">
                <a:solidFill>
                  <a:schemeClr val="tx1"/>
                </a:solidFill>
              </a:rPr>
            </a:br>
            <a:br>
              <a:rPr lang="fr-FR" sz="2800" b="1" dirty="0">
                <a:solidFill>
                  <a:schemeClr val="tx1"/>
                </a:solidFill>
              </a:rPr>
            </a:br>
            <a:r>
              <a:rPr lang="fr-FR" sz="2800" dirty="0">
                <a:hlinkClick r:id="rId3"/>
              </a:rPr>
              <a:t>Les besoins fondamentaux de l'être humain (mieux-vivre-autrement.com)</a:t>
            </a:r>
            <a:br>
              <a:rPr lang="fr-FR" sz="2700" dirty="0"/>
            </a:br>
            <a:br>
              <a:rPr lang="fr-FR" sz="2700" dirty="0"/>
            </a:br>
            <a:r>
              <a:rPr lang="fr-FR" sz="2700" b="1" dirty="0"/>
              <a:t>écologie</a:t>
            </a:r>
            <a:r>
              <a:rPr lang="fr-FR" sz="2700" dirty="0"/>
              <a:t>: science des conditions d’existence (habitat, environnement, interactions)</a:t>
            </a:r>
            <a:br>
              <a:rPr lang="fr-FR" sz="2700" dirty="0"/>
            </a:br>
            <a:br>
              <a:rPr lang="fr-FR" sz="2700" dirty="0"/>
            </a:br>
            <a:r>
              <a:rPr lang="fr-FR" sz="2700" i="1" dirty="0"/>
              <a:t>Pouvez-vous définir clairement dans votre langue vos besoins afin de pouvoir les analyser puis opter pour des stratégies de satisfaction ?</a:t>
            </a:r>
            <a:br>
              <a:rPr lang="fr-FR" sz="2700" i="1" dirty="0"/>
            </a:br>
            <a:br>
              <a:rPr lang="fr-FR" sz="2700" dirty="0"/>
            </a:br>
            <a:r>
              <a:rPr lang="fr-FR" sz="2700" b="1" dirty="0"/>
              <a:t>Bien-être</a:t>
            </a:r>
            <a:r>
              <a:rPr lang="fr-FR" sz="2700" dirty="0"/>
              <a:t>: affirmation concrète et cohérente de ses principes, sans isolement réel du monde mais en y étant acteur.</a:t>
            </a:r>
            <a:br>
              <a:rPr lang="fr-FR" sz="2700" dirty="0"/>
            </a:br>
            <a:br>
              <a:rPr lang="fr-FR" sz="2700" dirty="0"/>
            </a:br>
            <a:r>
              <a:rPr lang="fr-FR" sz="2700" i="1" dirty="0"/>
              <a:t>Le bonheur c’est de continuer à désirer ce que l’on possède.</a:t>
            </a:r>
            <a:br>
              <a:rPr lang="fr-FR" sz="2700" i="1" dirty="0"/>
            </a:br>
            <a:r>
              <a:rPr lang="fr-FR" sz="2700" i="1" dirty="0"/>
              <a:t>Saint Augustin</a:t>
            </a:r>
            <a:br>
              <a:rPr lang="fr-FR" sz="2700" i="1" dirty="0"/>
            </a:br>
            <a:br>
              <a:rPr lang="fr-FR" i="1" dirty="0"/>
            </a:br>
            <a:r>
              <a:rPr lang="fr-FR" sz="2700" i="1" dirty="0"/>
              <a:t>https://youtu.be/QprXlfVkpH4</a:t>
            </a:r>
            <a:endParaRPr lang="fr-FR" sz="2700" i="1" dirty="0">
              <a:solidFill>
                <a:schemeClr val="tx1"/>
              </a:solidFill>
            </a:endParaRPr>
          </a:p>
        </p:txBody>
      </p:sp>
    </p:spTree>
    <p:extLst>
      <p:ext uri="{BB962C8B-B14F-4D97-AF65-F5344CB8AC3E}">
        <p14:creationId xmlns:p14="http://schemas.microsoft.com/office/powerpoint/2010/main" val="14534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8BDE0-D068-6022-5761-FC9C549D0E8B}"/>
              </a:ext>
            </a:extLst>
          </p:cNvPr>
          <p:cNvSpPr>
            <a:spLocks noGrp="1"/>
          </p:cNvSpPr>
          <p:nvPr>
            <p:ph type="title"/>
          </p:nvPr>
        </p:nvSpPr>
        <p:spPr>
          <a:xfrm>
            <a:off x="721870" y="709705"/>
            <a:ext cx="11029616" cy="98833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fr-FR" dirty="0"/>
              <a:t>Retour sur le cours 4:</a:t>
            </a:r>
          </a:p>
        </p:txBody>
      </p:sp>
      <p:sp>
        <p:nvSpPr>
          <p:cNvPr id="3" name="Espace réservé du texte 2">
            <a:extLst>
              <a:ext uri="{FF2B5EF4-FFF2-40B4-BE49-F238E27FC236}">
                <a16:creationId xmlns:a16="http://schemas.microsoft.com/office/drawing/2014/main" id="{793C1FEA-1DFA-F364-E6C8-5F8728F5984E}"/>
              </a:ext>
            </a:extLst>
          </p:cNvPr>
          <p:cNvSpPr>
            <a:spLocks noGrp="1"/>
          </p:cNvSpPr>
          <p:nvPr>
            <p:ph type="body" idx="1"/>
          </p:nvPr>
        </p:nvSpPr>
        <p:spPr/>
        <p:txBody>
          <a:bodyPr/>
          <a:lstStyle/>
          <a:p>
            <a:r>
              <a:rPr lang="fr-FR" dirty="0"/>
              <a:t>Les épisodes précédents:</a:t>
            </a:r>
          </a:p>
        </p:txBody>
      </p:sp>
      <p:sp>
        <p:nvSpPr>
          <p:cNvPr id="4" name="Espace réservé du contenu 3">
            <a:extLst>
              <a:ext uri="{FF2B5EF4-FFF2-40B4-BE49-F238E27FC236}">
                <a16:creationId xmlns:a16="http://schemas.microsoft.com/office/drawing/2014/main" id="{23DD5AA9-AFE6-B936-0AFD-CFB7EC4FCC88}"/>
              </a:ext>
            </a:extLst>
          </p:cNvPr>
          <p:cNvSpPr>
            <a:spLocks noGrp="1"/>
          </p:cNvSpPr>
          <p:nvPr>
            <p:ph sz="half" idx="2"/>
          </p:nvPr>
        </p:nvSpPr>
        <p:spPr/>
        <p:txBody>
          <a:bodyPr>
            <a:normAutofit fontScale="92500"/>
          </a:bodyPr>
          <a:lstStyle/>
          <a:p>
            <a:r>
              <a:rPr lang="fr-FR" dirty="0"/>
              <a:t>La volonté de modifier ses formes de communiquer afin d’atteindre une communication dite assertive demande une observation de soi.</a:t>
            </a:r>
          </a:p>
          <a:p>
            <a:r>
              <a:rPr lang="fr-FR" dirty="0"/>
              <a:t>Savoir (se) parler de soi tant au niveau physique que psychique est important.</a:t>
            </a:r>
          </a:p>
        </p:txBody>
      </p:sp>
      <p:sp>
        <p:nvSpPr>
          <p:cNvPr id="6" name="Espace réservé du contenu 5">
            <a:extLst>
              <a:ext uri="{FF2B5EF4-FFF2-40B4-BE49-F238E27FC236}">
                <a16:creationId xmlns:a16="http://schemas.microsoft.com/office/drawing/2014/main" id="{E1D363E9-2947-6430-77A5-4893B6570B0D}"/>
              </a:ext>
            </a:extLst>
          </p:cNvPr>
          <p:cNvSpPr>
            <a:spLocks noGrp="1"/>
          </p:cNvSpPr>
          <p:nvPr>
            <p:ph sz="quarter" idx="4"/>
          </p:nvPr>
        </p:nvSpPr>
        <p:spPr/>
        <p:txBody>
          <a:bodyPr>
            <a:normAutofit fontScale="92500" lnSpcReduction="10000"/>
          </a:bodyPr>
          <a:lstStyle/>
          <a:p>
            <a:r>
              <a:rPr lang="fr-FR" dirty="0"/>
              <a:t>Lorsqu’une information venant du contexte auquel nous appartenons nous fait réagir, nous pouvons observer des phénomènes physiques: les sensations. Elles sont liées aux émotions.</a:t>
            </a:r>
          </a:p>
          <a:p>
            <a:r>
              <a:rPr lang="fr-FR" dirty="0"/>
              <a:t>Derrière chaque émotion se cachent des besoins.</a:t>
            </a:r>
          </a:p>
        </p:txBody>
      </p:sp>
    </p:spTree>
    <p:extLst>
      <p:ext uri="{BB962C8B-B14F-4D97-AF65-F5344CB8AC3E}">
        <p14:creationId xmlns:p14="http://schemas.microsoft.com/office/powerpoint/2010/main" val="61618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782E5-D576-832C-5CE1-0E2AA62DE3C2}"/>
              </a:ext>
            </a:extLst>
          </p:cNvPr>
          <p:cNvSpPr>
            <a:spLocks noGrp="1"/>
          </p:cNvSpPr>
          <p:nvPr>
            <p:ph type="title"/>
          </p:nvPr>
        </p:nvSpPr>
        <p:spPr>
          <a:xfrm>
            <a:off x="581193" y="120581"/>
            <a:ext cx="11029616" cy="18589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br>
              <a:rPr lang="fr-FR" sz="2400" dirty="0"/>
            </a:br>
            <a:br>
              <a:rPr lang="fr-FR" sz="2400" dirty="0"/>
            </a:br>
            <a:r>
              <a:rPr lang="fr-FR" sz="2400" dirty="0"/>
              <a:t>Nous avons regardé diverses représentations d’expressions de visages et avons verbalisé les émotions ou sentiments associés. Ensuite nous avons essayé d’envisager ce qui avait provoqué cette émotion ou cet état.</a:t>
            </a:r>
            <a:br>
              <a:rPr lang="fr-FR" sz="2400" dirty="0"/>
            </a:br>
            <a:r>
              <a:rPr lang="fr-FR" sz="2400" dirty="0"/>
              <a:t>Dans les deux cas des différences d’interprétation sont notables sur le groupe.</a:t>
            </a:r>
            <a:br>
              <a:rPr lang="fr-FR" sz="2400" dirty="0"/>
            </a:br>
            <a:br>
              <a:rPr lang="fr-FR" sz="2400" dirty="0"/>
            </a:br>
            <a:endParaRPr lang="fr-FR" sz="2400" dirty="0"/>
          </a:p>
        </p:txBody>
      </p:sp>
      <p:sp>
        <p:nvSpPr>
          <p:cNvPr id="4" name="Espace réservé du contenu 3">
            <a:extLst>
              <a:ext uri="{FF2B5EF4-FFF2-40B4-BE49-F238E27FC236}">
                <a16:creationId xmlns:a16="http://schemas.microsoft.com/office/drawing/2014/main" id="{D4FD45BA-0194-0EA8-6AC5-89E3B1FB1131}"/>
              </a:ext>
            </a:extLst>
          </p:cNvPr>
          <p:cNvSpPr>
            <a:spLocks noGrp="1"/>
          </p:cNvSpPr>
          <p:nvPr>
            <p:ph sz="half" idx="2"/>
          </p:nvPr>
        </p:nvSpPr>
        <p:spPr>
          <a:xfrm>
            <a:off x="581194" y="2250892"/>
            <a:ext cx="5194766" cy="4350875"/>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0" lang="fr-F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Ceci interroge sur le code et son interprétation. Ses mésusages éventuels.</a:t>
            </a:r>
          </a:p>
          <a:p>
            <a:r>
              <a:rPr lang="fr-FR" sz="2400" dirty="0"/>
              <a:t>Et souligne encore la nécessité de creuser la réflexion à l’aide de questions « pratiques ». </a:t>
            </a:r>
          </a:p>
          <a:p>
            <a:r>
              <a:rPr lang="fr-FR" sz="2400" dirty="0"/>
              <a:t>L’exercice avec les visages nous a bien montré que l’événement provoquant une émotion précise pouvait varié. Dans le contexte de l’émotion, le besoin qui amène une émotion à se manifester et son analyse est central.</a:t>
            </a:r>
          </a:p>
        </p:txBody>
      </p:sp>
      <p:sp>
        <p:nvSpPr>
          <p:cNvPr id="6" name="Espace réservé du contenu 5">
            <a:extLst>
              <a:ext uri="{FF2B5EF4-FFF2-40B4-BE49-F238E27FC236}">
                <a16:creationId xmlns:a16="http://schemas.microsoft.com/office/drawing/2014/main" id="{476BDD1E-B9C6-AA5B-03B9-CE1DB19313E8}"/>
              </a:ext>
            </a:extLst>
          </p:cNvPr>
          <p:cNvSpPr>
            <a:spLocks noGrp="1"/>
          </p:cNvSpPr>
          <p:nvPr>
            <p:ph sz="quarter" idx="4"/>
          </p:nvPr>
        </p:nvSpPr>
        <p:spPr>
          <a:pattFill prst="ltUpDiag">
            <a:fgClr>
              <a:schemeClr val="accent1"/>
            </a:fgClr>
            <a:bgClr>
              <a:schemeClr val="bg1"/>
            </a:bgClr>
          </a:pattFill>
        </p:spPr>
        <p:txBody>
          <a:bodyPr/>
          <a:lstStyle/>
          <a:p>
            <a:pPr marL="0" indent="0">
              <a:buNone/>
            </a:pPr>
            <a:endParaRPr lang="fr-FR" dirty="0"/>
          </a:p>
          <a:p>
            <a:pPr marL="0" indent="0">
              <a:buNone/>
            </a:pPr>
            <a:r>
              <a:rPr lang="fr-FR" b="1" dirty="0"/>
              <a:t>Nous allons donc plus précisément définir et décrire les besoins en les reliant à des situations concrètes et identifiables par la majorité.</a:t>
            </a:r>
          </a:p>
        </p:txBody>
      </p:sp>
    </p:spTree>
    <p:extLst>
      <p:ext uri="{BB962C8B-B14F-4D97-AF65-F5344CB8AC3E}">
        <p14:creationId xmlns:p14="http://schemas.microsoft.com/office/powerpoint/2010/main" val="75439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3">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30" name="Freeform: Shape 24">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5">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re 1">
            <a:extLst>
              <a:ext uri="{FF2B5EF4-FFF2-40B4-BE49-F238E27FC236}">
                <a16:creationId xmlns:a16="http://schemas.microsoft.com/office/drawing/2014/main" id="{D7B5DD96-6D04-973A-866B-42F30FF06B9C}"/>
              </a:ext>
            </a:extLst>
          </p:cNvPr>
          <p:cNvSpPr>
            <a:spLocks noGrp="1"/>
          </p:cNvSpPr>
          <p:nvPr>
            <p:ph type="title"/>
          </p:nvPr>
        </p:nvSpPr>
        <p:spPr>
          <a:xfrm>
            <a:off x="804672" y="2006353"/>
            <a:ext cx="3658053" cy="2901863"/>
          </a:xfrm>
          <a:prstGeom prst="ellipse">
            <a:avLst/>
          </a:prstGeom>
        </p:spPr>
        <p:txBody>
          <a:bodyPr vert="horz" lIns="91440" tIns="45720" rIns="91440" bIns="45720" rtlCol="0" anchor="t">
            <a:noAutofit/>
          </a:bodyPr>
          <a:lstStyle/>
          <a:p>
            <a:r>
              <a:rPr lang="en-US" sz="2800" b="1" kern="1200" dirty="0">
                <a:solidFill>
                  <a:schemeClr val="tx2"/>
                </a:solidFill>
                <a:latin typeface="+mn-lt"/>
                <a:ea typeface="+mj-ea"/>
                <a:cs typeface="+mj-cs"/>
              </a:rPr>
              <a:t>La </a:t>
            </a:r>
            <a:r>
              <a:rPr lang="en-US" sz="2800" b="1" kern="1200" dirty="0" err="1">
                <a:solidFill>
                  <a:schemeClr val="tx2"/>
                </a:solidFill>
                <a:latin typeface="+mn-lt"/>
                <a:ea typeface="+mj-ea"/>
                <a:cs typeface="+mj-cs"/>
              </a:rPr>
              <a:t>Pyramide</a:t>
            </a:r>
            <a:r>
              <a:rPr lang="en-US" sz="2800" b="1" kern="1200" dirty="0">
                <a:solidFill>
                  <a:schemeClr val="tx2"/>
                </a:solidFill>
                <a:latin typeface="+mn-lt"/>
                <a:ea typeface="+mj-ea"/>
                <a:cs typeface="+mj-cs"/>
              </a:rPr>
              <a:t> de Maslow </a:t>
            </a:r>
            <a:br>
              <a:rPr lang="en-US" sz="2800" b="1" kern="1200" dirty="0">
                <a:solidFill>
                  <a:schemeClr val="tx2"/>
                </a:solidFill>
                <a:latin typeface="+mn-lt"/>
                <a:ea typeface="+mj-ea"/>
                <a:cs typeface="+mj-cs"/>
              </a:rPr>
            </a:br>
            <a:r>
              <a:rPr lang="en-US" sz="2800" b="1" kern="1200" dirty="0">
                <a:solidFill>
                  <a:schemeClr val="tx2"/>
                </a:solidFill>
                <a:latin typeface="+mn-lt"/>
                <a:ea typeface="+mj-ea"/>
                <a:cs typeface="+mj-cs"/>
              </a:rPr>
              <a:t>(1908-1970)</a:t>
            </a:r>
            <a:br>
              <a:rPr lang="en-US" sz="2800" b="1" kern="1200" dirty="0">
                <a:solidFill>
                  <a:schemeClr val="tx2"/>
                </a:solidFill>
                <a:latin typeface="+mn-lt"/>
                <a:ea typeface="+mj-ea"/>
                <a:cs typeface="+mj-cs"/>
              </a:rPr>
            </a:br>
            <a:r>
              <a:rPr lang="en-US" sz="2800" b="1" kern="1200" dirty="0">
                <a:solidFill>
                  <a:schemeClr val="tx2"/>
                </a:solidFill>
                <a:latin typeface="+mn-lt"/>
                <a:ea typeface="+mj-ea"/>
                <a:cs typeface="+mj-cs"/>
              </a:rPr>
              <a:t>vision </a:t>
            </a:r>
            <a:r>
              <a:rPr lang="en-US" sz="2800" b="1" kern="1200" dirty="0" err="1">
                <a:solidFill>
                  <a:schemeClr val="tx2"/>
                </a:solidFill>
                <a:latin typeface="+mn-lt"/>
                <a:ea typeface="+mj-ea"/>
                <a:cs typeface="+mj-cs"/>
              </a:rPr>
              <a:t>motivationnelle</a:t>
            </a:r>
            <a:endParaRPr lang="en-US" sz="2800" b="1" kern="1200" dirty="0">
              <a:solidFill>
                <a:schemeClr val="tx2"/>
              </a:solidFill>
              <a:latin typeface="+mn-lt"/>
              <a:ea typeface="+mj-ea"/>
              <a:cs typeface="+mj-cs"/>
            </a:endParaRPr>
          </a:p>
        </p:txBody>
      </p:sp>
      <p:sp>
        <p:nvSpPr>
          <p:cNvPr id="10" name="ZoneTexte 9">
            <a:extLst>
              <a:ext uri="{FF2B5EF4-FFF2-40B4-BE49-F238E27FC236}">
                <a16:creationId xmlns:a16="http://schemas.microsoft.com/office/drawing/2014/main" id="{B66FF5D6-5E9C-B90E-F1B0-DAD27E5143D6}"/>
              </a:ext>
            </a:extLst>
          </p:cNvPr>
          <p:cNvSpPr txBox="1"/>
          <p:nvPr/>
        </p:nvSpPr>
        <p:spPr>
          <a:xfrm>
            <a:off x="6095997" y="894303"/>
            <a:ext cx="6002218" cy="4985980"/>
          </a:xfrm>
          <a:prstGeom prst="rect">
            <a:avLst/>
          </a:prstGeom>
          <a:noFill/>
        </p:spPr>
        <p:txBody>
          <a:bodyPr wrap="square" rtlCol="0">
            <a:spAutoFit/>
          </a:bodyPr>
          <a:lstStyle/>
          <a:p>
            <a:r>
              <a:rPr lang="fr-FR" dirty="0"/>
              <a:t>M</a:t>
            </a:r>
            <a:r>
              <a:rPr lang="fr-FR" sz="2000" dirty="0"/>
              <a:t>aslow définit les besoins en les classant en 5 grandes catégories. Il les considère comme fondamentaux et universels.</a:t>
            </a:r>
          </a:p>
          <a:p>
            <a:endParaRPr lang="fr-FR" sz="2000" dirty="0"/>
          </a:p>
          <a:p>
            <a:endParaRPr lang="fr-FR" sz="2000" dirty="0"/>
          </a:p>
          <a:p>
            <a:endParaRPr lang="fr-FR" sz="2000" dirty="0">
              <a:solidFill>
                <a:schemeClr val="accent5">
                  <a:lumMod val="60000"/>
                  <a:lumOff val="40000"/>
                </a:schemeClr>
              </a:solidFill>
            </a:endParaRPr>
          </a:p>
          <a:p>
            <a:pPr marL="285750" indent="-285750">
              <a:buFont typeface="Arial" panose="020B0604020202020204" pitchFamily="34" charset="0"/>
              <a:buChar char="•"/>
            </a:pPr>
            <a:r>
              <a:rPr lang="fr-FR" sz="2000" b="1" dirty="0"/>
              <a:t>Besoins physiologiques</a:t>
            </a:r>
          </a:p>
          <a:p>
            <a:pPr marL="285750" indent="-285750">
              <a:buFont typeface="Arial" panose="020B0604020202020204" pitchFamily="34" charset="0"/>
              <a:buChar char="•"/>
            </a:pPr>
            <a:r>
              <a:rPr lang="fr-FR" sz="2000" b="1" dirty="0"/>
              <a:t>Besoins de sécurité</a:t>
            </a:r>
          </a:p>
          <a:p>
            <a:pPr marL="285750" indent="-285750">
              <a:buFont typeface="Arial" panose="020B0604020202020204" pitchFamily="34" charset="0"/>
              <a:buChar char="•"/>
            </a:pPr>
            <a:r>
              <a:rPr lang="fr-FR" sz="2000" b="1" dirty="0"/>
              <a:t>Besoin d’amour et d’appartenance</a:t>
            </a:r>
          </a:p>
          <a:p>
            <a:pPr marL="285750" indent="-285750">
              <a:buFont typeface="Arial" panose="020B0604020202020204" pitchFamily="34" charset="0"/>
              <a:buChar char="•"/>
            </a:pPr>
            <a:r>
              <a:rPr lang="fr-FR" sz="2000" b="1" dirty="0"/>
              <a:t>Besoin d’estime</a:t>
            </a:r>
          </a:p>
          <a:p>
            <a:pPr marL="285750" indent="-285750">
              <a:buFont typeface="Arial" panose="020B0604020202020204" pitchFamily="34" charset="0"/>
              <a:buChar char="•"/>
            </a:pPr>
            <a:r>
              <a:rPr lang="fr-FR" sz="2000" b="1" dirty="0"/>
              <a:t>Besoin d’auto-évaluation</a:t>
            </a:r>
          </a:p>
          <a:p>
            <a:endParaRPr lang="fr-FR" sz="2000" dirty="0"/>
          </a:p>
          <a:p>
            <a:endParaRPr lang="fr-FR" sz="2000" dirty="0"/>
          </a:p>
          <a:p>
            <a:r>
              <a:rPr lang="fr-FR" sz="2000" dirty="0"/>
              <a:t>Pouvez-vous développer chaque catégorie en y reliant des besoins plus précis ?</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27483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D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7B5DD96-6D04-973A-866B-42F30FF06B9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fr-FR" sz="2200" dirty="0">
                <a:solidFill>
                  <a:srgbClr val="FFFFFF"/>
                </a:solidFill>
              </a:rPr>
              <a:t>La Pyramide de Maslow </a:t>
            </a:r>
            <a:br>
              <a:rPr lang="fr-FR" sz="2200" dirty="0">
                <a:solidFill>
                  <a:srgbClr val="FFFFFF"/>
                </a:solidFill>
              </a:rPr>
            </a:br>
            <a:r>
              <a:rPr lang="fr-FR" sz="2200" dirty="0">
                <a:solidFill>
                  <a:srgbClr val="FFFFFF"/>
                </a:solidFill>
              </a:rPr>
              <a:t>(1908-1970)</a:t>
            </a:r>
            <a:br>
              <a:rPr lang="fr-FR" sz="2200" dirty="0">
                <a:solidFill>
                  <a:srgbClr val="FFFFFF"/>
                </a:solidFill>
              </a:rPr>
            </a:br>
            <a:r>
              <a:rPr lang="fr-FR" sz="2200" dirty="0">
                <a:solidFill>
                  <a:srgbClr val="FFFFFF"/>
                </a:solidFill>
              </a:rPr>
              <a:t>vision motivationnelle</a:t>
            </a:r>
          </a:p>
        </p:txBody>
      </p:sp>
      <p:pic>
        <p:nvPicPr>
          <p:cNvPr id="3" name="Image 2">
            <a:extLst>
              <a:ext uri="{FF2B5EF4-FFF2-40B4-BE49-F238E27FC236}">
                <a16:creationId xmlns:a16="http://schemas.microsoft.com/office/drawing/2014/main" id="{27DC2C9B-49E4-CD8A-4B79-78287647ADB3}"/>
              </a:ext>
            </a:extLst>
          </p:cNvPr>
          <p:cNvPicPr>
            <a:picLocks noChangeAspect="1"/>
          </p:cNvPicPr>
          <p:nvPr/>
        </p:nvPicPr>
        <p:blipFill>
          <a:blip r:embed="rId2"/>
          <a:stretch>
            <a:fillRect/>
          </a:stretch>
        </p:blipFill>
        <p:spPr>
          <a:xfrm>
            <a:off x="4038600" y="1252875"/>
            <a:ext cx="7188199" cy="4348861"/>
          </a:xfrm>
          <a:prstGeom prst="rect">
            <a:avLst/>
          </a:prstGeom>
        </p:spPr>
      </p:pic>
    </p:spTree>
    <p:extLst>
      <p:ext uri="{BB962C8B-B14F-4D97-AF65-F5344CB8AC3E}">
        <p14:creationId xmlns:p14="http://schemas.microsoft.com/office/powerpoint/2010/main" val="324148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7B5DD96-6D04-973A-866B-42F30FF06B9C}"/>
              </a:ext>
            </a:extLst>
          </p:cNvPr>
          <p:cNvSpPr>
            <a:spLocks noGrp="1"/>
          </p:cNvSpPr>
          <p:nvPr>
            <p:ph type="title"/>
          </p:nvPr>
        </p:nvSpPr>
        <p:spPr>
          <a:xfrm>
            <a:off x="5297762" y="640080"/>
            <a:ext cx="6251110" cy="3566160"/>
          </a:xfrm>
          <a:prstGeom prst="ellipse">
            <a:avLst/>
          </a:prstGeom>
        </p:spPr>
        <p:txBody>
          <a:bodyPr vert="horz" lIns="91440" tIns="45720" rIns="91440" bIns="45720" rtlCol="0" anchor="b">
            <a:normAutofit fontScale="90000"/>
          </a:bodyPr>
          <a:lstStyle/>
          <a:p>
            <a:pPr algn="ctr"/>
            <a:r>
              <a:rPr lang="en-US" sz="3200" b="1" dirty="0"/>
              <a:t>Les </a:t>
            </a:r>
            <a:r>
              <a:rPr lang="fr-FR" sz="3200" b="1" dirty="0"/>
              <a:t>14 besoins fondamentaux selon Virginia Henderson (1897-1996) : </a:t>
            </a:r>
            <a:br>
              <a:rPr lang="fr-FR" sz="3200" b="1" dirty="0"/>
            </a:br>
            <a:r>
              <a:rPr lang="fr-FR" sz="3200" dirty="0"/>
              <a:t>vision d’interdépendance des besoins et satisfaction </a:t>
            </a:r>
            <a:endParaRPr lang="en-US" sz="3200" dirty="0"/>
          </a:p>
        </p:txBody>
      </p:sp>
      <p:pic>
        <p:nvPicPr>
          <p:cNvPr id="4" name="Image 3">
            <a:extLst>
              <a:ext uri="{FF2B5EF4-FFF2-40B4-BE49-F238E27FC236}">
                <a16:creationId xmlns:a16="http://schemas.microsoft.com/office/drawing/2014/main" id="{B4E5F6F1-5B92-5F8E-4311-51F7D3C744CA}"/>
              </a:ext>
            </a:extLst>
          </p:cNvPr>
          <p:cNvPicPr>
            <a:picLocks noChangeAspect="1"/>
          </p:cNvPicPr>
          <p:nvPr/>
        </p:nvPicPr>
        <p:blipFill rotWithShape="1">
          <a:blip r:embed="rId2"/>
          <a:srcRect l="554" r="66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91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lowchart: Document 4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77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7B5DD96-6D04-973A-866B-42F30FF06B9C}"/>
              </a:ext>
            </a:extLst>
          </p:cNvPr>
          <p:cNvSpPr>
            <a:spLocks noGrp="1"/>
          </p:cNvSpPr>
          <p:nvPr>
            <p:ph type="title"/>
          </p:nvPr>
        </p:nvSpPr>
        <p:spPr>
          <a:xfrm>
            <a:off x="838200" y="171162"/>
            <a:ext cx="2840182" cy="2371148"/>
          </a:xfrm>
          <a:prstGeom prst="ellipse">
            <a:avLst/>
          </a:prstGeom>
        </p:spPr>
        <p:txBody>
          <a:bodyPr vert="horz" lIns="91440" tIns="45720" rIns="91440" bIns="45720" rtlCol="0">
            <a:normAutofit/>
          </a:bodyPr>
          <a:lstStyle/>
          <a:p>
            <a:r>
              <a:rPr lang="en-US" sz="2000" b="1" kern="1200" dirty="0" err="1">
                <a:solidFill>
                  <a:srgbClr val="FFFFFF"/>
                </a:solidFill>
                <a:latin typeface="+mn-lt"/>
                <a:ea typeface="+mj-ea"/>
                <a:cs typeface="+mj-cs"/>
              </a:rPr>
              <a:t>Autre</a:t>
            </a:r>
            <a:r>
              <a:rPr lang="en-US" sz="2000" b="1" kern="1200" dirty="0">
                <a:solidFill>
                  <a:srgbClr val="FFFFFF"/>
                </a:solidFill>
                <a:latin typeface="+mn-lt"/>
                <a:ea typeface="+mj-ea"/>
                <a:cs typeface="+mj-cs"/>
              </a:rPr>
              <a:t> vision des 5 </a:t>
            </a:r>
            <a:r>
              <a:rPr lang="en-US" sz="2000" b="1" kern="1200" dirty="0" err="1">
                <a:solidFill>
                  <a:srgbClr val="FFFFFF"/>
                </a:solidFill>
                <a:latin typeface="+mn-lt"/>
                <a:ea typeface="+mj-ea"/>
                <a:cs typeface="+mj-cs"/>
              </a:rPr>
              <a:t>besoins</a:t>
            </a:r>
            <a:r>
              <a:rPr lang="en-US" sz="2000" b="1" kern="1200" dirty="0">
                <a:solidFill>
                  <a:srgbClr val="FFFFFF"/>
                </a:solidFill>
                <a:latin typeface="+mn-lt"/>
                <a:ea typeface="+mj-ea"/>
                <a:cs typeface="+mj-cs"/>
              </a:rPr>
              <a:t> </a:t>
            </a:r>
            <a:r>
              <a:rPr lang="en-US" sz="2000" b="1" kern="1200" dirty="0" err="1">
                <a:solidFill>
                  <a:srgbClr val="FFFFFF"/>
                </a:solidFill>
                <a:latin typeface="+mn-lt"/>
                <a:ea typeface="+mj-ea"/>
                <a:cs typeface="+mj-cs"/>
              </a:rPr>
              <a:t>fondamentaux</a:t>
            </a:r>
            <a:endParaRPr lang="en-US" sz="2000" b="1" kern="1200" dirty="0">
              <a:solidFill>
                <a:srgbClr val="FFFFFF"/>
              </a:solidFill>
              <a:latin typeface="+mn-lt"/>
              <a:ea typeface="+mj-ea"/>
              <a:cs typeface="+mj-cs"/>
            </a:endParaRPr>
          </a:p>
        </p:txBody>
      </p:sp>
      <p:pic>
        <p:nvPicPr>
          <p:cNvPr id="3" name="Image 2">
            <a:extLst>
              <a:ext uri="{FF2B5EF4-FFF2-40B4-BE49-F238E27FC236}">
                <a16:creationId xmlns:a16="http://schemas.microsoft.com/office/drawing/2014/main" id="{B1872648-7889-B023-600A-EDF4D8B24CFC}"/>
              </a:ext>
            </a:extLst>
          </p:cNvPr>
          <p:cNvPicPr>
            <a:picLocks noChangeAspect="1"/>
          </p:cNvPicPr>
          <p:nvPr/>
        </p:nvPicPr>
        <p:blipFill>
          <a:blip r:embed="rId2"/>
          <a:stretch>
            <a:fillRect/>
          </a:stretch>
        </p:blipFill>
        <p:spPr>
          <a:xfrm>
            <a:off x="4206288" y="654284"/>
            <a:ext cx="7347537" cy="5492284"/>
          </a:xfrm>
          <a:prstGeom prst="rect">
            <a:avLst/>
          </a:prstGeom>
        </p:spPr>
      </p:pic>
    </p:spTree>
    <p:extLst>
      <p:ext uri="{BB962C8B-B14F-4D97-AF65-F5344CB8AC3E}">
        <p14:creationId xmlns:p14="http://schemas.microsoft.com/office/powerpoint/2010/main" val="398562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3">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30" name="Freeform: Shape 24">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5">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re 1">
            <a:extLst>
              <a:ext uri="{FF2B5EF4-FFF2-40B4-BE49-F238E27FC236}">
                <a16:creationId xmlns:a16="http://schemas.microsoft.com/office/drawing/2014/main" id="{D7B5DD96-6D04-973A-866B-42F30FF06B9C}"/>
              </a:ext>
            </a:extLst>
          </p:cNvPr>
          <p:cNvSpPr>
            <a:spLocks noGrp="1"/>
          </p:cNvSpPr>
          <p:nvPr>
            <p:ph type="title"/>
          </p:nvPr>
        </p:nvSpPr>
        <p:spPr>
          <a:xfrm>
            <a:off x="-70337" y="1336432"/>
            <a:ext cx="2974312" cy="3074794"/>
          </a:xfrm>
          <a:prstGeom prst="ellipse">
            <a:avLst/>
          </a:prstGeom>
        </p:spPr>
        <p:txBody>
          <a:bodyPr vert="horz" lIns="91440" tIns="45720" rIns="91440" bIns="45720" rtlCol="0" anchor="t">
            <a:normAutofit/>
          </a:bodyPr>
          <a:lstStyle/>
          <a:p>
            <a:r>
              <a:rPr lang="en-US" sz="2000" b="1" kern="1200" dirty="0">
                <a:solidFill>
                  <a:schemeClr val="tx2"/>
                </a:solidFill>
                <a:latin typeface="+mn-lt"/>
                <a:ea typeface="+mj-ea"/>
                <a:cs typeface="+mj-cs"/>
              </a:rPr>
              <a:t>Le jeu de </a:t>
            </a:r>
            <a:r>
              <a:rPr lang="en-US" sz="2000" b="1" kern="1200" dirty="0" err="1">
                <a:solidFill>
                  <a:schemeClr val="tx2"/>
                </a:solidFill>
                <a:latin typeface="+mn-lt"/>
                <a:ea typeface="+mj-ea"/>
                <a:cs typeface="+mj-cs"/>
              </a:rPr>
              <a:t>cartes</a:t>
            </a:r>
            <a:r>
              <a:rPr lang="en-US" sz="2000" b="1" kern="1200" dirty="0">
                <a:solidFill>
                  <a:schemeClr val="tx2"/>
                </a:solidFill>
                <a:latin typeface="+mn-lt"/>
                <a:ea typeface="+mj-ea"/>
                <a:cs typeface="+mj-cs"/>
              </a:rPr>
              <a:t> des </a:t>
            </a:r>
            <a:r>
              <a:rPr lang="en-US" sz="2000" b="1" kern="1200" dirty="0" err="1">
                <a:solidFill>
                  <a:schemeClr val="tx2"/>
                </a:solidFill>
                <a:latin typeface="+mn-lt"/>
                <a:ea typeface="+mj-ea"/>
                <a:cs typeface="+mj-cs"/>
              </a:rPr>
              <a:t>besoins</a:t>
            </a:r>
            <a:r>
              <a:rPr lang="fr-FR" sz="2000" b="1" dirty="0">
                <a:solidFill>
                  <a:schemeClr val="tx2"/>
                </a:solidFill>
                <a:latin typeface="+mn-lt"/>
              </a:rPr>
              <a:t>:</a:t>
            </a:r>
            <a:endParaRPr lang="en-US" sz="2000" b="1" kern="1200" dirty="0">
              <a:solidFill>
                <a:schemeClr val="tx2"/>
              </a:solidFill>
              <a:latin typeface="+mn-lt"/>
              <a:ea typeface="+mj-ea"/>
              <a:cs typeface="+mj-cs"/>
            </a:endParaRPr>
          </a:p>
        </p:txBody>
      </p:sp>
      <p:sp>
        <p:nvSpPr>
          <p:cNvPr id="10" name="ZoneTexte 9">
            <a:extLst>
              <a:ext uri="{FF2B5EF4-FFF2-40B4-BE49-F238E27FC236}">
                <a16:creationId xmlns:a16="http://schemas.microsoft.com/office/drawing/2014/main" id="{B66FF5D6-5E9C-B90E-F1B0-DAD27E5143D6}"/>
              </a:ext>
            </a:extLst>
          </p:cNvPr>
          <p:cNvSpPr txBox="1"/>
          <p:nvPr/>
        </p:nvSpPr>
        <p:spPr>
          <a:xfrm>
            <a:off x="2381459" y="52996"/>
            <a:ext cx="9706707" cy="7093993"/>
          </a:xfrm>
          <a:prstGeom prst="rect">
            <a:avLst/>
          </a:prstGeom>
          <a:noFill/>
        </p:spPr>
        <p:txBody>
          <a:bodyPr wrap="square" rtlCol="0">
            <a:spAutoFit/>
          </a:bodyPr>
          <a:lstStyle/>
          <a:p>
            <a:pPr>
              <a:lnSpc>
                <a:spcPct val="107000"/>
              </a:lnSpc>
              <a:spcAft>
                <a:spcPts val="800"/>
              </a:spcAft>
            </a:pPr>
            <a:r>
              <a:rPr lang="fr-FR" sz="11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jeu pédagogique et ludique composé de 70 cartes besoins illustrées et de 23 cartes de repères théoriques et de propositions d’utilisation et d’animation.</a:t>
            </a:r>
            <a:br>
              <a:rPr lang="fr-FR" sz="11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 : de 7 à 77 ans</a:t>
            </a:r>
            <a:br>
              <a:rPr lang="fr-FR" sz="11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Usages : dynamique de groupe, outil relationnel, photolangage</a:t>
            </a:r>
          </a:p>
          <a:p>
            <a:pPr>
              <a:lnSpc>
                <a:spcPct val="107000"/>
              </a:lnSpc>
              <a:spcAft>
                <a:spcPts val="800"/>
              </a:spcAft>
            </a:pPr>
            <a:endParaRPr lang="fr-FR"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Jeu de cartes conçu comme support pour l’identification, l’expression et la réflexion sur la thématique des besoins.</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Vous pourrez ainsi aborder les thématiques de : la communication non violente, concilier nos besoins et ceux des autres, répondre à son besoin, classifier les besoins, se connecter à soi et se mettre en action.</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b="1"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Objectifs :</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Mieux se connaître et mieux communiquer avec autrui, dans le respect de soi et des autres. </a:t>
            </a:r>
            <a:r>
              <a:rPr lang="fr-FR" sz="1100" i="1" kern="0" dirty="0">
                <a:solidFill>
                  <a:srgbClr val="000000"/>
                </a:solidFill>
                <a:effectLst/>
                <a:latin typeface="inherit"/>
                <a:ea typeface="Times New Roman" panose="02020603050405020304" pitchFamily="18" charset="0"/>
                <a:cs typeface="Arial" panose="020B0604020202020204" pitchFamily="34" charset="0"/>
              </a:rPr>
              <a:t>(Pour mieux collaborer en entreprise par exemple)</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Apprendre et s’exercer à identifier ses besoins : un premier pas vers la capacité à les satisfaire concrètement et de manière adéquate. </a:t>
            </a:r>
            <a:r>
              <a:rPr lang="fr-FR" sz="1100" i="1" kern="0" dirty="0">
                <a:solidFill>
                  <a:srgbClr val="000000"/>
                </a:solidFill>
                <a:effectLst/>
                <a:latin typeface="inherit"/>
                <a:ea typeface="Times New Roman" panose="02020603050405020304" pitchFamily="18" charset="0"/>
                <a:cs typeface="Arial" panose="020B0604020202020204" pitchFamily="34" charset="0"/>
              </a:rPr>
              <a:t>(Besoins rencontrés au cours d’une journée de travail par exemple)</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Faire le lien entre besoins et émotions : Comment peuvent-elles être reliées à la (non) satisfaction de nos besoins ?</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Apprendre et s’exercer à exprimer ses émotions et besoins. </a:t>
            </a:r>
            <a:r>
              <a:rPr lang="fr-FR" sz="1100" i="1" kern="0" dirty="0">
                <a:solidFill>
                  <a:srgbClr val="000000"/>
                </a:solidFill>
                <a:effectLst/>
                <a:latin typeface="inherit"/>
                <a:ea typeface="Times New Roman" panose="02020603050405020304" pitchFamily="18" charset="0"/>
                <a:cs typeface="Arial" panose="020B0604020202020204" pitchFamily="34" charset="0"/>
              </a:rPr>
              <a:t>(Même en entreprise ! même dans le cadre pro)</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Apprendre à faire la distinction entre un besoin « réel » et un besoin « suscité », notamment dans notre contexte sociétal où de nouveaux « besoins » sont sans cesse créés et mis à disposition sur le marché</a:t>
            </a:r>
          </a:p>
          <a:p>
            <a:pPr>
              <a:lnSpc>
                <a:spcPct val="107000"/>
              </a:lnSpc>
              <a:spcAft>
                <a:spcPts val="800"/>
              </a:spcAft>
            </a:pP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Trouver, découvrir, inventer différents moyens de satisfaire nos besoins.</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Développer son esprit critique et s’affirmer face aux moyens de satisfaction immédiate des besoins</a:t>
            </a:r>
          </a:p>
          <a:p>
            <a:pPr>
              <a:lnSpc>
                <a:spcPct val="107000"/>
              </a:lnSpc>
              <a:spcAft>
                <a:spcPts val="800"/>
              </a:spcAft>
            </a:pPr>
            <a:b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1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Distinguer les besoins, les désirs et les stratégies mises en place afin de les satisfaire.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kern="0" dirty="0">
                <a:solidFill>
                  <a:srgbClr val="000000"/>
                </a:solidFill>
                <a:effectLst/>
                <a:latin typeface="inherit"/>
                <a:ea typeface="Times New Roman" panose="02020603050405020304" pitchFamily="18" charset="0"/>
                <a:cs typeface="Arial" panose="020B0604020202020204" pitchFamily="34" charset="0"/>
              </a:rPr>
              <a:t>L’outil permet à la fois une introspection pour déterminer ses émotions/besoins et une relativisation de ceux-ci par rapport à ceux exprimés par les autres.</a:t>
            </a:r>
            <a:br>
              <a:rPr lang="fr-FR" sz="1100" kern="0" dirty="0">
                <a:solidFill>
                  <a:srgbClr val="000000"/>
                </a:solidFill>
                <a:effectLst/>
                <a:latin typeface="inherit"/>
                <a:ea typeface="Times New Roman" panose="02020603050405020304" pitchFamily="18" charset="0"/>
                <a:cs typeface="Arial" panose="020B0604020202020204" pitchFamily="34" charset="0"/>
              </a:rPr>
            </a:br>
            <a:endParaRPr lang="fr-FR" dirty="0"/>
          </a:p>
        </p:txBody>
      </p:sp>
    </p:spTree>
    <p:extLst>
      <p:ext uri="{BB962C8B-B14F-4D97-AF65-F5344CB8AC3E}">
        <p14:creationId xmlns:p14="http://schemas.microsoft.com/office/powerpoint/2010/main" val="166520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6" name="Image 15">
            <a:extLst>
              <a:ext uri="{FF2B5EF4-FFF2-40B4-BE49-F238E27FC236}">
                <a16:creationId xmlns:a16="http://schemas.microsoft.com/office/drawing/2014/main" id="{E71531BB-38DD-A998-C387-D6EE10D11705}"/>
              </a:ext>
            </a:extLst>
          </p:cNvPr>
          <p:cNvPicPr>
            <a:picLocks noChangeAspect="1"/>
          </p:cNvPicPr>
          <p:nvPr/>
        </p:nvPicPr>
        <p:blipFill>
          <a:blip r:embed="rId2"/>
          <a:stretch>
            <a:fillRect/>
          </a:stretch>
        </p:blipFill>
        <p:spPr>
          <a:xfrm rot="20266669">
            <a:off x="1199362" y="483148"/>
            <a:ext cx="2251488" cy="3224787"/>
          </a:xfrm>
          <a:prstGeom prst="rect">
            <a:avLst/>
          </a:prstGeom>
        </p:spPr>
      </p:pic>
      <p:pic>
        <p:nvPicPr>
          <p:cNvPr id="18" name="Image 17">
            <a:extLst>
              <a:ext uri="{FF2B5EF4-FFF2-40B4-BE49-F238E27FC236}">
                <a16:creationId xmlns:a16="http://schemas.microsoft.com/office/drawing/2014/main" id="{15C42065-8F90-5FF1-A0A3-79DB574F3305}"/>
              </a:ext>
            </a:extLst>
          </p:cNvPr>
          <p:cNvPicPr>
            <a:picLocks noChangeAspect="1"/>
          </p:cNvPicPr>
          <p:nvPr/>
        </p:nvPicPr>
        <p:blipFill>
          <a:blip r:embed="rId3"/>
          <a:stretch>
            <a:fillRect/>
          </a:stretch>
        </p:blipFill>
        <p:spPr>
          <a:xfrm>
            <a:off x="4385343" y="785005"/>
            <a:ext cx="2341527" cy="3288811"/>
          </a:xfrm>
          <a:prstGeom prst="rect">
            <a:avLst/>
          </a:prstGeom>
        </p:spPr>
      </p:pic>
      <p:sp>
        <p:nvSpPr>
          <p:cNvPr id="22" name="ZoneTexte 21">
            <a:extLst>
              <a:ext uri="{FF2B5EF4-FFF2-40B4-BE49-F238E27FC236}">
                <a16:creationId xmlns:a16="http://schemas.microsoft.com/office/drawing/2014/main" id="{72DD9AE1-8F77-CF97-86A7-BADF69D9393B}"/>
              </a:ext>
            </a:extLst>
          </p:cNvPr>
          <p:cNvSpPr txBox="1"/>
          <p:nvPr/>
        </p:nvSpPr>
        <p:spPr>
          <a:xfrm rot="666056">
            <a:off x="4637596" y="546482"/>
            <a:ext cx="5149128" cy="369332"/>
          </a:xfrm>
          <a:prstGeom prst="rect">
            <a:avLst/>
          </a:prstGeom>
          <a:noFill/>
        </p:spPr>
        <p:txBody>
          <a:bodyPr wrap="square">
            <a:spAutoFit/>
          </a:bodyPr>
          <a:lstStyle/>
          <a:p>
            <a:r>
              <a:rPr lang="fr-FR" dirty="0">
                <a:hlinkClick r:id="rId4"/>
              </a:rPr>
              <a:t>Jeu de cartes d'expression des besoins - </a:t>
            </a:r>
            <a:r>
              <a:rPr lang="fr-FR" dirty="0" err="1">
                <a:hlinkClick r:id="rId4"/>
              </a:rPr>
              <a:t>Kaperli</a:t>
            </a:r>
            <a:endParaRPr lang="fr-FR" dirty="0"/>
          </a:p>
        </p:txBody>
      </p:sp>
      <p:pic>
        <p:nvPicPr>
          <p:cNvPr id="26" name="Image 25">
            <a:extLst>
              <a:ext uri="{FF2B5EF4-FFF2-40B4-BE49-F238E27FC236}">
                <a16:creationId xmlns:a16="http://schemas.microsoft.com/office/drawing/2014/main" id="{94B632B2-5E6C-3E8A-B1C7-B0E000D87707}"/>
              </a:ext>
            </a:extLst>
          </p:cNvPr>
          <p:cNvPicPr>
            <a:picLocks noChangeAspect="1"/>
          </p:cNvPicPr>
          <p:nvPr/>
        </p:nvPicPr>
        <p:blipFill>
          <a:blip r:embed="rId5"/>
          <a:stretch>
            <a:fillRect/>
          </a:stretch>
        </p:blipFill>
        <p:spPr>
          <a:xfrm rot="609568">
            <a:off x="9392445" y="350818"/>
            <a:ext cx="2254512" cy="3210718"/>
          </a:xfrm>
          <a:prstGeom prst="rect">
            <a:avLst/>
          </a:prstGeom>
        </p:spPr>
      </p:pic>
      <p:pic>
        <p:nvPicPr>
          <p:cNvPr id="30" name="Image 29">
            <a:extLst>
              <a:ext uri="{FF2B5EF4-FFF2-40B4-BE49-F238E27FC236}">
                <a16:creationId xmlns:a16="http://schemas.microsoft.com/office/drawing/2014/main" id="{3FA94EA7-9A40-6632-C956-8DE2B3B710F9}"/>
              </a:ext>
            </a:extLst>
          </p:cNvPr>
          <p:cNvPicPr>
            <a:picLocks noChangeAspect="1"/>
          </p:cNvPicPr>
          <p:nvPr/>
        </p:nvPicPr>
        <p:blipFill>
          <a:blip r:embed="rId6"/>
          <a:stretch>
            <a:fillRect/>
          </a:stretch>
        </p:blipFill>
        <p:spPr>
          <a:xfrm rot="1290698">
            <a:off x="6710923" y="2926019"/>
            <a:ext cx="2254512" cy="3411346"/>
          </a:xfrm>
          <a:prstGeom prst="rect">
            <a:avLst/>
          </a:prstGeom>
        </p:spPr>
      </p:pic>
      <p:pic>
        <p:nvPicPr>
          <p:cNvPr id="35" name="Image 34">
            <a:extLst>
              <a:ext uri="{FF2B5EF4-FFF2-40B4-BE49-F238E27FC236}">
                <a16:creationId xmlns:a16="http://schemas.microsoft.com/office/drawing/2014/main" id="{13A09D88-CDC8-369A-6DBB-BA1A07E27072}"/>
              </a:ext>
            </a:extLst>
          </p:cNvPr>
          <p:cNvPicPr>
            <a:picLocks noChangeAspect="1"/>
          </p:cNvPicPr>
          <p:nvPr/>
        </p:nvPicPr>
        <p:blipFill>
          <a:blip r:embed="rId7"/>
          <a:stretch>
            <a:fillRect/>
          </a:stretch>
        </p:blipFill>
        <p:spPr>
          <a:xfrm rot="1399803">
            <a:off x="2506687" y="3057159"/>
            <a:ext cx="2194865" cy="3149066"/>
          </a:xfrm>
          <a:prstGeom prst="rect">
            <a:avLst/>
          </a:prstGeom>
        </p:spPr>
      </p:pic>
    </p:spTree>
    <p:extLst>
      <p:ext uri="{BB962C8B-B14F-4D97-AF65-F5344CB8AC3E}">
        <p14:creationId xmlns:p14="http://schemas.microsoft.com/office/powerpoint/2010/main" val="3922423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260df36-bc43-424c-8f44-c85226657b01}" enabled="0" method="" siteId="{f260df36-bc43-424c-8f44-c85226657b01}" removed="1"/>
</clbl:labelList>
</file>

<file path=docProps/app.xml><?xml version="1.0" encoding="utf-8"?>
<Properties xmlns="http://schemas.openxmlformats.org/officeDocument/2006/extended-properties" xmlns:vt="http://schemas.openxmlformats.org/officeDocument/2006/docPropsVTypes">
  <Template/>
  <TotalTime>127</TotalTime>
  <Words>952</Words>
  <Application>Microsoft Office PowerPoint</Application>
  <PresentationFormat>Grand écran</PresentationFormat>
  <Paragraphs>62</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inherit</vt:lpstr>
      <vt:lpstr>SF Pro Display Regular</vt:lpstr>
      <vt:lpstr>Wingdings 2</vt:lpstr>
      <vt:lpstr>Thème Office</vt:lpstr>
      <vt:lpstr>LES BESOINS</vt:lpstr>
      <vt:lpstr>Retour sur le cours 4:</vt:lpstr>
      <vt:lpstr>  Nous avons regardé diverses représentations d’expressions de visages et avons verbalisé les émotions ou sentiments associés. Ensuite nous avons essayé d’envisager ce qui avait provoqué cette émotion ou cet état. Dans les deux cas des différences d’interprétation sont notables sur le groupe.  </vt:lpstr>
      <vt:lpstr>La Pyramide de Maslow  (1908-1970) vision motivationnelle</vt:lpstr>
      <vt:lpstr>La Pyramide de Maslow  (1908-1970) vision motivationnelle</vt:lpstr>
      <vt:lpstr>Les 14 besoins fondamentaux selon Virginia Henderson (1897-1996) :  vision d’interdépendance des besoins et satisfaction </vt:lpstr>
      <vt:lpstr>Autre vision des 5 besoins fondamentaux</vt:lpstr>
      <vt:lpstr>Le jeu de cartes des besoins:</vt:lpstr>
      <vt:lpstr>Présentation PowerPoint</vt:lpstr>
      <vt:lpstr>Présentation PowerPoint</vt:lpstr>
      <vt:lpstr>   Les cartes des besoins:</vt:lpstr>
      <vt:lpstr>Pour aller plus loin:  Les besoins fondamentaux de l'être humain (mieux-vivre-autrement.com)  écologie: science des conditions d’existence (habitat, environnement, interactions)  Pouvez-vous définir clairement dans votre langue vos besoins afin de pouvoir les analyser puis opter pour des stratégies de satisfaction ?  Bien-être: affirmation concrète et cohérente de ses principes, sans isolement réel du monde mais en y étant acteur.  Le bonheur c’est de continuer à désirer ce que l’on possède. Saint Augustin  https://youtu.be/QprXlfVkpH4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BESOINS</dc:title>
  <dc:creator>Fabienne Kowal</dc:creator>
  <cp:lastModifiedBy>Fabienne Kowal</cp:lastModifiedBy>
  <cp:revision>1</cp:revision>
  <dcterms:created xsi:type="dcterms:W3CDTF">2023-10-15T14:37:19Z</dcterms:created>
  <dcterms:modified xsi:type="dcterms:W3CDTF">2023-10-15T16:44:34Z</dcterms:modified>
</cp:coreProperties>
</file>