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10/31/2023</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20073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10/31/2023</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74498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10/31/2023</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79699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10/31/2023</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46194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10/31/2023</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1256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10/31/2023</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15513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10/31/2023</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22492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10/31/2023</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41760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10/31/2023</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75363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10/31/2023</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69660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10/31/2023</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403430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10/31/2023</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‹N°›</a:t>
            </a:fld>
            <a:endParaRPr lang="en-US"/>
          </a:p>
        </p:txBody>
      </p:sp>
    </p:spTree>
    <p:extLst>
      <p:ext uri="{BB962C8B-B14F-4D97-AF65-F5344CB8AC3E}">
        <p14:creationId xmlns:p14="http://schemas.microsoft.com/office/powerpoint/2010/main" val="17816196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53" r:id="rId6"/>
    <p:sldLayoutId id="2147483749" r:id="rId7"/>
    <p:sldLayoutId id="2147483750" r:id="rId8"/>
    <p:sldLayoutId id="2147483751" r:id="rId9"/>
    <p:sldLayoutId id="2147483752" r:id="rId10"/>
    <p:sldLayoutId id="2147483754"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diofrance.fr/franceculture/podcasts/avec-philosophie/de-la-dissidence-a-l-exercice-du-pouvoir-havel-4413526" TargetMode="External"/><Relationship Id="rId2" Type="http://schemas.openxmlformats.org/officeDocument/2006/relationships/hyperlink" Target="https://www.radiofrance.fr/franceculture/podcasts/serie-la-perception-de-la-realite-avec-albert-moukheiber" TargetMode="External"/><Relationship Id="rId1" Type="http://schemas.openxmlformats.org/officeDocument/2006/relationships/slideLayout" Target="../slideLayouts/slideLayout5.xml"/><Relationship Id="rId4" Type="http://schemas.openxmlformats.org/officeDocument/2006/relationships/hyperlink" Target="https://lesecolohumanistes.fr/rib-revenu-induit-par-vos-besoi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rt nuageux en peinture à l’huile">
            <a:extLst>
              <a:ext uri="{FF2B5EF4-FFF2-40B4-BE49-F238E27FC236}">
                <a16:creationId xmlns:a16="http://schemas.microsoft.com/office/drawing/2014/main" id="{B4EED731-B994-9AFC-FF99-2C58A0AC1F42}"/>
              </a:ext>
            </a:extLst>
          </p:cNvPr>
          <p:cNvPicPr>
            <a:picLocks noChangeAspect="1"/>
          </p:cNvPicPr>
          <p:nvPr/>
        </p:nvPicPr>
        <p:blipFill rotWithShape="1">
          <a:blip r:embed="rId2"/>
          <a:srcRect t="7865" b="7865"/>
          <a:stretch/>
        </p:blipFill>
        <p:spPr>
          <a:xfrm>
            <a:off x="20" y="1"/>
            <a:ext cx="12191980" cy="6858000"/>
          </a:xfrm>
          <a:prstGeom prst="rect">
            <a:avLst/>
          </a:prstGeom>
        </p:spPr>
      </p:pic>
      <p:sp>
        <p:nvSpPr>
          <p:cNvPr id="16" name="Rectangle 15">
            <a:extLst>
              <a:ext uri="{FF2B5EF4-FFF2-40B4-BE49-F238E27FC236}">
                <a16:creationId xmlns:a16="http://schemas.microsoft.com/office/drawing/2014/main" id="{45E16140-3297-21C6-DBE3-C39B7C320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1" y="233334"/>
            <a:ext cx="6857999" cy="6623668"/>
          </a:xfrm>
          <a:prstGeom prst="rect">
            <a:avLst/>
          </a:prstGeom>
          <a:gradFill flip="none" rotWithShape="1">
            <a:gsLst>
              <a:gs pos="0">
                <a:srgbClr val="000000">
                  <a:alpha val="46000"/>
                </a:srgbClr>
              </a:gs>
              <a:gs pos="58000">
                <a:srgbClr val="000000">
                  <a:alpha val="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7D6274A0-3052-A9E5-D76E-A868BE196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C11463-76D9-83D2-14F6-879EE5DD7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solidFill>
            <a:schemeClr val="bg2">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F98F5A-FE07-023C-B6FD-CC8F554BB693}"/>
              </a:ext>
            </a:extLst>
          </p:cNvPr>
          <p:cNvSpPr>
            <a:spLocks noGrp="1"/>
          </p:cNvSpPr>
          <p:nvPr>
            <p:ph type="ctrTitle"/>
          </p:nvPr>
        </p:nvSpPr>
        <p:spPr>
          <a:xfrm>
            <a:off x="8064235" y="2144390"/>
            <a:ext cx="3058543" cy="1743212"/>
          </a:xfrm>
        </p:spPr>
        <p:txBody>
          <a:bodyPr anchor="ctr">
            <a:normAutofit/>
          </a:bodyPr>
          <a:lstStyle/>
          <a:p>
            <a:r>
              <a:rPr lang="fr-FR" sz="2800"/>
              <a:t>Cours CNV 6</a:t>
            </a:r>
            <a:br>
              <a:rPr lang="fr-FR" sz="2800"/>
            </a:br>
            <a:br>
              <a:rPr lang="fr-FR" sz="2800"/>
            </a:br>
            <a:endParaRPr lang="fr-FR" sz="2800"/>
          </a:p>
        </p:txBody>
      </p:sp>
      <p:sp>
        <p:nvSpPr>
          <p:cNvPr id="3" name="Sous-titre 2">
            <a:extLst>
              <a:ext uri="{FF2B5EF4-FFF2-40B4-BE49-F238E27FC236}">
                <a16:creationId xmlns:a16="http://schemas.microsoft.com/office/drawing/2014/main" id="{10F43E9A-49D1-B85F-6095-0BB05FB93C25}"/>
              </a:ext>
            </a:extLst>
          </p:cNvPr>
          <p:cNvSpPr>
            <a:spLocks noGrp="1"/>
          </p:cNvSpPr>
          <p:nvPr>
            <p:ph type="subTitle" idx="1"/>
          </p:nvPr>
        </p:nvSpPr>
        <p:spPr>
          <a:xfrm>
            <a:off x="8320078" y="3904431"/>
            <a:ext cx="2546857" cy="974476"/>
          </a:xfrm>
        </p:spPr>
        <p:txBody>
          <a:bodyPr>
            <a:normAutofit/>
          </a:bodyPr>
          <a:lstStyle/>
          <a:p>
            <a:r>
              <a:rPr lang="fr-FR" sz="1400" b="1" dirty="0"/>
              <a:t>Le contexte et les besoins</a:t>
            </a:r>
          </a:p>
        </p:txBody>
      </p:sp>
      <p:sp>
        <p:nvSpPr>
          <p:cNvPr id="22" name="Freeform: Shape 21">
            <a:extLst>
              <a:ext uri="{FF2B5EF4-FFF2-40B4-BE49-F238E27FC236}">
                <a16:creationId xmlns:a16="http://schemas.microsoft.com/office/drawing/2014/main" id="{13BA3BAD-941F-EE8D-CDE3-9730D10D5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2851" y="4332698"/>
            <a:ext cx="228254" cy="21534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157" h="1579301">
                <a:moveTo>
                  <a:pt x="18441" y="500120"/>
                </a:moveTo>
                <a:cubicBezTo>
                  <a:pt x="-35787" y="696463"/>
                  <a:pt x="36475" y="995301"/>
                  <a:pt x="145449" y="1173880"/>
                </a:cubicBezTo>
                <a:cubicBezTo>
                  <a:pt x="254423" y="1352459"/>
                  <a:pt x="469629" y="1537681"/>
                  <a:pt x="672288" y="1571595"/>
                </a:cubicBezTo>
                <a:cubicBezTo>
                  <a:pt x="874948" y="1605510"/>
                  <a:pt x="1224484" y="1525092"/>
                  <a:pt x="1361406" y="1377367"/>
                </a:cubicBezTo>
                <a:cubicBezTo>
                  <a:pt x="1498328" y="1229642"/>
                  <a:pt x="1516787" y="896947"/>
                  <a:pt x="1493823" y="685243"/>
                </a:cubicBezTo>
                <a:cubicBezTo>
                  <a:pt x="1470859" y="473539"/>
                  <a:pt x="1315250" y="237102"/>
                  <a:pt x="1223623" y="107141"/>
                </a:cubicBezTo>
                <a:cubicBezTo>
                  <a:pt x="1067483" y="-1315"/>
                  <a:pt x="757847" y="-30991"/>
                  <a:pt x="556983" y="34505"/>
                </a:cubicBezTo>
                <a:cubicBezTo>
                  <a:pt x="356119" y="100002"/>
                  <a:pt x="72669" y="303777"/>
                  <a:pt x="18441" y="50012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7FB2A60-2A54-1631-7DBE-48F0A0743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439416">
            <a:off x="10146826" y="4764864"/>
            <a:ext cx="1344253" cy="508606"/>
          </a:xfrm>
          <a:custGeom>
            <a:avLst/>
            <a:gdLst>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699738 w 2857990"/>
              <a:gd name="connsiteY4" fmla="*/ 964852 h 1204311"/>
              <a:gd name="connsiteX5" fmla="*/ 837825 w 2857990"/>
              <a:gd name="connsiteY5" fmla="*/ 984075 h 1204311"/>
              <a:gd name="connsiteX6" fmla="*/ 2857990 w 2857990"/>
              <a:gd name="connsiteY6" fmla="*/ 1204311 h 1204311"/>
              <a:gd name="connsiteX7" fmla="*/ 2857523 w 2857990"/>
              <a:gd name="connsiteY7" fmla="*/ 1157953 h 1204311"/>
              <a:gd name="connsiteX8" fmla="*/ 2632851 w 2857990"/>
              <a:gd name="connsiteY8" fmla="*/ 723381 h 1204311"/>
              <a:gd name="connsiteX9" fmla="*/ 1828135 w 2857990"/>
              <a:gd name="connsiteY9" fmla="*/ 60927 h 1204311"/>
              <a:gd name="connsiteX10" fmla="*/ 1581291 w 2857990"/>
              <a:gd name="connsiteY10" fmla="*/ 8826 h 1204311"/>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837825 w 2857990"/>
              <a:gd name="connsiteY4" fmla="*/ 984075 h 1204311"/>
              <a:gd name="connsiteX5" fmla="*/ 2857990 w 2857990"/>
              <a:gd name="connsiteY5" fmla="*/ 1204311 h 1204311"/>
              <a:gd name="connsiteX6" fmla="*/ 2857523 w 2857990"/>
              <a:gd name="connsiteY6" fmla="*/ 1157953 h 1204311"/>
              <a:gd name="connsiteX7" fmla="*/ 2632851 w 2857990"/>
              <a:gd name="connsiteY7" fmla="*/ 723381 h 1204311"/>
              <a:gd name="connsiteX8" fmla="*/ 1828135 w 2857990"/>
              <a:gd name="connsiteY8" fmla="*/ 60927 h 1204311"/>
              <a:gd name="connsiteX9" fmla="*/ 1581291 w 2857990"/>
              <a:gd name="connsiteY9" fmla="*/ 8826 h 1204311"/>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57523 w 2858024"/>
              <a:gd name="connsiteY6" fmla="*/ 1157953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32178 w 2858024"/>
              <a:gd name="connsiteY6" fmla="*/ 1129946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974264"/>
              <a:gd name="connsiteY0" fmla="*/ 8826 h 1207869"/>
              <a:gd name="connsiteX1" fmla="*/ 801137 w 2974264"/>
              <a:gd name="connsiteY1" fmla="*/ 108293 h 1207869"/>
              <a:gd name="connsiteX2" fmla="*/ 18370 w 2974264"/>
              <a:gd name="connsiteY2" fmla="*/ 754421 h 1207869"/>
              <a:gd name="connsiteX3" fmla="*/ 449552 w 2974264"/>
              <a:gd name="connsiteY3" fmla="*/ 932464 h 1207869"/>
              <a:gd name="connsiteX4" fmla="*/ 837825 w 2974264"/>
              <a:gd name="connsiteY4" fmla="*/ 984075 h 1207869"/>
              <a:gd name="connsiteX5" fmla="*/ 2857990 w 2974264"/>
              <a:gd name="connsiteY5" fmla="*/ 1204311 h 1207869"/>
              <a:gd name="connsiteX6" fmla="*/ 2632851 w 2974264"/>
              <a:gd name="connsiteY6" fmla="*/ 723381 h 1207869"/>
              <a:gd name="connsiteX7" fmla="*/ 1828135 w 2974264"/>
              <a:gd name="connsiteY7" fmla="*/ 60927 h 1207869"/>
              <a:gd name="connsiteX8" fmla="*/ 1581291 w 297426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5"/>
              <a:gd name="connsiteY0" fmla="*/ 8826 h 1210692"/>
              <a:gd name="connsiteX1" fmla="*/ 801137 w 2858025"/>
              <a:gd name="connsiteY1" fmla="*/ 108293 h 1210692"/>
              <a:gd name="connsiteX2" fmla="*/ 18370 w 2858025"/>
              <a:gd name="connsiteY2" fmla="*/ 754421 h 1210692"/>
              <a:gd name="connsiteX3" fmla="*/ 449552 w 2858025"/>
              <a:gd name="connsiteY3" fmla="*/ 932464 h 1210692"/>
              <a:gd name="connsiteX4" fmla="*/ 837825 w 2858025"/>
              <a:gd name="connsiteY4" fmla="*/ 984075 h 1210692"/>
              <a:gd name="connsiteX5" fmla="*/ 2857990 w 2858025"/>
              <a:gd name="connsiteY5" fmla="*/ 1204311 h 1210692"/>
              <a:gd name="connsiteX6" fmla="*/ 2632851 w 2858025"/>
              <a:gd name="connsiteY6" fmla="*/ 723381 h 1210692"/>
              <a:gd name="connsiteX7" fmla="*/ 1828135 w 2858025"/>
              <a:gd name="connsiteY7" fmla="*/ 60927 h 1210692"/>
              <a:gd name="connsiteX8" fmla="*/ 1581291 w 2858025"/>
              <a:gd name="connsiteY8" fmla="*/ 8826 h 12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8025" h="1210692">
                <a:moveTo>
                  <a:pt x="1581291" y="8826"/>
                </a:moveTo>
                <a:cubicBezTo>
                  <a:pt x="1320211" y="-19359"/>
                  <a:pt x="1027358" y="21606"/>
                  <a:pt x="801137" y="108293"/>
                </a:cubicBezTo>
                <a:cubicBezTo>
                  <a:pt x="499509" y="223875"/>
                  <a:pt x="76968" y="617059"/>
                  <a:pt x="18370" y="754421"/>
                </a:cubicBezTo>
                <a:cubicBezTo>
                  <a:pt x="-40228" y="891782"/>
                  <a:pt x="25491" y="874045"/>
                  <a:pt x="449552" y="932464"/>
                </a:cubicBezTo>
                <a:lnTo>
                  <a:pt x="837825" y="984075"/>
                </a:lnTo>
                <a:cubicBezTo>
                  <a:pt x="1511213" y="1057487"/>
                  <a:pt x="2866061" y="1247790"/>
                  <a:pt x="2857990" y="1204311"/>
                </a:cubicBezTo>
                <a:cubicBezTo>
                  <a:pt x="2831541" y="1079608"/>
                  <a:pt x="2776287" y="926648"/>
                  <a:pt x="2632851" y="723381"/>
                </a:cubicBezTo>
                <a:cubicBezTo>
                  <a:pt x="2463226" y="526022"/>
                  <a:pt x="2133422" y="163442"/>
                  <a:pt x="1828135" y="60927"/>
                </a:cubicBezTo>
                <a:cubicBezTo>
                  <a:pt x="1751813" y="35298"/>
                  <a:pt x="1668317" y="18220"/>
                  <a:pt x="1581291" y="8826"/>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986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06F69FD-BEBC-ECF9-DF4B-E5DFF7BC7D14}"/>
              </a:ext>
            </a:extLst>
          </p:cNvPr>
          <p:cNvSpPr>
            <a:spLocks noGrp="1"/>
          </p:cNvSpPr>
          <p:nvPr>
            <p:ph type="title"/>
          </p:nvPr>
        </p:nvSpPr>
        <p:spPr>
          <a:xfrm>
            <a:off x="876301" y="4643562"/>
            <a:ext cx="4331804" cy="1338137"/>
          </a:xfrm>
        </p:spPr>
        <p:txBody>
          <a:bodyPr anchor="t">
            <a:normAutofit/>
          </a:bodyPr>
          <a:lstStyle/>
          <a:p>
            <a:r>
              <a:rPr lang="fr-FR" sz="2400" b="1" i="1" dirty="0">
                <a:latin typeface="Calibri Light" panose="020F0302020204030204" pitchFamily="34" charset="0"/>
                <a:cs typeface="Calibri Light" panose="020F0302020204030204" pitchFamily="34" charset="0"/>
              </a:rPr>
              <a:t>Pouvez-vous verbaliser vos besoins singuliers ?</a:t>
            </a:r>
          </a:p>
        </p:txBody>
      </p:sp>
      <p:pic>
        <p:nvPicPr>
          <p:cNvPr id="14" name="Picture 13" descr="Outils de travail sur arrière-plan rouge">
            <a:extLst>
              <a:ext uri="{FF2B5EF4-FFF2-40B4-BE49-F238E27FC236}">
                <a16:creationId xmlns:a16="http://schemas.microsoft.com/office/drawing/2014/main" id="{EBD5D3BD-E6DF-BD75-0748-D7CBB529EDAA}"/>
              </a:ext>
            </a:extLst>
          </p:cNvPr>
          <p:cNvPicPr>
            <a:picLocks noChangeAspect="1"/>
          </p:cNvPicPr>
          <p:nvPr/>
        </p:nvPicPr>
        <p:blipFill rotWithShape="1">
          <a:blip r:embed="rId2"/>
          <a:srcRect t="48932"/>
          <a:stretch/>
        </p:blipFill>
        <p:spPr>
          <a:xfrm>
            <a:off x="20" y="10"/>
            <a:ext cx="12191980" cy="4156005"/>
          </a:xfrm>
          <a:prstGeom prst="rect">
            <a:avLst/>
          </a:prstGeom>
          <a:noFill/>
        </p:spPr>
      </p:pic>
      <p:sp>
        <p:nvSpPr>
          <p:cNvPr id="18" name="Content Placeholder 2">
            <a:extLst>
              <a:ext uri="{FF2B5EF4-FFF2-40B4-BE49-F238E27FC236}">
                <a16:creationId xmlns:a16="http://schemas.microsoft.com/office/drawing/2014/main" id="{766B6904-4992-8D29-8B02-AF65AE7DF77A}"/>
              </a:ext>
            </a:extLst>
          </p:cNvPr>
          <p:cNvSpPr>
            <a:spLocks noGrp="1"/>
          </p:cNvSpPr>
          <p:nvPr>
            <p:ph idx="1"/>
          </p:nvPr>
        </p:nvSpPr>
        <p:spPr>
          <a:xfrm>
            <a:off x="5599229" y="4548146"/>
            <a:ext cx="5721663" cy="1503202"/>
          </a:xfrm>
        </p:spPr>
        <p:txBody>
          <a:bodyPr>
            <a:normAutofit/>
          </a:bodyPr>
          <a:lstStyle/>
          <a:p>
            <a:pPr>
              <a:lnSpc>
                <a:spcPct val="120000"/>
              </a:lnSpc>
            </a:pPr>
            <a:r>
              <a:rPr lang="en-US" sz="2400" b="1" dirty="0" err="1">
                <a:latin typeface="Calibri Light" panose="020F0302020204030204" pitchFamily="34" charset="0"/>
                <a:cs typeface="Calibri Light" panose="020F0302020204030204" pitchFamily="34" charset="0"/>
              </a:rPr>
              <a:t>Pouvez</a:t>
            </a:r>
            <a:r>
              <a:rPr lang="en-US" sz="2400" b="1" dirty="0">
                <a:latin typeface="Calibri Light" panose="020F0302020204030204" pitchFamily="34" charset="0"/>
                <a:cs typeface="Calibri Light" panose="020F0302020204030204" pitchFamily="34" charset="0"/>
              </a:rPr>
              <a:t> </a:t>
            </a:r>
            <a:r>
              <a:rPr lang="en-US" sz="2400" b="1" dirty="0" err="1">
                <a:latin typeface="Calibri Light" panose="020F0302020204030204" pitchFamily="34" charset="0"/>
                <a:cs typeface="Calibri Light" panose="020F0302020204030204" pitchFamily="34" charset="0"/>
              </a:rPr>
              <a:t>vous</a:t>
            </a:r>
            <a:r>
              <a:rPr lang="en-US" sz="2400" b="1" dirty="0">
                <a:latin typeface="Calibri Light" panose="020F0302020204030204" pitchFamily="34" charset="0"/>
                <a:cs typeface="Calibri Light" panose="020F0302020204030204" pitchFamily="34" charset="0"/>
              </a:rPr>
              <a:t> identifier les </a:t>
            </a:r>
            <a:r>
              <a:rPr lang="en-US" sz="2400" b="1" i="1" dirty="0" err="1">
                <a:latin typeface="Calibri Light" panose="020F0302020204030204" pitchFamily="34" charset="0"/>
                <a:cs typeface="Calibri Light" panose="020F0302020204030204" pitchFamily="34" charset="0"/>
              </a:rPr>
              <a:t>filtres</a:t>
            </a:r>
            <a:r>
              <a:rPr lang="en-US" sz="2400" b="1" i="1" dirty="0">
                <a:latin typeface="Calibri Light" panose="020F0302020204030204" pitchFamily="34" charset="0"/>
                <a:cs typeface="Calibri Light" panose="020F0302020204030204" pitchFamily="34" charset="0"/>
              </a:rPr>
              <a:t> </a:t>
            </a:r>
            <a:r>
              <a:rPr lang="en-US" sz="2400" b="1" i="1" dirty="0" err="1">
                <a:latin typeface="Calibri Light" panose="020F0302020204030204" pitchFamily="34" charset="0"/>
                <a:cs typeface="Calibri Light" panose="020F0302020204030204" pitchFamily="34" charset="0"/>
              </a:rPr>
              <a:t>culturels</a:t>
            </a:r>
            <a:r>
              <a:rPr lang="en-US" sz="2400" b="1" i="1"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qui </a:t>
            </a:r>
            <a:r>
              <a:rPr lang="en-US" sz="2400" b="1" i="1" dirty="0" err="1">
                <a:latin typeface="Calibri Light" panose="020F0302020204030204" pitchFamily="34" charset="0"/>
                <a:cs typeface="Calibri Light" panose="020F0302020204030204" pitchFamily="34" charset="0"/>
              </a:rPr>
              <a:t>colorent</a:t>
            </a:r>
            <a:r>
              <a:rPr lang="en-US" sz="2400" b="1" dirty="0">
                <a:latin typeface="Calibri Light" panose="020F0302020204030204" pitchFamily="34" charset="0"/>
                <a:cs typeface="Calibri Light" panose="020F0302020204030204" pitchFamily="34" charset="0"/>
              </a:rPr>
              <a:t> </a:t>
            </a:r>
            <a:r>
              <a:rPr lang="en-US" sz="2400" b="1" dirty="0" err="1">
                <a:latin typeface="Calibri Light" panose="020F0302020204030204" pitchFamily="34" charset="0"/>
                <a:cs typeface="Calibri Light" panose="020F0302020204030204" pitchFamily="34" charset="0"/>
              </a:rPr>
              <a:t>vos</a:t>
            </a:r>
            <a:r>
              <a:rPr lang="en-US" sz="2400" b="1" dirty="0">
                <a:latin typeface="Calibri Light" panose="020F0302020204030204" pitchFamily="34" charset="0"/>
                <a:cs typeface="Calibri Light" panose="020F0302020204030204" pitchFamily="34" charset="0"/>
              </a:rPr>
              <a:t> relations / </a:t>
            </a:r>
            <a:r>
              <a:rPr lang="en-US" sz="2400" b="1" dirty="0" err="1">
                <a:latin typeface="Calibri Light" panose="020F0302020204030204" pitchFamily="34" charset="0"/>
                <a:cs typeface="Calibri Light" panose="020F0302020204030204" pitchFamily="34" charset="0"/>
              </a:rPr>
              <a:t>interprétations</a:t>
            </a:r>
            <a:r>
              <a:rPr lang="en-US" sz="2400" b="1" dirty="0">
                <a:latin typeface="Calibri Light" panose="020F0302020204030204" pitchFamily="34" charset="0"/>
                <a:cs typeface="Calibri Light" panose="020F0302020204030204" pitchFamily="34" charset="0"/>
              </a:rPr>
              <a:t>/ </a:t>
            </a:r>
            <a:r>
              <a:rPr lang="en-US" sz="2400" b="1" dirty="0" err="1">
                <a:latin typeface="Calibri Light" panose="020F0302020204030204" pitchFamily="34" charset="0"/>
                <a:cs typeface="Calibri Light" panose="020F0302020204030204" pitchFamily="34" charset="0"/>
              </a:rPr>
              <a:t>réactions</a:t>
            </a:r>
            <a:r>
              <a:rPr lang="en-US" sz="2400" b="1" dirty="0">
                <a:latin typeface="Calibri Light" panose="020F0302020204030204" pitchFamily="34" charset="0"/>
                <a:cs typeface="Calibri Light" panose="020F0302020204030204" pitchFamily="34" charset="0"/>
              </a:rPr>
              <a:t> </a:t>
            </a:r>
            <a:r>
              <a:rPr lang="fr-FR" sz="2400" b="1" dirty="0">
                <a:latin typeface="Calibri Light" panose="020F0302020204030204" pitchFamily="34" charset="0"/>
                <a:cs typeface="Calibri Light" panose="020F0302020204030204" pitchFamily="34" charset="0"/>
              </a:rPr>
              <a:t>?</a:t>
            </a:r>
            <a:endParaRPr lang="en-US" sz="2400" b="1" dirty="0">
              <a:latin typeface="Calibri Light" panose="020F0302020204030204" pitchFamily="34" charset="0"/>
              <a:cs typeface="Calibri Light" panose="020F0302020204030204" pitchFamily="34" charset="0"/>
            </a:endParaRPr>
          </a:p>
        </p:txBody>
      </p:sp>
      <p:sp>
        <p:nvSpPr>
          <p:cNvPr id="9" name="Espace réservé du numéro de diapositive 8">
            <a:extLst>
              <a:ext uri="{FF2B5EF4-FFF2-40B4-BE49-F238E27FC236}">
                <a16:creationId xmlns:a16="http://schemas.microsoft.com/office/drawing/2014/main" id="{44F97B00-111F-D02D-50E0-1095E3E7D9C9}"/>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smtClean="0"/>
              <a:pPr>
                <a:spcAft>
                  <a:spcPts val="600"/>
                </a:spcAft>
              </a:pPr>
              <a:t>10</a:t>
            </a:fld>
            <a:endParaRPr lang="en-US"/>
          </a:p>
        </p:txBody>
      </p:sp>
    </p:spTree>
    <p:extLst>
      <p:ext uri="{BB962C8B-B14F-4D97-AF65-F5344CB8AC3E}">
        <p14:creationId xmlns:p14="http://schemas.microsoft.com/office/powerpoint/2010/main" val="317932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2A3F8-98CF-B0EF-111E-2BED571C60ED}"/>
              </a:ext>
            </a:extLst>
          </p:cNvPr>
          <p:cNvSpPr>
            <a:spLocks noGrp="1"/>
          </p:cNvSpPr>
          <p:nvPr>
            <p:ph type="title"/>
          </p:nvPr>
        </p:nvSpPr>
        <p:spPr>
          <a:gradFill>
            <a:gsLst>
              <a:gs pos="82000">
                <a:schemeClr val="accent1">
                  <a:lumMod val="45000"/>
                  <a:lumOff val="55000"/>
                </a:schemeClr>
              </a:gs>
              <a:gs pos="55000">
                <a:schemeClr val="accent2">
                  <a:lumMod val="60000"/>
                  <a:lumOff val="40000"/>
                </a:schemeClr>
              </a:gs>
            </a:gsLst>
            <a:lin ang="5400000" scaled="1"/>
          </a:gradFill>
        </p:spPr>
        <p:txBody>
          <a:bodyPr/>
          <a:lstStyle/>
          <a:p>
            <a:pPr algn="ctr"/>
            <a:r>
              <a:rPr lang="fr-FR" dirty="0">
                <a:latin typeface="Calibri Light" panose="020F0302020204030204" pitchFamily="34" charset="0"/>
                <a:cs typeface="Calibri Light" panose="020F0302020204030204" pitchFamily="34" charset="0"/>
              </a:rPr>
              <a:t>Pour aller plus loin:</a:t>
            </a:r>
          </a:p>
        </p:txBody>
      </p:sp>
      <p:sp>
        <p:nvSpPr>
          <p:cNvPr id="3" name="Espace réservé du texte 2">
            <a:extLst>
              <a:ext uri="{FF2B5EF4-FFF2-40B4-BE49-F238E27FC236}">
                <a16:creationId xmlns:a16="http://schemas.microsoft.com/office/drawing/2014/main" id="{F269FF04-6525-703F-A21F-1E0EDDEEA4D3}"/>
              </a:ext>
            </a:extLst>
          </p:cNvPr>
          <p:cNvSpPr>
            <a:spLocks noGrp="1"/>
          </p:cNvSpPr>
          <p:nvPr>
            <p:ph type="body" idx="1"/>
          </p:nvPr>
        </p:nvSpPr>
        <p:spPr>
          <a:solidFill>
            <a:schemeClr val="bg1"/>
          </a:solidFill>
        </p:spPr>
        <p:txBody>
          <a:bodyPr/>
          <a:lstStyle/>
          <a:p>
            <a:endParaRPr lang="fr-FR" dirty="0"/>
          </a:p>
          <a:p>
            <a:endParaRPr lang="fr-FR" dirty="0"/>
          </a:p>
          <a:p>
            <a:endParaRPr lang="fr-FR" dirty="0"/>
          </a:p>
          <a:p>
            <a:endParaRPr lang="fr-FR" dirty="0"/>
          </a:p>
          <a:p>
            <a:r>
              <a:rPr lang="fr-FR" dirty="0"/>
              <a:t>Réflexion sur le besoin de propriété:</a:t>
            </a:r>
          </a:p>
        </p:txBody>
      </p:sp>
      <p:sp>
        <p:nvSpPr>
          <p:cNvPr id="4" name="Espace réservé du contenu 3">
            <a:extLst>
              <a:ext uri="{FF2B5EF4-FFF2-40B4-BE49-F238E27FC236}">
                <a16:creationId xmlns:a16="http://schemas.microsoft.com/office/drawing/2014/main" id="{1DA6BB1B-5809-9333-2138-EF308C4602D0}"/>
              </a:ext>
            </a:extLst>
          </p:cNvPr>
          <p:cNvSpPr>
            <a:spLocks noGrp="1"/>
          </p:cNvSpPr>
          <p:nvPr>
            <p:ph sz="half" idx="2"/>
          </p:nvPr>
        </p:nvSpPr>
        <p:spPr>
          <a:xfrm>
            <a:off x="881349" y="2668751"/>
            <a:ext cx="4963538" cy="3508644"/>
          </a:xfrm>
          <a:gradFill>
            <a:gsLst>
              <a:gs pos="82000">
                <a:schemeClr val="accent1">
                  <a:lumMod val="45000"/>
                  <a:lumOff val="55000"/>
                </a:schemeClr>
              </a:gs>
              <a:gs pos="55000">
                <a:schemeClr val="accent2">
                  <a:lumMod val="60000"/>
                  <a:lumOff val="40000"/>
                </a:schemeClr>
              </a:gs>
            </a:gsLst>
            <a:lin ang="5400000" scaled="1"/>
          </a:gradFill>
        </p:spPr>
        <p:txBody>
          <a:bodyPr>
            <a:normAutofit fontScale="92500" lnSpcReduction="20000"/>
          </a:bodyPr>
          <a:lstStyle/>
          <a:p>
            <a:r>
              <a:rPr lang="fr-FR" b="1" i="0" dirty="0">
                <a:solidFill>
                  <a:srgbClr val="444444"/>
                </a:solidFill>
                <a:effectLst/>
                <a:latin typeface="PT Serif" panose="020A0603040505020204" pitchFamily="18" charset="0"/>
              </a:rPr>
              <a:t>La propriété privée selon Simone Weil</a:t>
            </a:r>
            <a:br>
              <a:rPr lang="fr-FR" dirty="0"/>
            </a:br>
            <a:br>
              <a:rPr lang="fr-FR" dirty="0"/>
            </a:br>
            <a:r>
              <a:rPr lang="fr-FR" b="0" i="1" dirty="0">
                <a:solidFill>
                  <a:srgbClr val="444444"/>
                </a:solidFill>
                <a:effectLst/>
                <a:latin typeface="PT Serif" panose="020A0603040505020204" pitchFamily="18" charset="0"/>
              </a:rPr>
              <a:t>"La propriété privée est un besoin vital de l'âme. L’âme est isolée, perdue, si elle n'est pas dans un entourage d'objets qui soient pour elle comme un prolongement des membres du corps. Tout homme est invinciblement porté à s'approprier par la pensée tout ce dont il a fait longtemps et continuellement usage pour le travail, le plaisir ou les nécessités de la vie. Ainsi un jardinier, au bout d'un certain temps, sent que le jardin est à lui. Mais là où le sentiment d'appropriation ne coïncide pas avec la propriété juridique, l'homme est continuellement menacé d'arrachements très douloureux." </a:t>
            </a:r>
          </a:p>
          <a:p>
            <a:r>
              <a:rPr lang="fr-FR" b="0" i="0" dirty="0">
                <a:solidFill>
                  <a:srgbClr val="444444"/>
                </a:solidFill>
                <a:effectLst/>
                <a:latin typeface="PT Serif" panose="020A0603040505020204" pitchFamily="18" charset="0"/>
              </a:rPr>
              <a:t>(</a:t>
            </a:r>
            <a:r>
              <a:rPr lang="fr-FR" b="0" i="1" dirty="0">
                <a:solidFill>
                  <a:srgbClr val="444444"/>
                </a:solidFill>
                <a:effectLst/>
                <a:latin typeface="PT Serif" panose="020A0603040505020204" pitchFamily="18" charset="0"/>
              </a:rPr>
              <a:t>L'Enracinement</a:t>
            </a:r>
            <a:r>
              <a:rPr lang="fr-FR" b="0" i="0" dirty="0">
                <a:solidFill>
                  <a:srgbClr val="444444"/>
                </a:solidFill>
                <a:effectLst/>
                <a:latin typeface="PT Serif" panose="020A0603040505020204" pitchFamily="18" charset="0"/>
              </a:rPr>
              <a:t>)</a:t>
            </a:r>
            <a:endParaRPr lang="fr-FR" dirty="0"/>
          </a:p>
        </p:txBody>
      </p:sp>
      <p:sp>
        <p:nvSpPr>
          <p:cNvPr id="5" name="Espace réservé du texte 4">
            <a:extLst>
              <a:ext uri="{FF2B5EF4-FFF2-40B4-BE49-F238E27FC236}">
                <a16:creationId xmlns:a16="http://schemas.microsoft.com/office/drawing/2014/main" id="{A868924F-1F7B-328A-25F0-7A29F490F831}"/>
              </a:ext>
            </a:extLst>
          </p:cNvPr>
          <p:cNvSpPr>
            <a:spLocks noGrp="1"/>
          </p:cNvSpPr>
          <p:nvPr>
            <p:ph type="body" sz="quarter" idx="3"/>
          </p:nvPr>
        </p:nvSpPr>
        <p:spPr>
          <a:solidFill>
            <a:schemeClr val="bg1"/>
          </a:solidFill>
        </p:spPr>
        <p:txBody>
          <a:bodyPr/>
          <a:lstStyle/>
          <a:p>
            <a:r>
              <a:rPr lang="fr-FR" dirty="0"/>
              <a:t>Psychologie cognitive et compréhension de sa réalité:</a:t>
            </a:r>
          </a:p>
        </p:txBody>
      </p:sp>
      <p:sp>
        <p:nvSpPr>
          <p:cNvPr id="6" name="Espace réservé du contenu 5">
            <a:extLst>
              <a:ext uri="{FF2B5EF4-FFF2-40B4-BE49-F238E27FC236}">
                <a16:creationId xmlns:a16="http://schemas.microsoft.com/office/drawing/2014/main" id="{FA4EFEAF-ADA5-ABEC-B122-50B4CF7C42F2}"/>
              </a:ext>
            </a:extLst>
          </p:cNvPr>
          <p:cNvSpPr>
            <a:spLocks noGrp="1"/>
          </p:cNvSpPr>
          <p:nvPr>
            <p:ph sz="quarter" idx="4"/>
          </p:nvPr>
        </p:nvSpPr>
        <p:spPr>
          <a:xfrm>
            <a:off x="6322669" y="2668749"/>
            <a:ext cx="4987982" cy="3508645"/>
          </a:xfrm>
          <a:gradFill>
            <a:gsLst>
              <a:gs pos="82000">
                <a:schemeClr val="accent1">
                  <a:lumMod val="45000"/>
                  <a:lumOff val="55000"/>
                </a:schemeClr>
              </a:gs>
              <a:gs pos="55000">
                <a:schemeClr val="accent2">
                  <a:lumMod val="60000"/>
                  <a:lumOff val="40000"/>
                </a:schemeClr>
              </a:gs>
            </a:gsLst>
            <a:lin ang="5400000" scaled="1"/>
          </a:gradFill>
        </p:spPr>
        <p:txBody>
          <a:bodyPr>
            <a:normAutofit fontScale="92500" lnSpcReduction="20000"/>
          </a:bodyPr>
          <a:lstStyle/>
          <a:p>
            <a:endParaRPr lang="fr-FR" dirty="0">
              <a:hlinkClick r:id="rId2"/>
            </a:endParaRPr>
          </a:p>
          <a:p>
            <a:r>
              <a:rPr lang="fr-FR" dirty="0">
                <a:hlinkClick r:id="rId2"/>
              </a:rPr>
              <a:t>La perception de la réalité, avec Albert </a:t>
            </a:r>
            <a:r>
              <a:rPr lang="fr-FR" dirty="0" err="1">
                <a:hlinkClick r:id="rId2"/>
              </a:rPr>
              <a:t>Moukheiber</a:t>
            </a:r>
            <a:r>
              <a:rPr lang="fr-FR" dirty="0">
                <a:hlinkClick r:id="rId2"/>
              </a:rPr>
              <a:t> : un podcast à écouter en ligne | France Culture (radiofrance.fr)</a:t>
            </a:r>
            <a:endParaRPr lang="fr-FR" dirty="0"/>
          </a:p>
          <a:p>
            <a:endParaRPr lang="fr-FR" dirty="0"/>
          </a:p>
          <a:p>
            <a:r>
              <a:rPr lang="fr-FR" dirty="0"/>
              <a:t>À partir de 23 minutes du podcast un extrait du texte de Havel sur la peur et l’engagement tiré de « Le pouvoir des sans pouvoirs » avec au final une analyse de l’émotion de la peur complexe avec ses variations:</a:t>
            </a:r>
          </a:p>
          <a:p>
            <a:r>
              <a:rPr lang="fr-FR" dirty="0">
                <a:hlinkClick r:id="rId3"/>
              </a:rPr>
              <a:t>De la dissidence à l'exercice du pouvoir : Havel : épisode • 2/4 du podcast Dissidences et compromissions (radiofrance.fr)</a:t>
            </a:r>
            <a:endParaRPr lang="fr-FR" dirty="0"/>
          </a:p>
        </p:txBody>
      </p:sp>
      <p:sp>
        <p:nvSpPr>
          <p:cNvPr id="8" name="Espace réservé du pied de page 7">
            <a:extLst>
              <a:ext uri="{FF2B5EF4-FFF2-40B4-BE49-F238E27FC236}">
                <a16:creationId xmlns:a16="http://schemas.microsoft.com/office/drawing/2014/main" id="{73B4AEEB-7060-8493-413A-C394B5BE2887}"/>
              </a:ext>
            </a:extLst>
          </p:cNvPr>
          <p:cNvSpPr>
            <a:spLocks noGrp="1"/>
          </p:cNvSpPr>
          <p:nvPr>
            <p:ph type="ftr" sz="quarter" idx="11"/>
          </p:nvPr>
        </p:nvSpPr>
        <p:spPr>
          <a:xfrm>
            <a:off x="881348" y="6356350"/>
            <a:ext cx="10429303" cy="365125"/>
          </a:xfrm>
          <a:gradFill>
            <a:gsLst>
              <a:gs pos="82000">
                <a:schemeClr val="accent1">
                  <a:lumMod val="45000"/>
                  <a:lumOff val="55000"/>
                </a:schemeClr>
              </a:gs>
              <a:gs pos="55000">
                <a:schemeClr val="accent2">
                  <a:lumMod val="60000"/>
                  <a:lumOff val="40000"/>
                </a:schemeClr>
              </a:gs>
            </a:gsLst>
            <a:lin ang="5400000" scaled="1"/>
          </a:gradFill>
        </p:spPr>
        <p:txBody>
          <a:bodyPr/>
          <a:lstStyle/>
          <a:p>
            <a:pPr algn="ctr"/>
            <a:r>
              <a:rPr lang="fr-FR" sz="1400" b="1" dirty="0">
                <a:hlinkClick r:id="rId4"/>
              </a:rPr>
              <a:t>Calculez votre RIB (Revenu Induit par vos Besoins) (lesecolohumanistes.fr)</a:t>
            </a:r>
            <a:endParaRPr lang="en-US" sz="1400" b="1" dirty="0"/>
          </a:p>
        </p:txBody>
      </p:sp>
      <p:sp>
        <p:nvSpPr>
          <p:cNvPr id="9" name="Espace réservé du numéro de diapositive 8">
            <a:extLst>
              <a:ext uri="{FF2B5EF4-FFF2-40B4-BE49-F238E27FC236}">
                <a16:creationId xmlns:a16="http://schemas.microsoft.com/office/drawing/2014/main" id="{D87C0096-3BDA-A15E-BEA7-0ED01A4D14FF}"/>
              </a:ext>
            </a:extLst>
          </p:cNvPr>
          <p:cNvSpPr>
            <a:spLocks noGrp="1"/>
          </p:cNvSpPr>
          <p:nvPr>
            <p:ph type="sldNum" sz="quarter" idx="12"/>
          </p:nvPr>
        </p:nvSpPr>
        <p:spPr/>
        <p:txBody>
          <a:bodyPr/>
          <a:lstStyle/>
          <a:p>
            <a:fld id="{C68AC1EC-23E2-4F0E-A5A4-674EC8DB954E}" type="slidenum">
              <a:rPr lang="en-US" smtClean="0"/>
              <a:t>11</a:t>
            </a:fld>
            <a:endParaRPr lang="en-US"/>
          </a:p>
        </p:txBody>
      </p:sp>
    </p:spTree>
    <p:extLst>
      <p:ext uri="{BB962C8B-B14F-4D97-AF65-F5344CB8AC3E}">
        <p14:creationId xmlns:p14="http://schemas.microsoft.com/office/powerpoint/2010/main" val="56050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98F5A-FE07-023C-B6FD-CC8F554BB693}"/>
              </a:ext>
            </a:extLst>
          </p:cNvPr>
          <p:cNvSpPr>
            <a:spLocks noGrp="1"/>
          </p:cNvSpPr>
          <p:nvPr>
            <p:ph type="ctrTitle"/>
          </p:nvPr>
        </p:nvSpPr>
        <p:spPr>
          <a:xfrm>
            <a:off x="7536129" y="1009230"/>
            <a:ext cx="3779572" cy="3069389"/>
          </a:xfrm>
        </p:spPr>
        <p:txBody>
          <a:bodyPr anchor="ctr">
            <a:normAutofit/>
          </a:bodyPr>
          <a:lstStyle/>
          <a:p>
            <a:br>
              <a:rPr lang="fr-FR" sz="3200" dirty="0"/>
            </a:br>
            <a:br>
              <a:rPr lang="fr-FR" sz="3200" dirty="0"/>
            </a:br>
            <a:endParaRPr lang="fr-FR" sz="3200" dirty="0"/>
          </a:p>
        </p:txBody>
      </p:sp>
      <p:sp>
        <p:nvSpPr>
          <p:cNvPr id="3" name="Sous-titre 2">
            <a:extLst>
              <a:ext uri="{FF2B5EF4-FFF2-40B4-BE49-F238E27FC236}">
                <a16:creationId xmlns:a16="http://schemas.microsoft.com/office/drawing/2014/main" id="{10F43E9A-49D1-B85F-6095-0BB05FB93C25}"/>
              </a:ext>
            </a:extLst>
          </p:cNvPr>
          <p:cNvSpPr>
            <a:spLocks noGrp="1"/>
          </p:cNvSpPr>
          <p:nvPr>
            <p:ph type="subTitle" idx="1"/>
          </p:nvPr>
        </p:nvSpPr>
        <p:spPr>
          <a:xfrm>
            <a:off x="7536129" y="561975"/>
            <a:ext cx="3779572" cy="5176039"/>
          </a:xfrm>
          <a:gradFill>
            <a:gsLst>
              <a:gs pos="83000">
                <a:schemeClr val="accent1">
                  <a:lumMod val="45000"/>
                  <a:lumOff val="55000"/>
                </a:schemeClr>
              </a:gs>
              <a:gs pos="12000">
                <a:schemeClr val="accent1">
                  <a:lumMod val="30000"/>
                  <a:lumOff val="70000"/>
                </a:schemeClr>
              </a:gs>
            </a:gsLst>
            <a:lin ang="5400000" scaled="1"/>
          </a:gradFill>
        </p:spPr>
        <p:txBody>
          <a:bodyPr anchor="ctr">
            <a:normAutofit/>
          </a:bodyPr>
          <a:lstStyle/>
          <a:p>
            <a:pPr algn="l"/>
            <a:r>
              <a:rPr lang="fr-FR" sz="1400" b="1" dirty="0">
                <a:latin typeface="Calibri Light" panose="020F0302020204030204" pitchFamily="34" charset="0"/>
                <a:cs typeface="Calibri Light" panose="020F0302020204030204" pitchFamily="34" charset="0"/>
              </a:rPr>
              <a:t>Nous avons constaté que lorsque nous éprouvons une émotion nous identifions celle-ci à travers les signes physiques qu’elle provoque. Ce sont les sensations. Puis nous avons avec des exercices relié ces émotions et sensations à une situation ou un contexte d’apparition. Cela nous permet d’identifier un besoin satisfait ou non dans le contexte qui est la cause des phénomènes; Nous voyons ainsi que le processus est complexe et qu’il est nécessaire d’observer et d’analyser chaque phase.</a:t>
            </a:r>
          </a:p>
        </p:txBody>
      </p:sp>
      <p:pic>
        <p:nvPicPr>
          <p:cNvPr id="4" name="Picture 3" descr="Art nuageux en peinture à l’huile">
            <a:extLst>
              <a:ext uri="{FF2B5EF4-FFF2-40B4-BE49-F238E27FC236}">
                <a16:creationId xmlns:a16="http://schemas.microsoft.com/office/drawing/2014/main" id="{B4EED731-B994-9AFC-FF99-2C58A0AC1F42}"/>
              </a:ext>
            </a:extLst>
          </p:cNvPr>
          <p:cNvPicPr>
            <a:picLocks noChangeAspect="1"/>
          </p:cNvPicPr>
          <p:nvPr/>
        </p:nvPicPr>
        <p:blipFill rotWithShape="1">
          <a:blip r:embed="rId2"/>
          <a:srcRect t="7865" b="7865"/>
          <a:stretch/>
        </p:blipFill>
        <p:spPr>
          <a:xfrm>
            <a:off x="1220573" y="2783930"/>
            <a:ext cx="5448583" cy="3064840"/>
          </a:xfrm>
          <a:prstGeom prst="rect">
            <a:avLst/>
          </a:prstGeom>
          <a:noFill/>
        </p:spPr>
      </p:pic>
      <p:sp>
        <p:nvSpPr>
          <p:cNvPr id="33" name="Slide Number Placeholder 11">
            <a:extLst>
              <a:ext uri="{FF2B5EF4-FFF2-40B4-BE49-F238E27FC236}">
                <a16:creationId xmlns:a16="http://schemas.microsoft.com/office/drawing/2014/main" id="{A7D98770-2610-C173-08D1-920504517703}"/>
              </a:ext>
            </a:extLst>
          </p:cNvPr>
          <p:cNvSpPr>
            <a:spLocks noGrp="1"/>
          </p:cNvSpPr>
          <p:nvPr>
            <p:ph type="sldNum" sz="quarter" idx="12"/>
          </p:nvPr>
        </p:nvSpPr>
        <p:spPr>
          <a:xfrm>
            <a:off x="11429999" y="6356350"/>
            <a:ext cx="521207" cy="365125"/>
          </a:xfrm>
        </p:spPr>
        <p:txBody>
          <a:bodyPr/>
          <a:lstStyle/>
          <a:p>
            <a:pPr>
              <a:spcAft>
                <a:spcPts val="600"/>
              </a:spcAft>
            </a:pPr>
            <a:fld id="{5E4DE196-8A13-4FF7-A07E-102851959EAB}" type="slidenum">
              <a:rPr lang="en-US" smtClean="0"/>
              <a:pPr>
                <a:spcAft>
                  <a:spcPts val="600"/>
                </a:spcAft>
              </a:pPr>
              <a:t>2</a:t>
            </a:fld>
            <a:endParaRPr lang="en-US"/>
          </a:p>
        </p:txBody>
      </p:sp>
      <p:sp>
        <p:nvSpPr>
          <p:cNvPr id="5" name="ZoneTexte 4">
            <a:extLst>
              <a:ext uri="{FF2B5EF4-FFF2-40B4-BE49-F238E27FC236}">
                <a16:creationId xmlns:a16="http://schemas.microsoft.com/office/drawing/2014/main" id="{72A93143-06A8-3F6F-489A-DAA87CD22F11}"/>
              </a:ext>
            </a:extLst>
          </p:cNvPr>
          <p:cNvSpPr txBox="1"/>
          <p:nvPr/>
        </p:nvSpPr>
        <p:spPr>
          <a:xfrm rot="21071886">
            <a:off x="1190851" y="1215176"/>
            <a:ext cx="5110480" cy="369332"/>
          </a:xfrm>
          <a:prstGeom prst="rect">
            <a:avLst/>
          </a:prstGeom>
          <a:gradFill>
            <a:gsLst>
              <a:gs pos="83000">
                <a:schemeClr val="accent1">
                  <a:lumMod val="45000"/>
                  <a:lumOff val="55000"/>
                </a:schemeClr>
              </a:gs>
              <a:gs pos="12000">
                <a:schemeClr val="accent1">
                  <a:lumMod val="30000"/>
                  <a:lumOff val="70000"/>
                </a:schemeClr>
              </a:gs>
            </a:gsLst>
            <a:lin ang="5400000" scaled="1"/>
          </a:gradFill>
        </p:spPr>
        <p:txBody>
          <a:bodyPr wrap="square" rtlCol="0">
            <a:spAutoFit/>
          </a:bodyPr>
          <a:lstStyle/>
          <a:p>
            <a:r>
              <a:rPr lang="fr-FR" b="1" dirty="0"/>
              <a:t>Retour sur les épisodes précédents…</a:t>
            </a:r>
          </a:p>
        </p:txBody>
      </p:sp>
    </p:spTree>
    <p:extLst>
      <p:ext uri="{BB962C8B-B14F-4D97-AF65-F5344CB8AC3E}">
        <p14:creationId xmlns:p14="http://schemas.microsoft.com/office/powerpoint/2010/main" val="51784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 nuageux en peinture à l’huile">
            <a:extLst>
              <a:ext uri="{FF2B5EF4-FFF2-40B4-BE49-F238E27FC236}">
                <a16:creationId xmlns:a16="http://schemas.microsoft.com/office/drawing/2014/main" id="{B4EED731-B994-9AFC-FF99-2C58A0AC1F42}"/>
              </a:ext>
            </a:extLst>
          </p:cNvPr>
          <p:cNvPicPr>
            <a:picLocks noChangeAspect="1"/>
          </p:cNvPicPr>
          <p:nvPr/>
        </p:nvPicPr>
        <p:blipFill rotWithShape="1">
          <a:blip r:embed="rId2"/>
          <a:srcRect t="7865" b="7865"/>
          <a:stretch/>
        </p:blipFill>
        <p:spPr>
          <a:xfrm>
            <a:off x="20" y="-136525"/>
            <a:ext cx="12191980" cy="6858000"/>
          </a:xfrm>
          <a:prstGeom prst="rect">
            <a:avLst/>
          </a:prstGeom>
          <a:noFill/>
        </p:spPr>
      </p:pic>
      <p:sp>
        <p:nvSpPr>
          <p:cNvPr id="2" name="Titre 1">
            <a:extLst>
              <a:ext uri="{FF2B5EF4-FFF2-40B4-BE49-F238E27FC236}">
                <a16:creationId xmlns:a16="http://schemas.microsoft.com/office/drawing/2014/main" id="{81F98F5A-FE07-023C-B6FD-CC8F554BB693}"/>
              </a:ext>
            </a:extLst>
          </p:cNvPr>
          <p:cNvSpPr>
            <a:spLocks noGrp="1"/>
          </p:cNvSpPr>
          <p:nvPr>
            <p:ph type="ctrTitle"/>
          </p:nvPr>
        </p:nvSpPr>
        <p:spPr>
          <a:xfrm>
            <a:off x="879760" y="3429000"/>
            <a:ext cx="5216240" cy="1945839"/>
          </a:xfrm>
        </p:spPr>
        <p:txBody>
          <a:bodyPr>
            <a:normAutofit/>
          </a:bodyPr>
          <a:lstStyle/>
          <a:p>
            <a:pPr algn="l"/>
            <a:br>
              <a:rPr lang="fr-FR" sz="3200">
                <a:solidFill>
                  <a:srgbClr val="FFFFFF"/>
                </a:solidFill>
              </a:rPr>
            </a:br>
            <a:br>
              <a:rPr lang="fr-FR" sz="3200">
                <a:solidFill>
                  <a:srgbClr val="FFFFFF"/>
                </a:solidFill>
              </a:rPr>
            </a:br>
            <a:endParaRPr lang="fr-FR" sz="3200">
              <a:solidFill>
                <a:srgbClr val="FFFFFF"/>
              </a:solidFill>
            </a:endParaRPr>
          </a:p>
        </p:txBody>
      </p:sp>
      <p:sp>
        <p:nvSpPr>
          <p:cNvPr id="38" name="Subtitle 2">
            <a:extLst>
              <a:ext uri="{FF2B5EF4-FFF2-40B4-BE49-F238E27FC236}">
                <a16:creationId xmlns:a16="http://schemas.microsoft.com/office/drawing/2014/main" id="{55153F66-3C9E-C236-6133-E3B5F48C8F56}"/>
              </a:ext>
            </a:extLst>
          </p:cNvPr>
          <p:cNvSpPr>
            <a:spLocks noGrp="1"/>
          </p:cNvSpPr>
          <p:nvPr>
            <p:ph type="subTitle" idx="1"/>
          </p:nvPr>
        </p:nvSpPr>
        <p:spPr>
          <a:xfrm>
            <a:off x="310718" y="284085"/>
            <a:ext cx="5983550" cy="6072265"/>
          </a:xfrm>
          <a:gradFill>
            <a:gsLst>
              <a:gs pos="82000">
                <a:schemeClr val="accent1">
                  <a:lumMod val="45000"/>
                  <a:lumOff val="55000"/>
                </a:schemeClr>
              </a:gs>
              <a:gs pos="60000">
                <a:schemeClr val="accent1">
                  <a:lumMod val="30000"/>
                  <a:lumOff val="70000"/>
                </a:schemeClr>
              </a:gs>
            </a:gsLst>
            <a:lin ang="5400000" scaled="1"/>
          </a:gradFill>
        </p:spPr>
        <p:txBody>
          <a:bodyPr>
            <a:noAutofit/>
          </a:bodyPr>
          <a:lstStyle/>
          <a:p>
            <a:pPr algn="l"/>
            <a:r>
              <a:rPr lang="en-US" b="1" u="sng" dirty="0" err="1">
                <a:solidFill>
                  <a:schemeClr val="accent2">
                    <a:lumMod val="75000"/>
                  </a:schemeClr>
                </a:solidFill>
                <a:latin typeface="Arial Narrow" panose="020B0606020202030204" pitchFamily="34" charset="0"/>
                <a:cs typeface="Calibri Light" panose="020F0302020204030204" pitchFamily="34" charset="0"/>
              </a:rPr>
              <a:t>Exercice</a:t>
            </a:r>
            <a:r>
              <a:rPr lang="en-US" b="1" u="sng" dirty="0">
                <a:solidFill>
                  <a:schemeClr val="accent2">
                    <a:lumMod val="75000"/>
                  </a:schemeClr>
                </a:solidFill>
                <a:latin typeface="Arial Narrow" panose="020B0606020202030204" pitchFamily="34" charset="0"/>
                <a:cs typeface="Calibri Light" panose="020F0302020204030204" pitchFamily="34" charset="0"/>
              </a:rPr>
              <a:t> 1:</a:t>
            </a:r>
          </a:p>
          <a:p>
            <a:pPr algn="l"/>
            <a:endParaRPr lang="en-US" dirty="0">
              <a:solidFill>
                <a:schemeClr val="accent2">
                  <a:lumMod val="75000"/>
                </a:schemeClr>
              </a:solidFill>
              <a:latin typeface="Arial Narrow" panose="020B0606020202030204" pitchFamily="34" charset="0"/>
              <a:cs typeface="Calibri Light" panose="020F0302020204030204" pitchFamily="34" charset="0"/>
            </a:endParaRPr>
          </a:p>
          <a:p>
            <a:pPr algn="l"/>
            <a:r>
              <a:rPr lang="en-US" dirty="0">
                <a:solidFill>
                  <a:schemeClr val="accent2">
                    <a:lumMod val="75000"/>
                  </a:schemeClr>
                </a:solidFill>
                <a:latin typeface="Arial Narrow" panose="020B0606020202030204" pitchFamily="34" charset="0"/>
                <a:cs typeface="Calibri Light" panose="020F0302020204030204" pitchFamily="34" charset="0"/>
              </a:rPr>
              <a:t>Pour bien </a:t>
            </a:r>
            <a:r>
              <a:rPr lang="en-US" dirty="0" err="1">
                <a:solidFill>
                  <a:schemeClr val="accent2">
                    <a:lumMod val="75000"/>
                  </a:schemeClr>
                </a:solidFill>
                <a:latin typeface="Arial Narrow" panose="020B0606020202030204" pitchFamily="34" charset="0"/>
                <a:cs typeface="Calibri Light" panose="020F0302020204030204" pitchFamily="34" charset="0"/>
              </a:rPr>
              <a:t>visualiser</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cette</a:t>
            </a:r>
            <a:r>
              <a:rPr lang="en-US" dirty="0">
                <a:solidFill>
                  <a:schemeClr val="accent2">
                    <a:lumMod val="75000"/>
                  </a:schemeClr>
                </a:solidFill>
                <a:latin typeface="Arial Narrow" panose="020B0606020202030204" pitchFamily="34" charset="0"/>
                <a:cs typeface="Calibri Light" panose="020F0302020204030204" pitchFamily="34" charset="0"/>
              </a:rPr>
              <a:t> notion </a:t>
            </a:r>
            <a:r>
              <a:rPr lang="en-US" dirty="0" err="1">
                <a:solidFill>
                  <a:schemeClr val="accent2">
                    <a:lumMod val="75000"/>
                  </a:schemeClr>
                </a:solidFill>
                <a:latin typeface="Arial Narrow" panose="020B0606020202030204" pitchFamily="34" charset="0"/>
                <a:cs typeface="Calibri Light" panose="020F0302020204030204" pitchFamily="34" charset="0"/>
              </a:rPr>
              <a:t>d’interdépendance</a:t>
            </a:r>
            <a:r>
              <a:rPr lang="en-US" dirty="0">
                <a:solidFill>
                  <a:schemeClr val="accent2">
                    <a:lumMod val="75000"/>
                  </a:schemeClr>
                </a:solidFill>
                <a:latin typeface="Arial Narrow" panose="020B0606020202030204" pitchFamily="34" charset="0"/>
                <a:cs typeface="Calibri Light" panose="020F0302020204030204" pitchFamily="34" charset="0"/>
              </a:rPr>
              <a:t> je </a:t>
            </a:r>
            <a:r>
              <a:rPr lang="en-US" dirty="0" err="1">
                <a:solidFill>
                  <a:schemeClr val="accent2">
                    <a:lumMod val="75000"/>
                  </a:schemeClr>
                </a:solidFill>
                <a:latin typeface="Arial Narrow" panose="020B0606020202030204" pitchFamily="34" charset="0"/>
                <a:cs typeface="Calibri Light" panose="020F0302020204030204" pitchFamily="34" charset="0"/>
              </a:rPr>
              <a:t>vous</a:t>
            </a:r>
            <a:r>
              <a:rPr lang="en-US" dirty="0">
                <a:solidFill>
                  <a:schemeClr val="accent2">
                    <a:lumMod val="75000"/>
                  </a:schemeClr>
                </a:solidFill>
                <a:latin typeface="Arial Narrow" panose="020B0606020202030204" pitchFamily="34" charset="0"/>
                <a:cs typeface="Calibri Light" panose="020F0302020204030204" pitchFamily="34" charset="0"/>
              </a:rPr>
              <a:t> invite à </a:t>
            </a:r>
            <a:r>
              <a:rPr lang="en-US" dirty="0" err="1">
                <a:solidFill>
                  <a:schemeClr val="accent2">
                    <a:lumMod val="75000"/>
                  </a:schemeClr>
                </a:solidFill>
                <a:latin typeface="Arial Narrow" panose="020B0606020202030204" pitchFamily="34" charset="0"/>
                <a:cs typeface="Calibri Light" panose="020F0302020204030204" pitchFamily="34" charset="0"/>
              </a:rPr>
              <a:t>parler</a:t>
            </a:r>
            <a:r>
              <a:rPr lang="en-US" dirty="0">
                <a:solidFill>
                  <a:schemeClr val="accent2">
                    <a:lumMod val="75000"/>
                  </a:schemeClr>
                </a:solidFill>
                <a:latin typeface="Arial Narrow" panose="020B0606020202030204" pitchFamily="34" charset="0"/>
                <a:cs typeface="Calibri Light" panose="020F0302020204030204" pitchFamily="34" charset="0"/>
              </a:rPr>
              <a:t> de </a:t>
            </a:r>
            <a:r>
              <a:rPr lang="en-US" dirty="0" err="1">
                <a:solidFill>
                  <a:schemeClr val="accent2">
                    <a:lumMod val="75000"/>
                  </a:schemeClr>
                </a:solidFill>
                <a:latin typeface="Arial Narrow" panose="020B0606020202030204" pitchFamily="34" charset="0"/>
                <a:cs typeface="Calibri Light" panose="020F0302020204030204" pitchFamily="34" charset="0"/>
              </a:rPr>
              <a:t>votre</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météo</a:t>
            </a:r>
            <a:r>
              <a:rPr lang="en-US" dirty="0">
                <a:solidFill>
                  <a:schemeClr val="accent2">
                    <a:lumMod val="75000"/>
                  </a:schemeClr>
                </a:solidFill>
                <a:latin typeface="Arial Narrow" panose="020B0606020202030204" pitchFamily="34" charset="0"/>
                <a:cs typeface="Calibri Light" panose="020F0302020204030204" pitchFamily="34" charset="0"/>
              </a:rPr>
              <a:t> du jour. </a:t>
            </a:r>
          </a:p>
          <a:p>
            <a:pPr algn="l"/>
            <a:r>
              <a:rPr lang="en-US" dirty="0" err="1">
                <a:solidFill>
                  <a:schemeClr val="accent2">
                    <a:lumMod val="75000"/>
                  </a:schemeClr>
                </a:solidFill>
                <a:latin typeface="Arial Narrow" panose="020B0606020202030204" pitchFamily="34" charset="0"/>
                <a:cs typeface="Calibri Light" panose="020F0302020204030204" pitchFamily="34" charset="0"/>
              </a:rPr>
              <a:t>C’est</a:t>
            </a:r>
            <a:r>
              <a:rPr lang="en-US" dirty="0">
                <a:solidFill>
                  <a:schemeClr val="accent2">
                    <a:lumMod val="75000"/>
                  </a:schemeClr>
                </a:solidFill>
                <a:latin typeface="Arial Narrow" panose="020B0606020202030204" pitchFamily="34" charset="0"/>
                <a:cs typeface="Calibri Light" panose="020F0302020204030204" pitchFamily="34" charset="0"/>
              </a:rPr>
              <a:t> un </a:t>
            </a:r>
            <a:r>
              <a:rPr lang="en-US" dirty="0" err="1">
                <a:solidFill>
                  <a:schemeClr val="accent2">
                    <a:lumMod val="75000"/>
                  </a:schemeClr>
                </a:solidFill>
                <a:latin typeface="Arial Narrow" panose="020B0606020202030204" pitchFamily="34" charset="0"/>
                <a:cs typeface="Calibri Light" panose="020F0302020204030204" pitchFamily="34" charset="0"/>
              </a:rPr>
              <a:t>exercice</a:t>
            </a:r>
            <a:r>
              <a:rPr lang="en-US" dirty="0">
                <a:solidFill>
                  <a:schemeClr val="accent2">
                    <a:lumMod val="75000"/>
                  </a:schemeClr>
                </a:solidFill>
                <a:latin typeface="Arial Narrow" panose="020B0606020202030204" pitchFamily="34" charset="0"/>
                <a:cs typeface="Calibri Light" panose="020F0302020204030204" pitchFamily="34" charset="0"/>
              </a:rPr>
              <a:t> simple </a:t>
            </a:r>
            <a:r>
              <a:rPr lang="en-US" dirty="0" err="1">
                <a:solidFill>
                  <a:schemeClr val="accent2">
                    <a:lumMod val="75000"/>
                  </a:schemeClr>
                </a:solidFill>
                <a:latin typeface="Arial Narrow" panose="020B0606020202030204" pitchFamily="34" charset="0"/>
                <a:cs typeface="Calibri Light" panose="020F0302020204030204" pitchFamily="34" charset="0"/>
              </a:rPr>
              <a:t>pratiqué</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en</a:t>
            </a:r>
            <a:r>
              <a:rPr lang="en-US" dirty="0">
                <a:solidFill>
                  <a:schemeClr val="accent2">
                    <a:lumMod val="75000"/>
                  </a:schemeClr>
                </a:solidFill>
                <a:latin typeface="Arial Narrow" panose="020B0606020202030204" pitchFamily="34" charset="0"/>
                <a:cs typeface="Calibri Light" panose="020F0302020204030204" pitchFamily="34" charset="0"/>
              </a:rPr>
              <a:t> début de </a:t>
            </a:r>
            <a:r>
              <a:rPr lang="en-US" dirty="0" err="1">
                <a:solidFill>
                  <a:schemeClr val="accent2">
                    <a:lumMod val="75000"/>
                  </a:schemeClr>
                </a:solidFill>
                <a:latin typeface="Arial Narrow" panose="020B0606020202030204" pitchFamily="34" charset="0"/>
                <a:cs typeface="Calibri Light" panose="020F0302020204030204" pitchFamily="34" charset="0"/>
              </a:rPr>
              <a:t>classe</a:t>
            </a:r>
            <a:r>
              <a:rPr lang="en-US" dirty="0">
                <a:solidFill>
                  <a:schemeClr val="accent2">
                    <a:lumMod val="75000"/>
                  </a:schemeClr>
                </a:solidFill>
                <a:latin typeface="Arial Narrow" panose="020B0606020202030204" pitchFamily="34" charset="0"/>
                <a:cs typeface="Calibri Light" panose="020F0302020204030204" pitchFamily="34" charset="0"/>
              </a:rPr>
              <a:t> par </a:t>
            </a:r>
            <a:r>
              <a:rPr lang="en-US" dirty="0" err="1">
                <a:solidFill>
                  <a:schemeClr val="accent2">
                    <a:lumMod val="75000"/>
                  </a:schemeClr>
                </a:solidFill>
                <a:latin typeface="Arial Narrow" panose="020B0606020202030204" pitchFamily="34" charset="0"/>
                <a:cs typeface="Calibri Light" panose="020F0302020204030204" pitchFamily="34" charset="0"/>
              </a:rPr>
              <a:t>certains</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professeurs</a:t>
            </a:r>
            <a:r>
              <a:rPr lang="en-US" dirty="0">
                <a:solidFill>
                  <a:schemeClr val="accent2">
                    <a:lumMod val="75000"/>
                  </a:schemeClr>
                </a:solidFill>
                <a:latin typeface="Arial Narrow" panose="020B0606020202030204" pitchFamily="34" charset="0"/>
                <a:cs typeface="Calibri Light" panose="020F0302020204030204" pitchFamily="34" charset="0"/>
              </a:rPr>
              <a:t> pour faire prendre conscience aux </a:t>
            </a:r>
            <a:r>
              <a:rPr lang="en-US" dirty="0" err="1">
                <a:solidFill>
                  <a:schemeClr val="accent2">
                    <a:lumMod val="75000"/>
                  </a:schemeClr>
                </a:solidFill>
                <a:latin typeface="Arial Narrow" panose="020B0606020202030204" pitchFamily="34" charset="0"/>
                <a:cs typeface="Calibri Light" panose="020F0302020204030204" pitchFamily="34" charset="0"/>
              </a:rPr>
              <a:t>élèves</a:t>
            </a:r>
            <a:r>
              <a:rPr lang="en-US" dirty="0">
                <a:solidFill>
                  <a:schemeClr val="accent2">
                    <a:lumMod val="75000"/>
                  </a:schemeClr>
                </a:solidFill>
                <a:latin typeface="Arial Narrow" panose="020B0606020202030204" pitchFamily="34" charset="0"/>
                <a:cs typeface="Calibri Light" panose="020F0302020204030204" pitchFamily="34" charset="0"/>
              </a:rPr>
              <a:t> des relations entre les faits.</a:t>
            </a:r>
          </a:p>
          <a:p>
            <a:pPr algn="l"/>
            <a:r>
              <a:rPr lang="en-US" dirty="0">
                <a:solidFill>
                  <a:schemeClr val="accent2">
                    <a:lumMod val="75000"/>
                  </a:schemeClr>
                </a:solidFill>
                <a:latin typeface="Arial Narrow" panose="020B0606020202030204" pitchFamily="34" charset="0"/>
                <a:cs typeface="Calibri Light" panose="020F0302020204030204" pitchFamily="34" charset="0"/>
              </a:rPr>
              <a:t>Je </a:t>
            </a:r>
            <a:r>
              <a:rPr lang="en-US" dirty="0" err="1">
                <a:solidFill>
                  <a:schemeClr val="accent2">
                    <a:lumMod val="75000"/>
                  </a:schemeClr>
                </a:solidFill>
                <a:latin typeface="Arial Narrow" panose="020B0606020202030204" pitchFamily="34" charset="0"/>
                <a:cs typeface="Calibri Light" panose="020F0302020204030204" pitchFamily="34" charset="0"/>
              </a:rPr>
              <a:t>vous</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demande</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donc</a:t>
            </a:r>
            <a:r>
              <a:rPr lang="en-US" dirty="0">
                <a:solidFill>
                  <a:schemeClr val="accent2">
                    <a:lumMod val="75000"/>
                  </a:schemeClr>
                </a:solidFill>
                <a:latin typeface="Arial Narrow" panose="020B0606020202030204" pitchFamily="34" charset="0"/>
                <a:cs typeface="Calibri Light" panose="020F0302020204030204" pitchFamily="34" charset="0"/>
              </a:rPr>
              <a:t> de </a:t>
            </a:r>
            <a:r>
              <a:rPr lang="en-US" dirty="0" err="1">
                <a:solidFill>
                  <a:schemeClr val="accent2">
                    <a:lumMod val="75000"/>
                  </a:schemeClr>
                </a:solidFill>
                <a:latin typeface="Arial Narrow" panose="020B0606020202030204" pitchFamily="34" charset="0"/>
                <a:cs typeface="Calibri Light" panose="020F0302020204030204" pitchFamily="34" charset="0"/>
              </a:rPr>
              <a:t>choisir</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une</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humeur</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parmi</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celles</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proposees</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ici</a:t>
            </a:r>
            <a:r>
              <a:rPr lang="en-US" dirty="0">
                <a:solidFill>
                  <a:schemeClr val="accent2">
                    <a:lumMod val="75000"/>
                  </a:schemeClr>
                </a:solidFill>
                <a:latin typeface="Arial Narrow" panose="020B0606020202030204" pitchFamily="34" charset="0"/>
                <a:cs typeface="Calibri Light" panose="020F0302020204030204" pitchFamily="34" charset="0"/>
              </a:rPr>
              <a:t> pour </a:t>
            </a:r>
            <a:r>
              <a:rPr lang="en-US" dirty="0" err="1">
                <a:solidFill>
                  <a:schemeClr val="accent2">
                    <a:lumMod val="75000"/>
                  </a:schemeClr>
                </a:solidFill>
                <a:latin typeface="Arial Narrow" panose="020B0606020202030204" pitchFamily="34" charset="0"/>
                <a:cs typeface="Calibri Light" panose="020F0302020204030204" pitchFamily="34" charset="0"/>
              </a:rPr>
              <a:t>illustrer</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votre</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état</a:t>
            </a:r>
            <a:r>
              <a:rPr lang="en-US" dirty="0">
                <a:solidFill>
                  <a:schemeClr val="accent2">
                    <a:lumMod val="75000"/>
                  </a:schemeClr>
                </a:solidFill>
                <a:latin typeface="Arial Narrow" panose="020B0606020202030204" pitchFamily="34" charset="0"/>
                <a:cs typeface="Calibri Light" panose="020F0302020204030204" pitchFamily="34" charset="0"/>
              </a:rPr>
              <a:t> d’esprit du jour </a:t>
            </a:r>
            <a:r>
              <a:rPr lang="en-US" dirty="0" err="1">
                <a:solidFill>
                  <a:schemeClr val="accent2">
                    <a:lumMod val="75000"/>
                  </a:schemeClr>
                </a:solidFill>
                <a:latin typeface="Arial Narrow" panose="020B0606020202030204" pitchFamily="34" charset="0"/>
                <a:cs typeface="Calibri Light" panose="020F0302020204030204" pitchFamily="34" charset="0"/>
              </a:rPr>
              <a:t>en</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rattachant</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ce</a:t>
            </a:r>
            <a:r>
              <a:rPr lang="en-US" dirty="0">
                <a:solidFill>
                  <a:schemeClr val="accent2">
                    <a:lumMod val="75000"/>
                  </a:schemeClr>
                </a:solidFill>
                <a:latin typeface="Arial Narrow" panose="020B0606020202030204" pitchFamily="34" charset="0"/>
                <a:cs typeface="Calibri Light" panose="020F0302020204030204" pitchFamily="34" charset="0"/>
              </a:rPr>
              <a:t> choix à un </a:t>
            </a:r>
            <a:r>
              <a:rPr lang="en-US" dirty="0" err="1">
                <a:solidFill>
                  <a:schemeClr val="accent2">
                    <a:lumMod val="75000"/>
                  </a:schemeClr>
                </a:solidFill>
                <a:latin typeface="Arial Narrow" panose="020B0606020202030204" pitchFamily="34" charset="0"/>
                <a:cs typeface="Calibri Light" panose="020F0302020204030204" pitchFamily="34" charset="0"/>
              </a:rPr>
              <a:t>événement</a:t>
            </a:r>
            <a:r>
              <a:rPr lang="en-US" dirty="0">
                <a:solidFill>
                  <a:schemeClr val="accent2">
                    <a:lumMod val="75000"/>
                  </a:schemeClr>
                </a:solidFill>
                <a:latin typeface="Arial Narrow" panose="020B0606020202030204" pitchFamily="34" charset="0"/>
                <a:cs typeface="Calibri Light" panose="020F0302020204030204" pitchFamily="34" charset="0"/>
              </a:rPr>
              <a:t> de </a:t>
            </a:r>
            <a:r>
              <a:rPr lang="en-US" dirty="0" err="1">
                <a:solidFill>
                  <a:schemeClr val="accent2">
                    <a:lumMod val="75000"/>
                  </a:schemeClr>
                </a:solidFill>
                <a:latin typeface="Arial Narrow" panose="020B0606020202030204" pitchFamily="34" charset="0"/>
                <a:cs typeface="Calibri Light" panose="020F0302020204030204" pitchFamily="34" charset="0"/>
              </a:rPr>
              <a:t>votre</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journée</a:t>
            </a:r>
            <a:r>
              <a:rPr lang="en-US" dirty="0">
                <a:solidFill>
                  <a:schemeClr val="accent2">
                    <a:lumMod val="75000"/>
                  </a:schemeClr>
                </a:solidFill>
                <a:latin typeface="Arial Narrow" panose="020B0606020202030204" pitchFamily="34" charset="0"/>
                <a:cs typeface="Calibri Light" panose="020F0302020204030204" pitchFamily="34" charset="0"/>
              </a:rPr>
              <a:t> /que </a:t>
            </a:r>
            <a:r>
              <a:rPr lang="en-US" dirty="0" err="1">
                <a:solidFill>
                  <a:schemeClr val="accent2">
                    <a:lumMod val="75000"/>
                  </a:schemeClr>
                </a:solidFill>
                <a:latin typeface="Arial Narrow" panose="020B0606020202030204" pitchFamily="34" charset="0"/>
                <a:cs typeface="Calibri Light" panose="020F0302020204030204" pitchFamily="34" charset="0"/>
              </a:rPr>
              <a:t>vous</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identifiez</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comme</a:t>
            </a:r>
            <a:r>
              <a:rPr lang="en-US" dirty="0">
                <a:solidFill>
                  <a:schemeClr val="accent2">
                    <a:lumMod val="75000"/>
                  </a:schemeClr>
                </a:solidFill>
                <a:latin typeface="Arial Narrow" panose="020B0606020202030204" pitchFamily="34" charset="0"/>
                <a:cs typeface="Calibri Light" panose="020F0302020204030204" pitchFamily="34" charset="0"/>
              </a:rPr>
              <a:t> source/ . </a:t>
            </a:r>
            <a:r>
              <a:rPr lang="en-US" dirty="0" err="1">
                <a:solidFill>
                  <a:schemeClr val="accent2">
                    <a:lumMod val="75000"/>
                  </a:schemeClr>
                </a:solidFill>
                <a:latin typeface="Arial Narrow" panose="020B0606020202030204" pitchFamily="34" charset="0"/>
                <a:cs typeface="Calibri Light" panose="020F0302020204030204" pitchFamily="34" charset="0"/>
              </a:rPr>
              <a:t>Vous</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raconterez</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rapidement</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l’anecdote</a:t>
            </a:r>
            <a:r>
              <a:rPr lang="en-US" dirty="0">
                <a:solidFill>
                  <a:schemeClr val="accent2">
                    <a:lumMod val="75000"/>
                  </a:schemeClr>
                </a:solidFill>
                <a:latin typeface="Arial Narrow" panose="020B0606020202030204" pitchFamily="34" charset="0"/>
                <a:cs typeface="Calibri Light" panose="020F0302020204030204" pitchFamily="34" charset="0"/>
              </a:rPr>
              <a:t> </a:t>
            </a:r>
            <a:r>
              <a:rPr lang="en-US" dirty="0" err="1">
                <a:solidFill>
                  <a:schemeClr val="accent2">
                    <a:lumMod val="75000"/>
                  </a:schemeClr>
                </a:solidFill>
                <a:latin typeface="Arial Narrow" panose="020B0606020202030204" pitchFamily="34" charset="0"/>
                <a:cs typeface="Calibri Light" panose="020F0302020204030204" pitchFamily="34" charset="0"/>
              </a:rPr>
              <a:t>concernée</a:t>
            </a:r>
            <a:r>
              <a:rPr lang="en-US" dirty="0">
                <a:solidFill>
                  <a:schemeClr val="accent2">
                    <a:lumMod val="75000"/>
                  </a:schemeClr>
                </a:solidFill>
                <a:latin typeface="Arial Narrow" panose="020B0606020202030204" pitchFamily="34" charset="0"/>
                <a:cs typeface="Calibri Light" panose="020F0302020204030204" pitchFamily="34" charset="0"/>
              </a:rPr>
              <a:t>.</a:t>
            </a:r>
          </a:p>
        </p:txBody>
      </p:sp>
      <p:sp>
        <p:nvSpPr>
          <p:cNvPr id="33" name="Slide Number Placeholder 11">
            <a:extLst>
              <a:ext uri="{FF2B5EF4-FFF2-40B4-BE49-F238E27FC236}">
                <a16:creationId xmlns:a16="http://schemas.microsoft.com/office/drawing/2014/main" id="{A7D98770-2610-C173-08D1-920504517703}"/>
              </a:ext>
            </a:extLst>
          </p:cNvPr>
          <p:cNvSpPr>
            <a:spLocks noGrp="1"/>
          </p:cNvSpPr>
          <p:nvPr>
            <p:ph type="sldNum" sz="quarter" idx="12"/>
          </p:nvPr>
        </p:nvSpPr>
        <p:spPr>
          <a:xfrm>
            <a:off x="11429999" y="6356350"/>
            <a:ext cx="521207" cy="365125"/>
          </a:xfrm>
        </p:spPr>
        <p:txBody>
          <a:bodyPr>
            <a:normAutofit/>
          </a:bodyPr>
          <a:lstStyle/>
          <a:p>
            <a:pPr>
              <a:spcAft>
                <a:spcPts val="600"/>
              </a:spcAft>
            </a:pPr>
            <a:fld id="{5E4DE196-8A13-4FF7-A07E-102851959EAB}" type="slidenum">
              <a:rPr lang="en-US">
                <a:solidFill>
                  <a:srgbClr val="FFFFFF"/>
                </a:solidFill>
              </a:rPr>
              <a:pPr>
                <a:spcAft>
                  <a:spcPts val="600"/>
                </a:spcAft>
              </a:pPr>
              <a:t>3</a:t>
            </a:fld>
            <a:endParaRPr lang="en-US">
              <a:solidFill>
                <a:srgbClr val="FFFFFF"/>
              </a:solidFill>
            </a:endParaRPr>
          </a:p>
        </p:txBody>
      </p:sp>
      <p:pic>
        <p:nvPicPr>
          <p:cNvPr id="9" name="Image 8">
            <a:extLst>
              <a:ext uri="{FF2B5EF4-FFF2-40B4-BE49-F238E27FC236}">
                <a16:creationId xmlns:a16="http://schemas.microsoft.com/office/drawing/2014/main" id="{DAC60C20-23AA-E3DA-B822-B8A55E1A0D05}"/>
              </a:ext>
            </a:extLst>
          </p:cNvPr>
          <p:cNvPicPr>
            <a:picLocks noChangeAspect="1"/>
          </p:cNvPicPr>
          <p:nvPr/>
        </p:nvPicPr>
        <p:blipFill>
          <a:blip r:embed="rId3"/>
          <a:stretch>
            <a:fillRect/>
          </a:stretch>
        </p:blipFill>
        <p:spPr>
          <a:xfrm>
            <a:off x="6607622" y="373757"/>
            <a:ext cx="5082980" cy="5951736"/>
          </a:xfrm>
          <a:prstGeom prst="rect">
            <a:avLst/>
          </a:prstGeom>
        </p:spPr>
      </p:pic>
    </p:spTree>
    <p:extLst>
      <p:ext uri="{BB962C8B-B14F-4D97-AF65-F5344CB8AC3E}">
        <p14:creationId xmlns:p14="http://schemas.microsoft.com/office/powerpoint/2010/main" val="23114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252B2-39D3-9DDF-3D60-F912A5201693}"/>
              </a:ext>
            </a:extLst>
          </p:cNvPr>
          <p:cNvSpPr>
            <a:spLocks noGrp="1"/>
          </p:cNvSpPr>
          <p:nvPr>
            <p:ph type="title"/>
          </p:nvPr>
        </p:nvSpPr>
        <p:spPr>
          <a:xfrm>
            <a:off x="6219143" y="615371"/>
            <a:ext cx="5096557" cy="3725810"/>
          </a:xfrm>
        </p:spPr>
        <p:txBody>
          <a:bodyPr>
            <a:normAutofit/>
          </a:bodyPr>
          <a:lstStyle/>
          <a:p>
            <a:pPr>
              <a:lnSpc>
                <a:spcPct val="90000"/>
              </a:lnSpc>
            </a:pPr>
            <a:r>
              <a:rPr lang="fr-FR" sz="2000" b="1" dirty="0">
                <a:latin typeface="Calibri Light" panose="020F0302020204030204" pitchFamily="34" charset="0"/>
                <a:cs typeface="Calibri Light" panose="020F0302020204030204" pitchFamily="34" charset="0"/>
              </a:rPr>
              <a:t>L’observation est primordiale dans la pratique de la CNV.</a:t>
            </a:r>
            <a:br>
              <a:rPr lang="fr-FR" sz="2000" b="1" dirty="0">
                <a:latin typeface="Calibri Light" panose="020F0302020204030204" pitchFamily="34" charset="0"/>
                <a:cs typeface="Calibri Light" panose="020F0302020204030204" pitchFamily="34" charset="0"/>
              </a:rPr>
            </a:br>
            <a:br>
              <a:rPr lang="fr-FR" sz="2000" b="1" dirty="0">
                <a:latin typeface="Calibri Light" panose="020F0302020204030204" pitchFamily="34" charset="0"/>
                <a:cs typeface="Calibri Light" panose="020F0302020204030204" pitchFamily="34" charset="0"/>
              </a:rPr>
            </a:br>
            <a:r>
              <a:rPr lang="fr-FR" sz="1800" dirty="0">
                <a:latin typeface="Calibri Light" panose="020F0302020204030204" pitchFamily="34" charset="0"/>
                <a:cs typeface="Calibri Light" panose="020F0302020204030204" pitchFamily="34" charset="0"/>
              </a:rPr>
              <a:t>Ce peut être un exercice considéré comme éprouvant car il nécessite un rythme plus lent et un recul par rapport aux faits. Il est bien sûr plus exigeant dans l’organisation de votre temps. C’est une nouvelle manière d’agir et de se considérer soi et son environnement.</a:t>
            </a:r>
          </a:p>
        </p:txBody>
      </p:sp>
      <p:pic>
        <p:nvPicPr>
          <p:cNvPr id="7" name="Espace réservé du contenu 6">
            <a:extLst>
              <a:ext uri="{FF2B5EF4-FFF2-40B4-BE49-F238E27FC236}">
                <a16:creationId xmlns:a16="http://schemas.microsoft.com/office/drawing/2014/main" id="{6E95F26C-8DBF-E02F-91F5-EA742FC32D44}"/>
              </a:ext>
            </a:extLst>
          </p:cNvPr>
          <p:cNvPicPr>
            <a:picLocks noGrp="1" noChangeAspect="1"/>
          </p:cNvPicPr>
          <p:nvPr>
            <p:ph idx="1"/>
          </p:nvPr>
        </p:nvPicPr>
        <p:blipFill>
          <a:blip r:embed="rId2"/>
          <a:stretch>
            <a:fillRect/>
          </a:stretch>
        </p:blipFill>
        <p:spPr>
          <a:xfrm>
            <a:off x="1438130" y="841472"/>
            <a:ext cx="3211560" cy="5222049"/>
          </a:xfrm>
          <a:prstGeom prst="rect">
            <a:avLst/>
          </a:prstGeom>
          <a:noFill/>
        </p:spPr>
      </p:pic>
      <p:sp>
        <p:nvSpPr>
          <p:cNvPr id="6" name="Espace réservé du numéro de diapositive 5">
            <a:extLst>
              <a:ext uri="{FF2B5EF4-FFF2-40B4-BE49-F238E27FC236}">
                <a16:creationId xmlns:a16="http://schemas.microsoft.com/office/drawing/2014/main" id="{01C2DCD3-EA77-3BC5-2124-51E7F134E4DE}"/>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smtClean="0"/>
              <a:pPr>
                <a:spcAft>
                  <a:spcPts val="600"/>
                </a:spcAft>
              </a:pPr>
              <a:t>4</a:t>
            </a:fld>
            <a:endParaRPr lang="en-US"/>
          </a:p>
        </p:txBody>
      </p:sp>
    </p:spTree>
    <p:extLst>
      <p:ext uri="{BB962C8B-B14F-4D97-AF65-F5344CB8AC3E}">
        <p14:creationId xmlns:p14="http://schemas.microsoft.com/office/powerpoint/2010/main" val="331754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05024A-EACB-E256-6D2E-AE283468238A}"/>
              </a:ext>
            </a:extLst>
          </p:cNvPr>
          <p:cNvSpPr>
            <a:spLocks noGrp="1"/>
          </p:cNvSpPr>
          <p:nvPr>
            <p:ph type="ctrTitle"/>
          </p:nvPr>
        </p:nvSpPr>
        <p:spPr>
          <a:xfrm>
            <a:off x="963424" y="1133921"/>
            <a:ext cx="4283453" cy="4193007"/>
          </a:xfrm>
        </p:spPr>
        <p:txBody>
          <a:bodyPr anchor="ctr">
            <a:normAutofit/>
          </a:bodyPr>
          <a:lstStyle/>
          <a:p>
            <a:pPr algn="l">
              <a:lnSpc>
                <a:spcPct val="100000"/>
              </a:lnSpc>
            </a:pPr>
            <a:r>
              <a:rPr lang="en-US" sz="3100" cap="none" spc="0" dirty="0" err="1">
                <a:latin typeface="Calibri Light" panose="020F0302020204030204" pitchFamily="34" charset="0"/>
                <a:cs typeface="Calibri Light" panose="020F0302020204030204" pitchFamily="34" charset="0"/>
              </a:rPr>
              <a:t>Voici</a:t>
            </a:r>
            <a:r>
              <a:rPr lang="en-US" sz="3100"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une</a:t>
            </a:r>
            <a:r>
              <a:rPr lang="en-US" sz="3100"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visualisation</a:t>
            </a:r>
            <a:r>
              <a:rPr lang="en-US" sz="3100" cap="none" spc="0" dirty="0">
                <a:latin typeface="Calibri Light" panose="020F0302020204030204" pitchFamily="34" charset="0"/>
                <a:cs typeface="Calibri Light" panose="020F0302020204030204" pitchFamily="34" charset="0"/>
              </a:rPr>
              <a:t> du </a:t>
            </a:r>
            <a:r>
              <a:rPr lang="en-US" sz="3100" cap="none" spc="0" dirty="0" err="1">
                <a:latin typeface="Calibri Light" panose="020F0302020204030204" pitchFamily="34" charset="0"/>
                <a:cs typeface="Calibri Light" panose="020F0302020204030204" pitchFamily="34" charset="0"/>
              </a:rPr>
              <a:t>processus</a:t>
            </a:r>
            <a:r>
              <a:rPr lang="en-US" sz="3100"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intégral</a:t>
            </a:r>
            <a:r>
              <a:rPr lang="en-US" sz="3100" cap="none" spc="0" dirty="0">
                <a:latin typeface="Calibri Light" panose="020F0302020204030204" pitchFamily="34" charset="0"/>
                <a:cs typeface="Calibri Light" panose="020F0302020204030204" pitchFamily="34" charset="0"/>
              </a:rPr>
              <a:t>.</a:t>
            </a:r>
            <a:br>
              <a:rPr lang="en-US" sz="3100" cap="none" spc="0" dirty="0">
                <a:latin typeface="Calibri Light" panose="020F0302020204030204" pitchFamily="34" charset="0"/>
                <a:cs typeface="Calibri Light" panose="020F0302020204030204" pitchFamily="34" charset="0"/>
              </a:rPr>
            </a:br>
            <a:r>
              <a:rPr lang="en-US" sz="3100" b="1" cap="none" spc="0" dirty="0">
                <a:latin typeface="Calibri Light" panose="020F0302020204030204" pitchFamily="34" charset="0"/>
                <a:cs typeface="Calibri Light" panose="020F0302020204030204" pitchFamily="34" charset="0"/>
              </a:rPr>
              <a:t>La </a:t>
            </a:r>
            <a:r>
              <a:rPr lang="en-US" sz="3100" b="1" cap="none" spc="0" dirty="0" err="1">
                <a:latin typeface="Calibri Light" panose="020F0302020204030204" pitchFamily="34" charset="0"/>
                <a:cs typeface="Calibri Light" panose="020F0302020204030204" pitchFamily="34" charset="0"/>
              </a:rPr>
              <a:t>verbalisation</a:t>
            </a:r>
            <a:r>
              <a:rPr lang="en-US" sz="3100" b="1" cap="none" spc="0" dirty="0">
                <a:latin typeface="Calibri Light" panose="020F0302020204030204" pitchFamily="34" charset="0"/>
                <a:cs typeface="Calibri Light" panose="020F0302020204030204" pitchFamily="34" charset="0"/>
              </a:rPr>
              <a:t> de la </a:t>
            </a:r>
            <a:r>
              <a:rPr lang="en-US" sz="3100" b="1" cap="none" spc="0" dirty="0" err="1">
                <a:latin typeface="Calibri Light" panose="020F0302020204030204" pitchFamily="34" charset="0"/>
                <a:cs typeface="Calibri Light" panose="020F0302020204030204" pitchFamily="34" charset="0"/>
              </a:rPr>
              <a:t>demande</a:t>
            </a:r>
            <a:r>
              <a:rPr lang="en-US" sz="3100" b="1"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vient</a:t>
            </a:r>
            <a:r>
              <a:rPr lang="en-US" sz="3100"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donc</a:t>
            </a:r>
            <a:r>
              <a:rPr lang="en-US" sz="3100" cap="none" spc="0" dirty="0">
                <a:latin typeface="Calibri Light" panose="020F0302020204030204" pitchFamily="34" charset="0"/>
                <a:cs typeface="Calibri Light" panose="020F0302020204030204" pitchFamily="34" charset="0"/>
              </a:rPr>
              <a:t> au final et </a:t>
            </a:r>
            <a:r>
              <a:rPr lang="en-US" sz="3100" b="1" cap="none" spc="0" dirty="0" err="1">
                <a:latin typeface="Calibri Light" panose="020F0302020204030204" pitchFamily="34" charset="0"/>
                <a:cs typeface="Calibri Light" panose="020F0302020204030204" pitchFamily="34" charset="0"/>
              </a:rPr>
              <a:t>l’observation</a:t>
            </a:r>
            <a:r>
              <a:rPr lang="en-US" sz="3100" b="1" cap="none" spc="0" dirty="0">
                <a:latin typeface="Calibri Light" panose="020F0302020204030204" pitchFamily="34" charset="0"/>
                <a:cs typeface="Calibri Light" panose="020F0302020204030204" pitchFamily="34" charset="0"/>
              </a:rPr>
              <a:t> et </a:t>
            </a:r>
            <a:r>
              <a:rPr lang="en-US" sz="3100" b="1" cap="none" spc="0" dirty="0" err="1">
                <a:latin typeface="Calibri Light" panose="020F0302020204030204" pitchFamily="34" charset="0"/>
                <a:cs typeface="Calibri Light" panose="020F0302020204030204" pitchFamily="34" charset="0"/>
              </a:rPr>
              <a:t>sa</a:t>
            </a:r>
            <a:r>
              <a:rPr lang="en-US" sz="3100" b="1" cap="none" spc="0" dirty="0">
                <a:latin typeface="Calibri Light" panose="020F0302020204030204" pitchFamily="34" charset="0"/>
                <a:cs typeface="Calibri Light" panose="020F0302020204030204" pitchFamily="34" charset="0"/>
              </a:rPr>
              <a:t> </a:t>
            </a:r>
            <a:r>
              <a:rPr lang="en-US" sz="3100" b="1" cap="none" spc="0" dirty="0" err="1">
                <a:latin typeface="Calibri Light" panose="020F0302020204030204" pitchFamily="34" charset="0"/>
                <a:cs typeface="Calibri Light" panose="020F0302020204030204" pitchFamily="34" charset="0"/>
              </a:rPr>
              <a:t>verbalisation</a:t>
            </a:r>
            <a:r>
              <a:rPr lang="en-US" sz="3100" b="1"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sont</a:t>
            </a:r>
            <a:r>
              <a:rPr lang="en-US" sz="3100" cap="none" spc="0" dirty="0">
                <a:latin typeface="Calibri Light" panose="020F0302020204030204" pitchFamily="34" charset="0"/>
                <a:cs typeface="Calibri Light" panose="020F0302020204030204" pitchFamily="34" charset="0"/>
              </a:rPr>
              <a:t> </a:t>
            </a:r>
            <a:r>
              <a:rPr lang="en-US" sz="3100" cap="none" spc="0" dirty="0" err="1">
                <a:latin typeface="Calibri Light" panose="020F0302020204030204" pitchFamily="34" charset="0"/>
                <a:cs typeface="Calibri Light" panose="020F0302020204030204" pitchFamily="34" charset="0"/>
              </a:rPr>
              <a:t>en</a:t>
            </a:r>
            <a:r>
              <a:rPr lang="en-US" sz="3100" cap="none" spc="0" dirty="0">
                <a:latin typeface="Calibri Light" panose="020F0302020204030204" pitchFamily="34" charset="0"/>
                <a:cs typeface="Calibri Light" panose="020F0302020204030204" pitchFamily="34" charset="0"/>
              </a:rPr>
              <a:t> première place!</a:t>
            </a:r>
            <a:br>
              <a:rPr lang="en-US" sz="3200" cap="none" spc="0" dirty="0"/>
            </a:br>
            <a:endParaRPr lang="en-US" sz="3200" cap="none" spc="0" dirty="0"/>
          </a:p>
        </p:txBody>
      </p:sp>
      <p:pic>
        <p:nvPicPr>
          <p:cNvPr id="7" name="Espace réservé du contenu 6">
            <a:extLst>
              <a:ext uri="{FF2B5EF4-FFF2-40B4-BE49-F238E27FC236}">
                <a16:creationId xmlns:a16="http://schemas.microsoft.com/office/drawing/2014/main" id="{CB777096-3CBE-C8F5-1237-0C307FDD0ED5}"/>
              </a:ext>
            </a:extLst>
          </p:cNvPr>
          <p:cNvPicPr>
            <a:picLocks noGrp="1" noChangeAspect="1"/>
          </p:cNvPicPr>
          <p:nvPr>
            <p:ph idx="4294967295"/>
          </p:nvPr>
        </p:nvPicPr>
        <p:blipFill rotWithShape="1">
          <a:blip r:embed="rId2"/>
          <a:srcRect r="-2" b="1973"/>
          <a:stretch/>
        </p:blipFill>
        <p:spPr>
          <a:xfrm>
            <a:off x="6210300" y="10"/>
            <a:ext cx="5981700" cy="6857990"/>
          </a:xfrm>
          <a:prstGeom prst="rect">
            <a:avLst/>
          </a:prstGeom>
          <a:noFill/>
        </p:spPr>
      </p:pic>
      <p:sp>
        <p:nvSpPr>
          <p:cNvPr id="5" name="Espace réservé du pied de page 4">
            <a:extLst>
              <a:ext uri="{FF2B5EF4-FFF2-40B4-BE49-F238E27FC236}">
                <a16:creationId xmlns:a16="http://schemas.microsoft.com/office/drawing/2014/main" id="{BAA3FC45-1EDD-1853-A06A-B910B86BD4AC}"/>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FFFFFF"/>
                </a:solidFill>
              </a:rPr>
              <a:t>Sample Footer Text</a:t>
            </a:r>
          </a:p>
        </p:txBody>
      </p:sp>
      <p:sp>
        <p:nvSpPr>
          <p:cNvPr id="6" name="Espace réservé du numéro de diapositive 5">
            <a:extLst>
              <a:ext uri="{FF2B5EF4-FFF2-40B4-BE49-F238E27FC236}">
                <a16:creationId xmlns:a16="http://schemas.microsoft.com/office/drawing/2014/main" id="{606C78E9-52E6-074A-8B38-3B32D15339F9}"/>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15286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9DEEE-3F35-6FD4-E2A8-BE2F0DDB43F7}"/>
              </a:ext>
            </a:extLst>
          </p:cNvPr>
          <p:cNvSpPr>
            <a:spLocks noGrp="1"/>
          </p:cNvSpPr>
          <p:nvPr>
            <p:ph type="title"/>
          </p:nvPr>
        </p:nvSpPr>
        <p:spPr>
          <a:pattFill prst="wave">
            <a:fgClr>
              <a:schemeClr val="accent1"/>
            </a:fgClr>
            <a:bgClr>
              <a:schemeClr val="bg1"/>
            </a:bgClr>
          </a:pattFill>
        </p:spPr>
        <p:txBody>
          <a:bodyPr/>
          <a:lstStyle/>
          <a:p>
            <a:r>
              <a:rPr lang="fr-FR" dirty="0"/>
              <a:t>Petit retour pour verbaliser une analyse des faits:</a:t>
            </a:r>
          </a:p>
        </p:txBody>
      </p:sp>
      <p:sp>
        <p:nvSpPr>
          <p:cNvPr id="3" name="Espace réservé du contenu 2">
            <a:extLst>
              <a:ext uri="{FF2B5EF4-FFF2-40B4-BE49-F238E27FC236}">
                <a16:creationId xmlns:a16="http://schemas.microsoft.com/office/drawing/2014/main" id="{5E629128-5649-6F1D-4570-4317ECAE177F}"/>
              </a:ext>
            </a:extLst>
          </p:cNvPr>
          <p:cNvSpPr>
            <a:spLocks noGrp="1"/>
          </p:cNvSpPr>
          <p:nvPr>
            <p:ph idx="1"/>
          </p:nvPr>
        </p:nvSpPr>
        <p:spPr>
          <a:blipFill dpi="0" rotWithShape="1">
            <a:blip r:embed="rId2">
              <a:alphaModFix amt="47000"/>
            </a:blip>
            <a:srcRect/>
            <a:tile tx="0" ty="0" sx="100000" sy="100000" flip="none" algn="tl"/>
          </a:blipFill>
        </p:spPr>
        <p:txBody>
          <a:bodyPr/>
          <a:lstStyle/>
          <a:p>
            <a:pPr marL="0" indent="0">
              <a:buNone/>
            </a:pPr>
            <a:r>
              <a:rPr lang="fr-FR" sz="2000" b="1" u="sng" dirty="0"/>
              <a:t>Comment vivez-vous la violence relationnelle ?</a:t>
            </a:r>
          </a:p>
          <a:p>
            <a:endParaRPr lang="fr-FR" sz="2000" b="1" u="sng" dirty="0"/>
          </a:p>
          <a:p>
            <a:r>
              <a:rPr lang="fr-FR" sz="2000" i="1" dirty="0"/>
              <a:t>Pouvez-vous identifier les cibles de vos emportements ?</a:t>
            </a:r>
          </a:p>
          <a:p>
            <a:r>
              <a:rPr lang="fr-FR" sz="2000" i="1" dirty="0"/>
              <a:t>Connaissez-vous les signes qui vous avertissent que vous allez éventuellement basculer dans une forme de violence envers vous-même ou autrui ?</a:t>
            </a:r>
          </a:p>
          <a:p>
            <a:r>
              <a:rPr lang="fr-FR" sz="2000" i="1" dirty="0"/>
              <a:t>Quels facteurs peuvent accroître vos tendances agressives ?</a:t>
            </a:r>
          </a:p>
          <a:p>
            <a:r>
              <a:rPr lang="fr-FR" sz="2000" i="1" dirty="0"/>
              <a:t>Dans votre entourage quels éléments ou personnes ou conditions peuvent vous aider à vous apaiser et retrouver votre calme ?</a:t>
            </a:r>
          </a:p>
          <a:p>
            <a:endParaRPr lang="fr-FR" dirty="0"/>
          </a:p>
        </p:txBody>
      </p:sp>
      <p:sp>
        <p:nvSpPr>
          <p:cNvPr id="6" name="Espace réservé du numéro de diapositive 5">
            <a:extLst>
              <a:ext uri="{FF2B5EF4-FFF2-40B4-BE49-F238E27FC236}">
                <a16:creationId xmlns:a16="http://schemas.microsoft.com/office/drawing/2014/main" id="{BCC4A680-E6CA-2A49-E159-AEACC8EC1F42}"/>
              </a:ext>
            </a:extLst>
          </p:cNvPr>
          <p:cNvSpPr>
            <a:spLocks noGrp="1"/>
          </p:cNvSpPr>
          <p:nvPr>
            <p:ph type="sldNum" sz="quarter" idx="12"/>
          </p:nvPr>
        </p:nvSpPr>
        <p:spPr/>
        <p:txBody>
          <a:bodyPr/>
          <a:lstStyle/>
          <a:p>
            <a:fld id="{C68AC1EC-23E2-4F0E-A5A4-674EC8DB954E}" type="slidenum">
              <a:rPr lang="en-US" smtClean="0"/>
              <a:t>6</a:t>
            </a:fld>
            <a:endParaRPr lang="en-US"/>
          </a:p>
        </p:txBody>
      </p:sp>
    </p:spTree>
    <p:extLst>
      <p:ext uri="{BB962C8B-B14F-4D97-AF65-F5344CB8AC3E}">
        <p14:creationId xmlns:p14="http://schemas.microsoft.com/office/powerpoint/2010/main" val="98562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46717-802A-15F8-AE9A-271B1411789C}"/>
              </a:ext>
            </a:extLst>
          </p:cNvPr>
          <p:cNvSpPr>
            <a:spLocks noGrp="1"/>
          </p:cNvSpPr>
          <p:nvPr>
            <p:ph type="title"/>
          </p:nvPr>
        </p:nvSpPr>
        <p:spPr/>
        <p:txBody>
          <a:bodyPr/>
          <a:lstStyle/>
          <a:p>
            <a:r>
              <a:rPr lang="fr-FR" dirty="0"/>
              <a:t>Exercice 2:</a:t>
            </a:r>
          </a:p>
        </p:txBody>
      </p:sp>
      <p:sp>
        <p:nvSpPr>
          <p:cNvPr id="3" name="Espace réservé du contenu 2">
            <a:extLst>
              <a:ext uri="{FF2B5EF4-FFF2-40B4-BE49-F238E27FC236}">
                <a16:creationId xmlns:a16="http://schemas.microsoft.com/office/drawing/2014/main" id="{80385B43-E59E-0AFB-B381-1816846572C5}"/>
              </a:ext>
            </a:extLst>
          </p:cNvPr>
          <p:cNvSpPr>
            <a:spLocks noGrp="1"/>
          </p:cNvSpPr>
          <p:nvPr>
            <p:ph idx="1"/>
          </p:nvPr>
        </p:nvSpPr>
        <p:spPr>
          <a:solidFill>
            <a:schemeClr val="accent1"/>
          </a:solidFill>
        </p:spPr>
        <p:txBody>
          <a:bodyPr>
            <a:normAutofit/>
          </a:bodyPr>
          <a:lstStyle/>
          <a:p>
            <a:endParaRPr lang="fr-FR" sz="2000" dirty="0">
              <a:solidFill>
                <a:schemeClr val="bg1"/>
              </a:solidFill>
            </a:endParaRPr>
          </a:p>
          <a:p>
            <a:r>
              <a:rPr lang="fr-FR" sz="2000" dirty="0">
                <a:solidFill>
                  <a:schemeClr val="bg1"/>
                </a:solidFill>
                <a:latin typeface="Calibri Light" panose="020F0302020204030204" pitchFamily="34" charset="0"/>
                <a:cs typeface="Calibri Light" panose="020F0302020204030204" pitchFamily="34" charset="0"/>
              </a:rPr>
              <a:t>Décrivez la plus forte violence relationnelle que vous avez vécu cette dernière année. A posteriori , pouvez-vous identifier des choses, qui à présent, pourraient se dérouler d’une autre façon ?</a:t>
            </a:r>
          </a:p>
          <a:p>
            <a:r>
              <a:rPr lang="fr-FR" sz="2000" dirty="0">
                <a:solidFill>
                  <a:schemeClr val="bg1"/>
                </a:solidFill>
                <a:latin typeface="Calibri Light" panose="020F0302020204030204" pitchFamily="34" charset="0"/>
                <a:cs typeface="Calibri Light" panose="020F0302020204030204" pitchFamily="34" charset="0"/>
              </a:rPr>
              <a:t>Décrivez le plus beau geste de pacification que vous avez accompli cette année.</a:t>
            </a:r>
          </a:p>
          <a:p>
            <a:pPr marL="0" indent="0">
              <a:buNone/>
            </a:pPr>
            <a:endParaRPr lang="fr-FR" sz="2000" dirty="0">
              <a:solidFill>
                <a:schemeClr val="bg1"/>
              </a:solidFill>
              <a:latin typeface="Calibri Light" panose="020F0302020204030204" pitchFamily="34" charset="0"/>
              <a:cs typeface="Calibri Light" panose="020F0302020204030204" pitchFamily="34" charset="0"/>
            </a:endParaRPr>
          </a:p>
          <a:p>
            <a:pPr marL="0" indent="0">
              <a:buNone/>
            </a:pPr>
            <a:r>
              <a:rPr lang="fr-FR" i="1" dirty="0">
                <a:solidFill>
                  <a:schemeClr val="bg1"/>
                </a:solidFill>
                <a:latin typeface="Calibri Light" panose="020F0302020204030204" pitchFamily="34" charset="0"/>
                <a:cs typeface="Calibri Light" panose="020F0302020204030204" pitchFamily="34" charset="0"/>
              </a:rPr>
              <a:t>Vous insisterez sur la précision du vocabulaire de vos sensations/émotions/sentiments. Vous essayerez d’identifier les besoins satisfaits ou non dans la situation. Vous proposez éventuellement une stratégie pour résoudre la situation.</a:t>
            </a:r>
          </a:p>
        </p:txBody>
      </p:sp>
      <p:sp>
        <p:nvSpPr>
          <p:cNvPr id="6" name="Espace réservé du numéro de diapositive 5">
            <a:extLst>
              <a:ext uri="{FF2B5EF4-FFF2-40B4-BE49-F238E27FC236}">
                <a16:creationId xmlns:a16="http://schemas.microsoft.com/office/drawing/2014/main" id="{EBD47C5F-6E74-6274-B4FD-CED93ECFBB62}"/>
              </a:ext>
            </a:extLst>
          </p:cNvPr>
          <p:cNvSpPr>
            <a:spLocks noGrp="1"/>
          </p:cNvSpPr>
          <p:nvPr>
            <p:ph type="sldNum" sz="quarter" idx="12"/>
          </p:nvPr>
        </p:nvSpPr>
        <p:spPr/>
        <p:txBody>
          <a:bodyPr/>
          <a:lstStyle/>
          <a:p>
            <a:fld id="{C68AC1EC-23E2-4F0E-A5A4-674EC8DB954E}" type="slidenum">
              <a:rPr lang="en-US" smtClean="0"/>
              <a:t>7</a:t>
            </a:fld>
            <a:endParaRPr lang="en-US"/>
          </a:p>
        </p:txBody>
      </p:sp>
    </p:spTree>
    <p:extLst>
      <p:ext uri="{BB962C8B-B14F-4D97-AF65-F5344CB8AC3E}">
        <p14:creationId xmlns:p14="http://schemas.microsoft.com/office/powerpoint/2010/main" val="17069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338DF-5A26-8E22-B080-4AD0FA2419F1}"/>
              </a:ext>
            </a:extLst>
          </p:cNvPr>
          <p:cNvSpPr>
            <a:spLocks noGrp="1"/>
          </p:cNvSpPr>
          <p:nvPr>
            <p:ph type="title"/>
          </p:nvPr>
        </p:nvSpPr>
        <p:spPr>
          <a:xfrm>
            <a:off x="881348" y="263130"/>
            <a:ext cx="10429303" cy="1829830"/>
          </a:xfrm>
          <a:pattFill prst="pct25">
            <a:fgClr>
              <a:schemeClr val="accent1"/>
            </a:fgClr>
            <a:bgClr>
              <a:schemeClr val="bg1"/>
            </a:bgClr>
          </a:pattFill>
        </p:spPr>
        <p:txBody>
          <a:bodyPr>
            <a:noAutofit/>
          </a:bodyPr>
          <a:lstStyle/>
          <a:p>
            <a:r>
              <a:rPr lang="fr-FR" sz="2000" b="1" dirty="0">
                <a:latin typeface="Calibri Light" panose="020F0302020204030204" pitchFamily="34" charset="0"/>
                <a:cs typeface="Calibri Light" panose="020F0302020204030204" pitchFamily="34" charset="0"/>
              </a:rPr>
              <a:t>L’observation amène une verbalisation plus juste de la situation. </a:t>
            </a:r>
            <a:br>
              <a:rPr lang="fr-FR" sz="2000" b="1" dirty="0">
                <a:latin typeface="Calibri Light" panose="020F0302020204030204" pitchFamily="34" charset="0"/>
                <a:cs typeface="Calibri Light" panose="020F0302020204030204" pitchFamily="34" charset="0"/>
              </a:rPr>
            </a:br>
            <a:r>
              <a:rPr lang="fr-FR" sz="2000" b="1" dirty="0">
                <a:latin typeface="Calibri Light" panose="020F0302020204030204" pitchFamily="34" charset="0"/>
                <a:cs typeface="Calibri Light" panose="020F0302020204030204" pitchFamily="34" charset="0"/>
              </a:rPr>
              <a:t>Je dis comment je me sens et identifie le/s besoin/s relié/s. Quand je m’adresse à autrui afin d’être sûr/e de la compréhension mutuelle je m’efforce de reformuler les propos d’autrui pour vérifier ma compréhension. Ensuite je peux envisager une demande ou une stratégie.</a:t>
            </a:r>
            <a:br>
              <a:rPr lang="fr-FR" sz="2000" dirty="0">
                <a:latin typeface="Calibri Light" panose="020F0302020204030204" pitchFamily="34" charset="0"/>
                <a:cs typeface="Calibri Light" panose="020F0302020204030204" pitchFamily="34" charset="0"/>
              </a:rPr>
            </a:br>
            <a:endParaRPr lang="fr-FR" sz="2000" dirty="0">
              <a:latin typeface="Calibri Light" panose="020F0302020204030204" pitchFamily="34" charset="0"/>
              <a:cs typeface="Calibri Light" panose="020F0302020204030204" pitchFamily="34" charset="0"/>
            </a:endParaRPr>
          </a:p>
        </p:txBody>
      </p:sp>
      <p:sp>
        <p:nvSpPr>
          <p:cNvPr id="4" name="Espace réservé du contenu 3">
            <a:extLst>
              <a:ext uri="{FF2B5EF4-FFF2-40B4-BE49-F238E27FC236}">
                <a16:creationId xmlns:a16="http://schemas.microsoft.com/office/drawing/2014/main" id="{F4D2136D-AAE9-38A1-CC84-174B3113690C}"/>
              </a:ext>
            </a:extLst>
          </p:cNvPr>
          <p:cNvSpPr>
            <a:spLocks noGrp="1"/>
          </p:cNvSpPr>
          <p:nvPr>
            <p:ph sz="half" idx="2"/>
          </p:nvPr>
        </p:nvSpPr>
        <p:spPr>
          <a:xfrm>
            <a:off x="881349" y="2385391"/>
            <a:ext cx="4820478" cy="3792004"/>
          </a:xfrm>
          <a:gradFill>
            <a:gsLst>
              <a:gs pos="82000">
                <a:schemeClr val="accent1">
                  <a:lumMod val="45000"/>
                  <a:lumOff val="55000"/>
                </a:schemeClr>
              </a:gs>
              <a:gs pos="60000">
                <a:schemeClr val="accent1">
                  <a:lumMod val="30000"/>
                  <a:lumOff val="70000"/>
                </a:schemeClr>
              </a:gs>
            </a:gsLst>
            <a:lin ang="5400000" scaled="1"/>
          </a:gradFill>
        </p:spPr>
        <p:txBody>
          <a:bodyPr/>
          <a:lstStyle/>
          <a:p>
            <a:r>
              <a:rPr lang="fr-FR" b="1" dirty="0">
                <a:highlight>
                  <a:srgbClr val="FFFF00"/>
                </a:highlight>
              </a:rPr>
              <a:t>Attention!</a:t>
            </a:r>
            <a:r>
              <a:rPr lang="fr-FR" b="1" dirty="0"/>
              <a:t> Quand je m’adresse à l’autre /qui peut être moi/ je dois éviter de penser que mes sentiments sont provoqués par l’autre! La situation est plus complexe et la critique/le reproche/la culpabilisation sont faciles!</a:t>
            </a:r>
          </a:p>
          <a:p>
            <a:endParaRPr lang="fr-FR" dirty="0"/>
          </a:p>
          <a:p>
            <a:pPr marL="0" indent="0">
              <a:buNone/>
            </a:pPr>
            <a:r>
              <a:rPr lang="fr-FR" u="sng" dirty="0"/>
              <a:t>exemple:</a:t>
            </a:r>
          </a:p>
          <a:p>
            <a:r>
              <a:rPr lang="fr-FR" dirty="0"/>
              <a:t>Si je dis à mon enfant: «</a:t>
            </a:r>
            <a:r>
              <a:rPr lang="fr-FR" i="1" dirty="0"/>
              <a:t> je suis triste car tu n’as pas rangé ta chambre </a:t>
            </a:r>
            <a:r>
              <a:rPr lang="fr-FR" dirty="0"/>
              <a:t>» qu’est-ce que je laisse croire à l’enfant ?</a:t>
            </a:r>
          </a:p>
          <a:p>
            <a:endParaRPr lang="fr-FR" dirty="0"/>
          </a:p>
        </p:txBody>
      </p:sp>
      <p:sp>
        <p:nvSpPr>
          <p:cNvPr id="9" name="Espace réservé du numéro de diapositive 8">
            <a:extLst>
              <a:ext uri="{FF2B5EF4-FFF2-40B4-BE49-F238E27FC236}">
                <a16:creationId xmlns:a16="http://schemas.microsoft.com/office/drawing/2014/main" id="{E27A1E8F-22DF-BB79-BFA3-9EEC4C19224A}"/>
              </a:ext>
            </a:extLst>
          </p:cNvPr>
          <p:cNvSpPr>
            <a:spLocks noGrp="1"/>
          </p:cNvSpPr>
          <p:nvPr>
            <p:ph type="sldNum" sz="quarter" idx="12"/>
          </p:nvPr>
        </p:nvSpPr>
        <p:spPr/>
        <p:txBody>
          <a:bodyPr/>
          <a:lstStyle/>
          <a:p>
            <a:fld id="{C68AC1EC-23E2-4F0E-A5A4-674EC8DB954E}" type="slidenum">
              <a:rPr lang="en-US" smtClean="0"/>
              <a:t>8</a:t>
            </a:fld>
            <a:endParaRPr lang="en-US"/>
          </a:p>
        </p:txBody>
      </p:sp>
      <p:sp>
        <p:nvSpPr>
          <p:cNvPr id="11" name="ZoneTexte 10">
            <a:extLst>
              <a:ext uri="{FF2B5EF4-FFF2-40B4-BE49-F238E27FC236}">
                <a16:creationId xmlns:a16="http://schemas.microsoft.com/office/drawing/2014/main" id="{E29BD9CD-4B01-0100-12AC-7E281035E975}"/>
              </a:ext>
            </a:extLst>
          </p:cNvPr>
          <p:cNvSpPr txBox="1"/>
          <p:nvPr/>
        </p:nvSpPr>
        <p:spPr>
          <a:xfrm>
            <a:off x="6329680" y="2385391"/>
            <a:ext cx="5259346" cy="3785652"/>
          </a:xfrm>
          <a:prstGeom prst="rect">
            <a:avLst/>
          </a:prstGeom>
          <a:gradFill>
            <a:gsLst>
              <a:gs pos="82000">
                <a:schemeClr val="accent1">
                  <a:lumMod val="45000"/>
                  <a:lumOff val="55000"/>
                </a:schemeClr>
              </a:gs>
              <a:gs pos="60000">
                <a:schemeClr val="accent1">
                  <a:lumMod val="30000"/>
                  <a:lumOff val="70000"/>
                </a:schemeClr>
              </a:gs>
            </a:gsLst>
            <a:lin ang="5400000" scaled="1"/>
          </a:gradFill>
        </p:spPr>
        <p:txBody>
          <a:bodyPr wrap="square" rtlCol="0">
            <a:spAutoFit/>
          </a:bodyPr>
          <a:lstStyle/>
          <a:p>
            <a:r>
              <a:rPr lang="fr-FR" sz="1600" b="1" dirty="0"/>
              <a:t>De même il n’est pas utile de se culpabiliser de la vie des autres!</a:t>
            </a:r>
          </a:p>
          <a:p>
            <a:r>
              <a:rPr lang="fr-FR" sz="1600" b="1" dirty="0"/>
              <a:t>Notre action peut stimuler une souffrance chez l’autre mais l’origine de sa souffrance réside dans son besoin non exprimé et non satisfait.</a:t>
            </a:r>
          </a:p>
          <a:p>
            <a:endParaRPr lang="fr-FR" sz="1600" dirty="0"/>
          </a:p>
          <a:p>
            <a:r>
              <a:rPr lang="fr-FR" sz="1600" u="sng" dirty="0"/>
              <a:t>exemple:</a:t>
            </a:r>
          </a:p>
          <a:p>
            <a:endParaRPr lang="fr-FR" sz="1600" dirty="0"/>
          </a:p>
          <a:p>
            <a:pPr marL="285750" indent="-285750">
              <a:buFont typeface="Arial" panose="020B0604020202020204" pitchFamily="34" charset="0"/>
              <a:buChar char="•"/>
            </a:pPr>
            <a:r>
              <a:rPr lang="fr-FR" sz="1400" dirty="0"/>
              <a:t>Si je pense: « </a:t>
            </a:r>
            <a:r>
              <a:rPr lang="fr-FR" sz="1400" i="1" dirty="0"/>
              <a:t>mon compagnon est déçu parce que je vais faire les magasins avec mes copines. </a:t>
            </a:r>
            <a:r>
              <a:rPr lang="fr-FR" sz="1400" dirty="0"/>
              <a:t>» je me charge d’une culpabilité inutile et nocive pour moi et ma relation.  Je dois être consciente que mon compagnon est déçu non pas parce que je ne fais pas ce qu’il aimerait que je fasse mais parce que son besoin est d’être en ma compagnie ou de partager. </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p:txBody>
      </p:sp>
      <p:sp>
        <p:nvSpPr>
          <p:cNvPr id="12" name="ZoneTexte 11">
            <a:extLst>
              <a:ext uri="{FF2B5EF4-FFF2-40B4-BE49-F238E27FC236}">
                <a16:creationId xmlns:a16="http://schemas.microsoft.com/office/drawing/2014/main" id="{AAF5E242-F050-6C7D-63B2-E23FB54C4A6B}"/>
              </a:ext>
            </a:extLst>
          </p:cNvPr>
          <p:cNvSpPr txBox="1"/>
          <p:nvPr/>
        </p:nvSpPr>
        <p:spPr>
          <a:xfrm>
            <a:off x="721359" y="5984240"/>
            <a:ext cx="11084561" cy="830997"/>
          </a:xfrm>
          <a:prstGeom prst="rect">
            <a:avLst/>
          </a:prstGeom>
          <a:noFill/>
        </p:spPr>
        <p:txBody>
          <a:bodyPr wrap="square" rtlCol="0">
            <a:spAutoFit/>
          </a:bodyPr>
          <a:lstStyle/>
          <a:p>
            <a:pPr algn="r"/>
            <a:endParaRPr lang="fr-FR" sz="1600" b="1" dirty="0"/>
          </a:p>
          <a:p>
            <a:pPr algn="r"/>
            <a:r>
              <a:rPr lang="fr-FR" sz="1600" b="1" dirty="0"/>
              <a:t>La relation sera meilleure si chacun établit des connexions entre les besoins singuliers , les verbalise et ensemble on coordonne. La culpabilisation mutuelle disparait.</a:t>
            </a:r>
          </a:p>
        </p:txBody>
      </p:sp>
    </p:spTree>
    <p:extLst>
      <p:ext uri="{BB962C8B-B14F-4D97-AF65-F5344CB8AC3E}">
        <p14:creationId xmlns:p14="http://schemas.microsoft.com/office/powerpoint/2010/main" val="22027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2AF50A8-7568-E126-7E82-FC78ED8320C9}"/>
              </a:ext>
            </a:extLst>
          </p:cNvPr>
          <p:cNvSpPr>
            <a:spLocks noGrp="1"/>
          </p:cNvSpPr>
          <p:nvPr>
            <p:ph type="title"/>
          </p:nvPr>
        </p:nvSpPr>
        <p:spPr>
          <a:xfrm>
            <a:off x="839788" y="807868"/>
            <a:ext cx="3640713" cy="1274932"/>
          </a:xfrm>
          <a:solidFill>
            <a:schemeClr val="bg1"/>
          </a:solidFill>
        </p:spPr>
        <p:txBody>
          <a:bodyPr>
            <a:normAutofit/>
          </a:bodyPr>
          <a:lstStyle/>
          <a:p>
            <a:r>
              <a:rPr lang="fr-FR" sz="3200" b="1" dirty="0">
                <a:latin typeface="Calibri Light" panose="020F0302020204030204" pitchFamily="34" charset="0"/>
                <a:cs typeface="Calibri Light" panose="020F0302020204030204" pitchFamily="34" charset="0"/>
              </a:rPr>
              <a:t>Les besoins: encore!!!</a:t>
            </a:r>
          </a:p>
        </p:txBody>
      </p:sp>
      <p:sp>
        <p:nvSpPr>
          <p:cNvPr id="11" name="Espace réservé du contenu 10">
            <a:extLst>
              <a:ext uri="{FF2B5EF4-FFF2-40B4-BE49-F238E27FC236}">
                <a16:creationId xmlns:a16="http://schemas.microsoft.com/office/drawing/2014/main" id="{96FEC68E-61EC-7F97-30A0-4BE8E8E1A65E}"/>
              </a:ext>
            </a:extLst>
          </p:cNvPr>
          <p:cNvSpPr>
            <a:spLocks noGrp="1"/>
          </p:cNvSpPr>
          <p:nvPr>
            <p:ph idx="1"/>
          </p:nvPr>
        </p:nvSpPr>
        <p:spPr>
          <a:xfrm>
            <a:off x="5432898" y="807867"/>
            <a:ext cx="5922489" cy="2981813"/>
          </a:xfrm>
          <a:gradFill>
            <a:gsLst>
              <a:gs pos="82000">
                <a:schemeClr val="accent1">
                  <a:lumMod val="45000"/>
                  <a:lumOff val="55000"/>
                </a:schemeClr>
              </a:gs>
              <a:gs pos="60000">
                <a:schemeClr val="accent1">
                  <a:lumMod val="30000"/>
                  <a:lumOff val="70000"/>
                </a:schemeClr>
              </a:gs>
            </a:gsLst>
            <a:lin ang="5400000" scaled="1"/>
          </a:gradFill>
        </p:spPr>
        <p:txBody>
          <a:bodyPr/>
          <a:lstStyle/>
          <a:p>
            <a:pPr marL="0" indent="0">
              <a:buNone/>
            </a:pPr>
            <a:endParaRPr lang="fr-FR" b="1" dirty="0">
              <a:latin typeface="Calibri Light" panose="020F0302020204030204" pitchFamily="34" charset="0"/>
              <a:cs typeface="Calibri Light" panose="020F0302020204030204" pitchFamily="34" charset="0"/>
            </a:endParaRPr>
          </a:p>
          <a:p>
            <a:pPr marL="0" indent="0" algn="ctr">
              <a:buNone/>
            </a:pPr>
            <a:r>
              <a:rPr lang="fr-FR" b="1" dirty="0">
                <a:latin typeface="Calibri Light" panose="020F0302020204030204" pitchFamily="34" charset="0"/>
                <a:cs typeface="Calibri Light" panose="020F0302020204030204" pitchFamily="34" charset="0"/>
              </a:rPr>
              <a:t>« Tout ce qu’on fait, c’est pour aller à la rencontre de ses besoins.  »</a:t>
            </a:r>
          </a:p>
          <a:p>
            <a:pPr marL="0" indent="0" algn="ctr">
              <a:buNone/>
            </a:pPr>
            <a:endParaRPr lang="fr-FR" b="1" dirty="0">
              <a:latin typeface="Calibri Light" panose="020F0302020204030204" pitchFamily="34" charset="0"/>
              <a:cs typeface="Calibri Light" panose="020F0302020204030204" pitchFamily="34" charset="0"/>
            </a:endParaRPr>
          </a:p>
          <a:p>
            <a:pPr marL="0" indent="0" algn="ctr">
              <a:buNone/>
            </a:pPr>
            <a:r>
              <a:rPr lang="fr-FR" b="1" dirty="0">
                <a:latin typeface="Calibri Light" panose="020F0302020204030204" pitchFamily="34" charset="0"/>
                <a:cs typeface="Calibri Light" panose="020F0302020204030204" pitchFamily="34" charset="0"/>
              </a:rPr>
              <a:t>Marshall </a:t>
            </a:r>
            <a:r>
              <a:rPr lang="fr-FR" b="1" dirty="0" err="1">
                <a:latin typeface="Calibri Light" panose="020F0302020204030204" pitchFamily="34" charset="0"/>
                <a:cs typeface="Calibri Light" panose="020F0302020204030204" pitchFamily="34" charset="0"/>
              </a:rPr>
              <a:t>B.Rosenberg</a:t>
            </a:r>
            <a:endParaRPr lang="fr-FR" b="1" dirty="0">
              <a:latin typeface="Calibri Light" panose="020F0302020204030204" pitchFamily="34" charset="0"/>
              <a:cs typeface="Calibri Light" panose="020F0302020204030204" pitchFamily="34" charset="0"/>
            </a:endParaRPr>
          </a:p>
        </p:txBody>
      </p:sp>
      <p:sp>
        <p:nvSpPr>
          <p:cNvPr id="12" name="Espace réservé du texte 11">
            <a:extLst>
              <a:ext uri="{FF2B5EF4-FFF2-40B4-BE49-F238E27FC236}">
                <a16:creationId xmlns:a16="http://schemas.microsoft.com/office/drawing/2014/main" id="{AAABAE96-4484-2323-E80B-32D8AAB2D506}"/>
              </a:ext>
            </a:extLst>
          </p:cNvPr>
          <p:cNvSpPr>
            <a:spLocks noGrp="1"/>
          </p:cNvSpPr>
          <p:nvPr>
            <p:ph type="body" sz="half" idx="2"/>
          </p:nvPr>
        </p:nvSpPr>
        <p:spPr>
          <a:xfrm>
            <a:off x="839788" y="2448560"/>
            <a:ext cx="3640713" cy="3420428"/>
          </a:xfrm>
          <a:gradFill>
            <a:gsLst>
              <a:gs pos="82000">
                <a:schemeClr val="accent1">
                  <a:lumMod val="45000"/>
                  <a:lumOff val="55000"/>
                </a:schemeClr>
              </a:gs>
              <a:gs pos="55000">
                <a:schemeClr val="accent2">
                  <a:lumMod val="60000"/>
                  <a:lumOff val="40000"/>
                </a:schemeClr>
              </a:gs>
            </a:gsLst>
            <a:lin ang="5400000" scaled="1"/>
          </a:gradFill>
        </p:spPr>
        <p:txBody>
          <a:bodyPr>
            <a:normAutofit fontScale="92500" lnSpcReduction="20000"/>
          </a:bodyPr>
          <a:lstStyle/>
          <a:p>
            <a:r>
              <a:rPr lang="fr-FR" b="1" u="sng" dirty="0">
                <a:latin typeface="Calibri Light" panose="020F0302020204030204" pitchFamily="34" charset="0"/>
                <a:cs typeface="Calibri Light" panose="020F0302020204030204" pitchFamily="34" charset="0"/>
              </a:rPr>
              <a:t>Pourquoi insister autant sur l’identification des besoins ?</a:t>
            </a:r>
          </a:p>
          <a:p>
            <a:r>
              <a:rPr lang="fr-FR" b="0" i="0" dirty="0">
                <a:solidFill>
                  <a:srgbClr val="444444"/>
                </a:solidFill>
                <a:effectLst/>
                <a:latin typeface="Calibri Light" panose="020F0302020204030204" pitchFamily="34" charset="0"/>
                <a:cs typeface="Calibri Light" panose="020F0302020204030204" pitchFamily="34" charset="0"/>
              </a:rPr>
              <a:t>L’intérêt est de récupérer le pouvoir de se rendre la vie belle. En effet, quand je sais quel besoin est en jeu chez moi, je peux passer à l’action ou faire une demande. Quand je peux deviner ou ressentir ce qui peut-être se passe chez l’autre, je peux aussi agir ou ouvrir un dialogue. Dans tous les cas, je remets mon attention sur ce qui est vraiment en jeu pour moi dans l’instant présent. Et ceci me rend ma liberté et mon pouvoir.</a:t>
            </a:r>
            <a:endParaRPr lang="fr-FR" dirty="0">
              <a:latin typeface="Calibri Light" panose="020F0302020204030204" pitchFamily="34" charset="0"/>
              <a:cs typeface="Calibri Light" panose="020F0302020204030204" pitchFamily="34" charset="0"/>
            </a:endParaRPr>
          </a:p>
        </p:txBody>
      </p:sp>
      <p:sp>
        <p:nvSpPr>
          <p:cNvPr id="9" name="Espace réservé du numéro de diapositive 8">
            <a:extLst>
              <a:ext uri="{FF2B5EF4-FFF2-40B4-BE49-F238E27FC236}">
                <a16:creationId xmlns:a16="http://schemas.microsoft.com/office/drawing/2014/main" id="{0B5B77BA-6FA4-6E98-D2B0-74E5039C78BE}"/>
              </a:ext>
            </a:extLst>
          </p:cNvPr>
          <p:cNvSpPr>
            <a:spLocks noGrp="1"/>
          </p:cNvSpPr>
          <p:nvPr>
            <p:ph type="sldNum" sz="quarter" idx="12"/>
          </p:nvPr>
        </p:nvSpPr>
        <p:spPr/>
        <p:txBody>
          <a:bodyPr/>
          <a:lstStyle/>
          <a:p>
            <a:fld id="{C68AC1EC-23E2-4F0E-A5A4-674EC8DB954E}" type="slidenum">
              <a:rPr lang="en-US" smtClean="0"/>
              <a:t>9</a:t>
            </a:fld>
            <a:endParaRPr lang="en-US"/>
          </a:p>
        </p:txBody>
      </p:sp>
      <p:sp>
        <p:nvSpPr>
          <p:cNvPr id="13" name="ZoneTexte 12">
            <a:extLst>
              <a:ext uri="{FF2B5EF4-FFF2-40B4-BE49-F238E27FC236}">
                <a16:creationId xmlns:a16="http://schemas.microsoft.com/office/drawing/2014/main" id="{2D69F972-7592-D440-A410-918E77B76EF2}"/>
              </a:ext>
            </a:extLst>
          </p:cNvPr>
          <p:cNvSpPr txBox="1"/>
          <p:nvPr/>
        </p:nvSpPr>
        <p:spPr>
          <a:xfrm>
            <a:off x="5432898" y="4267200"/>
            <a:ext cx="5919314" cy="2308324"/>
          </a:xfrm>
          <a:prstGeom prst="rect">
            <a:avLst/>
          </a:prstGeom>
          <a:gradFill>
            <a:gsLst>
              <a:gs pos="82000">
                <a:schemeClr val="accent1">
                  <a:lumMod val="45000"/>
                  <a:lumOff val="55000"/>
                </a:schemeClr>
              </a:gs>
              <a:gs pos="55000">
                <a:schemeClr val="accent2">
                  <a:lumMod val="60000"/>
                  <a:lumOff val="40000"/>
                </a:schemeClr>
              </a:gs>
            </a:gsLst>
            <a:lin ang="5400000" scaled="1"/>
          </a:gradFill>
        </p:spPr>
        <p:txBody>
          <a:bodyPr wrap="square" rtlCol="0">
            <a:spAutoFit/>
          </a:bodyPr>
          <a:lstStyle/>
          <a:p>
            <a:r>
              <a:rPr lang="fr-FR" sz="1600" b="0" i="0" dirty="0">
                <a:solidFill>
                  <a:srgbClr val="444444"/>
                </a:solidFill>
                <a:effectLst/>
                <a:latin typeface="Inter"/>
              </a:rPr>
              <a:t>Le prérequis ici est que je suis au courant que tout ce que je vis (ressenti, pensée, jugement, émotion) a sa cause en moi. C’est ce prérequis qui me permet justement de récupérer mon pouvoir d’action à la seconde où je suis en lien avec mes besoins. Plutôt que d’essayer d’agir sur l’extérieur (les autres, la météo, les institutions…), je tourne mon regard vers l’intérieur. Une fois que je suis en lien avec mes besoins, y a un truc magique qui se fait. L’accès à mes ressources et à mes idées se réouvre pour vivre ce que j’aime. D’où l’intérêt de l’exercice…</a:t>
            </a:r>
            <a:endParaRPr lang="fr-FR" sz="1600" dirty="0"/>
          </a:p>
        </p:txBody>
      </p:sp>
    </p:spTree>
    <p:extLst>
      <p:ext uri="{BB962C8B-B14F-4D97-AF65-F5344CB8AC3E}">
        <p14:creationId xmlns:p14="http://schemas.microsoft.com/office/powerpoint/2010/main" val="87359125"/>
      </p:ext>
    </p:extLst>
  </p:cSld>
  <p:clrMapOvr>
    <a:masterClrMapping/>
  </p:clrMapOvr>
</p:sld>
</file>

<file path=ppt/theme/theme1.xml><?xml version="1.0" encoding="utf-8"?>
<a:theme xmlns:a="http://schemas.openxmlformats.org/drawingml/2006/main" name="BohoVogueVTI">
  <a:themeElements>
    <a:clrScheme name="BohoVogue">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docProps/app.xml><?xml version="1.0" encoding="utf-8"?>
<Properties xmlns="http://schemas.openxmlformats.org/officeDocument/2006/extended-properties" xmlns:vt="http://schemas.openxmlformats.org/officeDocument/2006/docPropsVTypes">
  <Template>Office 2013 - 2022 Theme</Template>
  <TotalTime>136</TotalTime>
  <Words>1235</Words>
  <Application>Microsoft Office PowerPoint</Application>
  <PresentationFormat>Grand écran</PresentationFormat>
  <Paragraphs>75</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Aptos Light</vt:lpstr>
      <vt:lpstr>Arial</vt:lpstr>
      <vt:lpstr>Arial Narrow</vt:lpstr>
      <vt:lpstr>Calibri Light</vt:lpstr>
      <vt:lpstr>Inter</vt:lpstr>
      <vt:lpstr>PT Serif</vt:lpstr>
      <vt:lpstr>Walbaum Display</vt:lpstr>
      <vt:lpstr>BohoVogueVTI</vt:lpstr>
      <vt:lpstr>Cours CNV 6  </vt:lpstr>
      <vt:lpstr>  </vt:lpstr>
      <vt:lpstr>  </vt:lpstr>
      <vt:lpstr>L’observation est primordiale dans la pratique de la CNV.  Ce peut être un exercice considéré comme éprouvant car il nécessite un rythme plus lent et un recul par rapport aux faits. Il est bien sûr plus exigeant dans l’organisation de votre temps. C’est une nouvelle manière d’agir et de se considérer soi et son environnement.</vt:lpstr>
      <vt:lpstr>Voici une visualisation du processus intégral. La verbalisation de la demande vient donc au final et l’observation et sa verbalisation sont en première place! </vt:lpstr>
      <vt:lpstr>Petit retour pour verbaliser une analyse des faits:</vt:lpstr>
      <vt:lpstr>Exercice 2:</vt:lpstr>
      <vt:lpstr>L’observation amène une verbalisation plus juste de la situation.  Je dis comment je me sens et identifie le/s besoin/s relié/s. Quand je m’adresse à autrui afin d’être sûr/e de la compréhension mutuelle je m’efforce de reformuler les propos d’autrui pour vérifier ma compréhension. Ensuite je peux envisager une demande ou une stratégie. </vt:lpstr>
      <vt:lpstr>Les besoins: encore!!!</vt:lpstr>
      <vt:lpstr>Pouvez-vous verbaliser vos besoins singuliers ?</vt:lpstr>
      <vt:lpstr>Pour aller plus loin: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CNV 6  </dc:title>
  <dc:creator>Fabienne Kowal</dc:creator>
  <cp:lastModifiedBy>Fabienne Kowal</cp:lastModifiedBy>
  <cp:revision>1</cp:revision>
  <dcterms:created xsi:type="dcterms:W3CDTF">2023-10-31T06:54:29Z</dcterms:created>
  <dcterms:modified xsi:type="dcterms:W3CDTF">2023-10-31T09:11:09Z</dcterms:modified>
</cp:coreProperties>
</file>