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sldIdLst>
    <p:sldId id="256" r:id="rId2"/>
    <p:sldId id="259" r:id="rId3"/>
    <p:sldId id="258" r:id="rId4"/>
    <p:sldId id="257" r:id="rId5"/>
    <p:sldId id="260" r:id="rId6"/>
    <p:sldId id="261" r:id="rId7"/>
    <p:sldId id="262" r:id="rId8"/>
    <p:sldId id="263" r:id="rId9"/>
    <p:sldId id="264" r:id="rId10"/>
    <p:sldId id="265"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41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13:48:43.188"/>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13:48:43.888"/>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13:48:44.450"/>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13:48:52.637"/>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1,'1'4,"-1"0,2-1,-1 1,0 0,1-1,0 1,-1-1,1 0,4 6,4 7,42 72,116 149,-31-40,-90-123,91 107,-119-163,0-1,1-1,1-1,0 0,35 16,44 31,-7 8,100 69,-152-112,0-3,84 35,4-5,96 33,-191-78,-6-3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13:48:43.188"/>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13:48:43.888"/>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13:48:44.450"/>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4T13:48:52.637"/>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1,'1'4,"-1"0,2-1,-1 1,0 0,1-1,0 1,-1-1,1 0,4 6,4 7,42 72,116 149,-31-40,-90-123,91 107,-119-163,0-1,1-1,1-1,0 0,35 16,44 31,-7 8,100 69,-152-112,0-3,84 35,4-5,96 33,-191-78,-6-3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BBCD4F60-3B00-4DB4-90A4-67F8107A0900}" type="datetime1">
              <a:rPr lang="en-US" smtClean="0"/>
              <a:t>11/14/2023</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45361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5C12018-AE0B-45B3-8833-1C61B747ADFD}" type="datetime1">
              <a:rPr lang="en-US" smtClean="0"/>
              <a:t>11/14/2023</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873299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BC874D72-DF44-407D-AEE5-0273DD00D922}" type="datetime1">
              <a:rPr lang="en-US" smtClean="0"/>
              <a:t>11/14/2023</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25174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626DE685-1B6F-4D7C-AEF2-C9AD71EC467A}" type="datetime1">
              <a:rPr lang="en-US" smtClean="0"/>
              <a:t>11/14/2023</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28820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6E20BAB-D1DB-4DC1-908A-9B5E73715905}" type="datetime1">
              <a:rPr lang="en-US" smtClean="0"/>
              <a:t>11/14/2023</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303568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82D2DD5A-C337-4F22-BED0-547AFC68CFD6}" type="datetime1">
              <a:rPr lang="en-US" smtClean="0"/>
              <a:t>11/14/2023</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61683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FA38DFBF-4DB8-447F-A740-22B1B0F7DDD8}" type="datetime1">
              <a:rPr lang="en-US" smtClean="0"/>
              <a:t>11/14/2023</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317408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8812435-B87A-4434-B86A-1406D5D81959}" type="datetime1">
              <a:rPr lang="en-US" smtClean="0"/>
              <a:t>11/14/2023</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03337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3B850E0-9242-469C-9FA7-447D7E43FF29}" type="datetime1">
              <a:rPr lang="en-US" smtClean="0"/>
              <a:t>11/14/2023</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413560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CA9184C1-634B-4D2F-90E1-C39B48114444}" type="datetime1">
              <a:rPr lang="en-US" smtClean="0"/>
              <a:t>11/14/2023</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51502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602A4FC1-9CCD-4E4B-AB4D-5CAEC19C950B}" type="datetime1">
              <a:rPr lang="en-US" smtClean="0"/>
              <a:t>11/14/2023</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4183502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FBA78304-8938-479D-8111-AA943458A814}" type="datetime1">
              <a:rPr lang="en-US" smtClean="0"/>
              <a:t>11/14/2023</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Sample Footer Text</a:t>
            </a:r>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‹N°›</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836930"/>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44" r:id="rId6"/>
    <p:sldLayoutId id="2147483840" r:id="rId7"/>
    <p:sldLayoutId id="2147483841" r:id="rId8"/>
    <p:sldLayoutId id="2147483842" r:id="rId9"/>
    <p:sldLayoutId id="2147483843" r:id="rId10"/>
    <p:sldLayoutId id="2147483845" r:id="rId11"/>
  </p:sldLayoutIdLst>
  <p:hf hdr="0"/>
  <p:txStyles>
    <p:titleStyle>
      <a:lvl1pPr algn="l" defTabSz="914400" rtl="0" eaLnBrk="1" latinLnBrk="0" hangingPunct="1">
        <a:lnSpc>
          <a:spcPct val="100000"/>
        </a:lnSpc>
        <a:spcBef>
          <a:spcPct val="0"/>
        </a:spcBef>
        <a:buNone/>
        <a:defRPr sz="4000" kern="1200" cap="none" spc="0" baseline="0">
          <a:solidFill>
            <a:schemeClr val="tx1"/>
          </a:solidFill>
          <a:latin typeface="Univers Condensed" panose="020B0506020202050204" pitchFamily="34" charset="0"/>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Univers" panose="020B0503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Univers" panose="020B0503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Univers" panose="020B0503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Univers" panose="020B0503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Univers"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5.xml"/><Relationship Id="rId7" Type="http://schemas.openxmlformats.org/officeDocument/2006/relationships/customXml" Target="../ink/ink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ustomXml" Target="../ink/ink7.xml"/><Relationship Id="rId5" Type="http://schemas.openxmlformats.org/officeDocument/2006/relationships/customXml" Target="../ink/ink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5D67320-FCFD-4931-AAF7-C6C85332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C7C2FC2-AF58-FC88-942A-E0A43143105F}"/>
              </a:ext>
            </a:extLst>
          </p:cNvPr>
          <p:cNvSpPr>
            <a:spLocks noGrp="1"/>
          </p:cNvSpPr>
          <p:nvPr>
            <p:ph type="ctrTitle"/>
          </p:nvPr>
        </p:nvSpPr>
        <p:spPr>
          <a:xfrm>
            <a:off x="685800" y="908651"/>
            <a:ext cx="3620882" cy="3640345"/>
          </a:xfrm>
        </p:spPr>
        <p:txBody>
          <a:bodyPr anchor="t">
            <a:normAutofit/>
          </a:bodyPr>
          <a:lstStyle/>
          <a:p>
            <a:pPr>
              <a:lnSpc>
                <a:spcPct val="90000"/>
              </a:lnSpc>
            </a:pPr>
            <a:r>
              <a:rPr lang="fr-FR" sz="4000">
                <a:solidFill>
                  <a:schemeClr val="bg1"/>
                </a:solidFill>
              </a:rPr>
              <a:t>COURS CNV 8</a:t>
            </a:r>
            <a:br>
              <a:rPr lang="fr-FR" sz="4000">
                <a:solidFill>
                  <a:schemeClr val="bg1"/>
                </a:solidFill>
              </a:rPr>
            </a:br>
            <a:br>
              <a:rPr lang="fr-FR" sz="4000">
                <a:solidFill>
                  <a:schemeClr val="bg1"/>
                </a:solidFill>
              </a:rPr>
            </a:br>
            <a:br>
              <a:rPr lang="fr-FR" sz="4000">
                <a:solidFill>
                  <a:schemeClr val="bg1"/>
                </a:solidFill>
              </a:rPr>
            </a:br>
            <a:r>
              <a:rPr lang="fr-FR" sz="4000">
                <a:solidFill>
                  <a:schemeClr val="bg1"/>
                </a:solidFill>
              </a:rPr>
              <a:t>La verbalisation</a:t>
            </a:r>
            <a:br>
              <a:rPr lang="fr-FR" sz="4000">
                <a:solidFill>
                  <a:schemeClr val="bg1"/>
                </a:solidFill>
              </a:rPr>
            </a:br>
            <a:r>
              <a:rPr lang="fr-FR" sz="4000">
                <a:solidFill>
                  <a:schemeClr val="bg1"/>
                </a:solidFill>
              </a:rPr>
              <a:t>La reformulation</a:t>
            </a:r>
            <a:br>
              <a:rPr lang="fr-FR" sz="4000">
                <a:solidFill>
                  <a:schemeClr val="bg1"/>
                </a:solidFill>
              </a:rPr>
            </a:br>
            <a:endParaRPr lang="fr-FR" sz="4000">
              <a:solidFill>
                <a:schemeClr val="bg1"/>
              </a:solidFill>
            </a:endParaRPr>
          </a:p>
        </p:txBody>
      </p:sp>
      <p:cxnSp>
        <p:nvCxnSpPr>
          <p:cNvPr id="39" name="Straight Connector 38">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Encre liquide aquarelle et encre">
            <a:extLst>
              <a:ext uri="{FF2B5EF4-FFF2-40B4-BE49-F238E27FC236}">
                <a16:creationId xmlns:a16="http://schemas.microsoft.com/office/drawing/2014/main" id="{622A6EC6-0C36-A700-EFA2-597FDFC28FCA}"/>
              </a:ext>
            </a:extLst>
          </p:cNvPr>
          <p:cNvPicPr>
            <a:picLocks noChangeAspect="1"/>
          </p:cNvPicPr>
          <p:nvPr/>
        </p:nvPicPr>
        <p:blipFill rotWithShape="1">
          <a:blip r:embed="rId2"/>
          <a:srcRect r="34394"/>
          <a:stretch/>
        </p:blipFill>
        <p:spPr>
          <a:xfrm>
            <a:off x="4498349" y="10"/>
            <a:ext cx="7315841" cy="6857990"/>
          </a:xfrm>
          <a:prstGeom prst="rect">
            <a:avLst/>
          </a:prstGeom>
        </p:spPr>
      </p:pic>
      <mc:AlternateContent xmlns:mc="http://schemas.openxmlformats.org/markup-compatibility/2006">
        <mc:Choice xmlns:p14="http://schemas.microsoft.com/office/powerpoint/2010/main" Requires="p14">
          <p:contentPart p14:bwMode="auto" r:id="rId3">
            <p14:nvContentPartPr>
              <p14:cNvPr id="7" name="Encre 6">
                <a:extLst>
                  <a:ext uri="{FF2B5EF4-FFF2-40B4-BE49-F238E27FC236}">
                    <a16:creationId xmlns:a16="http://schemas.microsoft.com/office/drawing/2014/main" id="{BC1988FA-4661-D739-DC09-633EAEBEAB61}"/>
                  </a:ext>
                </a:extLst>
              </p14:cNvPr>
              <p14:cNvContentPartPr/>
              <p14:nvPr/>
            </p14:nvContentPartPr>
            <p14:xfrm>
              <a:off x="2471546" y="3376084"/>
              <a:ext cx="360" cy="360"/>
            </p14:xfrm>
          </p:contentPart>
        </mc:Choice>
        <mc:Fallback>
          <p:pic>
            <p:nvPicPr>
              <p:cNvPr id="7" name="Encre 6">
                <a:extLst>
                  <a:ext uri="{FF2B5EF4-FFF2-40B4-BE49-F238E27FC236}">
                    <a16:creationId xmlns:a16="http://schemas.microsoft.com/office/drawing/2014/main" id="{BC1988FA-4661-D739-DC09-633EAEBEAB61}"/>
                  </a:ext>
                </a:extLst>
              </p:cNvPr>
              <p:cNvPicPr/>
              <p:nvPr/>
            </p:nvPicPr>
            <p:blipFill>
              <a:blip r:embed="rId4"/>
              <a:stretch>
                <a:fillRect/>
              </a:stretch>
            </p:blipFill>
            <p:spPr>
              <a:xfrm>
                <a:off x="2435906" y="3304084"/>
                <a:ext cx="72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Encre 7">
                <a:extLst>
                  <a:ext uri="{FF2B5EF4-FFF2-40B4-BE49-F238E27FC236}">
                    <a16:creationId xmlns:a16="http://schemas.microsoft.com/office/drawing/2014/main" id="{3A063EA4-2225-4B17-08E4-E095F53141A9}"/>
                  </a:ext>
                </a:extLst>
              </p14:cNvPr>
              <p14:cNvContentPartPr/>
              <p14:nvPr/>
            </p14:nvContentPartPr>
            <p14:xfrm>
              <a:off x="2461106" y="3104644"/>
              <a:ext cx="360" cy="360"/>
            </p14:xfrm>
          </p:contentPart>
        </mc:Choice>
        <mc:Fallback>
          <p:pic>
            <p:nvPicPr>
              <p:cNvPr id="8" name="Encre 7">
                <a:extLst>
                  <a:ext uri="{FF2B5EF4-FFF2-40B4-BE49-F238E27FC236}">
                    <a16:creationId xmlns:a16="http://schemas.microsoft.com/office/drawing/2014/main" id="{3A063EA4-2225-4B17-08E4-E095F53141A9}"/>
                  </a:ext>
                </a:extLst>
              </p:cNvPr>
              <p:cNvPicPr/>
              <p:nvPr/>
            </p:nvPicPr>
            <p:blipFill>
              <a:blip r:embed="rId4"/>
              <a:stretch>
                <a:fillRect/>
              </a:stretch>
            </p:blipFill>
            <p:spPr>
              <a:xfrm>
                <a:off x="2425466" y="3032644"/>
                <a:ext cx="72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Encre 9">
                <a:extLst>
                  <a:ext uri="{FF2B5EF4-FFF2-40B4-BE49-F238E27FC236}">
                    <a16:creationId xmlns:a16="http://schemas.microsoft.com/office/drawing/2014/main" id="{ACF424B6-C642-832D-BB13-801704743E9F}"/>
                  </a:ext>
                </a:extLst>
              </p14:cNvPr>
              <p14:cNvContentPartPr/>
              <p14:nvPr/>
            </p14:nvContentPartPr>
            <p14:xfrm>
              <a:off x="2773226" y="2813044"/>
              <a:ext cx="360" cy="360"/>
            </p14:xfrm>
          </p:contentPart>
        </mc:Choice>
        <mc:Fallback>
          <p:pic>
            <p:nvPicPr>
              <p:cNvPr id="10" name="Encre 9">
                <a:extLst>
                  <a:ext uri="{FF2B5EF4-FFF2-40B4-BE49-F238E27FC236}">
                    <a16:creationId xmlns:a16="http://schemas.microsoft.com/office/drawing/2014/main" id="{ACF424B6-C642-832D-BB13-801704743E9F}"/>
                  </a:ext>
                </a:extLst>
              </p:cNvPr>
              <p:cNvPicPr/>
              <p:nvPr/>
            </p:nvPicPr>
            <p:blipFill>
              <a:blip r:embed="rId4"/>
              <a:stretch>
                <a:fillRect/>
              </a:stretch>
            </p:blipFill>
            <p:spPr>
              <a:xfrm>
                <a:off x="2737226" y="2741044"/>
                <a:ext cx="72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Encre 11">
                <a:extLst>
                  <a:ext uri="{FF2B5EF4-FFF2-40B4-BE49-F238E27FC236}">
                    <a16:creationId xmlns:a16="http://schemas.microsoft.com/office/drawing/2014/main" id="{A8E4D902-121A-D50A-1617-09272A813F92}"/>
                  </a:ext>
                </a:extLst>
              </p14:cNvPr>
              <p14:cNvContentPartPr/>
              <p14:nvPr/>
            </p14:nvContentPartPr>
            <p14:xfrm>
              <a:off x="662906" y="4450684"/>
              <a:ext cx="624960" cy="534240"/>
            </p14:xfrm>
          </p:contentPart>
        </mc:Choice>
        <mc:Fallback>
          <p:pic>
            <p:nvPicPr>
              <p:cNvPr id="12" name="Encre 11">
                <a:extLst>
                  <a:ext uri="{FF2B5EF4-FFF2-40B4-BE49-F238E27FC236}">
                    <a16:creationId xmlns:a16="http://schemas.microsoft.com/office/drawing/2014/main" id="{A8E4D902-121A-D50A-1617-09272A813F92}"/>
                  </a:ext>
                </a:extLst>
              </p:cNvPr>
              <p:cNvPicPr/>
              <p:nvPr/>
            </p:nvPicPr>
            <p:blipFill>
              <a:blip r:embed="rId8"/>
              <a:stretch>
                <a:fillRect/>
              </a:stretch>
            </p:blipFill>
            <p:spPr>
              <a:xfrm>
                <a:off x="627266" y="4379044"/>
                <a:ext cx="696600" cy="677880"/>
              </a:xfrm>
              <a:prstGeom prst="rect">
                <a:avLst/>
              </a:prstGeom>
            </p:spPr>
          </p:pic>
        </mc:Fallback>
      </mc:AlternateContent>
      <p:sp>
        <p:nvSpPr>
          <p:cNvPr id="14" name="ZoneTexte 13">
            <a:extLst>
              <a:ext uri="{FF2B5EF4-FFF2-40B4-BE49-F238E27FC236}">
                <a16:creationId xmlns:a16="http://schemas.microsoft.com/office/drawing/2014/main" id="{5462667B-DF86-C45D-2CBA-D7FBB8AD7633}"/>
              </a:ext>
            </a:extLst>
          </p:cNvPr>
          <p:cNvSpPr txBox="1"/>
          <p:nvPr/>
        </p:nvSpPr>
        <p:spPr>
          <a:xfrm>
            <a:off x="800100" y="3959801"/>
            <a:ext cx="3105714" cy="1877437"/>
          </a:xfrm>
          <a:prstGeom prst="rect">
            <a:avLst/>
          </a:prstGeom>
          <a:noFill/>
        </p:spPr>
        <p:txBody>
          <a:bodyPr wrap="square" rtlCol="0">
            <a:spAutoFit/>
          </a:bodyPr>
          <a:lstStyle/>
          <a:p>
            <a:endParaRPr lang="fr-FR" dirty="0">
              <a:solidFill>
                <a:schemeClr val="accent5">
                  <a:lumMod val="60000"/>
                  <a:lumOff val="40000"/>
                </a:schemeClr>
              </a:solidFill>
            </a:endParaRPr>
          </a:p>
          <a:p>
            <a:endParaRPr lang="fr-FR" dirty="0">
              <a:solidFill>
                <a:schemeClr val="accent5">
                  <a:lumMod val="60000"/>
                  <a:lumOff val="40000"/>
                </a:schemeClr>
              </a:solidFill>
            </a:endParaRPr>
          </a:p>
          <a:p>
            <a:endParaRPr lang="fr-FR" sz="1600" i="1" dirty="0">
              <a:solidFill>
                <a:schemeClr val="accent5">
                  <a:lumMod val="60000"/>
                  <a:lumOff val="40000"/>
                </a:schemeClr>
              </a:solidFill>
            </a:endParaRPr>
          </a:p>
          <a:p>
            <a:r>
              <a:rPr lang="fr-FR" sz="1600" i="1" dirty="0">
                <a:solidFill>
                  <a:schemeClr val="accent5">
                    <a:lumMod val="60000"/>
                    <a:lumOff val="40000"/>
                  </a:schemeClr>
                </a:solidFill>
              </a:rPr>
              <a:t>« Il faut se changer soi-même ou changer l’ordre du monde »</a:t>
            </a:r>
          </a:p>
          <a:p>
            <a:r>
              <a:rPr lang="fr-FR" sz="1600" i="1" dirty="0">
                <a:solidFill>
                  <a:schemeClr val="accent5">
                    <a:lumMod val="60000"/>
                    <a:lumOff val="40000"/>
                  </a:schemeClr>
                </a:solidFill>
              </a:rPr>
              <a:t>René Descartes (1696-1750)</a:t>
            </a:r>
          </a:p>
        </p:txBody>
      </p:sp>
    </p:spTree>
    <p:extLst>
      <p:ext uri="{BB962C8B-B14F-4D97-AF65-F5344CB8AC3E}">
        <p14:creationId xmlns:p14="http://schemas.microsoft.com/office/powerpoint/2010/main" val="240681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48934D0-32F9-2F70-1D65-E9E5535EAF7F}"/>
              </a:ext>
            </a:extLst>
          </p:cNvPr>
          <p:cNvPicPr>
            <a:picLocks noChangeAspect="1"/>
          </p:cNvPicPr>
          <p:nvPr/>
        </p:nvPicPr>
        <p:blipFill>
          <a:blip r:embed="rId2"/>
          <a:stretch>
            <a:fillRect/>
          </a:stretch>
        </p:blipFill>
        <p:spPr>
          <a:xfrm>
            <a:off x="0" y="1"/>
            <a:ext cx="5377138" cy="6857999"/>
          </a:xfrm>
          <a:prstGeom prst="rect">
            <a:avLst/>
          </a:prstGeom>
        </p:spPr>
      </p:pic>
      <p:pic>
        <p:nvPicPr>
          <p:cNvPr id="6" name="Image 5">
            <a:extLst>
              <a:ext uri="{FF2B5EF4-FFF2-40B4-BE49-F238E27FC236}">
                <a16:creationId xmlns:a16="http://schemas.microsoft.com/office/drawing/2014/main" id="{8F376E1C-7EB2-17C5-8A2B-8CF4FCD354E7}"/>
              </a:ext>
            </a:extLst>
          </p:cNvPr>
          <p:cNvPicPr>
            <a:picLocks noChangeAspect="1"/>
          </p:cNvPicPr>
          <p:nvPr/>
        </p:nvPicPr>
        <p:blipFill>
          <a:blip r:embed="rId3"/>
          <a:stretch>
            <a:fillRect/>
          </a:stretch>
        </p:blipFill>
        <p:spPr>
          <a:xfrm>
            <a:off x="6225058" y="153894"/>
            <a:ext cx="5377138" cy="6401355"/>
          </a:xfrm>
          <a:prstGeom prst="rect">
            <a:avLst/>
          </a:prstGeom>
        </p:spPr>
      </p:pic>
    </p:spTree>
    <p:extLst>
      <p:ext uri="{BB962C8B-B14F-4D97-AF65-F5344CB8AC3E}">
        <p14:creationId xmlns:p14="http://schemas.microsoft.com/office/powerpoint/2010/main" val="157386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5D67320-FCFD-4931-AAF7-C6C85332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C7C2FC2-AF58-FC88-942A-E0A43143105F}"/>
              </a:ext>
            </a:extLst>
          </p:cNvPr>
          <p:cNvSpPr>
            <a:spLocks noGrp="1"/>
          </p:cNvSpPr>
          <p:nvPr>
            <p:ph type="ctrTitle"/>
          </p:nvPr>
        </p:nvSpPr>
        <p:spPr>
          <a:xfrm>
            <a:off x="650665" y="936981"/>
            <a:ext cx="3620882" cy="3752125"/>
          </a:xfrm>
        </p:spPr>
        <p:txBody>
          <a:bodyPr anchor="t">
            <a:normAutofit/>
          </a:bodyPr>
          <a:lstStyle/>
          <a:p>
            <a:pPr>
              <a:lnSpc>
                <a:spcPct val="90000"/>
              </a:lnSpc>
            </a:pPr>
            <a:br>
              <a:rPr lang="fr-FR" sz="1400" dirty="0">
                <a:solidFill>
                  <a:schemeClr val="bg1"/>
                </a:solidFill>
              </a:rPr>
            </a:br>
            <a:r>
              <a:rPr lang="fr-FR" sz="1400" dirty="0">
                <a:solidFill>
                  <a:schemeClr val="bg1"/>
                </a:solidFill>
              </a:rPr>
              <a:t>Nous avons observé des formulations dans des contextes divers mais appartenant aux situations de la vie quotidienne.</a:t>
            </a:r>
            <a:br>
              <a:rPr lang="fr-FR" sz="1400" dirty="0">
                <a:solidFill>
                  <a:schemeClr val="bg1"/>
                </a:solidFill>
              </a:rPr>
            </a:br>
            <a:br>
              <a:rPr lang="fr-FR" sz="1400" dirty="0">
                <a:solidFill>
                  <a:schemeClr val="bg1"/>
                </a:solidFill>
              </a:rPr>
            </a:br>
            <a:r>
              <a:rPr lang="fr-FR" sz="1400" dirty="0">
                <a:solidFill>
                  <a:schemeClr val="bg1"/>
                </a:solidFill>
              </a:rPr>
              <a:t>Nous savons que dans l’expression je dois identifier le besoin déclaré ou caché pour répondre à la demande.</a:t>
            </a:r>
            <a:br>
              <a:rPr lang="fr-FR" sz="1400" dirty="0">
                <a:solidFill>
                  <a:schemeClr val="bg1"/>
                </a:solidFill>
              </a:rPr>
            </a:br>
            <a:br>
              <a:rPr lang="fr-FR" sz="1400" dirty="0">
                <a:solidFill>
                  <a:schemeClr val="bg1"/>
                </a:solidFill>
              </a:rPr>
            </a:br>
            <a:r>
              <a:rPr lang="fr-FR" sz="1400" dirty="0">
                <a:solidFill>
                  <a:schemeClr val="bg1"/>
                </a:solidFill>
              </a:rPr>
              <a:t>Nous avons également observé que certaines formulations pouvaient contenir une évaluation ou jugement exprimés de façon plus subtile et dirigeant la verbalisation dans le sens d’une critique ou d’un reproche.</a:t>
            </a:r>
            <a:br>
              <a:rPr lang="fr-FR" sz="1400" dirty="0">
                <a:solidFill>
                  <a:schemeClr val="bg1"/>
                </a:solidFill>
              </a:rPr>
            </a:br>
            <a:br>
              <a:rPr lang="fr-FR" sz="1400" dirty="0">
                <a:solidFill>
                  <a:schemeClr val="bg1"/>
                </a:solidFill>
              </a:rPr>
            </a:br>
            <a:r>
              <a:rPr lang="fr-FR" sz="1400" dirty="0">
                <a:solidFill>
                  <a:schemeClr val="bg1"/>
                </a:solidFill>
              </a:rPr>
              <a:t>Le langage non verbal peut lui aussi être important et parfois signifier le contraire du contenu verbal…</a:t>
            </a:r>
          </a:p>
        </p:txBody>
      </p:sp>
      <p:cxnSp>
        <p:nvCxnSpPr>
          <p:cNvPr id="39" name="Straight Connector 38">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Encre liquide aquarelle et encre">
            <a:extLst>
              <a:ext uri="{FF2B5EF4-FFF2-40B4-BE49-F238E27FC236}">
                <a16:creationId xmlns:a16="http://schemas.microsoft.com/office/drawing/2014/main" id="{622A6EC6-0C36-A700-EFA2-597FDFC28FCA}"/>
              </a:ext>
            </a:extLst>
          </p:cNvPr>
          <p:cNvPicPr>
            <a:picLocks noChangeAspect="1"/>
          </p:cNvPicPr>
          <p:nvPr/>
        </p:nvPicPr>
        <p:blipFill rotWithShape="1">
          <a:blip r:embed="rId2"/>
          <a:srcRect r="34394"/>
          <a:stretch/>
        </p:blipFill>
        <p:spPr>
          <a:xfrm>
            <a:off x="9720454" y="62144"/>
            <a:ext cx="2494440" cy="6795855"/>
          </a:xfrm>
          <a:prstGeom prst="rect">
            <a:avLst/>
          </a:prstGeom>
        </p:spPr>
      </p:pic>
      <mc:AlternateContent xmlns:mc="http://schemas.openxmlformats.org/markup-compatibility/2006">
        <mc:Choice xmlns:p14="http://schemas.microsoft.com/office/powerpoint/2010/main" Requires="p14">
          <p:contentPart p14:bwMode="auto" r:id="rId3">
            <p14:nvContentPartPr>
              <p14:cNvPr id="7" name="Encre 6">
                <a:extLst>
                  <a:ext uri="{FF2B5EF4-FFF2-40B4-BE49-F238E27FC236}">
                    <a16:creationId xmlns:a16="http://schemas.microsoft.com/office/drawing/2014/main" id="{BC1988FA-4661-D739-DC09-633EAEBEAB61}"/>
                  </a:ext>
                </a:extLst>
              </p14:cNvPr>
              <p14:cNvContentPartPr/>
              <p14:nvPr/>
            </p14:nvContentPartPr>
            <p14:xfrm>
              <a:off x="2471546" y="3376084"/>
              <a:ext cx="360" cy="360"/>
            </p14:xfrm>
          </p:contentPart>
        </mc:Choice>
        <mc:Fallback>
          <p:pic>
            <p:nvPicPr>
              <p:cNvPr id="7" name="Encre 6">
                <a:extLst>
                  <a:ext uri="{FF2B5EF4-FFF2-40B4-BE49-F238E27FC236}">
                    <a16:creationId xmlns:a16="http://schemas.microsoft.com/office/drawing/2014/main" id="{BC1988FA-4661-D739-DC09-633EAEBEAB61}"/>
                  </a:ext>
                </a:extLst>
              </p:cNvPr>
              <p:cNvPicPr/>
              <p:nvPr/>
            </p:nvPicPr>
            <p:blipFill>
              <a:blip r:embed="rId4"/>
              <a:stretch>
                <a:fillRect/>
              </a:stretch>
            </p:blipFill>
            <p:spPr>
              <a:xfrm>
                <a:off x="2435546" y="3304084"/>
                <a:ext cx="72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Encre 7">
                <a:extLst>
                  <a:ext uri="{FF2B5EF4-FFF2-40B4-BE49-F238E27FC236}">
                    <a16:creationId xmlns:a16="http://schemas.microsoft.com/office/drawing/2014/main" id="{3A063EA4-2225-4B17-08E4-E095F53141A9}"/>
                  </a:ext>
                </a:extLst>
              </p14:cNvPr>
              <p14:cNvContentPartPr/>
              <p14:nvPr/>
            </p14:nvContentPartPr>
            <p14:xfrm>
              <a:off x="2461106" y="3104644"/>
              <a:ext cx="360" cy="360"/>
            </p14:xfrm>
          </p:contentPart>
        </mc:Choice>
        <mc:Fallback>
          <p:pic>
            <p:nvPicPr>
              <p:cNvPr id="8" name="Encre 7">
                <a:extLst>
                  <a:ext uri="{FF2B5EF4-FFF2-40B4-BE49-F238E27FC236}">
                    <a16:creationId xmlns:a16="http://schemas.microsoft.com/office/drawing/2014/main" id="{3A063EA4-2225-4B17-08E4-E095F53141A9}"/>
                  </a:ext>
                </a:extLst>
              </p:cNvPr>
              <p:cNvPicPr/>
              <p:nvPr/>
            </p:nvPicPr>
            <p:blipFill>
              <a:blip r:embed="rId4"/>
              <a:stretch>
                <a:fillRect/>
              </a:stretch>
            </p:blipFill>
            <p:spPr>
              <a:xfrm>
                <a:off x="2425106" y="3032644"/>
                <a:ext cx="72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Encre 9">
                <a:extLst>
                  <a:ext uri="{FF2B5EF4-FFF2-40B4-BE49-F238E27FC236}">
                    <a16:creationId xmlns:a16="http://schemas.microsoft.com/office/drawing/2014/main" id="{ACF424B6-C642-832D-BB13-801704743E9F}"/>
                  </a:ext>
                </a:extLst>
              </p14:cNvPr>
              <p14:cNvContentPartPr/>
              <p14:nvPr/>
            </p14:nvContentPartPr>
            <p14:xfrm>
              <a:off x="2773226" y="2813044"/>
              <a:ext cx="360" cy="360"/>
            </p14:xfrm>
          </p:contentPart>
        </mc:Choice>
        <mc:Fallback>
          <p:pic>
            <p:nvPicPr>
              <p:cNvPr id="10" name="Encre 9">
                <a:extLst>
                  <a:ext uri="{FF2B5EF4-FFF2-40B4-BE49-F238E27FC236}">
                    <a16:creationId xmlns:a16="http://schemas.microsoft.com/office/drawing/2014/main" id="{ACF424B6-C642-832D-BB13-801704743E9F}"/>
                  </a:ext>
                </a:extLst>
              </p:cNvPr>
              <p:cNvPicPr/>
              <p:nvPr/>
            </p:nvPicPr>
            <p:blipFill>
              <a:blip r:embed="rId4"/>
              <a:stretch>
                <a:fillRect/>
              </a:stretch>
            </p:blipFill>
            <p:spPr>
              <a:xfrm>
                <a:off x="2737226" y="2741044"/>
                <a:ext cx="72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Encre 11">
                <a:extLst>
                  <a:ext uri="{FF2B5EF4-FFF2-40B4-BE49-F238E27FC236}">
                    <a16:creationId xmlns:a16="http://schemas.microsoft.com/office/drawing/2014/main" id="{A8E4D902-121A-D50A-1617-09272A813F92}"/>
                  </a:ext>
                </a:extLst>
              </p14:cNvPr>
              <p14:cNvContentPartPr/>
              <p14:nvPr/>
            </p14:nvContentPartPr>
            <p14:xfrm>
              <a:off x="662906" y="4450684"/>
              <a:ext cx="624960" cy="534240"/>
            </p14:xfrm>
          </p:contentPart>
        </mc:Choice>
        <mc:Fallback>
          <p:pic>
            <p:nvPicPr>
              <p:cNvPr id="12" name="Encre 11">
                <a:extLst>
                  <a:ext uri="{FF2B5EF4-FFF2-40B4-BE49-F238E27FC236}">
                    <a16:creationId xmlns:a16="http://schemas.microsoft.com/office/drawing/2014/main" id="{A8E4D902-121A-D50A-1617-09272A813F92}"/>
                  </a:ext>
                </a:extLst>
              </p:cNvPr>
              <p:cNvPicPr/>
              <p:nvPr/>
            </p:nvPicPr>
            <p:blipFill>
              <a:blip r:embed="rId8"/>
              <a:stretch>
                <a:fillRect/>
              </a:stretch>
            </p:blipFill>
            <p:spPr>
              <a:xfrm>
                <a:off x="626906" y="4378684"/>
                <a:ext cx="696600" cy="677880"/>
              </a:xfrm>
              <a:prstGeom prst="rect">
                <a:avLst/>
              </a:prstGeom>
            </p:spPr>
          </p:pic>
        </mc:Fallback>
      </mc:AlternateContent>
      <p:sp>
        <p:nvSpPr>
          <p:cNvPr id="3" name="ZoneTexte 2">
            <a:extLst>
              <a:ext uri="{FF2B5EF4-FFF2-40B4-BE49-F238E27FC236}">
                <a16:creationId xmlns:a16="http://schemas.microsoft.com/office/drawing/2014/main" id="{164C1241-6191-E5EC-4230-940BDCC1F2B0}"/>
              </a:ext>
            </a:extLst>
          </p:cNvPr>
          <p:cNvSpPr txBox="1"/>
          <p:nvPr/>
        </p:nvSpPr>
        <p:spPr>
          <a:xfrm>
            <a:off x="5202314" y="936981"/>
            <a:ext cx="3346882"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fr-FR" i="1" dirty="0"/>
              <a:t>Tu agresses quand…</a:t>
            </a:r>
          </a:p>
        </p:txBody>
      </p:sp>
      <p:sp>
        <p:nvSpPr>
          <p:cNvPr id="6" name="ZoneTexte 5">
            <a:extLst>
              <a:ext uri="{FF2B5EF4-FFF2-40B4-BE49-F238E27FC236}">
                <a16:creationId xmlns:a16="http://schemas.microsoft.com/office/drawing/2014/main" id="{41B3BA25-BAA8-D6EC-D7CB-65529AE5896D}"/>
              </a:ext>
            </a:extLst>
          </p:cNvPr>
          <p:cNvSpPr txBox="1"/>
          <p:nvPr/>
        </p:nvSpPr>
        <p:spPr>
          <a:xfrm>
            <a:off x="5814872" y="3191418"/>
            <a:ext cx="3346883" cy="369332"/>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fr-FR" dirty="0">
                <a:solidFill>
                  <a:schemeClr val="bg1"/>
                </a:solidFill>
              </a:rPr>
              <a:t>…</a:t>
            </a:r>
            <a:r>
              <a:rPr lang="fr-FR" i="1" dirty="0">
                <a:solidFill>
                  <a:schemeClr val="bg1"/>
                </a:solidFill>
              </a:rPr>
              <a:t>tout le temps…</a:t>
            </a:r>
          </a:p>
        </p:txBody>
      </p:sp>
      <p:sp>
        <p:nvSpPr>
          <p:cNvPr id="11" name="ZoneTexte 10">
            <a:extLst>
              <a:ext uri="{FF2B5EF4-FFF2-40B4-BE49-F238E27FC236}">
                <a16:creationId xmlns:a16="http://schemas.microsoft.com/office/drawing/2014/main" id="{C107F426-6119-3102-F2C1-E45FBDF36292}"/>
              </a:ext>
            </a:extLst>
          </p:cNvPr>
          <p:cNvSpPr txBox="1"/>
          <p:nvPr/>
        </p:nvSpPr>
        <p:spPr>
          <a:xfrm>
            <a:off x="4271547" y="4497731"/>
            <a:ext cx="2848344" cy="369332"/>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fr-FR" dirty="0">
                <a:solidFill>
                  <a:schemeClr val="bg1"/>
                </a:solidFill>
              </a:rPr>
              <a:t>…</a:t>
            </a:r>
            <a:r>
              <a:rPr lang="fr-FR" i="1" dirty="0">
                <a:solidFill>
                  <a:schemeClr val="bg1"/>
                </a:solidFill>
              </a:rPr>
              <a:t>systématiquement…</a:t>
            </a:r>
          </a:p>
        </p:txBody>
      </p:sp>
      <p:sp>
        <p:nvSpPr>
          <p:cNvPr id="13" name="ZoneTexte 12">
            <a:extLst>
              <a:ext uri="{FF2B5EF4-FFF2-40B4-BE49-F238E27FC236}">
                <a16:creationId xmlns:a16="http://schemas.microsoft.com/office/drawing/2014/main" id="{5186C506-7408-74BC-C9E5-9AA7B4EABFAE}"/>
              </a:ext>
            </a:extLst>
          </p:cNvPr>
          <p:cNvSpPr txBox="1"/>
          <p:nvPr/>
        </p:nvSpPr>
        <p:spPr>
          <a:xfrm>
            <a:off x="2095130" y="5663953"/>
            <a:ext cx="1535837" cy="369332"/>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fr-FR" dirty="0">
                <a:solidFill>
                  <a:schemeClr val="bg1"/>
                </a:solidFill>
              </a:rPr>
              <a:t>égoïste</a:t>
            </a:r>
          </a:p>
        </p:txBody>
      </p:sp>
      <p:sp>
        <p:nvSpPr>
          <p:cNvPr id="15" name="ZoneTexte 14">
            <a:extLst>
              <a:ext uri="{FF2B5EF4-FFF2-40B4-BE49-F238E27FC236}">
                <a16:creationId xmlns:a16="http://schemas.microsoft.com/office/drawing/2014/main" id="{A0495EB9-15E4-C95A-0DF6-A794F438751B}"/>
              </a:ext>
            </a:extLst>
          </p:cNvPr>
          <p:cNvSpPr txBox="1"/>
          <p:nvPr/>
        </p:nvSpPr>
        <p:spPr>
          <a:xfrm>
            <a:off x="7572652" y="5663953"/>
            <a:ext cx="1507222" cy="369332"/>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fr-FR" i="1" dirty="0">
                <a:solidFill>
                  <a:schemeClr val="bg1"/>
                </a:solidFill>
              </a:rPr>
              <a:t>trop</a:t>
            </a:r>
          </a:p>
        </p:txBody>
      </p:sp>
      <p:sp>
        <p:nvSpPr>
          <p:cNvPr id="16" name="ZoneTexte 15">
            <a:extLst>
              <a:ext uri="{FF2B5EF4-FFF2-40B4-BE49-F238E27FC236}">
                <a16:creationId xmlns:a16="http://schemas.microsoft.com/office/drawing/2014/main" id="{D62B75B5-DAE0-427C-E462-07E2B4CD643F}"/>
              </a:ext>
            </a:extLst>
          </p:cNvPr>
          <p:cNvSpPr txBox="1"/>
          <p:nvPr/>
        </p:nvSpPr>
        <p:spPr>
          <a:xfrm>
            <a:off x="4114800" y="5548745"/>
            <a:ext cx="1859973" cy="646331"/>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fr-FR" dirty="0"/>
              <a:t>…je me sens </a:t>
            </a:r>
            <a:r>
              <a:rPr lang="fr-FR" i="1" dirty="0">
                <a:solidFill>
                  <a:schemeClr val="bg1"/>
                </a:solidFill>
              </a:rPr>
              <a:t>trahi/e…</a:t>
            </a:r>
          </a:p>
        </p:txBody>
      </p:sp>
      <p:sp>
        <p:nvSpPr>
          <p:cNvPr id="17" name="ZoneTexte 16">
            <a:extLst>
              <a:ext uri="{FF2B5EF4-FFF2-40B4-BE49-F238E27FC236}">
                <a16:creationId xmlns:a16="http://schemas.microsoft.com/office/drawing/2014/main" id="{50647C73-5877-160E-4431-7CB2228DC9E2}"/>
              </a:ext>
            </a:extLst>
          </p:cNvPr>
          <p:cNvSpPr txBox="1"/>
          <p:nvPr/>
        </p:nvSpPr>
        <p:spPr>
          <a:xfrm>
            <a:off x="5202313" y="1880755"/>
            <a:ext cx="2960379" cy="646331"/>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fr-FR" dirty="0">
                <a:solidFill>
                  <a:schemeClr val="bg1"/>
                </a:solidFill>
              </a:rPr>
              <a:t>… je sens que tu me mens…</a:t>
            </a:r>
          </a:p>
        </p:txBody>
      </p:sp>
      <p:sp>
        <p:nvSpPr>
          <p:cNvPr id="18" name="ZoneTexte 17">
            <a:extLst>
              <a:ext uri="{FF2B5EF4-FFF2-40B4-BE49-F238E27FC236}">
                <a16:creationId xmlns:a16="http://schemas.microsoft.com/office/drawing/2014/main" id="{0E6F0D25-9CEB-6882-F660-A3613154B4CE}"/>
              </a:ext>
            </a:extLst>
          </p:cNvPr>
          <p:cNvSpPr txBox="1"/>
          <p:nvPr/>
        </p:nvSpPr>
        <p:spPr>
          <a:xfrm>
            <a:off x="7408717" y="4208318"/>
            <a:ext cx="1859973" cy="923330"/>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fr-FR" i="1" dirty="0">
                <a:solidFill>
                  <a:schemeClr val="bg1"/>
                </a:solidFill>
              </a:rPr>
              <a:t>Les sous-entendus</a:t>
            </a:r>
          </a:p>
          <a:p>
            <a:endParaRPr lang="fr-FR" dirty="0"/>
          </a:p>
        </p:txBody>
      </p:sp>
    </p:spTree>
    <p:extLst>
      <p:ext uri="{BB962C8B-B14F-4D97-AF65-F5344CB8AC3E}">
        <p14:creationId xmlns:p14="http://schemas.microsoft.com/office/powerpoint/2010/main" val="3629638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1ACE4AF-84DA-48B2-A249-C353FC933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43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C7C2FC2-AF58-FC88-942A-E0A43143105F}"/>
              </a:ext>
            </a:extLst>
          </p:cNvPr>
          <p:cNvSpPr>
            <a:spLocks noGrp="1"/>
          </p:cNvSpPr>
          <p:nvPr>
            <p:ph type="ctrTitle"/>
          </p:nvPr>
        </p:nvSpPr>
        <p:spPr>
          <a:xfrm>
            <a:off x="676372" y="908794"/>
            <a:ext cx="10835191" cy="806297"/>
          </a:xfrm>
        </p:spPr>
        <p:txBody>
          <a:bodyPr>
            <a:normAutofit/>
          </a:bodyPr>
          <a:lstStyle/>
          <a:p>
            <a:pPr>
              <a:lnSpc>
                <a:spcPct val="90000"/>
              </a:lnSpc>
            </a:pPr>
            <a:br>
              <a:rPr lang="fr-FR" sz="1000" dirty="0"/>
            </a:br>
            <a:r>
              <a:rPr lang="fr-FR" sz="1400" b="1" dirty="0"/>
              <a:t>Observer et demander: processus</a:t>
            </a:r>
          </a:p>
        </p:txBody>
      </p:sp>
      <p:cxnSp>
        <p:nvCxnSpPr>
          <p:cNvPr id="48" name="Straight Connector 47">
            <a:extLst>
              <a:ext uri="{FF2B5EF4-FFF2-40B4-BE49-F238E27FC236}">
                <a16:creationId xmlns:a16="http://schemas.microsoft.com/office/drawing/2014/main" id="{68AD3D95-31CF-4915-A025-B56738D8CC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8638"/>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4D6F2ED9-0677-1BFC-D284-52BA97C2CA50}"/>
              </a:ext>
            </a:extLst>
          </p:cNvPr>
          <p:cNvPicPr>
            <a:picLocks noChangeAspect="1"/>
          </p:cNvPicPr>
          <p:nvPr/>
        </p:nvPicPr>
        <p:blipFill>
          <a:blip r:embed="rId2"/>
          <a:stretch>
            <a:fillRect/>
          </a:stretch>
        </p:blipFill>
        <p:spPr>
          <a:xfrm>
            <a:off x="3333510" y="216891"/>
            <a:ext cx="5524979" cy="6424217"/>
          </a:xfrm>
          <a:prstGeom prst="rect">
            <a:avLst/>
          </a:prstGeom>
        </p:spPr>
      </p:pic>
    </p:spTree>
    <p:extLst>
      <p:ext uri="{BB962C8B-B14F-4D97-AF65-F5344CB8AC3E}">
        <p14:creationId xmlns:p14="http://schemas.microsoft.com/office/powerpoint/2010/main" val="4216043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u contenu 10">
            <a:extLst>
              <a:ext uri="{FF2B5EF4-FFF2-40B4-BE49-F238E27FC236}">
                <a16:creationId xmlns:a16="http://schemas.microsoft.com/office/drawing/2014/main" id="{120E2B0E-FAA7-286E-0D49-17F13DFA0FB8}"/>
              </a:ext>
            </a:extLst>
          </p:cNvPr>
          <p:cNvPicPr>
            <a:picLocks noGrp="1" noChangeAspect="1"/>
          </p:cNvPicPr>
          <p:nvPr>
            <p:ph sz="half" idx="2"/>
          </p:nvPr>
        </p:nvPicPr>
        <p:blipFill>
          <a:blip r:embed="rId2"/>
          <a:stretch>
            <a:fillRect/>
          </a:stretch>
        </p:blipFill>
        <p:spPr>
          <a:xfrm>
            <a:off x="737755" y="716972"/>
            <a:ext cx="4883727" cy="5639377"/>
          </a:xfrm>
        </p:spPr>
      </p:pic>
      <p:pic>
        <p:nvPicPr>
          <p:cNvPr id="13" name="Espace réservé du contenu 12">
            <a:extLst>
              <a:ext uri="{FF2B5EF4-FFF2-40B4-BE49-F238E27FC236}">
                <a16:creationId xmlns:a16="http://schemas.microsoft.com/office/drawing/2014/main" id="{FA23E1D0-FFE8-9FDE-1DF5-4B206C094634}"/>
              </a:ext>
            </a:extLst>
          </p:cNvPr>
          <p:cNvPicPr>
            <a:picLocks noGrp="1" noChangeAspect="1"/>
          </p:cNvPicPr>
          <p:nvPr>
            <p:ph sz="quarter" idx="4"/>
          </p:nvPr>
        </p:nvPicPr>
        <p:blipFill>
          <a:blip r:embed="rId3"/>
          <a:stretch>
            <a:fillRect/>
          </a:stretch>
        </p:blipFill>
        <p:spPr>
          <a:xfrm>
            <a:off x="6328064" y="820882"/>
            <a:ext cx="4883727" cy="5320145"/>
          </a:xfrm>
        </p:spPr>
      </p:pic>
      <p:sp>
        <p:nvSpPr>
          <p:cNvPr id="9" name="Espace réservé du numéro de diapositive 8">
            <a:extLst>
              <a:ext uri="{FF2B5EF4-FFF2-40B4-BE49-F238E27FC236}">
                <a16:creationId xmlns:a16="http://schemas.microsoft.com/office/drawing/2014/main" id="{3C590ADB-5C9F-9E14-5A65-912F0BBE7BAD}"/>
              </a:ext>
            </a:extLst>
          </p:cNvPr>
          <p:cNvSpPr>
            <a:spLocks noGrp="1"/>
          </p:cNvSpPr>
          <p:nvPr>
            <p:ph type="sldNum" sz="quarter" idx="12"/>
          </p:nvPr>
        </p:nvSpPr>
        <p:spPr/>
        <p:txBody>
          <a:bodyPr/>
          <a:lstStyle/>
          <a:p>
            <a:fld id="{87E7843D-FF13-4365-9478-9625B70A2705}" type="slidenum">
              <a:rPr lang="en-US" smtClean="0"/>
              <a:t>4</a:t>
            </a:fld>
            <a:endParaRPr lang="en-US"/>
          </a:p>
        </p:txBody>
      </p:sp>
    </p:spTree>
    <p:extLst>
      <p:ext uri="{BB962C8B-B14F-4D97-AF65-F5344CB8AC3E}">
        <p14:creationId xmlns:p14="http://schemas.microsoft.com/office/powerpoint/2010/main" val="2806701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EF87F9A-D97B-732C-C22B-3591EC2F6FD9}"/>
              </a:ext>
            </a:extLst>
          </p:cNvPr>
          <p:cNvSpPr>
            <a:spLocks noGrp="1"/>
          </p:cNvSpPr>
          <p:nvPr>
            <p:ph type="body" idx="1"/>
          </p:nvPr>
        </p:nvSpPr>
        <p:sp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fr-FR" dirty="0"/>
              <a:t>Pratique:</a:t>
            </a:r>
          </a:p>
        </p:txBody>
      </p:sp>
      <p:sp>
        <p:nvSpPr>
          <p:cNvPr id="4" name="Espace réservé du contenu 3">
            <a:extLst>
              <a:ext uri="{FF2B5EF4-FFF2-40B4-BE49-F238E27FC236}">
                <a16:creationId xmlns:a16="http://schemas.microsoft.com/office/drawing/2014/main" id="{9DAD988E-AEDA-F153-BA66-3DD7C8656319}"/>
              </a:ext>
            </a:extLst>
          </p:cNvPr>
          <p:cNvSpPr>
            <a:spLocks noGrp="1"/>
          </p:cNvSpPr>
          <p:nvPr>
            <p:ph sz="half" idx="2"/>
          </p:nvPr>
        </p:nvSpPr>
        <p:spPr/>
        <p:txBody>
          <a:bodyPr>
            <a:normAutofit lnSpcReduction="10000"/>
          </a:bodyPr>
          <a:lstStyle/>
          <a:p>
            <a:r>
              <a:rPr lang="fr-FR" dirty="0"/>
              <a:t>Par groupes de deux ou trois, vous choisirez un contexte parmi ceux proposés et une situation conflictuelle classique/quotidienne.</a:t>
            </a:r>
          </a:p>
          <a:p>
            <a:r>
              <a:rPr lang="fr-FR" dirty="0"/>
              <a:t>Votre objectif est de formuler une demande en respectant le processus CNV expliqué et illustré juste avant. Vous pouvez pour le vocabulaire vous aider des fiches situées dans le dossier 8 du matériel pédagogique.</a:t>
            </a:r>
          </a:p>
          <a:p>
            <a:r>
              <a:rPr lang="fr-FR" dirty="0"/>
              <a:t>Dans un premier temps vous constituerez un dialogue illustrant un échange qui ne respecte pas la CNV. </a:t>
            </a:r>
          </a:p>
        </p:txBody>
      </p:sp>
      <p:sp>
        <p:nvSpPr>
          <p:cNvPr id="6" name="Espace réservé du contenu 5">
            <a:extLst>
              <a:ext uri="{FF2B5EF4-FFF2-40B4-BE49-F238E27FC236}">
                <a16:creationId xmlns:a16="http://schemas.microsoft.com/office/drawing/2014/main" id="{E67B2C29-1717-9B0B-7BE6-DEFA05ED0572}"/>
              </a:ext>
            </a:extLst>
          </p:cNvPr>
          <p:cNvSpPr>
            <a:spLocks noGrp="1"/>
          </p:cNvSpPr>
          <p:nvPr>
            <p:ph sz="quarter" idx="4"/>
          </p:nvPr>
        </p:nvSpPr>
        <p:spPr/>
        <p:txBody>
          <a:bodyPr>
            <a:normAutofit lnSpcReduction="10000"/>
          </a:bodyPr>
          <a:lstStyle/>
          <a:p>
            <a:r>
              <a:rPr lang="fr-FR" dirty="0"/>
              <a:t>Tour de table pour écouter les dialogues et partager les impressions</a:t>
            </a:r>
          </a:p>
          <a:p>
            <a:r>
              <a:rPr lang="fr-FR" dirty="0"/>
              <a:t>Dans un second temps vous allez reprendre le dialogue 1 et avec l’aide des exemples essayer de le transformer au mieux avec le processus de la CNV</a:t>
            </a:r>
          </a:p>
          <a:p>
            <a:r>
              <a:rPr lang="fr-FR" dirty="0"/>
              <a:t>Tour de table pour écouter le second dialogue et partager les impressions</a:t>
            </a:r>
          </a:p>
          <a:p>
            <a:r>
              <a:rPr lang="fr-FR" dirty="0"/>
              <a:t>Bilan des observations</a:t>
            </a:r>
          </a:p>
        </p:txBody>
      </p:sp>
      <p:sp>
        <p:nvSpPr>
          <p:cNvPr id="9" name="Espace réservé du numéro de diapositive 8">
            <a:extLst>
              <a:ext uri="{FF2B5EF4-FFF2-40B4-BE49-F238E27FC236}">
                <a16:creationId xmlns:a16="http://schemas.microsoft.com/office/drawing/2014/main" id="{221E70AF-7DF3-3E31-C455-E1A9A296AC92}"/>
              </a:ext>
            </a:extLst>
          </p:cNvPr>
          <p:cNvSpPr>
            <a:spLocks noGrp="1"/>
          </p:cNvSpPr>
          <p:nvPr>
            <p:ph type="sldNum" sz="quarter" idx="12"/>
          </p:nvPr>
        </p:nvSpPr>
        <p:spPr/>
        <p:txBody>
          <a:bodyPr/>
          <a:lstStyle/>
          <a:p>
            <a:fld id="{87E7843D-FF13-4365-9478-9625B70A2705}" type="slidenum">
              <a:rPr lang="en-US" smtClean="0"/>
              <a:t>5</a:t>
            </a:fld>
            <a:endParaRPr lang="en-US"/>
          </a:p>
        </p:txBody>
      </p:sp>
      <p:pic>
        <p:nvPicPr>
          <p:cNvPr id="11" name="Image 10">
            <a:extLst>
              <a:ext uri="{FF2B5EF4-FFF2-40B4-BE49-F238E27FC236}">
                <a16:creationId xmlns:a16="http://schemas.microsoft.com/office/drawing/2014/main" id="{094BCD86-AB0E-2445-9BE4-EF6788BBFD1F}"/>
              </a:ext>
            </a:extLst>
          </p:cNvPr>
          <p:cNvPicPr>
            <a:picLocks noChangeAspect="1"/>
          </p:cNvPicPr>
          <p:nvPr/>
        </p:nvPicPr>
        <p:blipFill>
          <a:blip r:embed="rId2"/>
          <a:stretch>
            <a:fillRect/>
          </a:stretch>
        </p:blipFill>
        <p:spPr>
          <a:xfrm rot="20003474">
            <a:off x="10325094" y="221330"/>
            <a:ext cx="1479802" cy="2078469"/>
          </a:xfrm>
          <a:prstGeom prst="rect">
            <a:avLst/>
          </a:prstGeom>
        </p:spPr>
      </p:pic>
    </p:spTree>
    <p:extLst>
      <p:ext uri="{BB962C8B-B14F-4D97-AF65-F5344CB8AC3E}">
        <p14:creationId xmlns:p14="http://schemas.microsoft.com/office/powerpoint/2010/main" val="4186143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39DCD4F6-AB0A-5AEC-BC6B-672DF3F7C605}"/>
              </a:ext>
            </a:extLst>
          </p:cNvPr>
          <p:cNvSpPr>
            <a:spLocks noGrp="1"/>
          </p:cNvSpPr>
          <p:nvPr>
            <p:ph sz="half" idx="2"/>
          </p:nvPr>
        </p:nvSpPr>
        <p:spPr>
          <a:xfrm>
            <a:off x="715384" y="959005"/>
            <a:ext cx="5282192" cy="4969847"/>
          </a:xfrm>
        </p:spPr>
        <p:txBody>
          <a:bodyPr>
            <a:normAutofit fontScale="92500" lnSpcReduction="10000"/>
          </a:bodyPr>
          <a:lstStyle/>
          <a:p>
            <a:pPr marL="0" indent="0">
              <a:buNone/>
            </a:pPr>
            <a:r>
              <a:rPr lang="fr-FR" b="1" u="sng" dirty="0"/>
              <a:t>Contextes proposés/ situations/personnages</a:t>
            </a:r>
          </a:p>
          <a:p>
            <a:pPr marL="0" indent="0">
              <a:buNone/>
            </a:pPr>
            <a:endParaRPr lang="fr-FR" b="1" dirty="0"/>
          </a:p>
          <a:p>
            <a:pPr marL="342900" indent="-342900">
              <a:buFont typeface="+mj-lt"/>
              <a:buAutoNum type="arabicPeriod"/>
            </a:pPr>
            <a:r>
              <a:rPr lang="fr-FR" b="1" dirty="0"/>
              <a:t>Lieu de travail: retards répétés/ employé et supérieur</a:t>
            </a:r>
          </a:p>
          <a:p>
            <a:pPr marL="342900" indent="-342900">
              <a:buFont typeface="+mj-lt"/>
              <a:buAutoNum type="arabicPeriod"/>
            </a:pPr>
            <a:endParaRPr lang="fr-FR" b="1" dirty="0"/>
          </a:p>
          <a:p>
            <a:pPr marL="342900" indent="-342900">
              <a:buFont typeface="+mj-lt"/>
              <a:buAutoNum type="arabicPeriod"/>
            </a:pPr>
            <a:r>
              <a:rPr lang="fr-FR" b="1" dirty="0"/>
              <a:t>École/ surveillant élève/ dégradation de matériel</a:t>
            </a:r>
          </a:p>
          <a:p>
            <a:pPr marL="342900" indent="-342900">
              <a:buFont typeface="+mj-lt"/>
              <a:buAutoNum type="arabicPeriod"/>
            </a:pPr>
            <a:endParaRPr lang="fr-FR" b="1" dirty="0"/>
          </a:p>
          <a:p>
            <a:pPr marL="342900" indent="-342900">
              <a:buFont typeface="+mj-lt"/>
              <a:buAutoNum type="arabicPeriod"/>
            </a:pPr>
            <a:endParaRPr lang="fr-FR" b="1" dirty="0"/>
          </a:p>
          <a:p>
            <a:pPr marL="342900" indent="-342900">
              <a:buFont typeface="+mj-lt"/>
              <a:buAutoNum type="arabicPeriod"/>
            </a:pPr>
            <a:r>
              <a:rPr lang="fr-FR" b="1" dirty="0"/>
              <a:t>Famille/sortie de nuit/ enfant et parent</a:t>
            </a:r>
          </a:p>
          <a:p>
            <a:pPr marL="342900" indent="-342900">
              <a:buFont typeface="+mj-lt"/>
              <a:buAutoNum type="arabicPeriod"/>
            </a:pPr>
            <a:endParaRPr lang="fr-FR" b="1" dirty="0"/>
          </a:p>
          <a:p>
            <a:pPr marL="342900" indent="-342900">
              <a:buFont typeface="+mj-lt"/>
              <a:buAutoNum type="arabicPeriod"/>
            </a:pPr>
            <a:r>
              <a:rPr lang="fr-FR" b="1" dirty="0"/>
              <a:t>Commerce/client et vendeur/réparation/ remplacement ou remboursement d’un achat</a:t>
            </a:r>
          </a:p>
          <a:p>
            <a:pPr marL="342900" indent="-342900">
              <a:buFont typeface="+mj-lt"/>
              <a:buAutoNum type="arabicPeriod"/>
            </a:pPr>
            <a:endParaRPr lang="fr-FR" b="1" dirty="0"/>
          </a:p>
          <a:p>
            <a:endParaRPr lang="fr-FR" b="1" dirty="0"/>
          </a:p>
        </p:txBody>
      </p:sp>
      <p:sp>
        <p:nvSpPr>
          <p:cNvPr id="6" name="Espace réservé du contenu 5">
            <a:extLst>
              <a:ext uri="{FF2B5EF4-FFF2-40B4-BE49-F238E27FC236}">
                <a16:creationId xmlns:a16="http://schemas.microsoft.com/office/drawing/2014/main" id="{91C154FC-F776-EF2F-0F1D-7D27CFD01F79}"/>
              </a:ext>
            </a:extLst>
          </p:cNvPr>
          <p:cNvSpPr>
            <a:spLocks noGrp="1"/>
          </p:cNvSpPr>
          <p:nvPr>
            <p:ph sz="quarter" idx="4"/>
          </p:nvPr>
        </p:nvSpPr>
        <p:spPr>
          <a:xfrm>
            <a:off x="6172200" y="1661533"/>
            <a:ext cx="5183188" cy="4267320"/>
          </a:xfrm>
        </p:spPr>
        <p:txBody>
          <a:bodyPr>
            <a:normAutofit fontScale="92500" lnSpcReduction="10000"/>
          </a:bodyPr>
          <a:lstStyle/>
          <a:p>
            <a:pPr marL="0" indent="0">
              <a:buNone/>
            </a:pPr>
            <a:r>
              <a:rPr lang="fr-FR" b="1" dirty="0"/>
              <a:t>5. Couple/ silence/ partenaires</a:t>
            </a:r>
          </a:p>
          <a:p>
            <a:pPr marL="0" indent="0">
              <a:buNone/>
            </a:pPr>
            <a:endParaRPr lang="fr-FR" b="1" dirty="0"/>
          </a:p>
          <a:p>
            <a:pPr marL="0" indent="0">
              <a:buNone/>
            </a:pPr>
            <a:r>
              <a:rPr lang="fr-FR" b="1" dirty="0"/>
              <a:t>6. Voisins d’immeuble/ bruits nocturnes répétés/ les voisins</a:t>
            </a:r>
          </a:p>
          <a:p>
            <a:pPr marL="0" indent="0">
              <a:buNone/>
            </a:pPr>
            <a:endParaRPr lang="fr-FR" b="1" dirty="0"/>
          </a:p>
          <a:p>
            <a:pPr marL="0" indent="0">
              <a:buNone/>
            </a:pPr>
            <a:r>
              <a:rPr lang="fr-FR" dirty="0"/>
              <a:t>Vous échangerez entre vous en français bien sûr afin de sortir de votre zone de confort et de pratiquer la patience et la bienveillance envers celui qui sait /ou  celui qui croit savoir/ comme envers celui qui ne sait pas!</a:t>
            </a:r>
          </a:p>
          <a:p>
            <a:pPr marL="0" indent="0">
              <a:buNone/>
            </a:pPr>
            <a:r>
              <a:rPr lang="fr-FR" dirty="0"/>
              <a:t>Cela s’appelle le mentoring dans sa conception asiatique et non dans celle souvent hiérarchisée diffusée plus communément.</a:t>
            </a:r>
          </a:p>
        </p:txBody>
      </p:sp>
      <p:sp>
        <p:nvSpPr>
          <p:cNvPr id="9" name="Espace réservé du numéro de diapositive 8">
            <a:extLst>
              <a:ext uri="{FF2B5EF4-FFF2-40B4-BE49-F238E27FC236}">
                <a16:creationId xmlns:a16="http://schemas.microsoft.com/office/drawing/2014/main" id="{19C42FA8-D644-3D93-7AAC-83459BD40EBF}"/>
              </a:ext>
            </a:extLst>
          </p:cNvPr>
          <p:cNvSpPr>
            <a:spLocks noGrp="1"/>
          </p:cNvSpPr>
          <p:nvPr>
            <p:ph type="sldNum" sz="quarter" idx="12"/>
          </p:nvPr>
        </p:nvSpPr>
        <p:spPr/>
        <p:txBody>
          <a:bodyPr/>
          <a:lstStyle/>
          <a:p>
            <a:fld id="{87E7843D-FF13-4365-9478-9625B70A2705}" type="slidenum">
              <a:rPr lang="en-US" smtClean="0"/>
              <a:t>6</a:t>
            </a:fld>
            <a:endParaRPr lang="en-US"/>
          </a:p>
        </p:txBody>
      </p:sp>
    </p:spTree>
    <p:extLst>
      <p:ext uri="{BB962C8B-B14F-4D97-AF65-F5344CB8AC3E}">
        <p14:creationId xmlns:p14="http://schemas.microsoft.com/office/powerpoint/2010/main" val="3062582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CC728A-6F0A-36CD-0630-863B6F369E4B}"/>
              </a:ext>
            </a:extLst>
          </p:cNvPr>
          <p:cNvSpPr>
            <a:spLocks noGrp="1"/>
          </p:cNvSpPr>
          <p:nvPr>
            <p:ph type="ctrTitle"/>
          </p:nvPr>
        </p:nvSpPr>
        <p:spPr/>
        <p:txBody>
          <a:bodyPr>
            <a:normAutofit/>
          </a:bodyPr>
          <a:lstStyle/>
          <a:p>
            <a:r>
              <a:rPr lang="fr-FR" sz="2000" b="1" dirty="0"/>
              <a:t>Matériel complémentaire:</a:t>
            </a:r>
            <a:br>
              <a:rPr lang="fr-FR" sz="2000" b="1" dirty="0"/>
            </a:br>
            <a:br>
              <a:rPr lang="fr-FR" sz="2000" b="1" dirty="0"/>
            </a:br>
            <a:r>
              <a:rPr lang="fr-FR" sz="2000" b="1" dirty="0"/>
              <a:t>Dans dossier cours 8 Muni:</a:t>
            </a:r>
            <a:br>
              <a:rPr lang="fr-FR" sz="2000" b="1" dirty="0"/>
            </a:br>
            <a:br>
              <a:rPr lang="fr-FR" sz="2000" dirty="0"/>
            </a:br>
            <a:r>
              <a:rPr lang="fr-FR" sz="2000" dirty="0"/>
              <a:t>Fiche de vocabulaire pour les sentiments avec évaluation et sentiments liés aux besoins</a:t>
            </a:r>
            <a:br>
              <a:rPr lang="fr-FR" sz="2000" dirty="0"/>
            </a:br>
            <a:br>
              <a:rPr lang="fr-FR" sz="2000" dirty="0"/>
            </a:br>
            <a:r>
              <a:rPr lang="fr-FR" sz="2000" dirty="0"/>
              <a:t>Fiche complexe détaillée du processus CNV Spiralis</a:t>
            </a:r>
            <a:br>
              <a:rPr lang="fr-FR" sz="2000" dirty="0"/>
            </a:br>
            <a:endParaRPr lang="fr-FR" sz="2000" dirty="0"/>
          </a:p>
        </p:txBody>
      </p:sp>
    </p:spTree>
    <p:extLst>
      <p:ext uri="{BB962C8B-B14F-4D97-AF65-F5344CB8AC3E}">
        <p14:creationId xmlns:p14="http://schemas.microsoft.com/office/powerpoint/2010/main" val="3603911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491A363-79D2-6AA9-C83D-29DCD18AEC19}"/>
              </a:ext>
            </a:extLst>
          </p:cNvPr>
          <p:cNvSpPr>
            <a:spLocks noGrp="1"/>
          </p:cNvSpPr>
          <p:nvPr>
            <p:ph type="ftr" sz="quarter" idx="11"/>
          </p:nvPr>
        </p:nvSpPr>
        <p:spPr/>
        <p:txBody>
          <a:bodyPr/>
          <a:lstStyle/>
          <a:p>
            <a:r>
              <a:rPr lang="en-US"/>
              <a:t>Sample Footer Text</a:t>
            </a:r>
          </a:p>
        </p:txBody>
      </p:sp>
      <p:pic>
        <p:nvPicPr>
          <p:cNvPr id="6" name="Image 5">
            <a:extLst>
              <a:ext uri="{FF2B5EF4-FFF2-40B4-BE49-F238E27FC236}">
                <a16:creationId xmlns:a16="http://schemas.microsoft.com/office/drawing/2014/main" id="{D1091D53-84D8-6370-D466-484F0F33B263}"/>
              </a:ext>
            </a:extLst>
          </p:cNvPr>
          <p:cNvPicPr>
            <a:picLocks noChangeAspect="1"/>
          </p:cNvPicPr>
          <p:nvPr/>
        </p:nvPicPr>
        <p:blipFill>
          <a:blip r:embed="rId2"/>
          <a:stretch>
            <a:fillRect/>
          </a:stretch>
        </p:blipFill>
        <p:spPr>
          <a:xfrm>
            <a:off x="86059" y="0"/>
            <a:ext cx="4681728" cy="6858000"/>
          </a:xfrm>
          <a:prstGeom prst="rect">
            <a:avLst/>
          </a:prstGeom>
        </p:spPr>
      </p:pic>
      <p:pic>
        <p:nvPicPr>
          <p:cNvPr id="7" name="Image 6">
            <a:extLst>
              <a:ext uri="{FF2B5EF4-FFF2-40B4-BE49-F238E27FC236}">
                <a16:creationId xmlns:a16="http://schemas.microsoft.com/office/drawing/2014/main" id="{AD80D43E-F2F3-860A-0BA7-61FD7A124005}"/>
              </a:ext>
            </a:extLst>
          </p:cNvPr>
          <p:cNvPicPr>
            <a:picLocks noChangeAspect="1"/>
          </p:cNvPicPr>
          <p:nvPr/>
        </p:nvPicPr>
        <p:blipFill>
          <a:blip r:embed="rId3"/>
          <a:stretch>
            <a:fillRect/>
          </a:stretch>
        </p:blipFill>
        <p:spPr>
          <a:xfrm>
            <a:off x="6186520" y="1429338"/>
            <a:ext cx="5243014" cy="3999323"/>
          </a:xfrm>
          <a:prstGeom prst="rect">
            <a:avLst/>
          </a:prstGeom>
        </p:spPr>
      </p:pic>
    </p:spTree>
    <p:extLst>
      <p:ext uri="{BB962C8B-B14F-4D97-AF65-F5344CB8AC3E}">
        <p14:creationId xmlns:p14="http://schemas.microsoft.com/office/powerpoint/2010/main" val="130552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DE96EEB-D955-C8D2-3F77-D22F479581CD}"/>
              </a:ext>
            </a:extLst>
          </p:cNvPr>
          <p:cNvPicPr>
            <a:picLocks noChangeAspect="1"/>
          </p:cNvPicPr>
          <p:nvPr/>
        </p:nvPicPr>
        <p:blipFill>
          <a:blip r:embed="rId2"/>
          <a:stretch>
            <a:fillRect/>
          </a:stretch>
        </p:blipFill>
        <p:spPr>
          <a:xfrm>
            <a:off x="715383" y="755672"/>
            <a:ext cx="5371042" cy="5346655"/>
          </a:xfrm>
          <a:prstGeom prst="rect">
            <a:avLst/>
          </a:prstGeom>
        </p:spPr>
      </p:pic>
      <p:pic>
        <p:nvPicPr>
          <p:cNvPr id="6" name="Image 5">
            <a:extLst>
              <a:ext uri="{FF2B5EF4-FFF2-40B4-BE49-F238E27FC236}">
                <a16:creationId xmlns:a16="http://schemas.microsoft.com/office/drawing/2014/main" id="{44D535EA-A152-8B19-4A04-F22B94422C9C}"/>
              </a:ext>
            </a:extLst>
          </p:cNvPr>
          <p:cNvPicPr>
            <a:picLocks noChangeAspect="1"/>
          </p:cNvPicPr>
          <p:nvPr/>
        </p:nvPicPr>
        <p:blipFill>
          <a:blip r:embed="rId3"/>
          <a:stretch>
            <a:fillRect/>
          </a:stretch>
        </p:blipFill>
        <p:spPr>
          <a:xfrm>
            <a:off x="6224403" y="1326967"/>
            <a:ext cx="5761219" cy="4352921"/>
          </a:xfrm>
          <a:prstGeom prst="rect">
            <a:avLst/>
          </a:prstGeom>
        </p:spPr>
      </p:pic>
    </p:spTree>
    <p:extLst>
      <p:ext uri="{BB962C8B-B14F-4D97-AF65-F5344CB8AC3E}">
        <p14:creationId xmlns:p14="http://schemas.microsoft.com/office/powerpoint/2010/main" val="4016585062"/>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hronicle">
      <a:majorFont>
        <a:latin typeface="Univers Condensed"/>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87</TotalTime>
  <Words>458</Words>
  <Application>Microsoft Office PowerPoint</Application>
  <PresentationFormat>Grand écran</PresentationFormat>
  <Paragraphs>45</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Univers</vt:lpstr>
      <vt:lpstr>Univers Condensed</vt:lpstr>
      <vt:lpstr>ChronicleVTI</vt:lpstr>
      <vt:lpstr>COURS CNV 8   La verbalisation La reformulation </vt:lpstr>
      <vt:lpstr> Nous avons observé des formulations dans des contextes divers mais appartenant aux situations de la vie quotidienne.  Nous savons que dans l’expression je dois identifier le besoin déclaré ou caché pour répondre à la demande.  Nous avons également observé que certaines formulations pouvaient contenir une évaluation ou jugement exprimés de façon plus subtile et dirigeant la verbalisation dans le sens d’une critique ou d’un reproche.  Le langage non verbal peut lui aussi être important et parfois signifier le contraire du contenu verbal…</vt:lpstr>
      <vt:lpstr> Observer et demander: processus</vt:lpstr>
      <vt:lpstr>Présentation PowerPoint</vt:lpstr>
      <vt:lpstr>Présentation PowerPoint</vt:lpstr>
      <vt:lpstr>Présentation PowerPoint</vt:lpstr>
      <vt:lpstr>Matériel complémentaire:  Dans dossier cours 8 Muni:  Fiche de vocabulaire pour les sentiments avec évaluation et sentiments liés aux besoins  Fiche complexe détaillée du processus CNV Spiralis </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CNV 8   La verbalisation La reformulation </dc:title>
  <dc:creator>Fabienne Kowal</dc:creator>
  <cp:lastModifiedBy>Fabienne Kowal</cp:lastModifiedBy>
  <cp:revision>1</cp:revision>
  <dcterms:created xsi:type="dcterms:W3CDTF">2023-11-14T13:22:15Z</dcterms:created>
  <dcterms:modified xsi:type="dcterms:W3CDTF">2023-11-14T14:49:59Z</dcterms:modified>
</cp:coreProperties>
</file>