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4" r:id="rId1"/>
  </p:sldMasterIdLst>
  <p:notesMasterIdLst>
    <p:notesMasterId r:id="rId28"/>
  </p:notesMasterIdLst>
  <p:sldIdLst>
    <p:sldId id="256" r:id="rId2"/>
    <p:sldId id="257" r:id="rId3"/>
    <p:sldId id="258" r:id="rId4"/>
    <p:sldId id="261" r:id="rId5"/>
    <p:sldId id="259" r:id="rId6"/>
    <p:sldId id="285" r:id="rId7"/>
    <p:sldId id="260" r:id="rId8"/>
    <p:sldId id="289" r:id="rId9"/>
    <p:sldId id="290" r:id="rId10"/>
    <p:sldId id="291" r:id="rId11"/>
    <p:sldId id="277" r:id="rId12"/>
    <p:sldId id="278" r:id="rId13"/>
    <p:sldId id="262" r:id="rId14"/>
    <p:sldId id="288" r:id="rId15"/>
    <p:sldId id="279" r:id="rId16"/>
    <p:sldId id="271" r:id="rId17"/>
    <p:sldId id="272" r:id="rId18"/>
    <p:sldId id="286" r:id="rId19"/>
    <p:sldId id="287" r:id="rId20"/>
    <p:sldId id="263" r:id="rId21"/>
    <p:sldId id="280" r:id="rId22"/>
    <p:sldId id="292" r:id="rId23"/>
    <p:sldId id="282" r:id="rId24"/>
    <p:sldId id="284" r:id="rId25"/>
    <p:sldId id="273" r:id="rId26"/>
    <p:sldId id="276" r:id="rId27"/>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18"/>
    <p:restoredTop sz="62898" autoAdjust="0"/>
  </p:normalViewPr>
  <p:slideViewPr>
    <p:cSldViewPr snapToGrid="0" snapToObjects="1">
      <p:cViewPr varScale="1">
        <p:scale>
          <a:sx n="115" d="100"/>
          <a:sy n="115" d="100"/>
        </p:scale>
        <p:origin x="1288"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0B4D8A-DB70-45F0-89C9-950C00DD5BBC}" type="datetimeFigureOut">
              <a:rPr lang="fr-FR" smtClean="0"/>
              <a:pPr/>
              <a:t>18/11/2019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B55B24-7313-488B-AEEC-716BDB324965}"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fr-FR"/>
              <a:t>Cliquez et modifiez le titre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F7165B66-29D7-CB40-8AA1-201CC29050E9}" type="datetimeFigureOut">
              <a:rPr lang="fr-FR" smtClean="0"/>
              <a:pPr/>
              <a:t>18/11/2019</a:t>
            </a:fld>
            <a:endParaRPr lang="fr-FR"/>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fr-FR"/>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1587E8E2-5C9C-C745-B9ED-B225C223E69B}"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a:p>
        </p:txBody>
      </p:sp>
      <p:sp>
        <p:nvSpPr>
          <p:cNvPr id="5" name="Date Placeholder 4"/>
          <p:cNvSpPr>
            <a:spLocks noGrp="1"/>
          </p:cNvSpPr>
          <p:nvPr>
            <p:ph type="dt" sz="half" idx="10"/>
          </p:nvPr>
        </p:nvSpPr>
        <p:spPr/>
        <p:txBody>
          <a:bodyPr/>
          <a:lstStyle/>
          <a:p>
            <a:fld id="{F7165B66-29D7-CB40-8AA1-201CC29050E9}" type="datetimeFigureOut">
              <a:rPr lang="fr-FR" smtClean="0"/>
              <a:pPr/>
              <a:t>18/11/2019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587E8E2-5C9C-C745-B9ED-B225C223E69B}" type="slidenum">
              <a:rPr lang="fr-FR" smtClean="0"/>
              <a:pPr/>
              <a:t>‹N°›</a:t>
            </a:fld>
            <a:endParaRPr lang="fr-F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5" name="Date Placeholder 4"/>
          <p:cNvSpPr>
            <a:spLocks noGrp="1"/>
          </p:cNvSpPr>
          <p:nvPr>
            <p:ph type="dt" sz="half" idx="10"/>
          </p:nvPr>
        </p:nvSpPr>
        <p:spPr/>
        <p:txBody>
          <a:bodyPr/>
          <a:lstStyle/>
          <a:p>
            <a:fld id="{F7165B66-29D7-CB40-8AA1-201CC29050E9}" type="datetimeFigureOut">
              <a:rPr lang="fr-FR" smtClean="0"/>
              <a:pPr/>
              <a:t>18/11/2019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587E8E2-5C9C-C745-B9ED-B225C223E69B}" type="slidenum">
              <a:rPr lang="fr-FR" smtClean="0"/>
              <a:pPr/>
              <a:t>‹N°›</a:t>
            </a:fld>
            <a:endParaRPr lang="fr-FR"/>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a:p>
        </p:txBody>
      </p:sp>
      <p:sp>
        <p:nvSpPr>
          <p:cNvPr id="3" name="Date Placeholder 2"/>
          <p:cNvSpPr>
            <a:spLocks noGrp="1"/>
          </p:cNvSpPr>
          <p:nvPr>
            <p:ph type="dt" sz="half" idx="10"/>
          </p:nvPr>
        </p:nvSpPr>
        <p:spPr/>
        <p:txBody>
          <a:bodyPr/>
          <a:lstStyle/>
          <a:p>
            <a:fld id="{F7165B66-29D7-CB40-8AA1-201CC29050E9}" type="datetimeFigureOut">
              <a:rPr lang="fr-FR" smtClean="0"/>
              <a:pPr/>
              <a:t>18/11/2019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587E8E2-5C9C-C745-B9ED-B225C223E69B}" type="slidenum">
              <a:rPr lang="fr-FR" smtClean="0"/>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165B66-29D7-CB40-8AA1-201CC29050E9}" type="datetimeFigureOut">
              <a:rPr lang="fr-FR" smtClean="0"/>
              <a:pPr/>
              <a:t>18/11/2019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587E8E2-5C9C-C745-B9ED-B225C223E69B}" type="slidenum">
              <a:rPr lang="fr-FR" smtClean="0"/>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fr-FR"/>
              <a:t>Cliquez et modifiez le titre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Text Placeholder 3"/>
          <p:cNvSpPr>
            <a:spLocks noGrp="1"/>
          </p:cNvSpPr>
          <p:nvPr>
            <p:ph type="body" sz="half" idx="2"/>
          </p:nvPr>
        </p:nvSpPr>
        <p:spPr>
          <a:xfrm>
            <a:off x="914398" y="2866030"/>
            <a:ext cx="3563938"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7165B66-29D7-CB40-8AA1-201CC29050E9}" type="datetimeFigureOut">
              <a:rPr lang="fr-FR" smtClean="0"/>
              <a:pPr/>
              <a:t>18/11/2019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587E8E2-5C9C-C745-B9ED-B225C223E69B}" type="slidenum">
              <a:rPr lang="fr-FR" smtClean="0"/>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fr-FR"/>
              <a:t>Cliquez et modifiez le titre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7165B66-29D7-CB40-8AA1-201CC29050E9}" type="datetimeFigureOut">
              <a:rPr lang="fr-FR" smtClean="0"/>
              <a:pPr/>
              <a:t>18/11/2019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587E8E2-5C9C-C745-B9ED-B225C223E69B}" type="slidenum">
              <a:rPr lang="fr-FR" smtClean="0"/>
              <a:pPr/>
              <a:t>‹N°›</a:t>
            </a:fld>
            <a:endParaRPr lang="fr-FR"/>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fr-FR"/>
              <a:t>Cliquez sur l'icône pour ajouter une image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images avec légende">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fr-FR"/>
              <a:t>Cliquez sur l'icône pour ajouter une image</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fr-FR"/>
              <a:t>Cliquez sur l'icône pour ajouter une image</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fr-FR"/>
              <a:t>Cliquez et modifiez le titre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7165B66-29D7-CB40-8AA1-201CC29050E9}" type="datetimeFigureOut">
              <a:rPr lang="fr-FR" smtClean="0"/>
              <a:pPr/>
              <a:t>18/11/2019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587E8E2-5C9C-C745-B9ED-B225C223E69B}" type="slidenum">
              <a:rPr lang="fr-FR" smtClean="0"/>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mage au-dessus de légende">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fr-FR"/>
              <a:t>Cliquez et modifiez le titre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7165B66-29D7-CB40-8AA1-201CC29050E9}" type="datetimeFigureOut">
              <a:rPr lang="fr-FR" smtClean="0"/>
              <a:pPr/>
              <a:t>18/11/2019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587E8E2-5C9C-C745-B9ED-B225C223E69B}" type="slidenum">
              <a:rPr lang="fr-FR" smtClean="0"/>
              <a:pPr/>
              <a:t>‹N°›</a:t>
            </a:fld>
            <a:endParaRPr lang="fr-FR"/>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fr-FR"/>
              <a:t>Cliquez sur l'icône pour ajouter une image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images au-dessus de légende">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fr-FR"/>
              <a:t>Cliquez et modifiez le titre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fr-FR"/>
              <a:t>Cliquez sur l'icône pour ajouter une image</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fr-FR"/>
              <a:t>Cliquez sur l'icône pour ajouter une image</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7165B66-29D7-CB40-8AA1-201CC29050E9}" type="datetimeFigureOut">
              <a:rPr lang="fr-FR" smtClean="0"/>
              <a:pPr/>
              <a:t>18/11/2019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587E8E2-5C9C-C745-B9ED-B225C223E69B}" type="slidenum">
              <a:rPr lang="fr-FR" smtClean="0"/>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re et texte vertic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Date Placeholder 3"/>
          <p:cNvSpPr>
            <a:spLocks noGrp="1"/>
          </p:cNvSpPr>
          <p:nvPr>
            <p:ph type="dt" sz="half" idx="10"/>
          </p:nvPr>
        </p:nvSpPr>
        <p:spPr/>
        <p:txBody>
          <a:bodyPr/>
          <a:lstStyle/>
          <a:p>
            <a:fld id="{F7165B66-29D7-CB40-8AA1-201CC29050E9}" type="datetimeFigureOut">
              <a:rPr lang="fr-FR" smtClean="0"/>
              <a:pPr/>
              <a:t>18/11/2019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587E8E2-5C9C-C745-B9ED-B225C223E69B}"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Date Placeholder 3"/>
          <p:cNvSpPr>
            <a:spLocks noGrp="1"/>
          </p:cNvSpPr>
          <p:nvPr>
            <p:ph type="dt" sz="half" idx="10"/>
          </p:nvPr>
        </p:nvSpPr>
        <p:spPr/>
        <p:txBody>
          <a:bodyPr/>
          <a:lstStyle/>
          <a:p>
            <a:fld id="{F7165B66-29D7-CB40-8AA1-201CC29050E9}" type="datetimeFigureOut">
              <a:rPr lang="fr-FR" smtClean="0"/>
              <a:pPr/>
              <a:t>18/11/2019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587E8E2-5C9C-C745-B9ED-B225C223E69B}" type="slidenum">
              <a:rPr lang="fr-FR" smtClean="0"/>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fr-FR"/>
              <a:t>Cliquez et modifiez le titre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Date Placeholder 3"/>
          <p:cNvSpPr>
            <a:spLocks noGrp="1"/>
          </p:cNvSpPr>
          <p:nvPr>
            <p:ph type="dt" sz="half" idx="10"/>
          </p:nvPr>
        </p:nvSpPr>
        <p:spPr/>
        <p:txBody>
          <a:bodyPr/>
          <a:lstStyle/>
          <a:p>
            <a:fld id="{F7165B66-29D7-CB40-8AA1-201CC29050E9}" type="datetimeFigureOut">
              <a:rPr lang="fr-FR" smtClean="0"/>
              <a:pPr/>
              <a:t>18/11/2019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587E8E2-5C9C-C745-B9ED-B225C223E69B}"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e de titre avec filigrane">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FR"/>
              <a:t>Cliquez pour modifier les styles du texte du masque</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fr-FR"/>
              <a:t>Cliquez et modifiez le titre</a:t>
            </a:r>
            <a:endParaRPr/>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F7165B66-29D7-CB40-8AA1-201CC29050E9}" type="datetimeFigureOut">
              <a:rPr lang="fr-FR" smtClean="0"/>
              <a:pPr/>
              <a:t>18/11/2019</a:t>
            </a:fld>
            <a:endParaRPr lang="fr-FR"/>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fr-FR"/>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1587E8E2-5C9C-C745-B9ED-B225C223E69B}"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fr-FR"/>
              <a:t>Cliquez et modifiez le titre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ct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fr-FR"/>
              <a:t>Cliquez pour modifier les styles du texte du masque</a:t>
            </a:r>
          </a:p>
        </p:txBody>
      </p:sp>
      <p:sp>
        <p:nvSpPr>
          <p:cNvPr id="4" name="Date Placeholder 3"/>
          <p:cNvSpPr>
            <a:spLocks noGrp="1"/>
          </p:cNvSpPr>
          <p:nvPr>
            <p:ph type="dt" sz="half" idx="10"/>
          </p:nvPr>
        </p:nvSpPr>
        <p:spPr/>
        <p:txBody>
          <a:bodyPr/>
          <a:lstStyle/>
          <a:p>
            <a:fld id="{BBDD5338-5E5C-4C44-8E93-B98641B4B209}" type="datetimeFigureOut">
              <a:rPr lang="fr-FR" smtClean="0"/>
              <a:pPr/>
              <a:t>18/11/2019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77D87C-65A5-496D-87B3-2194CD1739D5}"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avec filigrane">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FR"/>
              <a:t>Cliquez pour modifier les styles du texte du masque</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fr-FR"/>
              <a:t>Cliquez et modifiez le titre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7165B66-29D7-CB40-8AA1-201CC29050E9}" type="datetimeFigureOut">
              <a:rPr lang="fr-FR" smtClean="0"/>
              <a:pPr/>
              <a:t>18/11/2019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587E8E2-5C9C-C745-B9ED-B225C223E69B}"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avec imag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fr-FR"/>
              <a:t>Cliquez et modifiez le titre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fr-FR"/>
              <a:t>Cliquez sur l'icône pour ajouter une image</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7165B66-29D7-CB40-8AA1-201CC29050E9}" type="datetimeFigureOut">
              <a:rPr lang="fr-FR" smtClean="0"/>
              <a:pPr/>
              <a:t>18/11/2019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587E8E2-5C9C-C745-B9ED-B225C223E69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5" name="Date Placeholder 4"/>
          <p:cNvSpPr>
            <a:spLocks noGrp="1"/>
          </p:cNvSpPr>
          <p:nvPr>
            <p:ph type="dt" sz="half" idx="10"/>
          </p:nvPr>
        </p:nvSpPr>
        <p:spPr/>
        <p:txBody>
          <a:bodyPr/>
          <a:lstStyle/>
          <a:p>
            <a:fld id="{F7165B66-29D7-CB40-8AA1-201CC29050E9}" type="datetimeFigureOut">
              <a:rPr lang="fr-FR" smtClean="0"/>
              <a:pPr/>
              <a:t>18/11/2019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587E8E2-5C9C-C745-B9ED-B225C223E69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Cliquez et modifiez le titre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7" name="Date Placeholder 6"/>
          <p:cNvSpPr>
            <a:spLocks noGrp="1"/>
          </p:cNvSpPr>
          <p:nvPr>
            <p:ph type="dt" sz="half" idx="10"/>
          </p:nvPr>
        </p:nvSpPr>
        <p:spPr/>
        <p:txBody>
          <a:bodyPr/>
          <a:lstStyle/>
          <a:p>
            <a:fld id="{F7165B66-29D7-CB40-8AA1-201CC29050E9}" type="datetimeFigureOut">
              <a:rPr lang="fr-FR" smtClean="0"/>
              <a:pPr/>
              <a:t>18/11/2019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587E8E2-5C9C-C745-B9ED-B225C223E69B}" type="slidenum">
              <a:rPr lang="fr-FR" smtClean="0"/>
              <a:pPr/>
              <a:t>‹N°›</a:t>
            </a:fld>
            <a:endParaRPr lang="fr-FR"/>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us, Haut et b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5" name="Date Placeholder 4"/>
          <p:cNvSpPr>
            <a:spLocks noGrp="1"/>
          </p:cNvSpPr>
          <p:nvPr>
            <p:ph type="dt" sz="half" idx="10"/>
          </p:nvPr>
        </p:nvSpPr>
        <p:spPr/>
        <p:txBody>
          <a:bodyPr/>
          <a:lstStyle/>
          <a:p>
            <a:fld id="{F7165B66-29D7-CB40-8AA1-201CC29050E9}" type="datetimeFigureOut">
              <a:rPr lang="fr-FR" smtClean="0"/>
              <a:pPr/>
              <a:t>18/11/2019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587E8E2-5C9C-C745-B9ED-B225C223E69B}" type="slidenum">
              <a:rPr lang="fr-FR" smtClean="0"/>
              <a:pPr/>
              <a:t>‹N°›</a:t>
            </a:fld>
            <a:endParaRPr lang="fr-FR"/>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fr-FR"/>
              <a:t>Cliquez et modifiez le titre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F7165B66-29D7-CB40-8AA1-201CC29050E9}" type="datetimeFigureOut">
              <a:rPr lang="fr-FR" smtClean="0"/>
              <a:pPr/>
              <a:t>18/11/2019</a:t>
            </a:fld>
            <a:endParaRPr lang="fr-FR"/>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fr-FR"/>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1587E8E2-5C9C-C745-B9ED-B225C223E69B}"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09800" y="1628078"/>
            <a:ext cx="6477000" cy="2219093"/>
          </a:xfrm>
        </p:spPr>
        <p:txBody>
          <a:bodyPr/>
          <a:lstStyle/>
          <a:p>
            <a:r>
              <a:rPr lang="fr-FR" sz="5400" b="1" i="1" dirty="0">
                <a:latin typeface="Goudy Old Style" panose="02020502050305020303" pitchFamily="18" charset="77"/>
              </a:rPr>
              <a:t>Jalons d’une histoire de l’enseignement et du Système Educatif  français </a:t>
            </a:r>
            <a:endParaRPr lang="fr-FR" sz="5400" dirty="0"/>
          </a:p>
        </p:txBody>
      </p:sp>
      <p:sp>
        <p:nvSpPr>
          <p:cNvPr id="3" name="Sous-titre 2"/>
          <p:cNvSpPr>
            <a:spLocks noGrp="1"/>
          </p:cNvSpPr>
          <p:nvPr>
            <p:ph type="subTitle" idx="1"/>
          </p:nvPr>
        </p:nvSpPr>
        <p:spPr>
          <a:xfrm>
            <a:off x="1405054" y="4159405"/>
            <a:ext cx="7281746" cy="2071315"/>
          </a:xfrm>
        </p:spPr>
        <p:txBody>
          <a:bodyPr>
            <a:normAutofit/>
          </a:bodyPr>
          <a:lstStyle/>
          <a:p>
            <a:endParaRPr lang="fr-FR" sz="2400" dirty="0"/>
          </a:p>
          <a:p>
            <a:endParaRPr lang="fr-FR" sz="3600" dirty="0"/>
          </a:p>
        </p:txBody>
      </p:sp>
      <p:sp>
        <p:nvSpPr>
          <p:cNvPr id="5" name="ZoneTexte 4">
            <a:extLst>
              <a:ext uri="{FF2B5EF4-FFF2-40B4-BE49-F238E27FC236}">
                <a16:creationId xmlns:a16="http://schemas.microsoft.com/office/drawing/2014/main" id="{36972B69-BCC7-E541-8392-946A9868D360}"/>
              </a:ext>
            </a:extLst>
          </p:cNvPr>
          <p:cNvSpPr txBox="1"/>
          <p:nvPr/>
        </p:nvSpPr>
        <p:spPr>
          <a:xfrm>
            <a:off x="4014439" y="5809786"/>
            <a:ext cx="5129561" cy="646331"/>
          </a:xfrm>
          <a:prstGeom prst="rect">
            <a:avLst/>
          </a:prstGeom>
          <a:noFill/>
        </p:spPr>
        <p:txBody>
          <a:bodyPr wrap="square" rtlCol="0">
            <a:spAutoFit/>
          </a:bodyPr>
          <a:lstStyle/>
          <a:p>
            <a:r>
              <a:rPr lang="fr-FR" i="1" dirty="0">
                <a:latin typeface="Goudy Old Style" panose="02020502050305020303" pitchFamily="18" charset="77"/>
              </a:rPr>
              <a:t>Martine </a:t>
            </a:r>
            <a:r>
              <a:rPr lang="fr-FR" i="1" dirty="0" err="1">
                <a:latin typeface="Goudy Old Style" panose="02020502050305020303" pitchFamily="18" charset="77"/>
              </a:rPr>
              <a:t>Meskel-Cresta</a:t>
            </a:r>
            <a:br>
              <a:rPr lang="fr-FR" i="1" dirty="0">
                <a:latin typeface="Goudy Old Style" panose="02020502050305020303" pitchFamily="18" charset="77"/>
              </a:rPr>
            </a:br>
            <a:r>
              <a:rPr lang="fr-FR" i="1" dirty="0">
                <a:latin typeface="Goudy Old Style" panose="02020502050305020303" pitchFamily="18" charset="77"/>
              </a:rPr>
              <a:t>			INSPE de l’Académie de Versailles</a:t>
            </a:r>
            <a:endParaRPr lang="fr-FR" dirty="0"/>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7F9FDE-2902-DD4D-8BFC-9CB98F40E77F}"/>
              </a:ext>
            </a:extLst>
          </p:cNvPr>
          <p:cNvSpPr>
            <a:spLocks noGrp="1"/>
          </p:cNvSpPr>
          <p:nvPr>
            <p:ph type="title"/>
          </p:nvPr>
        </p:nvSpPr>
        <p:spPr/>
        <p:txBody>
          <a:bodyPr/>
          <a:lstStyle/>
          <a:p>
            <a:r>
              <a:rPr lang="fr-FR" sz="2800" b="1" i="1" dirty="0"/>
              <a:t>Quelques étapes historiques (suite)</a:t>
            </a:r>
            <a:endParaRPr lang="fr-FR" sz="2800" dirty="0"/>
          </a:p>
        </p:txBody>
      </p:sp>
      <p:sp>
        <p:nvSpPr>
          <p:cNvPr id="3" name="Espace réservé du contenu 2">
            <a:extLst>
              <a:ext uri="{FF2B5EF4-FFF2-40B4-BE49-F238E27FC236}">
                <a16:creationId xmlns:a16="http://schemas.microsoft.com/office/drawing/2014/main" id="{215E7C97-06F1-9C42-A725-CB17578F1D39}"/>
              </a:ext>
            </a:extLst>
          </p:cNvPr>
          <p:cNvSpPr>
            <a:spLocks noGrp="1"/>
          </p:cNvSpPr>
          <p:nvPr>
            <p:ph idx="1"/>
          </p:nvPr>
        </p:nvSpPr>
        <p:spPr/>
        <p:txBody>
          <a:bodyPr>
            <a:normAutofit lnSpcReduction="10000"/>
          </a:bodyPr>
          <a:lstStyle/>
          <a:p>
            <a:r>
              <a:rPr lang="fr-FR" b="1" dirty="0"/>
              <a:t>III. </a:t>
            </a:r>
            <a:r>
              <a:rPr lang="fr-FR" b="1" dirty="0" err="1"/>
              <a:t>XXè</a:t>
            </a:r>
            <a:r>
              <a:rPr lang="fr-FR" b="1" dirty="0"/>
              <a:t> et </a:t>
            </a:r>
            <a:r>
              <a:rPr lang="fr-FR" b="1" dirty="0" err="1"/>
              <a:t>XXIè</a:t>
            </a:r>
            <a:r>
              <a:rPr lang="fr-FR" b="1" dirty="0"/>
              <a:t> Siècles.</a:t>
            </a:r>
          </a:p>
          <a:p>
            <a:pPr marL="457200" indent="-457200">
              <a:buAutoNum type="arabicPeriod"/>
            </a:pPr>
            <a:r>
              <a:rPr lang="fr-FR" sz="1900" b="1" dirty="0"/>
              <a:t>Stabilité / Débats. </a:t>
            </a:r>
            <a:r>
              <a:rPr lang="fr-FR" sz="1900" dirty="0"/>
              <a:t>Cf. travail de Célestin Freinet (1896-1966) ; débats lancés dès 1918 par les universitaires à propos de l’école unique…</a:t>
            </a:r>
          </a:p>
          <a:p>
            <a:pPr marL="457200" indent="-457200">
              <a:buAutoNum type="arabicPeriod"/>
            </a:pPr>
            <a:r>
              <a:rPr lang="fr-FR" sz="1900" b="1" dirty="0"/>
              <a:t>Réformes, réformes (1940...) : </a:t>
            </a:r>
            <a:r>
              <a:rPr lang="fr-FR" sz="1900" dirty="0"/>
              <a:t>Sous Vichy, défiance envers “la laïque” ; les ENI sont supprimées et remplacées par des Instituts (!) ; un instituteur devra avoir le bac (1940). Après 1945 : 1947, publication du plan Langevin-Wallon, soit une école unique à pédagogie renouvelée.</a:t>
            </a:r>
            <a:br>
              <a:rPr lang="fr-FR" sz="1900" dirty="0"/>
            </a:br>
            <a:r>
              <a:rPr lang="fr-FR" sz="1900" dirty="0"/>
              <a:t>1959, obligation scolaire jusqu’à 16 ans; Baby-boom et souci de démocratisation.</a:t>
            </a:r>
            <a:br>
              <a:rPr lang="fr-FR" sz="1900" dirty="0"/>
            </a:br>
            <a:r>
              <a:rPr lang="fr-FR" sz="1900" dirty="0"/>
              <a:t>1968 et réforme Haby du collège unique (1975).</a:t>
            </a:r>
          </a:p>
          <a:p>
            <a:pPr marL="457200" indent="-457200">
              <a:buAutoNum type="arabicPeriod"/>
            </a:pPr>
            <a:r>
              <a:rPr lang="fr-FR" sz="1900" b="1" dirty="0"/>
              <a:t>Les lois d’orientation : </a:t>
            </a:r>
            <a:r>
              <a:rPr lang="fr-FR" sz="1900" dirty="0"/>
              <a:t>1989, 2005, 2013…</a:t>
            </a:r>
          </a:p>
        </p:txBody>
      </p:sp>
    </p:spTree>
    <p:extLst>
      <p:ext uri="{BB962C8B-B14F-4D97-AF65-F5344CB8AC3E}">
        <p14:creationId xmlns:p14="http://schemas.microsoft.com/office/powerpoint/2010/main" val="199011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0FF705-D821-1A41-B744-7FC44C740A9A}"/>
              </a:ext>
            </a:extLst>
          </p:cNvPr>
          <p:cNvSpPr>
            <a:spLocks noGrp="1"/>
          </p:cNvSpPr>
          <p:nvPr>
            <p:ph type="title"/>
          </p:nvPr>
        </p:nvSpPr>
        <p:spPr>
          <a:xfrm>
            <a:off x="914400" y="345688"/>
            <a:ext cx="7313613" cy="858644"/>
          </a:xfrm>
        </p:spPr>
        <p:txBody>
          <a:bodyPr/>
          <a:lstStyle/>
          <a:p>
            <a:r>
              <a:rPr lang="fr-FR" sz="2400" b="1" i="1" dirty="0"/>
              <a:t>Révolutions scolaires (suite) :</a:t>
            </a:r>
            <a:br>
              <a:rPr lang="fr-FR" sz="2400" b="1" i="1" dirty="0"/>
            </a:br>
            <a:endParaRPr lang="fr-FR" sz="2400" b="1" i="1" dirty="0"/>
          </a:p>
        </p:txBody>
      </p:sp>
      <p:sp>
        <p:nvSpPr>
          <p:cNvPr id="3" name="Espace réservé du contenu 2">
            <a:extLst>
              <a:ext uri="{FF2B5EF4-FFF2-40B4-BE49-F238E27FC236}">
                <a16:creationId xmlns:a16="http://schemas.microsoft.com/office/drawing/2014/main" id="{FF2903AE-8846-A34C-A6BA-F629F36EC74C}"/>
              </a:ext>
            </a:extLst>
          </p:cNvPr>
          <p:cNvSpPr>
            <a:spLocks noGrp="1"/>
          </p:cNvSpPr>
          <p:nvPr>
            <p:ph idx="1"/>
          </p:nvPr>
        </p:nvSpPr>
        <p:spPr>
          <a:xfrm>
            <a:off x="914400" y="1204332"/>
            <a:ext cx="7313613" cy="4808550"/>
          </a:xfrm>
        </p:spPr>
        <p:txBody>
          <a:bodyPr>
            <a:normAutofit lnSpcReduction="10000"/>
          </a:bodyPr>
          <a:lstStyle/>
          <a:p>
            <a:pPr marL="0" indent="0">
              <a:buNone/>
            </a:pPr>
            <a:r>
              <a:rPr lang="fr-FR" sz="1900" dirty="0"/>
              <a:t>- </a:t>
            </a:r>
            <a:r>
              <a:rPr lang="fr-FR" sz="1900" b="1" dirty="0"/>
              <a:t>Celle des années 1960-80</a:t>
            </a:r>
            <a:r>
              <a:rPr lang="fr-FR" sz="1900" dirty="0"/>
              <a:t>, avec un immense effort de scolarisation, qui démultiplie les années passées à l’école, en amont par l’extension de l’école maternelle, en aval par la scolarisation des 12-16 ans.</a:t>
            </a:r>
          </a:p>
          <a:p>
            <a:pPr marL="0" indent="0">
              <a:buNone/>
            </a:pPr>
            <a:r>
              <a:rPr lang="fr-FR" sz="1900" dirty="0"/>
              <a:t>- </a:t>
            </a:r>
            <a:r>
              <a:rPr lang="fr-FR" sz="1900" b="1" dirty="0"/>
              <a:t>Celle </a:t>
            </a:r>
            <a:r>
              <a:rPr lang="fr-FR" sz="1900" dirty="0"/>
              <a:t>qui, </a:t>
            </a:r>
            <a:r>
              <a:rPr lang="fr-FR" sz="1900" b="1" dirty="0"/>
              <a:t>à partir des années 80</a:t>
            </a:r>
            <a:r>
              <a:rPr lang="fr-FR" sz="1900" dirty="0"/>
              <a:t>, réalise l’explosion des lycées, la massification des diplômés, mais aussi, trop souvent, la dissociation entre le diplôme et l’entrée dans le métier. La désillusion est alors parfois d’autant plus grande que l’échec scolaire signifie souvent marginalisation, voire exclusion sociale ou du moins retard par rapport aux mutations technico-économiques.</a:t>
            </a:r>
          </a:p>
          <a:p>
            <a:pPr marL="0" indent="0">
              <a:buNone/>
            </a:pPr>
            <a:r>
              <a:rPr lang="fr-FR" sz="1900" dirty="0"/>
              <a:t>- </a:t>
            </a:r>
            <a:r>
              <a:rPr lang="fr-FR" sz="1900" b="1" dirty="0"/>
              <a:t>A la fin des années 80</a:t>
            </a:r>
            <a:r>
              <a:rPr lang="fr-FR" sz="1900" dirty="0"/>
              <a:t>, si on ne propose pas de nouvelles évolutions structurelles, on essaie de réformer les pratiques pédagogiques : pédagogies de contrat, projets, différenciation et travaux interdisciplinaires.</a:t>
            </a:r>
          </a:p>
          <a:p>
            <a:pPr marL="0" indent="0">
              <a:buNone/>
            </a:pPr>
            <a:r>
              <a:rPr lang="fr-FR" sz="1900" dirty="0"/>
              <a:t> - </a:t>
            </a:r>
            <a:r>
              <a:rPr lang="fr-FR" sz="1900" b="1" dirty="0"/>
              <a:t>Depuis 2005</a:t>
            </a:r>
            <a:r>
              <a:rPr lang="fr-FR" sz="1900" dirty="0"/>
              <a:t>, insistance sur la réussite de tous et pratique intense de l’évaluation à tous les niveaux pour rendre le système plus efficace et productif.</a:t>
            </a:r>
          </a:p>
          <a:p>
            <a:endParaRPr lang="fr-FR" dirty="0"/>
          </a:p>
        </p:txBody>
      </p:sp>
      <p:sp>
        <p:nvSpPr>
          <p:cNvPr id="5" name="ZoneTexte 4">
            <a:extLst>
              <a:ext uri="{FF2B5EF4-FFF2-40B4-BE49-F238E27FC236}">
                <a16:creationId xmlns:a16="http://schemas.microsoft.com/office/drawing/2014/main" id="{9F3271C2-B802-0A41-8F4A-EB5EB629C206}"/>
              </a:ext>
            </a:extLst>
          </p:cNvPr>
          <p:cNvSpPr txBox="1"/>
          <p:nvPr/>
        </p:nvSpPr>
        <p:spPr>
          <a:xfrm>
            <a:off x="6523463" y="446049"/>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40723501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ADFF4E-1663-0E45-9E88-1D439138C43E}"/>
              </a:ext>
            </a:extLst>
          </p:cNvPr>
          <p:cNvSpPr>
            <a:spLocks noGrp="1"/>
          </p:cNvSpPr>
          <p:nvPr>
            <p:ph type="title"/>
          </p:nvPr>
        </p:nvSpPr>
        <p:spPr>
          <a:xfrm>
            <a:off x="914400" y="156118"/>
            <a:ext cx="7313613" cy="747132"/>
          </a:xfrm>
        </p:spPr>
        <p:txBody>
          <a:bodyPr/>
          <a:lstStyle/>
          <a:p>
            <a:r>
              <a:rPr lang="fr-FR" sz="2800" b="1" i="1" dirty="0"/>
              <a:t>Des lois d’orientation </a:t>
            </a:r>
          </a:p>
        </p:txBody>
      </p:sp>
      <p:sp>
        <p:nvSpPr>
          <p:cNvPr id="3" name="Espace réservé du contenu 2">
            <a:extLst>
              <a:ext uri="{FF2B5EF4-FFF2-40B4-BE49-F238E27FC236}">
                <a16:creationId xmlns:a16="http://schemas.microsoft.com/office/drawing/2014/main" id="{201D09FF-612B-5346-B8C2-08F3D4A19684}"/>
              </a:ext>
            </a:extLst>
          </p:cNvPr>
          <p:cNvSpPr>
            <a:spLocks noGrp="1"/>
          </p:cNvSpPr>
          <p:nvPr>
            <p:ph idx="1"/>
          </p:nvPr>
        </p:nvSpPr>
        <p:spPr>
          <a:xfrm>
            <a:off x="914400" y="903250"/>
            <a:ext cx="7313613" cy="4598020"/>
          </a:xfrm>
        </p:spPr>
        <p:txBody>
          <a:bodyPr>
            <a:noAutofit/>
          </a:bodyPr>
          <a:lstStyle/>
          <a:p>
            <a:r>
              <a:rPr lang="fr-FR" sz="1800" b="1" dirty="0"/>
              <a:t>1989</a:t>
            </a:r>
            <a:r>
              <a:rPr lang="fr-FR" sz="1800" dirty="0"/>
              <a:t> : loi Jospin.</a:t>
            </a:r>
            <a:br>
              <a:rPr lang="fr-FR" sz="1800" dirty="0"/>
            </a:br>
            <a:r>
              <a:rPr lang="fr-FR" sz="1800" dirty="0"/>
              <a:t>Elève au centre, partenariat, organisation de la scolarité en cycles de 3 ans, projets d’école, 80% au niveau Bac, création des IUFM.</a:t>
            </a:r>
          </a:p>
          <a:p>
            <a:r>
              <a:rPr lang="fr-FR" sz="1800" b="1" dirty="0"/>
              <a:t>2005</a:t>
            </a:r>
            <a:r>
              <a:rPr lang="fr-FR" sz="1800" dirty="0"/>
              <a:t> : loi Fillon</a:t>
            </a:r>
            <a:br>
              <a:rPr lang="fr-FR" sz="1800" dirty="0"/>
            </a:br>
            <a:r>
              <a:rPr lang="fr-FR" sz="1800" dirty="0"/>
              <a:t>Faire partager les valeurs de la République</a:t>
            </a:r>
            <a:br>
              <a:rPr lang="fr-FR" sz="1800" dirty="0"/>
            </a:br>
            <a:r>
              <a:rPr lang="fr-FR" sz="1800" dirty="0"/>
              <a:t>Conduire 100 % des élèves au terme de leur scolarité obligatoire à un diplôme et une qualification reconnue (niveau 5)</a:t>
            </a:r>
            <a:br>
              <a:rPr lang="fr-FR" sz="1800" dirty="0"/>
            </a:br>
            <a:r>
              <a:rPr lang="fr-FR" sz="1800" dirty="0"/>
              <a:t>Garantir l'acquisition d'un </a:t>
            </a:r>
            <a:r>
              <a:rPr lang="fr-FR" sz="1800" b="1" dirty="0"/>
              <a:t>socle commun de connaissances et de compétences</a:t>
            </a:r>
            <a:r>
              <a:rPr lang="fr-FR" sz="1800" dirty="0"/>
              <a:t> indispensables à chaque élève.</a:t>
            </a:r>
          </a:p>
          <a:p>
            <a:r>
              <a:rPr lang="fr-FR" sz="1800" b="1" dirty="0"/>
              <a:t>2013</a:t>
            </a:r>
            <a:r>
              <a:rPr lang="fr-FR" sz="1800" dirty="0"/>
              <a:t> : loi </a:t>
            </a:r>
            <a:r>
              <a:rPr lang="fr-FR" sz="1800" dirty="0" err="1"/>
              <a:t>Peillon</a:t>
            </a:r>
            <a:r>
              <a:rPr lang="fr-FR" sz="1800" dirty="0"/>
              <a:t>, de refondation de l'École de la République</a:t>
            </a:r>
            <a:br>
              <a:rPr lang="fr-FR" sz="1800" dirty="0"/>
            </a:br>
            <a:r>
              <a:rPr lang="fr-FR" sz="1800" dirty="0"/>
              <a:t>Dispositif plus de maîtres que de classes</a:t>
            </a:r>
            <a:br>
              <a:rPr lang="fr-FR" sz="1800" dirty="0"/>
            </a:br>
            <a:r>
              <a:rPr lang="fr-FR" sz="1800" dirty="0"/>
              <a:t>Création des ESPE</a:t>
            </a:r>
            <a:br>
              <a:rPr lang="fr-FR" sz="1800" dirty="0"/>
            </a:br>
            <a:r>
              <a:rPr lang="fr-FR" sz="1800" dirty="0"/>
              <a:t>Un service public du numérique éducatif</a:t>
            </a:r>
          </a:p>
          <a:p>
            <a:r>
              <a:rPr lang="fr-FR" sz="1800" b="1" dirty="0"/>
              <a:t>2019</a:t>
            </a:r>
            <a:r>
              <a:rPr lang="fr-FR" sz="1800" dirty="0"/>
              <a:t>, JM </a:t>
            </a:r>
            <a:r>
              <a:rPr lang="fr-FR" sz="1800" dirty="0" err="1"/>
              <a:t>Blanquer</a:t>
            </a:r>
            <a:r>
              <a:rPr lang="fr-FR" sz="1800" dirty="0"/>
              <a:t> :  l’école de la confiance et les fondamentaux</a:t>
            </a:r>
            <a:br>
              <a:rPr lang="fr-FR" sz="1800" dirty="0"/>
            </a:br>
            <a:r>
              <a:rPr lang="fr-FR" sz="1800" dirty="0"/>
              <a:t>Au collège, le dispositif gratuit « Devoirs faits »</a:t>
            </a:r>
            <a:br>
              <a:rPr lang="fr-FR" sz="1800" dirty="0"/>
            </a:br>
            <a:r>
              <a:rPr lang="fr-FR" sz="1800" dirty="0"/>
              <a:t>Au lycée, l'abandon des filières ES, L et S, dans l'optique de l'instauration d'un « nouveau bac  »</a:t>
            </a:r>
            <a:br>
              <a:rPr lang="fr-FR" sz="1800" dirty="0"/>
            </a:br>
            <a:r>
              <a:rPr lang="fr-FR" sz="1800" dirty="0"/>
              <a:t>Création des INSPE et insistance sur l’Ecole inclusive</a:t>
            </a:r>
          </a:p>
        </p:txBody>
      </p:sp>
    </p:spTree>
    <p:extLst>
      <p:ext uri="{BB962C8B-B14F-4D97-AF65-F5344CB8AC3E}">
        <p14:creationId xmlns:p14="http://schemas.microsoft.com/office/powerpoint/2010/main" val="4264039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b="1" i="1" dirty="0"/>
              <a:t>Les niveaux de la scolarité en France </a:t>
            </a:r>
            <a:br>
              <a:rPr lang="fr-FR" b="1" i="1" dirty="0"/>
            </a:br>
            <a:endParaRPr lang="fr-FR" b="1" i="1" dirty="0"/>
          </a:p>
        </p:txBody>
      </p:sp>
      <p:sp>
        <p:nvSpPr>
          <p:cNvPr id="3" name="Espace réservé du contenu 2"/>
          <p:cNvSpPr>
            <a:spLocks noGrp="1"/>
          </p:cNvSpPr>
          <p:nvPr>
            <p:ph idx="1"/>
          </p:nvPr>
        </p:nvSpPr>
        <p:spPr>
          <a:xfrm>
            <a:off x="914400" y="1182624"/>
            <a:ext cx="7313613" cy="4056062"/>
          </a:xfrm>
        </p:spPr>
        <p:txBody>
          <a:bodyPr>
            <a:normAutofit fontScale="25000" lnSpcReduction="20000"/>
          </a:bodyPr>
          <a:lstStyle/>
          <a:p>
            <a:r>
              <a:rPr lang="fr-FR" sz="9600" dirty="0"/>
              <a:t>1) </a:t>
            </a:r>
            <a:r>
              <a:rPr lang="fr-FR" sz="9600" b="1" i="1" dirty="0"/>
              <a:t>La Maternelle</a:t>
            </a:r>
          </a:p>
          <a:p>
            <a:r>
              <a:rPr lang="fr-FR" sz="7200" dirty="0"/>
              <a:t>Spécificité française par excellence et fleuron du système éducatif français, ce niveau de </a:t>
            </a:r>
            <a:r>
              <a:rPr lang="fr-FR" sz="7200" dirty="0" err="1"/>
              <a:t>pré-scolarisation</a:t>
            </a:r>
            <a:r>
              <a:rPr lang="fr-FR" sz="7200" dirty="0"/>
              <a:t> non obligatoire jusqu’à cette rentrée, mais très fréquenté, représente un mode original de prise en charge des jeunes enfants, les objectifs étant de scolariser, socialiser et faire apprendre. D’abord école de la spontanéité (celle du comportement maternel) où la place du jeu est prépondérante, l’école maternelle a progressivement valorisé les activités d’expression, de créativité, avant de devenir actuellement une véritable école pour apprendre, solidaire de l’école élémentaire dont elle constitue le premier cycle, « cycle des apprentissages premiers ».</a:t>
            </a:r>
          </a:p>
          <a:p>
            <a:r>
              <a:rPr lang="fr-FR" sz="7200" dirty="0"/>
              <a:t>Depuis la loi d’orientation de 1989, l’on a ainsi tenté de développer l’accueil des touts petits (deux ans et demi), en particulier dans les zones les plus défavorisées, afin de repérer précocement et prévenir au maximum les difficultés, notamment dans la maîtrise de la langue. L’école maternelle est ainsi conçue comme un outil d’intégration, dans une société devenue assez hétérogène, le pari étant que la maternelle permettra plus facilement le passage de l’univers familial ou culturel à la scolarisation.</a:t>
            </a:r>
          </a:p>
          <a:p>
            <a:endParaRPr lang="fr-FR"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6C6BA6-8F9B-AC4E-B186-44611599D691}"/>
              </a:ext>
            </a:extLst>
          </p:cNvPr>
          <p:cNvSpPr>
            <a:spLocks noGrp="1"/>
          </p:cNvSpPr>
          <p:nvPr>
            <p:ph type="title"/>
          </p:nvPr>
        </p:nvSpPr>
        <p:spPr>
          <a:xfrm>
            <a:off x="914400" y="211873"/>
            <a:ext cx="7313613" cy="959005"/>
          </a:xfrm>
        </p:spPr>
        <p:txBody>
          <a:bodyPr/>
          <a:lstStyle/>
          <a:p>
            <a:r>
              <a:rPr lang="fr-FR" sz="2800" b="1" i="1" dirty="0"/>
              <a:t>L’école maternelle,</a:t>
            </a:r>
            <a:br>
              <a:rPr lang="fr-FR" sz="2800" b="1" i="1" dirty="0"/>
            </a:br>
            <a:r>
              <a:rPr lang="fr-FR" sz="1200" dirty="0"/>
              <a:t>un cycle unique, fondamental pour la réussite de tous</a:t>
            </a:r>
            <a:endParaRPr lang="fr-FR" dirty="0"/>
          </a:p>
        </p:txBody>
      </p:sp>
      <p:sp>
        <p:nvSpPr>
          <p:cNvPr id="3" name="Espace réservé du contenu 2">
            <a:extLst>
              <a:ext uri="{FF2B5EF4-FFF2-40B4-BE49-F238E27FC236}">
                <a16:creationId xmlns:a16="http://schemas.microsoft.com/office/drawing/2014/main" id="{1B606315-6109-1D4E-88AB-73C96C535986}"/>
              </a:ext>
            </a:extLst>
          </p:cNvPr>
          <p:cNvSpPr>
            <a:spLocks noGrp="1"/>
          </p:cNvSpPr>
          <p:nvPr>
            <p:ph idx="1"/>
          </p:nvPr>
        </p:nvSpPr>
        <p:spPr>
          <a:xfrm>
            <a:off x="914400" y="1315845"/>
            <a:ext cx="7313613" cy="4475356"/>
          </a:xfrm>
        </p:spPr>
        <p:txBody>
          <a:bodyPr>
            <a:noAutofit/>
          </a:bodyPr>
          <a:lstStyle/>
          <a:p>
            <a:r>
              <a:rPr lang="fr-FR" sz="1800" dirty="0"/>
              <a:t>Une école qui s’adapte aux jeunes enfants – obligation dès 3 ans en 2019.</a:t>
            </a:r>
            <a:br>
              <a:rPr lang="fr-FR" sz="1800" dirty="0"/>
            </a:br>
            <a:r>
              <a:rPr lang="fr-FR" sz="1800" dirty="0"/>
              <a:t>Qui accueille enfants et parents, qui accompagne les transitions, qui tient compte du développement de l’enfant, qui pratique une évaluation positive.</a:t>
            </a:r>
          </a:p>
          <a:p>
            <a:r>
              <a:rPr lang="fr-FR" sz="1800" dirty="0"/>
              <a:t>Une école qui organise des modalités spécifiques d’apprentissage</a:t>
            </a:r>
            <a:br>
              <a:rPr lang="fr-FR" sz="1800" dirty="0"/>
            </a:br>
            <a:r>
              <a:rPr lang="fr-FR" sz="1800" dirty="0"/>
              <a:t>Apprendre en jouant, en réfléchissant et en résolvant des problèmes, en s’exerçant, en se remémorant et en mémorisant.</a:t>
            </a:r>
          </a:p>
          <a:p>
            <a:r>
              <a:rPr lang="fr-FR" sz="1800" dirty="0"/>
              <a:t>Une école où les enfants vont apprendre ensemble et vivre ensemble</a:t>
            </a:r>
            <a:br>
              <a:rPr lang="fr-FR" sz="1800" dirty="0"/>
            </a:br>
            <a:r>
              <a:rPr lang="fr-FR" sz="1800" dirty="0"/>
              <a:t>Comprendre la fonction de l’école, se construire comme personne singulière au sein d’un groupe</a:t>
            </a:r>
          </a:p>
          <a:p>
            <a:r>
              <a:rPr lang="fr-FR" sz="1800" dirty="0"/>
              <a:t>Les 5 domaines d’apprentissage :</a:t>
            </a:r>
            <a:br>
              <a:rPr lang="fr-FR" sz="1800" dirty="0"/>
            </a:br>
            <a:r>
              <a:rPr lang="fr-FR" sz="1800" dirty="0"/>
              <a:t>Mobiliser le langage dans toutes ses dimensions</a:t>
            </a:r>
            <a:br>
              <a:rPr lang="fr-FR" sz="1800" dirty="0"/>
            </a:br>
            <a:r>
              <a:rPr lang="fr-FR" sz="1800" dirty="0"/>
              <a:t>Agir, s’exprimer, comprendre à travers l’activité physique</a:t>
            </a:r>
            <a:br>
              <a:rPr lang="fr-FR" sz="1800" dirty="0"/>
            </a:br>
            <a:r>
              <a:rPr lang="fr-FR" sz="1800" dirty="0"/>
              <a:t>Agir, s’exprimer, comprendre à travers les activités artistiques</a:t>
            </a:r>
            <a:br>
              <a:rPr lang="fr-FR" sz="1800" dirty="0"/>
            </a:br>
            <a:r>
              <a:rPr lang="fr-FR" sz="1800" dirty="0"/>
              <a:t>Construire les premiers outils pour structurer sa pensée</a:t>
            </a:r>
            <a:br>
              <a:rPr lang="fr-FR" sz="1800" dirty="0"/>
            </a:br>
            <a:r>
              <a:rPr lang="fr-FR" sz="1800" dirty="0"/>
              <a:t>Explorer le monde</a:t>
            </a:r>
          </a:p>
        </p:txBody>
      </p:sp>
    </p:spTree>
    <p:extLst>
      <p:ext uri="{BB962C8B-B14F-4D97-AF65-F5344CB8AC3E}">
        <p14:creationId xmlns:p14="http://schemas.microsoft.com/office/powerpoint/2010/main" val="182617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9E8898-2A69-FA46-8696-CB0FD83072E3}"/>
              </a:ext>
            </a:extLst>
          </p:cNvPr>
          <p:cNvSpPr>
            <a:spLocks noGrp="1"/>
          </p:cNvSpPr>
          <p:nvPr>
            <p:ph type="title"/>
          </p:nvPr>
        </p:nvSpPr>
        <p:spPr>
          <a:xfrm>
            <a:off x="914400" y="480936"/>
            <a:ext cx="7313613" cy="868362"/>
          </a:xfrm>
        </p:spPr>
        <p:txBody>
          <a:bodyPr/>
          <a:lstStyle/>
          <a:p>
            <a:r>
              <a:rPr lang="fr-FR" sz="2800" b="1" i="1" dirty="0"/>
              <a:t>Les niveaux de la scolarité en France (suite) :</a:t>
            </a:r>
          </a:p>
        </p:txBody>
      </p:sp>
      <p:sp>
        <p:nvSpPr>
          <p:cNvPr id="3" name="Espace réservé du contenu 2">
            <a:extLst>
              <a:ext uri="{FF2B5EF4-FFF2-40B4-BE49-F238E27FC236}">
                <a16:creationId xmlns:a16="http://schemas.microsoft.com/office/drawing/2014/main" id="{5B1CC9D4-C2BF-924D-8C22-3AD2EF724108}"/>
              </a:ext>
            </a:extLst>
          </p:cNvPr>
          <p:cNvSpPr>
            <a:spLocks noGrp="1"/>
          </p:cNvSpPr>
          <p:nvPr>
            <p:ph idx="1"/>
          </p:nvPr>
        </p:nvSpPr>
        <p:spPr>
          <a:xfrm>
            <a:off x="914400" y="1349298"/>
            <a:ext cx="7313613" cy="4739268"/>
          </a:xfrm>
        </p:spPr>
        <p:txBody>
          <a:bodyPr>
            <a:normAutofit fontScale="62500" lnSpcReduction="20000"/>
          </a:bodyPr>
          <a:lstStyle/>
          <a:p>
            <a:r>
              <a:rPr lang="fr-FR" sz="3800" dirty="0"/>
              <a:t>2</a:t>
            </a:r>
            <a:r>
              <a:rPr lang="fr-FR" sz="3800" b="1" i="1" dirty="0"/>
              <a:t>) L’Ecole Elémentaire</a:t>
            </a:r>
            <a:br>
              <a:rPr lang="fr-FR" sz="2900" b="1" dirty="0"/>
            </a:br>
            <a:r>
              <a:rPr lang="fr-FR" sz="2900" dirty="0"/>
              <a:t>Organisée en cycles de trois ans.</a:t>
            </a:r>
            <a:br>
              <a:rPr lang="fr-FR" sz="2900" dirty="0"/>
            </a:br>
            <a:r>
              <a:rPr lang="fr-FR" sz="2900" dirty="0"/>
              <a:t>Le « cycle des apprentissages fondamentaux » (CP, CE1, CE2) </a:t>
            </a:r>
            <a:br>
              <a:rPr lang="fr-FR" sz="2900" dirty="0"/>
            </a:br>
            <a:r>
              <a:rPr lang="fr-FR" sz="2900" dirty="0"/>
              <a:t>Le « cycle des consolidations » (CM1, CM2, 6è de collège)</a:t>
            </a:r>
            <a:br>
              <a:rPr lang="fr-FR" sz="2900" dirty="0"/>
            </a:br>
            <a:r>
              <a:rPr lang="fr-FR" sz="2900" dirty="0"/>
              <a:t>L’Ecole tente de compenser quelques inégalités. L’enjeu de l’élémentaire est de donner les fondamentaux à tous les élèves afin qu’ils puisent suivre au collège dit « unique ». Les élèves n’ont qu’un professeur qui est </a:t>
            </a:r>
            <a:r>
              <a:rPr lang="fr-FR" sz="2900" i="1" dirty="0"/>
              <a:t>polyvalent</a:t>
            </a:r>
            <a:r>
              <a:rPr lang="fr-FR" sz="2900" dirty="0"/>
              <a:t>.</a:t>
            </a:r>
          </a:p>
          <a:p>
            <a:r>
              <a:rPr lang="fr-FR" sz="2900" dirty="0"/>
              <a:t> </a:t>
            </a:r>
            <a:r>
              <a:rPr lang="fr-FR" sz="3800" dirty="0"/>
              <a:t>2) </a:t>
            </a:r>
            <a:r>
              <a:rPr lang="fr-FR" sz="3800" b="1" i="1" dirty="0"/>
              <a:t>Le Collège</a:t>
            </a:r>
            <a:br>
              <a:rPr lang="fr-FR" sz="2900" b="1" dirty="0"/>
            </a:br>
            <a:r>
              <a:rPr lang="fr-FR" sz="2900" dirty="0"/>
              <a:t>Les classes de 5e, 4e et 3e (« cycle des approfondissements »).</a:t>
            </a:r>
            <a:br>
              <a:rPr lang="fr-FR" dirty="0"/>
            </a:br>
            <a:r>
              <a:rPr lang="fr-FR" sz="2900" dirty="0"/>
              <a:t>Il s’agit de donner les mêmes repères, les mêmes savoirs à la fin de la scolarité obligatoire (16 ans), donc de donner des bases de culture générale, de préparer les élèves au travail autonome et de leur apprendre à exercer leur citoyenneté. Trois cycles sont prévus : le cycle d’adaptation (6ème), mise en place et consolidation des bases ; le cycle central (4ème et 5ème), acquisition des compétences et des méthodologies des diverses disciplines ; le cycle d’orientation (3ème), préparer le passage au lycée. Les élèves ont, comme au lycée, un professeur par discipline. En dehors de quelques options, toutes les disciplines sont obligatoires. </a:t>
            </a:r>
          </a:p>
          <a:p>
            <a:endParaRPr lang="fr-FR" dirty="0"/>
          </a:p>
        </p:txBody>
      </p:sp>
    </p:spTree>
    <p:extLst>
      <p:ext uri="{BB962C8B-B14F-4D97-AF65-F5344CB8AC3E}">
        <p14:creationId xmlns:p14="http://schemas.microsoft.com/office/powerpoint/2010/main" val="1632855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144966"/>
            <a:ext cx="7313613" cy="1226634"/>
          </a:xfrm>
        </p:spPr>
        <p:txBody>
          <a:bodyPr/>
          <a:lstStyle/>
          <a:p>
            <a:r>
              <a:rPr lang="fr-FR" sz="2800" b="1" i="1" dirty="0"/>
              <a:t>Enjeux et concepts-clés.</a:t>
            </a:r>
          </a:p>
        </p:txBody>
      </p:sp>
      <p:sp>
        <p:nvSpPr>
          <p:cNvPr id="3" name="Espace réservé du contenu 2"/>
          <p:cNvSpPr>
            <a:spLocks noGrp="1"/>
          </p:cNvSpPr>
          <p:nvPr>
            <p:ph idx="1"/>
          </p:nvPr>
        </p:nvSpPr>
        <p:spPr>
          <a:xfrm>
            <a:off x="914399" y="1014761"/>
            <a:ext cx="7313613" cy="5140712"/>
          </a:xfrm>
        </p:spPr>
        <p:txBody>
          <a:bodyPr>
            <a:normAutofit fontScale="77500" lnSpcReduction="20000"/>
          </a:bodyPr>
          <a:lstStyle/>
          <a:p>
            <a:pPr marL="0" indent="0">
              <a:buNone/>
            </a:pPr>
            <a:r>
              <a:rPr lang="fr-FR" sz="2300" b="1" i="1" dirty="0"/>
              <a:t>La Culture commune </a:t>
            </a:r>
            <a:r>
              <a:rPr lang="fr-FR" sz="2300" dirty="0"/>
              <a:t>– socle commun de connaissance et compétences : </a:t>
            </a:r>
          </a:p>
          <a:p>
            <a:r>
              <a:rPr lang="fr-FR" sz="2300" dirty="0"/>
              <a:t>Le "</a:t>
            </a:r>
            <a:r>
              <a:rPr lang="fr-FR" sz="2300" b="1" i="1" dirty="0"/>
              <a:t>socle commun </a:t>
            </a:r>
            <a:r>
              <a:rPr lang="fr-FR" sz="2300" dirty="0"/>
              <a:t>de connaissances et de compétences" présente ce que tout élève doit savoir et maîtriser à la fin de la scolarité obligatoire. </a:t>
            </a:r>
            <a:br>
              <a:rPr lang="fr-FR" sz="2300" dirty="0"/>
            </a:br>
            <a:r>
              <a:rPr lang="fr-FR" sz="2300" dirty="0"/>
              <a:t>Introduit dans la loi en 2005, il constitue l'ensemble des connaissances, compétences, valeurs et attitudes nécessaires pour réussir sa scolarité, sa vie d'individu et de futur citoyen. </a:t>
            </a:r>
          </a:p>
          <a:p>
            <a:r>
              <a:rPr lang="fr-FR" sz="2300" dirty="0"/>
              <a:t>Le livret personnel de compétences permet de suivre la progression de l'élève. À compter de 2011, la maîtrise des sept compétences du socle est nécessaire pour obtenir le diplôme national du brevet (D.N.B.).</a:t>
            </a:r>
          </a:p>
          <a:p>
            <a:r>
              <a:rPr lang="fr-FR" sz="2300" dirty="0"/>
              <a:t>Le socle s’organise </a:t>
            </a:r>
            <a:r>
              <a:rPr lang="fr-FR" sz="2300" b="1" i="1" dirty="0"/>
              <a:t>en sept grandes compétences </a:t>
            </a:r>
            <a:r>
              <a:rPr lang="fr-FR" sz="2300" dirty="0"/>
              <a:t>: chacune est composée de connaissances essentielles, de capacités à les utiliser et d’attitudes indispensables tout au long de sa vie, comme l’ouverture aux autres, la curiosité, la créativité, le respect de soi et d’autrui. </a:t>
            </a:r>
            <a:br>
              <a:rPr lang="fr-FR" sz="2300" dirty="0"/>
            </a:br>
            <a:r>
              <a:rPr lang="fr-FR" sz="2300" dirty="0"/>
              <a:t>Depuis 2009, les programmes du collège intègrent les éléments du socle commun, dans la continuité de ceux de l'école primaire.</a:t>
            </a:r>
          </a:p>
          <a:p>
            <a:endParaRPr lang="fr-F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b="1" i="1" dirty="0"/>
              <a:t>Les 7 compétences du socle (2007)</a:t>
            </a:r>
          </a:p>
        </p:txBody>
      </p:sp>
      <p:sp>
        <p:nvSpPr>
          <p:cNvPr id="4" name="Titre 1"/>
          <p:cNvSpPr>
            <a:spLocks noGrp="1"/>
          </p:cNvSpPr>
          <p:nvPr>
            <p:ph idx="1"/>
          </p:nvPr>
        </p:nvSpPr>
        <p:spPr/>
        <p:txBody>
          <a:bodyPr>
            <a:normAutofit fontScale="85000" lnSpcReduction="20000"/>
          </a:bodyPr>
          <a:lstStyle/>
          <a:p>
            <a:r>
              <a:rPr lang="fr-FR" dirty="0"/>
              <a:t>La maîtrise de la langue française</a:t>
            </a:r>
          </a:p>
          <a:p>
            <a:r>
              <a:rPr lang="fr-FR" dirty="0"/>
              <a:t>La pratique d’une langue vivante étrangère</a:t>
            </a:r>
          </a:p>
          <a:p>
            <a:r>
              <a:rPr lang="fr-FR" dirty="0"/>
              <a:t>Les principaux éléments de mathématiques et la culture scientifique et technologique</a:t>
            </a:r>
          </a:p>
          <a:p>
            <a:r>
              <a:rPr lang="fr-FR" dirty="0"/>
              <a:t>La maîtrise des techniques usuelles de l’information et de la communication</a:t>
            </a:r>
          </a:p>
          <a:p>
            <a:r>
              <a:rPr lang="fr-FR" dirty="0"/>
              <a:t>La culture humaniste</a:t>
            </a:r>
          </a:p>
          <a:p>
            <a:r>
              <a:rPr lang="fr-FR" dirty="0"/>
              <a:t>Les compétences sociales et civiques</a:t>
            </a:r>
          </a:p>
          <a:p>
            <a:r>
              <a:rPr lang="fr-FR" dirty="0"/>
              <a:t>L'autonomie et l’initiative</a:t>
            </a:r>
          </a:p>
          <a:p>
            <a:endParaRPr lang="fr-FR" dirty="0"/>
          </a:p>
          <a:p>
            <a:endParaRPr lang="fr-FR" dirty="0"/>
          </a:p>
          <a:p>
            <a:endParaRPr lang="fr-FR" dirty="0"/>
          </a:p>
          <a:p>
            <a:endParaRPr lang="fr-F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9A22A8-3CAA-6C4D-B17D-3E03BBA824CF}"/>
              </a:ext>
            </a:extLst>
          </p:cNvPr>
          <p:cNvSpPr>
            <a:spLocks noGrp="1"/>
          </p:cNvSpPr>
          <p:nvPr>
            <p:ph type="title"/>
          </p:nvPr>
        </p:nvSpPr>
        <p:spPr/>
        <p:txBody>
          <a:bodyPr/>
          <a:lstStyle/>
          <a:p>
            <a:r>
              <a:rPr lang="fr-FR" sz="2400" b="1" i="1" dirty="0"/>
              <a:t>Le socle commun de connaissances, de compétences et de culture (2016)</a:t>
            </a:r>
          </a:p>
        </p:txBody>
      </p:sp>
      <p:sp>
        <p:nvSpPr>
          <p:cNvPr id="3" name="Espace réservé du contenu 2">
            <a:extLst>
              <a:ext uri="{FF2B5EF4-FFF2-40B4-BE49-F238E27FC236}">
                <a16:creationId xmlns:a16="http://schemas.microsoft.com/office/drawing/2014/main" id="{884A351F-2678-F743-8491-0ADCD0452221}"/>
              </a:ext>
            </a:extLst>
          </p:cNvPr>
          <p:cNvSpPr>
            <a:spLocks noGrp="1"/>
          </p:cNvSpPr>
          <p:nvPr>
            <p:ph idx="1"/>
          </p:nvPr>
        </p:nvSpPr>
        <p:spPr/>
        <p:txBody>
          <a:bodyPr>
            <a:normAutofit fontScale="92500" lnSpcReduction="20000"/>
          </a:bodyPr>
          <a:lstStyle/>
          <a:p>
            <a:r>
              <a:rPr lang="fr-FR" dirty="0"/>
              <a:t>1. Les langages pour penser et communiquer : la langue française ; les langues vivantes étrangères ; les langages mathématiques, scientifiques et informatiques ; les langages des arts et du corps</a:t>
            </a:r>
          </a:p>
          <a:p>
            <a:r>
              <a:rPr lang="fr-FR" dirty="0"/>
              <a:t>2. Les méthodes et outils pour apprendre – apprendre à apprendre</a:t>
            </a:r>
          </a:p>
          <a:p>
            <a:r>
              <a:rPr lang="fr-FR" dirty="0"/>
              <a:t>3. La formation de la personne et du citoyen</a:t>
            </a:r>
          </a:p>
          <a:p>
            <a:r>
              <a:rPr lang="fr-FR" dirty="0"/>
              <a:t>4. Les systèmes naturels et les systèmes techniques – démarche scientifique</a:t>
            </a:r>
          </a:p>
          <a:p>
            <a:r>
              <a:rPr lang="fr-FR" dirty="0"/>
              <a:t>5. Les représentation du monde et l’activité humaine</a:t>
            </a:r>
          </a:p>
          <a:p>
            <a:endParaRPr lang="fr-FR" dirty="0"/>
          </a:p>
        </p:txBody>
      </p:sp>
    </p:spTree>
    <p:extLst>
      <p:ext uri="{BB962C8B-B14F-4D97-AF65-F5344CB8AC3E}">
        <p14:creationId xmlns:p14="http://schemas.microsoft.com/office/powerpoint/2010/main" val="352469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FE9328-58DD-4744-9392-078C13AD4FC0}"/>
              </a:ext>
            </a:extLst>
          </p:cNvPr>
          <p:cNvSpPr>
            <a:spLocks noGrp="1"/>
          </p:cNvSpPr>
          <p:nvPr>
            <p:ph type="title"/>
          </p:nvPr>
        </p:nvSpPr>
        <p:spPr/>
        <p:txBody>
          <a:bodyPr/>
          <a:lstStyle/>
          <a:p>
            <a:endParaRPr lang="fr-FR"/>
          </a:p>
        </p:txBody>
      </p:sp>
      <p:pic>
        <p:nvPicPr>
          <p:cNvPr id="4" name="Espace réservé du contenu 3">
            <a:extLst>
              <a:ext uri="{FF2B5EF4-FFF2-40B4-BE49-F238E27FC236}">
                <a16:creationId xmlns:a16="http://schemas.microsoft.com/office/drawing/2014/main" id="{2F84E3FD-F784-3540-A88B-CB8985CCB1AD}"/>
              </a:ext>
            </a:extLst>
          </p:cNvPr>
          <p:cNvPicPr>
            <a:picLocks noGrp="1" noChangeAspect="1"/>
          </p:cNvPicPr>
          <p:nvPr>
            <p:ph idx="1"/>
          </p:nvPr>
        </p:nvPicPr>
        <p:blipFill rotWithShape="1">
          <a:blip r:embed="rId2"/>
          <a:srcRect/>
          <a:stretch/>
        </p:blipFill>
        <p:spPr>
          <a:xfrm>
            <a:off x="2578607" y="62382"/>
            <a:ext cx="3986785" cy="6733236"/>
          </a:xfrm>
        </p:spPr>
      </p:pic>
    </p:spTree>
    <p:extLst>
      <p:ext uri="{BB962C8B-B14F-4D97-AF65-F5344CB8AC3E}">
        <p14:creationId xmlns:p14="http://schemas.microsoft.com/office/powerpoint/2010/main" val="158870569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sz="2400" i="1" dirty="0"/>
              <a:t>Je me présente :</a:t>
            </a:r>
          </a:p>
        </p:txBody>
      </p:sp>
      <p:sp>
        <p:nvSpPr>
          <p:cNvPr id="3" name="Espace réservé du contenu 2"/>
          <p:cNvSpPr>
            <a:spLocks noGrp="1"/>
          </p:cNvSpPr>
          <p:nvPr>
            <p:ph idx="1"/>
          </p:nvPr>
        </p:nvSpPr>
        <p:spPr>
          <a:xfrm>
            <a:off x="914400" y="1371600"/>
            <a:ext cx="7313613" cy="4419600"/>
          </a:xfrm>
        </p:spPr>
        <p:txBody>
          <a:bodyPr>
            <a:normAutofit fontScale="92500" lnSpcReduction="10000"/>
          </a:bodyPr>
          <a:lstStyle/>
          <a:p>
            <a:pPr>
              <a:buNone/>
            </a:pPr>
            <a:r>
              <a:rPr lang="fr-FR" dirty="0"/>
              <a:t>	</a:t>
            </a:r>
            <a:r>
              <a:rPr lang="fr-FR" sz="1900" dirty="0"/>
              <a:t>Professeur de philosophie, qui enseigne depuis longtemps dans la formation des enseignants : Philosophie de l’éducation, sociologie, psychologie de l’enfant et des apprentissages… et qui essaie de faire réfléchir au sens de l’école, aux valeurs qu’elle véhicule ou construit, et à la démocratie, à la laïcité et à la citoyenneté à laquelle elle prépare.</a:t>
            </a:r>
          </a:p>
          <a:p>
            <a:pPr>
              <a:buNone/>
            </a:pPr>
            <a:r>
              <a:rPr lang="fr-FR" sz="1900" dirty="0"/>
              <a:t>	Je suis aussi Directrice adjointe de l’INSPE de l’académie de Versailles, donc je participe à l’élaboration de la politique de formation et des maquettes de master (</a:t>
            </a:r>
            <a:r>
              <a:rPr lang="fr-FR" sz="1900" dirty="0" err="1"/>
              <a:t>Meef</a:t>
            </a:r>
            <a:r>
              <a:rPr lang="fr-FR" sz="1900" dirty="0"/>
              <a:t>, métiers de l’enseignement, de l’éducation et de la formation).</a:t>
            </a:r>
          </a:p>
          <a:p>
            <a:pPr>
              <a:buNone/>
            </a:pPr>
            <a:r>
              <a:rPr lang="fr-FR" sz="1900" dirty="0"/>
              <a:t>	Et au niveau de la recherche, je travaille sur les figures de l’enseignant, la citoyenneté-laïcité et j’ai coordonné un Séminaire, notamment au collège international de philosophie, puis un livre, : </a:t>
            </a:r>
            <a:r>
              <a:rPr lang="fr-FR" sz="1900" b="1" dirty="0"/>
              <a:t>« </a:t>
            </a:r>
            <a:r>
              <a:rPr lang="fr-FR" sz="1900" b="1" i="1" dirty="0"/>
              <a:t>Transformations actuelles de l'enseignement, mutations de société : peut-on penser un changement d'époque ?</a:t>
            </a:r>
            <a:r>
              <a:rPr lang="fr-FR" sz="1900" b="1" dirty="0"/>
              <a:t> » </a:t>
            </a:r>
            <a:br>
              <a:rPr lang="fr-FR" sz="1900" b="1" dirty="0"/>
            </a:br>
            <a:r>
              <a:rPr lang="fr-FR" sz="1900" b="1" dirty="0"/>
              <a:t>- </a:t>
            </a:r>
            <a:r>
              <a:rPr lang="fr-FR" sz="1900" dirty="0"/>
              <a:t>laboratoire EMA (Ecole, mutation, apprentissages).</a:t>
            </a:r>
          </a:p>
          <a:p>
            <a:endParaRPr lang="fr-FR"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0704" y="228918"/>
            <a:ext cx="7313613" cy="868362"/>
          </a:xfrm>
        </p:spPr>
        <p:txBody>
          <a:bodyPr/>
          <a:lstStyle/>
          <a:p>
            <a:r>
              <a:rPr lang="fr-FR" sz="2800" dirty="0"/>
              <a:t>Les niveaux de la scolarité en France (suite):</a:t>
            </a:r>
          </a:p>
        </p:txBody>
      </p:sp>
      <p:sp>
        <p:nvSpPr>
          <p:cNvPr id="3" name="Espace réservé du contenu 2"/>
          <p:cNvSpPr>
            <a:spLocks noGrp="1"/>
          </p:cNvSpPr>
          <p:nvPr>
            <p:ph idx="1"/>
          </p:nvPr>
        </p:nvSpPr>
        <p:spPr>
          <a:xfrm>
            <a:off x="914400" y="1402080"/>
            <a:ext cx="7313613" cy="4056062"/>
          </a:xfrm>
        </p:spPr>
        <p:txBody>
          <a:bodyPr>
            <a:normAutofit fontScale="62500" lnSpcReduction="20000"/>
          </a:bodyPr>
          <a:lstStyle/>
          <a:p>
            <a:r>
              <a:rPr lang="fr-FR" sz="3800" dirty="0"/>
              <a:t>3) </a:t>
            </a:r>
            <a:r>
              <a:rPr lang="fr-FR" sz="3800" b="1" i="1" dirty="0"/>
              <a:t>Le Lycée</a:t>
            </a:r>
          </a:p>
          <a:p>
            <a:r>
              <a:rPr lang="fr-FR" sz="2900" dirty="0"/>
              <a:t>3 années, et au terme un monument deux fois centenaire, le baccalauréat, qui se présente comme le garant de l’égalité républicaine. Quelle que soit l’option retenue, il est censé offrir à tous les bacheliers la possibilité d’entrer dans l’enseignement supérieur et de suivre par la suite des études débouchant sur un emploi. </a:t>
            </a:r>
            <a:br>
              <a:rPr lang="fr-FR" sz="2900" dirty="0"/>
            </a:br>
            <a:r>
              <a:rPr lang="fr-FR" sz="2900" dirty="0"/>
              <a:t>Les bacs n’offrent pas tous les mêmes possibilités en termes d’études et d’emploi. Cf. bac général, bac technologique et bac professionnel. </a:t>
            </a:r>
            <a:br>
              <a:rPr lang="fr-FR" sz="2900" dirty="0"/>
            </a:br>
            <a:r>
              <a:rPr lang="fr-FR" sz="2900" dirty="0"/>
              <a:t>Les exclus sont ceux qui n’obtiennent pas de qualification. Le système s’est massifié mais des orientations de parcours existent (notamment pour les initiés qui choisissent les filières les plus sélectives).</a:t>
            </a:r>
          </a:p>
          <a:p>
            <a:r>
              <a:rPr lang="fr-FR" sz="2900" dirty="0"/>
              <a:t>Donc système qui a tenté de se démocratiser mais qui fait encore partie des systèmes dits « élitistes », qui produiraient qualitativement de moins bons résultats parfois. </a:t>
            </a:r>
          </a:p>
          <a:p>
            <a:endParaRPr lang="fr-F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25C918-6691-7841-ADAC-1CA4F613A16E}"/>
              </a:ext>
            </a:extLst>
          </p:cNvPr>
          <p:cNvSpPr>
            <a:spLocks noGrp="1"/>
          </p:cNvSpPr>
          <p:nvPr>
            <p:ph type="title"/>
          </p:nvPr>
        </p:nvSpPr>
        <p:spPr>
          <a:xfrm>
            <a:off x="914400" y="100362"/>
            <a:ext cx="7313613" cy="490654"/>
          </a:xfrm>
        </p:spPr>
        <p:txBody>
          <a:bodyPr/>
          <a:lstStyle/>
          <a:p>
            <a:r>
              <a:rPr lang="fr-FR" sz="2800" b="1" i="1" dirty="0"/>
              <a:t>La réforme du Bac</a:t>
            </a:r>
          </a:p>
        </p:txBody>
      </p:sp>
      <p:sp>
        <p:nvSpPr>
          <p:cNvPr id="3" name="Espace réservé du contenu 2">
            <a:extLst>
              <a:ext uri="{FF2B5EF4-FFF2-40B4-BE49-F238E27FC236}">
                <a16:creationId xmlns:a16="http://schemas.microsoft.com/office/drawing/2014/main" id="{235AD7D4-8A83-D94C-AF26-9727055D14A4}"/>
              </a:ext>
            </a:extLst>
          </p:cNvPr>
          <p:cNvSpPr>
            <a:spLocks noGrp="1"/>
          </p:cNvSpPr>
          <p:nvPr>
            <p:ph idx="1"/>
          </p:nvPr>
        </p:nvSpPr>
        <p:spPr>
          <a:xfrm>
            <a:off x="609600" y="680224"/>
            <a:ext cx="7994073" cy="5609064"/>
          </a:xfrm>
        </p:spPr>
        <p:txBody>
          <a:bodyPr>
            <a:noAutofit/>
          </a:bodyPr>
          <a:lstStyle/>
          <a:p>
            <a:r>
              <a:rPr lang="fr-FR" sz="1800" dirty="0"/>
              <a:t>Bac 2021: l’objectif est de donner les moyens de se projeter vers la réussite dans l’enseignement supérieur.</a:t>
            </a:r>
          </a:p>
          <a:p>
            <a:r>
              <a:rPr lang="fr-FR" sz="1800" dirty="0"/>
              <a:t>Suppression des séries actuelles du Bac général (L, ES et S), remplacées par un parcours par modules. Avec un tronc commun et des enseignements de spécialisation, dont deux disciplines "majeures" et deux disciplines "mineures".</a:t>
            </a:r>
          </a:p>
          <a:p>
            <a:r>
              <a:rPr lang="fr-FR" sz="1800" dirty="0"/>
              <a:t>Le baccalauréat 2021 reposera sur un </a:t>
            </a:r>
            <a:r>
              <a:rPr lang="fr-FR" sz="1800" b="1" dirty="0"/>
              <a:t>contrôle continu</a:t>
            </a:r>
            <a:r>
              <a:rPr lang="fr-FR" sz="1800" dirty="0"/>
              <a:t> (40%) et sur des </a:t>
            </a:r>
            <a:r>
              <a:rPr lang="fr-FR" sz="1800" b="1" dirty="0"/>
              <a:t>épreuves finales</a:t>
            </a:r>
            <a:r>
              <a:rPr lang="fr-FR" sz="1800" dirty="0"/>
              <a:t> (60%), auxquelles s’ajoute </a:t>
            </a:r>
            <a:r>
              <a:rPr lang="fr-FR" sz="1800" b="1" dirty="0"/>
              <a:t>un grand oral </a:t>
            </a:r>
            <a:r>
              <a:rPr lang="fr-FR" sz="1800" dirty="0"/>
              <a:t>(présentation d’un projet : exposé et échange).</a:t>
            </a:r>
          </a:p>
          <a:p>
            <a:r>
              <a:rPr lang="fr-FR" sz="1800" dirty="0"/>
              <a:t>Deux épreuves écrites porteront sur les enseignements de spécialités </a:t>
            </a:r>
            <a:r>
              <a:rPr lang="fr-FR" sz="1800" b="1" dirty="0"/>
              <a:t>(</a:t>
            </a:r>
            <a:r>
              <a:rPr lang="fr-FR" sz="1800" dirty="0"/>
              <a:t>au printemps) et deux épreuves se dérouleront en juin : l’écrit de philosophie et l’oral préparé au long des années de première et terminale (cycle terminal).</a:t>
            </a:r>
            <a:br>
              <a:rPr lang="fr-FR" sz="1800" dirty="0"/>
            </a:br>
            <a:r>
              <a:rPr lang="fr-FR" sz="1800" dirty="0"/>
              <a:t>L’épreuve anticipée de français reste en Première.</a:t>
            </a:r>
            <a:br>
              <a:rPr lang="fr-FR" sz="1800" dirty="0"/>
            </a:br>
            <a:r>
              <a:rPr lang="fr-FR" sz="1800" dirty="0"/>
              <a:t>Au total donc, 6 épreuves et un oral seront passés par les élèves pour valider leur Bac.</a:t>
            </a:r>
          </a:p>
          <a:p>
            <a:r>
              <a:rPr lang="fr-FR" sz="1800" dirty="0"/>
              <a:t>Les élèves de Seconde choisissent les enseignements de spécialités pour Première et Terminale : </a:t>
            </a:r>
            <a:r>
              <a:rPr lang="fr-FR" sz="1800" b="1" dirty="0"/>
              <a:t>3 en Première</a:t>
            </a:r>
            <a:r>
              <a:rPr lang="fr-FR" sz="1800" dirty="0"/>
              <a:t>, et on n’en garde que </a:t>
            </a:r>
            <a:r>
              <a:rPr lang="fr-FR" sz="1800" b="1" dirty="0"/>
              <a:t>2</a:t>
            </a:r>
            <a:r>
              <a:rPr lang="fr-FR" sz="1800" dirty="0"/>
              <a:t> parmi les 3 choisies </a:t>
            </a:r>
            <a:r>
              <a:rPr lang="fr-FR" sz="1800" b="1" dirty="0"/>
              <a:t>en Terminale</a:t>
            </a:r>
            <a:r>
              <a:rPr lang="fr-FR" sz="1800" dirty="0"/>
              <a:t>.</a:t>
            </a:r>
          </a:p>
        </p:txBody>
      </p:sp>
    </p:spTree>
    <p:extLst>
      <p:ext uri="{BB962C8B-B14F-4D97-AF65-F5344CB8AC3E}">
        <p14:creationId xmlns:p14="http://schemas.microsoft.com/office/powerpoint/2010/main" val="3679957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EA51B8-0032-9A42-A7A2-FC866E54C9A5}"/>
              </a:ext>
            </a:extLst>
          </p:cNvPr>
          <p:cNvSpPr>
            <a:spLocks noGrp="1"/>
          </p:cNvSpPr>
          <p:nvPr>
            <p:ph type="title"/>
          </p:nvPr>
        </p:nvSpPr>
        <p:spPr>
          <a:xfrm>
            <a:off x="914400" y="138896"/>
            <a:ext cx="7313613" cy="636608"/>
          </a:xfrm>
        </p:spPr>
        <p:txBody>
          <a:bodyPr/>
          <a:lstStyle/>
          <a:p>
            <a:r>
              <a:rPr lang="fr-FR" sz="2400" b="1" i="1" dirty="0"/>
              <a:t>12 spécialités : 7 communes et 5 plus rares</a:t>
            </a:r>
            <a:endParaRPr lang="fr-FR" sz="2400" dirty="0"/>
          </a:p>
        </p:txBody>
      </p:sp>
      <p:sp>
        <p:nvSpPr>
          <p:cNvPr id="3" name="Espace réservé du contenu 2">
            <a:extLst>
              <a:ext uri="{FF2B5EF4-FFF2-40B4-BE49-F238E27FC236}">
                <a16:creationId xmlns:a16="http://schemas.microsoft.com/office/drawing/2014/main" id="{DBDBB70B-EAFE-1E40-A76B-C2BEFB1EB184}"/>
              </a:ext>
            </a:extLst>
          </p:cNvPr>
          <p:cNvSpPr>
            <a:spLocks noGrp="1"/>
          </p:cNvSpPr>
          <p:nvPr>
            <p:ph idx="1"/>
          </p:nvPr>
        </p:nvSpPr>
        <p:spPr>
          <a:xfrm>
            <a:off x="914400" y="856527"/>
            <a:ext cx="7313613" cy="4934673"/>
          </a:xfrm>
        </p:spPr>
        <p:txBody>
          <a:bodyPr>
            <a:normAutofit fontScale="25000" lnSpcReduction="20000"/>
          </a:bodyPr>
          <a:lstStyle/>
          <a:p>
            <a:r>
              <a:rPr lang="fr-FR" sz="7200" dirty="0"/>
              <a:t>Arts ; </a:t>
            </a:r>
          </a:p>
          <a:p>
            <a:r>
              <a:rPr lang="fr-FR" sz="7200" dirty="0"/>
              <a:t>Biologie &amp; écologie ; </a:t>
            </a:r>
          </a:p>
          <a:p>
            <a:r>
              <a:rPr lang="fr-FR" sz="7200" dirty="0"/>
              <a:t>Histoire-géographie, géopolitique et sciences politiques ; </a:t>
            </a:r>
          </a:p>
          <a:p>
            <a:r>
              <a:rPr lang="fr-FR" sz="7200" dirty="0"/>
              <a:t>Humanités, littérature et philosophie ; </a:t>
            </a:r>
          </a:p>
          <a:p>
            <a:r>
              <a:rPr lang="fr-FR" sz="7200" dirty="0"/>
              <a:t>Langues ; </a:t>
            </a:r>
          </a:p>
          <a:p>
            <a:r>
              <a:rPr lang="fr-FR" sz="7200" dirty="0"/>
              <a:t>Littérature, Langues et cultures de l’Antiquité ; </a:t>
            </a:r>
          </a:p>
          <a:p>
            <a:r>
              <a:rPr lang="fr-FR" sz="7200" dirty="0"/>
              <a:t>Mathématiques ; </a:t>
            </a:r>
          </a:p>
          <a:p>
            <a:r>
              <a:rPr lang="fr-FR" sz="7200" dirty="0"/>
              <a:t>Numérique et sciences informatiques ; </a:t>
            </a:r>
          </a:p>
          <a:p>
            <a:r>
              <a:rPr lang="fr-FR" sz="7200" dirty="0"/>
              <a:t>Physique-chimie ; </a:t>
            </a:r>
          </a:p>
          <a:p>
            <a:r>
              <a:rPr lang="fr-FR" sz="7200" dirty="0"/>
              <a:t>Sciences de la vie et de la Terre ; </a:t>
            </a:r>
          </a:p>
          <a:p>
            <a:r>
              <a:rPr lang="fr-FR" sz="7200" dirty="0"/>
              <a:t>Sciences de l’ingénieur ; </a:t>
            </a:r>
          </a:p>
          <a:p>
            <a:r>
              <a:rPr lang="fr-FR" sz="7200" dirty="0"/>
              <a:t>Sciences économiques et sociales.</a:t>
            </a:r>
          </a:p>
          <a:p>
            <a:endParaRPr lang="fr-FR" dirty="0"/>
          </a:p>
        </p:txBody>
      </p:sp>
    </p:spTree>
    <p:extLst>
      <p:ext uri="{BB962C8B-B14F-4D97-AF65-F5344CB8AC3E}">
        <p14:creationId xmlns:p14="http://schemas.microsoft.com/office/powerpoint/2010/main" val="3641050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4C03C3-738A-8B48-9252-79B8A2C84754}"/>
              </a:ext>
            </a:extLst>
          </p:cNvPr>
          <p:cNvSpPr>
            <a:spLocks noGrp="1"/>
          </p:cNvSpPr>
          <p:nvPr>
            <p:ph type="title"/>
          </p:nvPr>
        </p:nvSpPr>
        <p:spPr/>
        <p:txBody>
          <a:bodyPr/>
          <a:lstStyle/>
          <a:p>
            <a:r>
              <a:rPr lang="fr-FR" sz="2400" b="1" i="1" dirty="0"/>
              <a:t>Les enseignants et personnels</a:t>
            </a:r>
          </a:p>
        </p:txBody>
      </p:sp>
      <p:sp>
        <p:nvSpPr>
          <p:cNvPr id="3" name="Espace réservé du contenu 2">
            <a:extLst>
              <a:ext uri="{FF2B5EF4-FFF2-40B4-BE49-F238E27FC236}">
                <a16:creationId xmlns:a16="http://schemas.microsoft.com/office/drawing/2014/main" id="{7033469A-3216-0C43-840D-4FAF8C143927}"/>
              </a:ext>
            </a:extLst>
          </p:cNvPr>
          <p:cNvSpPr>
            <a:spLocks noGrp="1"/>
          </p:cNvSpPr>
          <p:nvPr>
            <p:ph idx="1"/>
          </p:nvPr>
        </p:nvSpPr>
        <p:spPr/>
        <p:txBody>
          <a:bodyPr>
            <a:normAutofit fontScale="25000" lnSpcReduction="20000"/>
          </a:bodyPr>
          <a:lstStyle/>
          <a:p>
            <a:r>
              <a:rPr lang="fr-FR" sz="7200" dirty="0"/>
              <a:t>Des enseignants recrutés par concours, fonctionnaires, payés par l’État : Concours externe des professeurs des écoles (CRPE, CAPES et Agrégation). </a:t>
            </a:r>
            <a:br>
              <a:rPr lang="fr-FR" sz="7200" dirty="0"/>
            </a:br>
            <a:r>
              <a:rPr lang="fr-FR" sz="7200" dirty="0"/>
              <a:t>Une fois diplômés, professeurs stagiaires une année, alternant classe et formation dans les INSPE (Instituts nationaux supérieurs du professorat et de l’éducation), puis titularisés. </a:t>
            </a:r>
          </a:p>
          <a:p>
            <a:r>
              <a:rPr lang="fr-FR" sz="7200" dirty="0"/>
              <a:t>Des enseignants spécialisés dans la difficulté scolaire ou la scolarisation d’élèves en situation de handicap interviennent également dans les écoles au sein des RASED ou de classes particulières comme les ULIS. </a:t>
            </a:r>
            <a:endParaRPr lang="fr-FR" sz="4500" dirty="0"/>
          </a:p>
          <a:p>
            <a:r>
              <a:rPr lang="fr-FR" sz="7200" dirty="0"/>
              <a:t>Des personnels non enseignants peuvent également intervenir dans l’école :</a:t>
            </a:r>
            <a:br>
              <a:rPr lang="fr-FR" sz="7200" dirty="0"/>
            </a:br>
            <a:r>
              <a:rPr lang="fr-FR" sz="7200" dirty="0"/>
              <a:t>- les ATSEM (agent territorial spécialisé école maternelle) en maternelle</a:t>
            </a:r>
            <a:br>
              <a:rPr lang="fr-FR" sz="7200" dirty="0"/>
            </a:br>
            <a:r>
              <a:rPr lang="fr-FR" sz="7200" dirty="0"/>
              <a:t>- les aides aux enfants en situation de handicap : les auxiliaires de vie (AVS) ou les accompagnants des élèves en situation de handicap (AESH). </a:t>
            </a:r>
            <a:br>
              <a:rPr lang="fr-FR" sz="7200" dirty="0"/>
            </a:br>
            <a:r>
              <a:rPr lang="fr-FR" sz="7200" dirty="0"/>
              <a:t>- des intervenants extérieurs payés par les municipalités : ils interviennent dans les domaines culturels et sportifs.</a:t>
            </a:r>
            <a:br>
              <a:rPr lang="fr-FR" sz="7200" dirty="0"/>
            </a:br>
            <a:r>
              <a:rPr lang="fr-FR" sz="7200" dirty="0"/>
              <a:t>- les jeunes en service civique peuvent intervenir dans les écoles sur des missions d’accompagnement de l’équipe pédagogique</a:t>
            </a:r>
          </a:p>
          <a:p>
            <a:br>
              <a:rPr lang="fr-FR" sz="4500" dirty="0"/>
            </a:br>
            <a:endParaRPr lang="fr-FR" sz="4500" dirty="0"/>
          </a:p>
          <a:p>
            <a:endParaRPr lang="fr-FR" dirty="0"/>
          </a:p>
        </p:txBody>
      </p:sp>
    </p:spTree>
    <p:extLst>
      <p:ext uri="{BB962C8B-B14F-4D97-AF65-F5344CB8AC3E}">
        <p14:creationId xmlns:p14="http://schemas.microsoft.com/office/powerpoint/2010/main" val="23186521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edg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edg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FF225E-4BC1-1742-9E71-C38CD2EE9470}"/>
              </a:ext>
            </a:extLst>
          </p:cNvPr>
          <p:cNvSpPr>
            <a:spLocks noGrp="1"/>
          </p:cNvSpPr>
          <p:nvPr>
            <p:ph type="title"/>
          </p:nvPr>
        </p:nvSpPr>
        <p:spPr>
          <a:xfrm>
            <a:off x="914400" y="211874"/>
            <a:ext cx="7313613" cy="691376"/>
          </a:xfrm>
        </p:spPr>
        <p:txBody>
          <a:bodyPr/>
          <a:lstStyle/>
          <a:p>
            <a:r>
              <a:rPr lang="fr-FR" sz="3200" b="1" i="1" dirty="0"/>
              <a:t>Les nouveautés de la rentrée :</a:t>
            </a:r>
          </a:p>
        </p:txBody>
      </p:sp>
      <p:sp>
        <p:nvSpPr>
          <p:cNvPr id="3" name="Espace réservé du contenu 2">
            <a:extLst>
              <a:ext uri="{FF2B5EF4-FFF2-40B4-BE49-F238E27FC236}">
                <a16:creationId xmlns:a16="http://schemas.microsoft.com/office/drawing/2014/main" id="{433734CD-BE2C-7044-9733-A3E6AFCAD19D}"/>
              </a:ext>
            </a:extLst>
          </p:cNvPr>
          <p:cNvSpPr>
            <a:spLocks noGrp="1"/>
          </p:cNvSpPr>
          <p:nvPr>
            <p:ph idx="1"/>
          </p:nvPr>
        </p:nvSpPr>
        <p:spPr>
          <a:xfrm>
            <a:off x="914400" y="903250"/>
            <a:ext cx="7313613" cy="4887950"/>
          </a:xfrm>
        </p:spPr>
        <p:txBody>
          <a:bodyPr>
            <a:noAutofit/>
          </a:bodyPr>
          <a:lstStyle/>
          <a:p>
            <a:r>
              <a:rPr lang="fr-FR" sz="1800" dirty="0"/>
              <a:t>L’âge de l’instruction scolaire abaissé (importance des premières années d’école) : 3 ans au lieu de 6.</a:t>
            </a:r>
          </a:p>
          <a:p>
            <a:r>
              <a:rPr lang="fr-FR" sz="1800" dirty="0"/>
              <a:t>Garantir la maîtrise des savoirs fondamentaux: lire, écrite, compter et respecter autrui.</a:t>
            </a:r>
          </a:p>
          <a:p>
            <a:r>
              <a:rPr lang="fr-FR" sz="1800" dirty="0"/>
              <a:t>Dédoublements de classes : CP et CE1 en REP (réseau d’éducation prioritaire renforcée).</a:t>
            </a:r>
          </a:p>
          <a:p>
            <a:r>
              <a:rPr lang="fr-FR" sz="1800" dirty="0"/>
              <a:t>Les séries de la voie générale remplacées par des spécialités, à partir de la première et jusqu’en terminale : 12 enseignements proposés à la fin de la seconde (sciences de l’ingénieur, arts, géopolitique, maths, humanités, littérature et philosophie).</a:t>
            </a:r>
          </a:p>
          <a:p>
            <a:r>
              <a:rPr lang="fr-FR" sz="1800" dirty="0"/>
              <a:t>Le Bac de 2021: évaluation par contrôle continu.</a:t>
            </a:r>
          </a:p>
          <a:p>
            <a:r>
              <a:rPr lang="fr-FR" sz="1800" dirty="0"/>
              <a:t>Drapeau européen et français affichés en classe, avec la devise et les paroles de la Marseillaise.</a:t>
            </a:r>
          </a:p>
          <a:p>
            <a:r>
              <a:rPr lang="fr-FR" sz="1800" dirty="0"/>
              <a:t>La lutte contre le harcèlement est renforcée – campagnes de sensibilisation.</a:t>
            </a:r>
          </a:p>
        </p:txBody>
      </p:sp>
    </p:spTree>
    <p:extLst>
      <p:ext uri="{BB962C8B-B14F-4D97-AF65-F5344CB8AC3E}">
        <p14:creationId xmlns:p14="http://schemas.microsoft.com/office/powerpoint/2010/main" val="309051279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100361"/>
            <a:ext cx="7313613" cy="1103971"/>
          </a:xfrm>
        </p:spPr>
        <p:txBody>
          <a:bodyPr/>
          <a:lstStyle/>
          <a:p>
            <a:r>
              <a:rPr lang="fr-FR" sz="2800" b="1" i="1" dirty="0"/>
              <a:t>Les enjeux et questions </a:t>
            </a:r>
          </a:p>
        </p:txBody>
      </p:sp>
      <p:sp>
        <p:nvSpPr>
          <p:cNvPr id="3" name="Espace réservé du contenu 2"/>
          <p:cNvSpPr>
            <a:spLocks noGrp="1"/>
          </p:cNvSpPr>
          <p:nvPr>
            <p:ph idx="1"/>
          </p:nvPr>
        </p:nvSpPr>
        <p:spPr>
          <a:xfrm>
            <a:off x="914400" y="858644"/>
            <a:ext cx="7313613" cy="4932556"/>
          </a:xfrm>
        </p:spPr>
        <p:txBody>
          <a:bodyPr>
            <a:noAutofit/>
          </a:bodyPr>
          <a:lstStyle/>
          <a:p>
            <a:r>
              <a:rPr lang="fr-FR" sz="1800" dirty="0"/>
              <a:t>Le collège « unique » et l’idée de socle commun des connaissances.</a:t>
            </a:r>
            <a:br>
              <a:rPr lang="fr-FR" sz="1800" dirty="0"/>
            </a:br>
            <a:r>
              <a:rPr lang="fr-FR" sz="1800" dirty="0"/>
              <a:t>La question du lycée dans la massification.</a:t>
            </a:r>
            <a:br>
              <a:rPr lang="fr-FR" sz="1800" dirty="0"/>
            </a:br>
            <a:r>
              <a:rPr lang="fr-FR" sz="1800" dirty="0"/>
              <a:t>Les courants pédagogiques, l’échec scolaire.</a:t>
            </a:r>
            <a:br>
              <a:rPr lang="fr-FR" sz="1800" dirty="0"/>
            </a:br>
            <a:r>
              <a:rPr lang="fr-FR" sz="1800" dirty="0"/>
              <a:t>L’éducation prioritaire. Inégalités scolaires : ZEP, REP, RAR, ECLAIR… discrimination positive. Traitement des différences </a:t>
            </a:r>
            <a:r>
              <a:rPr lang="fr-FR" sz="1800" dirty="0" err="1"/>
              <a:t>socio-culturelles</a:t>
            </a:r>
            <a:r>
              <a:rPr lang="fr-FR" sz="1800" dirty="0"/>
              <a:t> </a:t>
            </a:r>
            <a:br>
              <a:rPr lang="fr-FR" sz="1800" dirty="0"/>
            </a:br>
            <a:r>
              <a:rPr lang="fr-FR" sz="1800" dirty="0"/>
              <a:t>La violence scolaire. </a:t>
            </a:r>
            <a:br>
              <a:rPr lang="fr-FR" sz="1800" dirty="0"/>
            </a:br>
            <a:r>
              <a:rPr lang="fr-FR" sz="1800" dirty="0"/>
              <a:t>L’enseignement spécialisé – l’Ecole inclusive, Difficultés et handicaps : pédagogie de l’inclusion…</a:t>
            </a:r>
          </a:p>
          <a:p>
            <a:r>
              <a:rPr lang="fr-FR" sz="1800" dirty="0"/>
              <a:t>Eduquer à l’autonomie : Mettre l’enfant au cœur du système éducatif .</a:t>
            </a:r>
            <a:br>
              <a:rPr lang="fr-FR" sz="1800" dirty="0"/>
            </a:br>
            <a:r>
              <a:rPr lang="fr-FR" sz="1800" dirty="0"/>
              <a:t>Redoublement ?</a:t>
            </a:r>
            <a:br>
              <a:rPr lang="fr-FR" sz="1800" dirty="0"/>
            </a:br>
            <a:r>
              <a:rPr lang="fr-FR" sz="1800" dirty="0"/>
              <a:t>Autorité du maître/ statut de l’enfant</a:t>
            </a:r>
            <a:br>
              <a:rPr lang="fr-FR" sz="1800" dirty="0"/>
            </a:br>
            <a:r>
              <a:rPr lang="fr-FR" sz="1800" dirty="0"/>
              <a:t>Rôle des parents</a:t>
            </a:r>
          </a:p>
          <a:p>
            <a:r>
              <a:rPr lang="fr-FR" sz="1800" dirty="0"/>
              <a:t>Les défis de la société de connaissance : méthodes d’investigation… Apprentissage de la citoyenneté : oui mais comment ?</a:t>
            </a:r>
            <a:br>
              <a:rPr lang="fr-FR" sz="1800" dirty="0"/>
            </a:br>
            <a:r>
              <a:rPr lang="fr-FR" sz="1800" dirty="0"/>
              <a:t>Laïcité et religions : le fait religieux</a:t>
            </a:r>
            <a:br>
              <a:rPr lang="fr-FR" sz="1800" dirty="0"/>
            </a:br>
            <a:r>
              <a:rPr lang="fr-FR" sz="1800" dirty="0"/>
              <a:t>Expérimentation : philo dans les petites classes, construction de l’abstraction… (rencontrer des questions et en formuler, produire des distinctions pour mieux conduire sa vie, s’ouvrir à l’altérité avec l’argumentation…).</a:t>
            </a:r>
          </a:p>
          <a:p>
            <a:r>
              <a:rPr lang="fr-FR" sz="1400" dirty="0"/>
              <a:t> </a:t>
            </a:r>
          </a:p>
          <a:p>
            <a:endParaRPr lang="fr-FR" sz="1400" dirty="0"/>
          </a:p>
          <a:p>
            <a:endParaRPr lang="fr-FR" sz="1400" dirty="0"/>
          </a:p>
          <a:p>
            <a:r>
              <a:rPr lang="fr-FR" sz="1400" dirty="0"/>
              <a:t> </a:t>
            </a:r>
          </a:p>
          <a:p>
            <a:r>
              <a:rPr lang="fr-FR" sz="1200" dirty="0"/>
              <a:t> </a:t>
            </a:r>
          </a:p>
          <a:p>
            <a:endParaRPr lang="fr-FR" sz="1200" dirty="0"/>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F89B93-1D36-634F-BEDE-2292167C82A7}"/>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0F01FF94-9EB2-ED44-BED0-C7DB987A8C69}"/>
              </a:ext>
            </a:extLst>
          </p:cNvPr>
          <p:cNvSpPr>
            <a:spLocks noGrp="1"/>
          </p:cNvSpPr>
          <p:nvPr>
            <p:ph idx="1"/>
          </p:nvPr>
        </p:nvSpPr>
        <p:spPr>
          <a:xfrm>
            <a:off x="914400" y="1735138"/>
            <a:ext cx="7313613" cy="2679312"/>
          </a:xfrm>
        </p:spPr>
        <p:txBody>
          <a:bodyPr/>
          <a:lstStyle/>
          <a:p>
            <a:r>
              <a:rPr lang="fr-FR" dirty="0"/>
              <a:t>Je</a:t>
            </a:r>
          </a:p>
        </p:txBody>
      </p:sp>
      <p:pic>
        <p:nvPicPr>
          <p:cNvPr id="4" name="Image 3">
            <a:extLst>
              <a:ext uri="{FF2B5EF4-FFF2-40B4-BE49-F238E27FC236}">
                <a16:creationId xmlns:a16="http://schemas.microsoft.com/office/drawing/2014/main" id="{8E154CA1-A51C-9B46-86CF-67DADA94DD06}"/>
              </a:ext>
            </a:extLst>
          </p:cNvPr>
          <p:cNvPicPr>
            <a:picLocks noChangeAspect="1"/>
          </p:cNvPicPr>
          <p:nvPr/>
        </p:nvPicPr>
        <p:blipFill>
          <a:blip r:embed="rId2"/>
          <a:stretch>
            <a:fillRect/>
          </a:stretch>
        </p:blipFill>
        <p:spPr>
          <a:xfrm>
            <a:off x="-794" y="503238"/>
            <a:ext cx="9144000" cy="3417864"/>
          </a:xfrm>
          <a:prstGeom prst="rect">
            <a:avLst/>
          </a:prstGeom>
        </p:spPr>
      </p:pic>
      <p:sp>
        <p:nvSpPr>
          <p:cNvPr id="5" name="ZoneTexte 4">
            <a:extLst>
              <a:ext uri="{FF2B5EF4-FFF2-40B4-BE49-F238E27FC236}">
                <a16:creationId xmlns:a16="http://schemas.microsoft.com/office/drawing/2014/main" id="{C41B1D66-F2FC-F648-905D-F19D37CC3CC5}"/>
              </a:ext>
            </a:extLst>
          </p:cNvPr>
          <p:cNvSpPr txBox="1"/>
          <p:nvPr/>
        </p:nvSpPr>
        <p:spPr>
          <a:xfrm>
            <a:off x="3548792" y="4983243"/>
            <a:ext cx="2640916" cy="954107"/>
          </a:xfrm>
          <a:prstGeom prst="rect">
            <a:avLst/>
          </a:prstGeom>
          <a:noFill/>
        </p:spPr>
        <p:txBody>
          <a:bodyPr wrap="none" rtlCol="0">
            <a:spAutoFit/>
          </a:bodyPr>
          <a:lstStyle/>
          <a:p>
            <a:r>
              <a:rPr lang="fr-FR" sz="2000" dirty="0"/>
              <a:t>Je vous remercie.</a:t>
            </a:r>
          </a:p>
          <a:p>
            <a:endParaRPr lang="fr-FR" dirty="0"/>
          </a:p>
          <a:p>
            <a:r>
              <a:rPr lang="fr-FR" dirty="0"/>
              <a:t>          </a:t>
            </a:r>
            <a:r>
              <a:rPr lang="fr-FR" i="1" dirty="0"/>
              <a:t>Martine </a:t>
            </a:r>
            <a:r>
              <a:rPr lang="fr-FR" i="1" dirty="0" err="1"/>
              <a:t>Meskel-Cresta</a:t>
            </a:r>
            <a:endParaRPr lang="fr-FR" i="1" dirty="0"/>
          </a:p>
        </p:txBody>
      </p:sp>
    </p:spTree>
    <p:extLst>
      <p:ext uri="{BB962C8B-B14F-4D97-AF65-F5344CB8AC3E}">
        <p14:creationId xmlns:p14="http://schemas.microsoft.com/office/powerpoint/2010/main" val="53330614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70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5">
                                            <p:txEl>
                                              <p:pRg st="0" end="0"/>
                                            </p:txEl>
                                          </p:spTgt>
                                        </p:tgtEl>
                                      </p:cBhvr>
                                    </p:animEffect>
                                  </p:childTnLst>
                                </p:cTn>
                              </p:par>
                            </p:childTnLst>
                          </p:cTn>
                        </p:par>
                        <p:par>
                          <p:cTn id="12" fill="hold">
                            <p:stCondLst>
                              <p:cond delay="3100"/>
                            </p:stCondLst>
                            <p:childTnLst>
                              <p:par>
                                <p:cTn id="13" presetID="55" presetClass="entr" presetSubtype="0" fill="hold" nodeType="afterEffect">
                                  <p:stCondLst>
                                    <p:cond delay="150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p:cTn id="15" dur="15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16" dur="15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17" dur="1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432595"/>
            <a:ext cx="7313613" cy="571015"/>
          </a:xfrm>
        </p:spPr>
        <p:txBody>
          <a:bodyPr/>
          <a:lstStyle/>
          <a:p>
            <a:r>
              <a:rPr lang="fr-FR" sz="2400" b="1" i="1" dirty="0"/>
              <a:t>Des changements considérables</a:t>
            </a:r>
          </a:p>
        </p:txBody>
      </p:sp>
      <p:sp>
        <p:nvSpPr>
          <p:cNvPr id="3" name="Espace réservé du contenu 2"/>
          <p:cNvSpPr>
            <a:spLocks noGrp="1"/>
          </p:cNvSpPr>
          <p:nvPr>
            <p:ph idx="1"/>
          </p:nvPr>
        </p:nvSpPr>
        <p:spPr>
          <a:xfrm>
            <a:off x="914400" y="1003611"/>
            <a:ext cx="7313613" cy="4471638"/>
          </a:xfrm>
        </p:spPr>
        <p:txBody>
          <a:bodyPr>
            <a:noAutofit/>
          </a:bodyPr>
          <a:lstStyle/>
          <a:p>
            <a:r>
              <a:rPr lang="fr-FR" sz="1800" dirty="0"/>
              <a:t>L’école reste fondamentale. On continue à maintenir intacte une image idéalisée de l’Ecole, lieu d’émancipation et chance immense.</a:t>
            </a:r>
            <a:br>
              <a:rPr lang="fr-FR" sz="1800" dirty="0"/>
            </a:br>
            <a:r>
              <a:rPr lang="fr-FR" sz="1800" dirty="0"/>
              <a:t>Mais elle a perdu en prestige et légitimité. Elle apparaît encore comme rempart et repère stable ; mais questions nombreuses sur ses fonctions et missions, au moment où il s’agit de faire réussir tout le monde dans le cadre de la démocratisation scolaire. </a:t>
            </a:r>
          </a:p>
          <a:p>
            <a:r>
              <a:rPr lang="fr-FR" sz="1800" dirty="0"/>
              <a:t>L’idée même d’école se transforme sous nos yeux : passage de l’école citoyenne (comme arrachement du sujet à sa particularité par la médiation de œuvres et l’universalité des savoirs) à l’école domestique (comme enracinement qui respecte les personnes et leurs différences) et maintenant à une école pensée sur le modèle entrepreneurial (selon un modèle utilitariste de la culture qui traduit les savoirs en compétences, avec l’évaluation comme préoccupation majeure), en passant par toutes les polémiques opposant instruction ou éducation, culture ou épanouissement.</a:t>
            </a:r>
          </a:p>
          <a:p>
            <a:r>
              <a:rPr lang="fr-FR" sz="1800" dirty="0"/>
              <a:t>Bref l’école ne fait plus illusion. Avec l’autorité et la tradition, (la foi dans) le savoir a disparu du monde moderne (H. Arendt) : les enseignants doivent aujourd’hui s’adresser à des  « incroyants ».</a:t>
            </a:r>
          </a:p>
          <a:p>
            <a:endParaRPr lang="fr-FR" sz="1200"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8096" y="503238"/>
            <a:ext cx="8297845" cy="511523"/>
          </a:xfrm>
        </p:spPr>
        <p:txBody>
          <a:bodyPr/>
          <a:lstStyle/>
          <a:p>
            <a:r>
              <a:rPr lang="fr-FR" sz="2400" b="1" i="1" dirty="0"/>
              <a:t>Trois dimensions de la demande adressée à l’Ecole :</a:t>
            </a:r>
            <a:br>
              <a:rPr lang="fr-FR" sz="4800" b="1" i="1" dirty="0"/>
            </a:br>
            <a:endParaRPr lang="fr-FR" b="1" i="1" dirty="0"/>
          </a:p>
        </p:txBody>
      </p:sp>
      <p:sp>
        <p:nvSpPr>
          <p:cNvPr id="3" name="Espace réservé du contenu 2"/>
          <p:cNvSpPr>
            <a:spLocks noGrp="1"/>
          </p:cNvSpPr>
          <p:nvPr>
            <p:ph idx="1"/>
          </p:nvPr>
        </p:nvSpPr>
        <p:spPr>
          <a:xfrm>
            <a:off x="768096" y="613318"/>
            <a:ext cx="7313613" cy="4271800"/>
          </a:xfrm>
        </p:spPr>
        <p:txBody>
          <a:bodyPr>
            <a:noAutofit/>
          </a:bodyPr>
          <a:lstStyle/>
          <a:p>
            <a:pPr lvl="0"/>
            <a:r>
              <a:rPr lang="fr-FR" sz="1800" dirty="0"/>
              <a:t>- une demande instrumentale se rapportant au savoir</a:t>
            </a:r>
            <a:br>
              <a:rPr lang="fr-FR" sz="1800" dirty="0"/>
            </a:br>
            <a:r>
              <a:rPr lang="fr-FR" sz="1800" dirty="0"/>
              <a:t>- une demande psychologique visant le modelage de la personne afin qu’elle s’adapte aux rôles sociaux ultérieurs</a:t>
            </a:r>
            <a:br>
              <a:rPr lang="fr-FR" sz="1800" dirty="0"/>
            </a:br>
            <a:r>
              <a:rPr lang="fr-FR" sz="1800" dirty="0"/>
              <a:t>- une demande existentielle qui a trait aux rapports de l’être avec son environnement (bonheur…).</a:t>
            </a:r>
            <a:br>
              <a:rPr lang="fr-FR" sz="1800" dirty="0"/>
            </a:br>
            <a:r>
              <a:rPr lang="fr-FR" sz="1800" dirty="0"/>
              <a:t>Le tout dans l’obsession des devoirs de l’école envers la société (l’école devant pallier toute les insuffisances de la société).</a:t>
            </a:r>
          </a:p>
          <a:p>
            <a:pPr lvl="0"/>
            <a:r>
              <a:rPr lang="fr-FR" sz="1800" dirty="0"/>
              <a:t>L’école a ou avait pour finalité le développement du jugement et de la liberté de pensée, l’émancipation, c’est-à-dire, au sens strict, la soustraction de l’enfant à la puissance paternelle/parentale. Permettre à l’enfant de s’affranchir des appartenances familiales et communautaires, d’échapper aux identifications, d’apprendre la résistance, pour penser par lui-même, c’est à la fois la fonction de l’école laïque et la dimension </a:t>
            </a:r>
            <a:br>
              <a:rPr lang="fr-FR" sz="1800" dirty="0"/>
            </a:br>
            <a:r>
              <a:rPr lang="fr-FR" sz="1800" dirty="0"/>
              <a:t>« politique » de la professionnalité du maître.</a:t>
            </a:r>
          </a:p>
          <a:p>
            <a:pPr lvl="0"/>
            <a:r>
              <a:rPr lang="fr-FR" sz="1800" dirty="0"/>
              <a:t>La finalité générale de l’école est de produire en l’enfant le sujet rationnel, moral, politique, capable de se distancier d’un rapport au monde et aux autres d’abord reçu et subi, de s’émanciper par la rencontre de l’universel de la culture, pour construire son histoire personnelle. </a:t>
            </a:r>
            <a:br>
              <a:rPr lang="fr-FR" sz="1200" dirty="0"/>
            </a:br>
            <a:endParaRPr lang="fr-FR" sz="1200" dirty="0"/>
          </a:p>
          <a:p>
            <a:endParaRPr lang="fr-FR" sz="12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b="1" i="1" dirty="0"/>
              <a:t>Pisa</a:t>
            </a:r>
            <a:r>
              <a:rPr lang="fr-FR" sz="3200" dirty="0"/>
              <a:t> </a:t>
            </a:r>
            <a:r>
              <a:rPr lang="fr-FR" sz="1600" i="1" dirty="0"/>
              <a:t>(Programme for International </a:t>
            </a:r>
            <a:r>
              <a:rPr lang="fr-FR" sz="1600" i="1" dirty="0" err="1"/>
              <a:t>Student</a:t>
            </a:r>
            <a:r>
              <a:rPr lang="fr-FR" sz="1600" i="1" dirty="0"/>
              <a:t>  </a:t>
            </a:r>
            <a:r>
              <a:rPr lang="fr-FR" sz="1600" i="1" dirty="0" err="1"/>
              <a:t>Assessment</a:t>
            </a:r>
            <a:r>
              <a:rPr lang="fr-FR" sz="1600" i="1" dirty="0"/>
              <a:t>) </a:t>
            </a:r>
          </a:p>
        </p:txBody>
      </p:sp>
      <p:sp>
        <p:nvSpPr>
          <p:cNvPr id="3" name="Espace réservé du contenu 2"/>
          <p:cNvSpPr>
            <a:spLocks noGrp="1"/>
          </p:cNvSpPr>
          <p:nvPr>
            <p:ph idx="1"/>
          </p:nvPr>
        </p:nvSpPr>
        <p:spPr>
          <a:xfrm>
            <a:off x="914400" y="1371600"/>
            <a:ext cx="7313613" cy="4056062"/>
          </a:xfrm>
        </p:spPr>
        <p:txBody>
          <a:bodyPr>
            <a:noAutofit/>
          </a:bodyPr>
          <a:lstStyle/>
          <a:p>
            <a:r>
              <a:rPr lang="fr-FR" sz="1800" dirty="0"/>
              <a:t>De plus, au classement PISA,  la France n’est pas très bien classée.</a:t>
            </a:r>
            <a:br>
              <a:rPr lang="fr-FR" sz="1800" dirty="0"/>
            </a:br>
            <a:r>
              <a:rPr lang="fr-FR" sz="1800" dirty="0"/>
              <a:t>Organisée par l’OCDE dans 65 pays, cette évaluation internationale permet de tester le niveau en lecture, en mathématique et en sciences des jeunes de 15 ans.</a:t>
            </a:r>
            <a:br>
              <a:rPr lang="fr-FR" sz="1800" dirty="0"/>
            </a:br>
            <a:r>
              <a:rPr lang="fr-FR" sz="1800" dirty="0"/>
              <a:t>Autre inquiétude : la part d’élèves français en grande difficulté est passée de 15 à 20 % entre 2000 et 2019. </a:t>
            </a:r>
            <a:br>
              <a:rPr lang="fr-FR" sz="1800" dirty="0"/>
            </a:br>
            <a:r>
              <a:rPr lang="fr-FR" sz="1800" dirty="0"/>
              <a:t>Enfin, à noter parmi les bonnes nouvelles : le pourcentage de très bons élèves (32 %).</a:t>
            </a:r>
          </a:p>
          <a:p>
            <a:r>
              <a:rPr lang="fr-FR" sz="1800" dirty="0"/>
              <a:t>C’est la raison pour laquelle j’aime à participer à des mobilités enseignantes : multiplier les  « errances » sur le « théâtre du monde » permet de s’enrichir des expériences étrangères, se construire comme sujet multiple, pluriel, ouvert à l’altérité comme à l’altération et contribuer au monde commun… Seule l’altérité enseigne, et permet de mettre à distance, en tension nos certitudes enkystées, nos adhérences, pour qu’enfin nous puissions entrer dans cet « incessant débordement de soi » dont parle </a:t>
            </a:r>
            <a:r>
              <a:rPr lang="fr-FR" sz="1800" b="1" dirty="0"/>
              <a:t>E. </a:t>
            </a:r>
            <a:r>
              <a:rPr lang="fr-FR" sz="1800" b="1" dirty="0" err="1"/>
              <a:t>Lévinas</a:t>
            </a:r>
            <a:r>
              <a:rPr lang="fr-FR" sz="1800" dirty="0"/>
              <a:t>.</a:t>
            </a:r>
          </a:p>
          <a:p>
            <a:pPr marL="0" indent="0">
              <a:buNone/>
            </a:pPr>
            <a:endParaRPr lang="fr-FR" sz="1800" dirty="0"/>
          </a:p>
          <a:p>
            <a:endParaRPr lang="fr-FR" sz="14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0E1C95-0D07-C640-A8EB-1F555E758B72}"/>
              </a:ext>
            </a:extLst>
          </p:cNvPr>
          <p:cNvSpPr>
            <a:spLocks noGrp="1"/>
          </p:cNvSpPr>
          <p:nvPr>
            <p:ph type="title"/>
          </p:nvPr>
        </p:nvSpPr>
        <p:spPr/>
        <p:txBody>
          <a:bodyPr/>
          <a:lstStyle/>
          <a:p>
            <a:r>
              <a:rPr lang="fr-FR" sz="3200" b="1" i="1" dirty="0"/>
              <a:t>Quelques chiffres : </a:t>
            </a:r>
          </a:p>
        </p:txBody>
      </p:sp>
      <p:sp>
        <p:nvSpPr>
          <p:cNvPr id="3" name="Espace réservé du contenu 2">
            <a:extLst>
              <a:ext uri="{FF2B5EF4-FFF2-40B4-BE49-F238E27FC236}">
                <a16:creationId xmlns:a16="http://schemas.microsoft.com/office/drawing/2014/main" id="{B58EBB25-3AE4-9547-9EAF-ECE9E4B73991}"/>
              </a:ext>
            </a:extLst>
          </p:cNvPr>
          <p:cNvSpPr>
            <a:spLocks noGrp="1"/>
          </p:cNvSpPr>
          <p:nvPr>
            <p:ph idx="1"/>
          </p:nvPr>
        </p:nvSpPr>
        <p:spPr/>
        <p:txBody>
          <a:bodyPr>
            <a:normAutofit/>
          </a:bodyPr>
          <a:lstStyle/>
          <a:p>
            <a:r>
              <a:rPr lang="fr-FR" sz="1800" dirty="0"/>
              <a:t>Plus de 12 millions d’élèves</a:t>
            </a:r>
          </a:p>
          <a:p>
            <a:r>
              <a:rPr lang="fr-FR" sz="1800" dirty="0"/>
              <a:t>1 150 000 personnels en poste à l’EN</a:t>
            </a:r>
          </a:p>
          <a:p>
            <a:r>
              <a:rPr lang="fr-FR" sz="1800" dirty="0"/>
              <a:t>871 000 enseignants</a:t>
            </a:r>
          </a:p>
          <a:p>
            <a:r>
              <a:rPr lang="fr-FR" sz="1800" dirty="0"/>
              <a:t>275 000 administration, direction, soutien</a:t>
            </a:r>
          </a:p>
          <a:p>
            <a:r>
              <a:rPr lang="fr-FR" sz="1800" dirty="0"/>
              <a:t>62 000 écoles et établissements du Second degré</a:t>
            </a:r>
            <a:br>
              <a:rPr lang="fr-FR" sz="1800" dirty="0"/>
            </a:br>
            <a:r>
              <a:rPr lang="fr-FR" sz="1800" dirty="0"/>
              <a:t>     50 500 écoles</a:t>
            </a:r>
            <a:br>
              <a:rPr lang="fr-FR" sz="1800" dirty="0"/>
            </a:br>
            <a:r>
              <a:rPr lang="fr-FR" sz="1800" dirty="0"/>
              <a:t>      7 200 collèges</a:t>
            </a:r>
            <a:br>
              <a:rPr lang="fr-FR" sz="1800" dirty="0"/>
            </a:br>
            <a:r>
              <a:rPr lang="fr-FR" sz="1800" dirty="0"/>
              <a:t>      4 200 lycées</a:t>
            </a:r>
          </a:p>
        </p:txBody>
      </p:sp>
    </p:spTree>
    <p:extLst>
      <p:ext uri="{BB962C8B-B14F-4D97-AF65-F5344CB8AC3E}">
        <p14:creationId xmlns:p14="http://schemas.microsoft.com/office/powerpoint/2010/main" val="3540088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111512"/>
            <a:ext cx="7313613" cy="1003610"/>
          </a:xfrm>
        </p:spPr>
        <p:txBody>
          <a:bodyPr/>
          <a:lstStyle/>
          <a:p>
            <a:r>
              <a:rPr lang="fr-FR" sz="2800" b="1" i="1" dirty="0"/>
              <a:t>L’école en France est politique</a:t>
            </a:r>
            <a:br>
              <a:rPr lang="fr-FR" sz="2800" b="1" i="1" dirty="0"/>
            </a:br>
            <a:r>
              <a:rPr lang="fr-FR" sz="2800" b="1" i="1" dirty="0"/>
              <a:t>Les révolutions scolaires</a:t>
            </a:r>
          </a:p>
        </p:txBody>
      </p:sp>
      <p:sp>
        <p:nvSpPr>
          <p:cNvPr id="3" name="Espace réservé du contenu 2"/>
          <p:cNvSpPr>
            <a:spLocks noGrp="1"/>
          </p:cNvSpPr>
          <p:nvPr>
            <p:ph idx="1"/>
          </p:nvPr>
        </p:nvSpPr>
        <p:spPr>
          <a:xfrm>
            <a:off x="914400" y="1371600"/>
            <a:ext cx="7313613" cy="4419600"/>
          </a:xfrm>
        </p:spPr>
        <p:txBody>
          <a:bodyPr>
            <a:normAutofit fontScale="25000" lnSpcReduction="20000"/>
          </a:bodyPr>
          <a:lstStyle/>
          <a:p>
            <a:r>
              <a:rPr lang="fr-FR" sz="7200" dirty="0"/>
              <a:t>L’école en France est politique. </a:t>
            </a:r>
            <a:br>
              <a:rPr lang="fr-FR" sz="7200" dirty="0"/>
            </a:br>
            <a:r>
              <a:rPr lang="fr-FR" sz="7200" dirty="0"/>
              <a:t>Elle ne fait pas suite à la famille (Angleterre), elle n’est pas professionnelle (Allemagne), elle n’est pas religieuse, mais essentiellement politique, liée à l’Etat, fondée sur les droits de l’homme et du citoyen.</a:t>
            </a:r>
          </a:p>
          <a:p>
            <a:r>
              <a:rPr lang="fr-FR" sz="7200" dirty="0"/>
              <a:t>Les principes fondamentaux du système éducatif français, à l’image de l’ensemble des services publics en France, sont les principes d’égalité et de neutralité, de laïcité et d’obligation d’instruction.</a:t>
            </a:r>
          </a:p>
          <a:p>
            <a:r>
              <a:rPr lang="fr-FR" sz="7200" dirty="0"/>
              <a:t>En France, plusieurs révolutions scolaires ont eu lieu :</a:t>
            </a:r>
            <a:br>
              <a:rPr lang="fr-FR" sz="7200" dirty="0"/>
            </a:br>
            <a:r>
              <a:rPr lang="fr-FR" sz="7200" dirty="0"/>
              <a:t>- </a:t>
            </a:r>
            <a:r>
              <a:rPr lang="fr-FR" sz="7200" b="1" dirty="0"/>
              <a:t>Celle de Jules Ferry </a:t>
            </a:r>
            <a:r>
              <a:rPr lang="fr-FR" sz="7200" dirty="0"/>
              <a:t>en 1881 qui met en place l’école laïque et gratuite sur tout le territoire.</a:t>
            </a:r>
            <a:br>
              <a:rPr lang="fr-FR" sz="7200" dirty="0"/>
            </a:br>
            <a:r>
              <a:rPr lang="fr-FR" sz="7200" dirty="0"/>
              <a:t>Il n’y a pas d’étranger à l’école de la République, pas d’inférieur, pas de discrimination. En France, la laïcité est une valeur et un idéal à poursuivre et toujours à réaffirmer .</a:t>
            </a:r>
          </a:p>
          <a:p>
            <a:r>
              <a:rPr lang="fr-FR" sz="7200" dirty="0"/>
              <a:t>D’où 3 lois / 3 principes de l’école qui matérialisent la non-exclusion :</a:t>
            </a:r>
            <a:br>
              <a:rPr lang="fr-FR" sz="7200" dirty="0"/>
            </a:br>
            <a:r>
              <a:rPr lang="fr-FR" sz="7200" dirty="0"/>
              <a:t>- </a:t>
            </a:r>
            <a:r>
              <a:rPr lang="fr-FR" sz="7200" b="1" dirty="0"/>
              <a:t>gratuité </a:t>
            </a:r>
            <a:r>
              <a:rPr lang="fr-FR" sz="7200" dirty="0"/>
              <a:t>: pas d’exclusion pour des motifs économiques</a:t>
            </a:r>
            <a:br>
              <a:rPr lang="fr-FR" sz="7200" dirty="0"/>
            </a:br>
            <a:r>
              <a:rPr lang="fr-FR" sz="7200" dirty="0"/>
              <a:t>- </a:t>
            </a:r>
            <a:r>
              <a:rPr lang="fr-FR" sz="7200" b="1" dirty="0"/>
              <a:t>obligation d’instruction </a:t>
            </a:r>
            <a:r>
              <a:rPr lang="fr-FR" sz="7200" dirty="0"/>
              <a:t>: pas d’exclusion intellectuelle</a:t>
            </a:r>
            <a:br>
              <a:rPr lang="fr-FR" sz="7200" dirty="0"/>
            </a:br>
            <a:r>
              <a:rPr lang="fr-FR" sz="7200" dirty="0"/>
              <a:t>- </a:t>
            </a:r>
            <a:r>
              <a:rPr lang="fr-FR" sz="7200" b="1" dirty="0"/>
              <a:t>laïcité </a:t>
            </a:r>
            <a:r>
              <a:rPr lang="fr-FR" sz="7200" dirty="0"/>
              <a:t>: pas d’exclusion pour des motifs ou appartenances idéologiques (religieuse, politique, morale).</a:t>
            </a:r>
            <a:br>
              <a:rPr lang="fr-FR" sz="5600" dirty="0"/>
            </a:br>
            <a:endParaRPr lang="fr-FR" sz="2900"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0DD12C-0035-2542-AC9C-D35B2E63AC4F}"/>
              </a:ext>
            </a:extLst>
          </p:cNvPr>
          <p:cNvSpPr>
            <a:spLocks noGrp="1"/>
          </p:cNvSpPr>
          <p:nvPr>
            <p:ph type="title"/>
          </p:nvPr>
        </p:nvSpPr>
        <p:spPr>
          <a:xfrm>
            <a:off x="915193" y="176636"/>
            <a:ext cx="7313613" cy="449618"/>
          </a:xfrm>
        </p:spPr>
        <p:txBody>
          <a:bodyPr/>
          <a:lstStyle/>
          <a:p>
            <a:r>
              <a:rPr lang="fr-FR" sz="2800" b="1" i="1" dirty="0"/>
              <a:t>Quelques étapes historiques en héritage</a:t>
            </a:r>
          </a:p>
        </p:txBody>
      </p:sp>
      <p:sp>
        <p:nvSpPr>
          <p:cNvPr id="3" name="Espace réservé du contenu 2">
            <a:extLst>
              <a:ext uri="{FF2B5EF4-FFF2-40B4-BE49-F238E27FC236}">
                <a16:creationId xmlns:a16="http://schemas.microsoft.com/office/drawing/2014/main" id="{288964DC-E7C1-0742-8758-A61DE8EC1475}"/>
              </a:ext>
            </a:extLst>
          </p:cNvPr>
          <p:cNvSpPr>
            <a:spLocks noGrp="1"/>
          </p:cNvSpPr>
          <p:nvPr>
            <p:ph idx="1"/>
          </p:nvPr>
        </p:nvSpPr>
        <p:spPr>
          <a:xfrm>
            <a:off x="231648" y="669074"/>
            <a:ext cx="8753856" cy="5787481"/>
          </a:xfrm>
        </p:spPr>
        <p:txBody>
          <a:bodyPr>
            <a:normAutofit fontScale="25000" lnSpcReduction="20000"/>
          </a:bodyPr>
          <a:lstStyle/>
          <a:p>
            <a:r>
              <a:rPr lang="fr-FR" sz="7200" dirty="0"/>
              <a:t>C’est au 19è siècle, l’Etat s’en mêlant, que l’école telle que nous la vivons encore prend sa forme. </a:t>
            </a:r>
          </a:p>
          <a:p>
            <a:r>
              <a:rPr lang="fr-FR" sz="7200" dirty="0"/>
              <a:t>Mais l’héritage gréco-latin et chrétien va peser lourd sur l’Occident et la Gaule devenue France.</a:t>
            </a:r>
          </a:p>
          <a:p>
            <a:r>
              <a:rPr lang="fr-FR" sz="7200" b="1" dirty="0"/>
              <a:t>I. Antiquité, Moyen-Age, Ancien Régime.</a:t>
            </a:r>
          </a:p>
          <a:p>
            <a:pPr marL="0" indent="0">
              <a:buNone/>
            </a:pPr>
            <a:r>
              <a:rPr lang="fr-FR" sz="7200" b="1" dirty="0"/>
              <a:t>1. </a:t>
            </a:r>
            <a:r>
              <a:rPr lang="fr-FR" sz="6400" b="1" dirty="0"/>
              <a:t>La Grèce et Rome : </a:t>
            </a:r>
            <a:r>
              <a:rPr lang="fr-FR" sz="6400" dirty="0"/>
              <a:t>On doit aux grecs une bonne partie de la </a:t>
            </a:r>
            <a:r>
              <a:rPr lang="fr-FR" sz="6400" i="1" dirty="0" err="1"/>
              <a:t>scholé</a:t>
            </a:r>
            <a:r>
              <a:rPr lang="fr-FR" sz="6400" dirty="0"/>
              <a:t> et du </a:t>
            </a:r>
            <a:r>
              <a:rPr lang="fr-FR" sz="6400" i="1" dirty="0" err="1"/>
              <a:t>pédagogé</a:t>
            </a:r>
            <a:r>
              <a:rPr lang="fr-FR" sz="6400" dirty="0"/>
              <a:t>..</a:t>
            </a:r>
            <a:endParaRPr lang="fr-FR" sz="6400" b="1" dirty="0"/>
          </a:p>
          <a:p>
            <a:pPr marL="0" indent="0">
              <a:buNone/>
            </a:pPr>
            <a:r>
              <a:rPr lang="fr-FR" sz="6400" b="1" dirty="0"/>
              <a:t>2. Arrive le Christianisme, </a:t>
            </a:r>
            <a:r>
              <a:rPr lang="fr-FR" sz="6400" dirty="0"/>
              <a:t>qui s’inspire de l’éducation antique, y ajoutant la dimension religieuse : transmettre l’héritage et la pédagogie commence à s’intéresser aux enfants en tant que tels.</a:t>
            </a:r>
          </a:p>
          <a:p>
            <a:pPr marL="0" indent="0">
              <a:buNone/>
            </a:pPr>
            <a:r>
              <a:rPr lang="fr-FR" sz="6400" b="1" dirty="0"/>
              <a:t>3. Charlemagne : </a:t>
            </a:r>
            <a:r>
              <a:rPr lang="fr-FR" sz="6400" dirty="0"/>
              <a:t>“n’a pas inventé l’école” ; il a mis en place une politique scolaire visant à former prêtres et fonctionnaires.</a:t>
            </a:r>
          </a:p>
          <a:p>
            <a:pPr marL="0" indent="0">
              <a:buNone/>
            </a:pPr>
            <a:r>
              <a:rPr lang="fr-FR" sz="6400" b="1" dirty="0"/>
              <a:t>4. Le “beau Moyen-Age” : </a:t>
            </a:r>
            <a:r>
              <a:rPr lang="fr-FR" sz="6400" dirty="0"/>
              <a:t>L’Université (1200 : Paris), communauté de maîtres et d’élèves, assure ce que l’on appellerait l’enseignement supérieur (arts, droit canon, médecine, théologie), avec les </a:t>
            </a:r>
            <a:r>
              <a:rPr lang="fr-FR" sz="6400" i="1" dirty="0"/>
              <a:t>collèges, et </a:t>
            </a:r>
            <a:r>
              <a:rPr lang="fr-FR" sz="6400" dirty="0"/>
              <a:t>se dégage petit à petit de la tutelle ecclésiastique.</a:t>
            </a:r>
          </a:p>
          <a:p>
            <a:pPr marL="0" indent="0">
              <a:buNone/>
            </a:pPr>
            <a:r>
              <a:rPr lang="fr-FR" sz="6400" b="1" dirty="0"/>
              <a:t>5. Renaissance et Réforme : </a:t>
            </a:r>
            <a:r>
              <a:rPr lang="fr-FR" sz="6400" dirty="0"/>
              <a:t>Imprimerie (1440), ouverture sur le monde, redécouverte de l’Antiquité à travers les textes authentiques, primauté de l’individu, de l’esprit critique, aspiration à l’humanisme et rejet des routines anciennes (qui perdurent...). Et puis la Réforme et son souci de retrouver la Bible débarrassée de ses oripeaux.</a:t>
            </a:r>
          </a:p>
          <a:p>
            <a:pPr marL="0" indent="0">
              <a:buNone/>
            </a:pPr>
            <a:r>
              <a:rPr lang="fr-FR" sz="6400" b="1" dirty="0"/>
              <a:t>6. </a:t>
            </a:r>
            <a:r>
              <a:rPr lang="fr-FR" sz="6400" b="1" dirty="0" err="1"/>
              <a:t>XVIIè</a:t>
            </a:r>
            <a:r>
              <a:rPr lang="fr-FR" sz="6400" b="1" dirty="0"/>
              <a:t>- </a:t>
            </a:r>
            <a:r>
              <a:rPr lang="fr-FR" sz="6400" b="1" dirty="0" err="1"/>
              <a:t>XVIIIè</a:t>
            </a:r>
            <a:r>
              <a:rPr lang="fr-FR" sz="6400" b="1" dirty="0"/>
              <a:t> siècles : </a:t>
            </a:r>
            <a:r>
              <a:rPr lang="fr-FR" sz="6400" dirty="0"/>
              <a:t>Secondaire (collèges) et Supérieur (collèges et universités) restent ce qu’ils sont, avec un recrutement limité et aristocratique (parfois un pauvre, doué, peut y étudier…).</a:t>
            </a:r>
          </a:p>
          <a:p>
            <a:endParaRPr lang="fr-FR" sz="7200" dirty="0"/>
          </a:p>
          <a:p>
            <a:endParaRPr lang="fr-FR" dirty="0"/>
          </a:p>
        </p:txBody>
      </p:sp>
    </p:spTree>
    <p:extLst>
      <p:ext uri="{BB962C8B-B14F-4D97-AF65-F5344CB8AC3E}">
        <p14:creationId xmlns:p14="http://schemas.microsoft.com/office/powerpoint/2010/main" val="2722094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trips(down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trips(down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strips(down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strips(downLeft)">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698D53-C756-2944-A0A5-66194E4234D8}"/>
              </a:ext>
            </a:extLst>
          </p:cNvPr>
          <p:cNvSpPr>
            <a:spLocks noGrp="1"/>
          </p:cNvSpPr>
          <p:nvPr>
            <p:ph type="title"/>
          </p:nvPr>
        </p:nvSpPr>
        <p:spPr>
          <a:xfrm>
            <a:off x="914400" y="256478"/>
            <a:ext cx="7313613" cy="546410"/>
          </a:xfrm>
        </p:spPr>
        <p:txBody>
          <a:bodyPr/>
          <a:lstStyle/>
          <a:p>
            <a:r>
              <a:rPr lang="fr-FR" sz="2800" b="1" i="1" dirty="0"/>
              <a:t>Quelques étapes historiques (suite)</a:t>
            </a:r>
            <a:endParaRPr lang="fr-FR" sz="2800" dirty="0"/>
          </a:p>
        </p:txBody>
      </p:sp>
      <p:sp>
        <p:nvSpPr>
          <p:cNvPr id="3" name="Espace réservé du contenu 2">
            <a:extLst>
              <a:ext uri="{FF2B5EF4-FFF2-40B4-BE49-F238E27FC236}">
                <a16:creationId xmlns:a16="http://schemas.microsoft.com/office/drawing/2014/main" id="{107024FA-153D-BB41-9559-B4448B1484B0}"/>
              </a:ext>
            </a:extLst>
          </p:cNvPr>
          <p:cNvSpPr>
            <a:spLocks noGrp="1"/>
          </p:cNvSpPr>
          <p:nvPr>
            <p:ph idx="1"/>
          </p:nvPr>
        </p:nvSpPr>
        <p:spPr>
          <a:xfrm>
            <a:off x="484909" y="992459"/>
            <a:ext cx="8271163" cy="5252224"/>
          </a:xfrm>
        </p:spPr>
        <p:txBody>
          <a:bodyPr>
            <a:normAutofit fontScale="62500" lnSpcReduction="20000"/>
          </a:bodyPr>
          <a:lstStyle/>
          <a:p>
            <a:r>
              <a:rPr lang="fr-FR" sz="2600" b="1" dirty="0"/>
              <a:t>II. De Condorcet à Jules Ferry et après...</a:t>
            </a:r>
          </a:p>
          <a:p>
            <a:pPr marL="0" indent="0">
              <a:buNone/>
            </a:pPr>
            <a:r>
              <a:rPr lang="fr-FR" sz="2600" b="1" dirty="0"/>
              <a:t>	</a:t>
            </a:r>
            <a:br>
              <a:rPr lang="fr-FR" sz="2600" b="1" dirty="0"/>
            </a:br>
            <a:r>
              <a:rPr lang="fr-FR" sz="2600" b="1" dirty="0"/>
              <a:t>1. Révolution : </a:t>
            </a:r>
            <a:r>
              <a:rPr lang="fr-FR" sz="2600" dirty="0"/>
              <a:t>Beaucoup d’espoir, peu de réalisations... </a:t>
            </a:r>
            <a:br>
              <a:rPr lang="fr-FR" sz="2600" dirty="0"/>
            </a:br>
            <a:r>
              <a:rPr lang="fr-FR" sz="2600" dirty="0"/>
              <a:t>Cf. Rapport de Condorcet, “</a:t>
            </a:r>
            <a:r>
              <a:rPr lang="fr-FR" sz="2600" i="1" dirty="0"/>
              <a:t>Projet sur l’Instruction Publique</a:t>
            </a:r>
            <a:r>
              <a:rPr lang="fr-FR" sz="2600" dirty="0"/>
              <a:t>” (1792). Et l’article 22 de la Déclaration des Droits de 1793 dispose qu’il faut “mettre l’instruction à la portée de tous les citoyens”. </a:t>
            </a:r>
          </a:p>
          <a:p>
            <a:pPr marL="0" indent="0">
              <a:buNone/>
            </a:pPr>
            <a:r>
              <a:rPr lang="fr-FR" sz="2600" b="1" dirty="0"/>
              <a:t>2. Bonaparte et Napoléon 1</a:t>
            </a:r>
            <a:r>
              <a:rPr lang="fr-FR" sz="2600" b="1" baseline="30000" dirty="0"/>
              <a:t>er</a:t>
            </a:r>
            <a:r>
              <a:rPr lang="fr-FR" sz="2600" b="1" dirty="0"/>
              <a:t> : </a:t>
            </a:r>
            <a:r>
              <a:rPr lang="fr-FR" sz="2600" dirty="0"/>
              <a:t>des Lycées (1802) avec internat pour former les cadres civils et militaires ; et surtout </a:t>
            </a:r>
            <a:r>
              <a:rPr lang="fr-FR" sz="2600" i="1" dirty="0"/>
              <a:t>l’Université Impériale</a:t>
            </a:r>
            <a:r>
              <a:rPr lang="fr-FR" sz="2600" dirty="0"/>
              <a:t>, “un corps exclusivement chargé de l’enseignement et de l’éducation publics dans tout l’Empire” (article 1), loi du 10 mai 1806. Le “corps enseignant” est né (décrets de 1808 et 1811). Tout procède de l’Université (recrutement, contrôle, grades, ouverture des établissements...).</a:t>
            </a:r>
          </a:p>
          <a:p>
            <a:pPr marL="0" indent="0">
              <a:buNone/>
            </a:pPr>
            <a:r>
              <a:rPr lang="fr-FR" sz="2600" b="1" dirty="0"/>
              <a:t>3. Guizot : </a:t>
            </a:r>
            <a:r>
              <a:rPr lang="fr-FR" sz="2600" dirty="0"/>
              <a:t>chaque commune (ou groupe de communes) doit entretenir une école primaire publique (financée par un supplément d’impôt local), gratuite pour les indigents. </a:t>
            </a:r>
          </a:p>
          <a:p>
            <a:pPr marL="0" indent="0">
              <a:buNone/>
            </a:pPr>
            <a:r>
              <a:rPr lang="fr-FR" sz="2600" b="1" dirty="0"/>
              <a:t>4. Jules Ferry : </a:t>
            </a:r>
            <a:r>
              <a:rPr lang="fr-FR" sz="2600" dirty="0"/>
              <a:t>il fait voter les lois scolaires qui donnent naissance à l’école primaire laïque, gratuite et obligatoire, organisée pour longtemps (rôle de Ferdinand Buisson, 1841-1932) – et en 1886, loi dite Goblet.</a:t>
            </a:r>
          </a:p>
          <a:p>
            <a:pPr marL="0" indent="0">
              <a:buNone/>
            </a:pPr>
            <a:r>
              <a:rPr lang="fr-FR" sz="2600" b="1" dirty="0"/>
              <a:t>5. Les “hussards noirs” : </a:t>
            </a:r>
            <a:r>
              <a:rPr lang="fr-FR" sz="2600" dirty="0"/>
              <a:t>la loi de juin 1889 fait de tous les membres de l’enseignement primaire des fonctionnaires d’Etat – mais la parité instituteurs/ institutrices, question salaire, ne sera appliquée qu’en 1919. </a:t>
            </a:r>
          </a:p>
          <a:p>
            <a:endParaRPr lang="fr-FR" dirty="0"/>
          </a:p>
        </p:txBody>
      </p:sp>
    </p:spTree>
    <p:extLst>
      <p:ext uri="{BB962C8B-B14F-4D97-AF65-F5344CB8AC3E}">
        <p14:creationId xmlns:p14="http://schemas.microsoft.com/office/powerpoint/2010/main" val="2228595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1"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1"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1"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1"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1"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Encrier">
  <a:themeElements>
    <a:clrScheme name="Encrier">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Encrier">
      <a:majorFont>
        <a:latin typeface="Goudy Old Style"/>
        <a:ea typeface=""/>
        <a:cs typeface=""/>
        <a:font script="Jpan" typeface="ＭＳ Ｐ明朝"/>
      </a:majorFont>
      <a:minorFont>
        <a:latin typeface="Goudy Old Style"/>
        <a:ea typeface=""/>
        <a:cs typeface=""/>
        <a:font script="Jpan" typeface="ＭＳ Ｐ明朝"/>
      </a:minorFont>
    </a:fontScheme>
    <a:fmtScheme name="Encrier">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717</TotalTime>
  <Words>1308</Words>
  <Application>Microsoft Macintosh PowerPoint</Application>
  <PresentationFormat>Affichage à l'écran (4:3)</PresentationFormat>
  <Paragraphs>142</Paragraphs>
  <Slides>26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26</vt:i4>
      </vt:variant>
    </vt:vector>
  </HeadingPairs>
  <TitlesOfParts>
    <vt:vector size="32" baseType="lpstr">
      <vt:lpstr>Arial</vt:lpstr>
      <vt:lpstr>Calibri</vt:lpstr>
      <vt:lpstr>Goudy Old Style</vt:lpstr>
      <vt:lpstr>Impact</vt:lpstr>
      <vt:lpstr>Rockwell</vt:lpstr>
      <vt:lpstr>Encrier</vt:lpstr>
      <vt:lpstr>Jalons d’une histoire de l’enseignement et du Système Educatif  français </vt:lpstr>
      <vt:lpstr>Je me présente :</vt:lpstr>
      <vt:lpstr>Des changements considérables</vt:lpstr>
      <vt:lpstr>Trois dimensions de la demande adressée à l’Ecole : </vt:lpstr>
      <vt:lpstr>Pisa (Programme for International Student  Assessment) </vt:lpstr>
      <vt:lpstr>Quelques chiffres : </vt:lpstr>
      <vt:lpstr>L’école en France est politique Les révolutions scolaires</vt:lpstr>
      <vt:lpstr>Quelques étapes historiques en héritage</vt:lpstr>
      <vt:lpstr>Quelques étapes historiques (suite)</vt:lpstr>
      <vt:lpstr>Quelques étapes historiques (suite)</vt:lpstr>
      <vt:lpstr>Révolutions scolaires (suite) : </vt:lpstr>
      <vt:lpstr>Des lois d’orientation </vt:lpstr>
      <vt:lpstr>Les niveaux de la scolarité en France  </vt:lpstr>
      <vt:lpstr>L’école maternelle, un cycle unique, fondamental pour la réussite de tous</vt:lpstr>
      <vt:lpstr>Les niveaux de la scolarité en France (suite) :</vt:lpstr>
      <vt:lpstr>Enjeux et concepts-clés.</vt:lpstr>
      <vt:lpstr>Les 7 compétences du socle (2007)</vt:lpstr>
      <vt:lpstr>Le socle commun de connaissances, de compétences et de culture (2016)</vt:lpstr>
      <vt:lpstr>Présentation PowerPoint</vt:lpstr>
      <vt:lpstr>Les niveaux de la scolarité en France (suite):</vt:lpstr>
      <vt:lpstr>La réforme du Bac</vt:lpstr>
      <vt:lpstr>12 spécialités : 7 communes et 5 plus rares</vt:lpstr>
      <vt:lpstr>Les enseignants et personnels</vt:lpstr>
      <vt:lpstr>Les nouveautés de la rentrée :</vt:lpstr>
      <vt:lpstr>Les enjeux et questions </vt:lpstr>
      <vt:lpstr>Présentation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formation des enseignants en France…</dc:title>
  <dc:creator>Martine MESKEL-CRESTA</dc:creator>
  <cp:lastModifiedBy>Microsoft Office User</cp:lastModifiedBy>
  <cp:revision>97</cp:revision>
  <dcterms:created xsi:type="dcterms:W3CDTF">2011-05-26T19:04:26Z</dcterms:created>
  <dcterms:modified xsi:type="dcterms:W3CDTF">2019-11-18T20:30:50Z</dcterms:modified>
</cp:coreProperties>
</file>