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82" r:id="rId6"/>
    <p:sldId id="260" r:id="rId7"/>
    <p:sldId id="283" r:id="rId8"/>
    <p:sldId id="284" r:id="rId9"/>
    <p:sldId id="268" r:id="rId10"/>
    <p:sldId id="269" r:id="rId11"/>
    <p:sldId id="270" r:id="rId12"/>
    <p:sldId id="262" r:id="rId13"/>
    <p:sldId id="273" r:id="rId14"/>
    <p:sldId id="276" r:id="rId15"/>
    <p:sldId id="274" r:id="rId16"/>
    <p:sldId id="275" r:id="rId17"/>
    <p:sldId id="277" r:id="rId18"/>
    <p:sldId id="278" r:id="rId19"/>
    <p:sldId id="279" r:id="rId20"/>
    <p:sldId id="267" r:id="rId21"/>
    <p:sldId id="263" r:id="rId22"/>
    <p:sldId id="265" r:id="rId23"/>
    <p:sldId id="281" r:id="rId24"/>
    <p:sldId id="285" r:id="rId25"/>
    <p:sldId id="271" r:id="rId26"/>
  </p:sldIdLst>
  <p:sldSz cx="12192000" cy="6858000"/>
  <p:notesSz cx="12192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123" d="100"/>
          <a:sy n="123" d="100"/>
        </p:scale>
        <p:origin x="114" y="3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906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9672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8216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4643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4546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8842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5734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4303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1473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197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9540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8708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8828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6657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1284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00799"/>
            <a:ext cx="3175" cy="457200"/>
          </a:xfrm>
          <a:custGeom>
            <a:avLst/>
            <a:gdLst/>
            <a:ahLst/>
            <a:cxnLst/>
            <a:rect l="l" t="t" r="r" b="b"/>
            <a:pathLst>
              <a:path w="3175" h="457200">
                <a:moveTo>
                  <a:pt x="0" y="457199"/>
                </a:moveTo>
                <a:lnTo>
                  <a:pt x="3048" y="457199"/>
                </a:lnTo>
                <a:lnTo>
                  <a:pt x="3048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188952" y="6397752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3048"/>
                </a:moveTo>
                <a:lnTo>
                  <a:pt x="3048" y="3048"/>
                </a:lnTo>
                <a:lnTo>
                  <a:pt x="3048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188952" y="6400799"/>
            <a:ext cx="3175" cy="457200"/>
          </a:xfrm>
          <a:custGeom>
            <a:avLst/>
            <a:gdLst/>
            <a:ahLst/>
            <a:cxnLst/>
            <a:rect l="l" t="t" r="r" b="b"/>
            <a:pathLst>
              <a:path w="3175" h="457200">
                <a:moveTo>
                  <a:pt x="0" y="457199"/>
                </a:moveTo>
                <a:lnTo>
                  <a:pt x="3048" y="457199"/>
                </a:lnTo>
                <a:lnTo>
                  <a:pt x="3048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0079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0" y="457199"/>
                </a:moveTo>
                <a:lnTo>
                  <a:pt x="12192000" y="457199"/>
                </a:lnTo>
                <a:lnTo>
                  <a:pt x="12192000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3744"/>
            <a:ext cx="12192000" cy="67310"/>
          </a:xfrm>
          <a:custGeom>
            <a:avLst/>
            <a:gdLst/>
            <a:ahLst/>
            <a:cxnLst/>
            <a:rect l="l" t="t" r="r" b="b"/>
            <a:pathLst>
              <a:path w="12192000" h="67310">
                <a:moveTo>
                  <a:pt x="0" y="67055"/>
                </a:moveTo>
                <a:lnTo>
                  <a:pt x="12192000" y="67055"/>
                </a:lnTo>
                <a:lnTo>
                  <a:pt x="12192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3615" y="1060856"/>
            <a:ext cx="10424769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5220" y="1908301"/>
            <a:ext cx="10141559" cy="2805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ace.com/CSN-ISO-690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p.vse.cz/wp-content/uploads/Prehled-pravidel-pro-citovani-fph-vse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itacepro.com/" TargetMode="External"/><Relationship Id="rId7" Type="http://schemas.openxmlformats.org/officeDocument/2006/relationships/hyperlink" Target="http://refworks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yendnoteweb.com/" TargetMode="External"/><Relationship Id="rId5" Type="http://schemas.openxmlformats.org/officeDocument/2006/relationships/hyperlink" Target="http://scribbr.com/apa-citation-generator" TargetMode="External"/><Relationship Id="rId4" Type="http://schemas.openxmlformats.org/officeDocument/2006/relationships/hyperlink" Target="http://zotero.org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pastyle.apa.org/style-grammar-guidelines/references/example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s.muni.cz/do/rect/el/estud/prif/ps11/metodika/web/ebook_citace_2011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americanlibrariesmagazine.org/whaddyamea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devzdej.c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88952" y="6400799"/>
            <a:ext cx="3175" cy="457200"/>
          </a:xfrm>
          <a:custGeom>
            <a:avLst/>
            <a:gdLst/>
            <a:ahLst/>
            <a:cxnLst/>
            <a:rect l="l" t="t" r="r" b="b"/>
            <a:pathLst>
              <a:path w="3175" h="457200">
                <a:moveTo>
                  <a:pt x="0" y="457199"/>
                </a:moveTo>
                <a:lnTo>
                  <a:pt x="3048" y="457199"/>
                </a:lnTo>
                <a:lnTo>
                  <a:pt x="3048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82009" y="2650870"/>
            <a:ext cx="3269615" cy="1042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b="0" spc="-40" dirty="0">
                <a:solidFill>
                  <a:srgbClr val="252525"/>
                </a:solidFill>
                <a:latin typeface="Calibri Light"/>
                <a:cs typeface="Calibri Light"/>
              </a:rPr>
              <a:t>C</a:t>
            </a:r>
            <a:r>
              <a:rPr sz="8000" b="0" spc="-50" dirty="0">
                <a:solidFill>
                  <a:srgbClr val="252525"/>
                </a:solidFill>
                <a:latin typeface="Calibri Light"/>
                <a:cs typeface="Calibri Light"/>
              </a:rPr>
              <a:t>i</a:t>
            </a:r>
            <a:r>
              <a:rPr sz="8000" b="0" spc="-120" dirty="0">
                <a:solidFill>
                  <a:srgbClr val="252525"/>
                </a:solidFill>
                <a:latin typeface="Calibri Light"/>
                <a:cs typeface="Calibri Light"/>
              </a:rPr>
              <a:t>t</a:t>
            </a:r>
            <a:r>
              <a:rPr sz="8000" b="0" spc="-75" dirty="0">
                <a:solidFill>
                  <a:srgbClr val="252525"/>
                </a:solidFill>
                <a:latin typeface="Calibri Light"/>
                <a:cs typeface="Calibri Light"/>
              </a:rPr>
              <a:t>o</a:t>
            </a:r>
            <a:r>
              <a:rPr sz="8000" b="0" spc="-170" dirty="0">
                <a:solidFill>
                  <a:srgbClr val="252525"/>
                </a:solidFill>
                <a:latin typeface="Calibri Light"/>
                <a:cs typeface="Calibri Light"/>
              </a:rPr>
              <a:t>v</a:t>
            </a:r>
            <a:r>
              <a:rPr sz="8000" b="0" spc="-50" dirty="0">
                <a:solidFill>
                  <a:srgbClr val="252525"/>
                </a:solidFill>
                <a:latin typeface="Calibri Light"/>
                <a:cs typeface="Calibri Light"/>
              </a:rPr>
              <a:t>á</a:t>
            </a:r>
            <a:r>
              <a:rPr sz="8000" b="0" spc="-40" dirty="0">
                <a:solidFill>
                  <a:srgbClr val="252525"/>
                </a:solidFill>
                <a:latin typeface="Calibri Light"/>
                <a:cs typeface="Calibri Light"/>
              </a:rPr>
              <a:t>n</a:t>
            </a:r>
            <a:r>
              <a:rPr sz="8000" b="0" dirty="0">
                <a:solidFill>
                  <a:srgbClr val="252525"/>
                </a:solidFill>
                <a:latin typeface="Calibri Light"/>
                <a:cs typeface="Calibri Light"/>
              </a:rPr>
              <a:t>í</a:t>
            </a:r>
            <a:endParaRPr sz="80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03273" y="2813177"/>
            <a:ext cx="2289810" cy="1390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lang="cs-CZ" sz="2400" spc="200" dirty="0">
                <a:solidFill>
                  <a:srgbClr val="626F52"/>
                </a:solidFill>
                <a:latin typeface="Calibri Light"/>
                <a:cs typeface="Calibri Light"/>
              </a:rPr>
              <a:t>Jaro 2020</a:t>
            </a:r>
            <a:endParaRPr sz="24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2400" b="0" spc="195" dirty="0">
                <a:solidFill>
                  <a:srgbClr val="626F52"/>
                </a:solidFill>
                <a:latin typeface="Calibri Light"/>
                <a:cs typeface="Calibri Light"/>
              </a:rPr>
              <a:t>Ú</a:t>
            </a:r>
            <a:r>
              <a:rPr sz="2400" b="0" dirty="0">
                <a:solidFill>
                  <a:srgbClr val="626F52"/>
                </a:solidFill>
                <a:latin typeface="Calibri Light"/>
                <a:cs typeface="Calibri Light"/>
              </a:rPr>
              <a:t>K </a:t>
            </a:r>
            <a:r>
              <a:rPr sz="2400" b="0" spc="-155" dirty="0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lang="cs-CZ" sz="2400" spc="204" dirty="0" err="1">
                <a:solidFill>
                  <a:srgbClr val="626F52"/>
                </a:solidFill>
                <a:latin typeface="Calibri Light"/>
                <a:cs typeface="Calibri Light"/>
              </a:rPr>
              <a:t>PdF</a:t>
            </a:r>
            <a:r>
              <a:rPr lang="cs-CZ" sz="2400" spc="204" dirty="0">
                <a:solidFill>
                  <a:srgbClr val="626F52"/>
                </a:solidFill>
                <a:latin typeface="Calibri Light"/>
                <a:cs typeface="Calibri Light"/>
              </a:rPr>
              <a:t> MU</a:t>
            </a: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lang="cs-CZ" sz="2400" dirty="0">
                <a:solidFill>
                  <a:srgbClr val="626F52"/>
                </a:solidFill>
                <a:latin typeface="Calibri Light"/>
                <a:cs typeface="Calibri Light"/>
              </a:rPr>
              <a:t>Petra Hromádková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34656" y="1391411"/>
            <a:ext cx="0" cy="3558540"/>
          </a:xfrm>
          <a:custGeom>
            <a:avLst/>
            <a:gdLst/>
            <a:ahLst/>
            <a:cxnLst/>
            <a:rect l="l" t="t" r="r" b="b"/>
            <a:pathLst>
              <a:path h="3558540">
                <a:moveTo>
                  <a:pt x="0" y="0"/>
                </a:moveTo>
                <a:lnTo>
                  <a:pt x="0" y="3558158"/>
                </a:lnTo>
              </a:path>
            </a:pathLst>
          </a:custGeom>
          <a:ln w="12192">
            <a:solidFill>
              <a:srgbClr val="626F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0" y="457199"/>
                </a:moveTo>
                <a:lnTo>
                  <a:pt x="12188952" y="457199"/>
                </a:lnTo>
                <a:lnTo>
                  <a:pt x="12188952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4136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8"/>
                </a:moveTo>
                <a:lnTo>
                  <a:pt x="12188952" y="64008"/>
                </a:lnTo>
                <a:lnTo>
                  <a:pt x="12188952" y="0"/>
                </a:lnTo>
                <a:lnTo>
                  <a:pt x="0" y="0"/>
                </a:lnTo>
                <a:lnTo>
                  <a:pt x="0" y="64008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>
              <a:lnSpc>
                <a:spcPct val="100000"/>
              </a:lnSpc>
              <a:tabLst>
                <a:tab pos="10411460" algn="l"/>
              </a:tabLst>
            </a:pPr>
            <a:r>
              <a:rPr spc="-140" dirty="0">
                <a:latin typeface="Calibri Light"/>
                <a:cs typeface="Calibri Light"/>
              </a:rPr>
              <a:t>J</a:t>
            </a:r>
            <a:r>
              <a:rPr spc="-60" dirty="0">
                <a:latin typeface="Calibri Light"/>
                <a:cs typeface="Calibri Light"/>
              </a:rPr>
              <a:t>A</a:t>
            </a:r>
            <a:r>
              <a:rPr dirty="0">
                <a:latin typeface="Calibri Light"/>
                <a:cs typeface="Calibri Light"/>
              </a:rPr>
              <a:t>K 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884" y="1895601"/>
            <a:ext cx="8293734" cy="2616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buClr>
                <a:srgbClr val="E38312"/>
              </a:buClr>
              <a:buFont typeface="Calibri"/>
              <a:buAutoNum type="arabicPeriod"/>
              <a:tabLst>
                <a:tab pos="4699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Zji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tí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ci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ač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í p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ra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dla in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tituce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/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at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20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165"/>
              </a:spcBef>
              <a:buClr>
                <a:srgbClr val="E38312"/>
              </a:buClr>
              <a:buFont typeface="Calibri"/>
              <a:buAutoNum type="arabicPeriod"/>
              <a:tabLst>
                <a:tab pos="4699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Cituje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 s kniho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č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asopi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d. </a:t>
            </a:r>
            <a:r>
              <a:rPr sz="2000" spc="-125" dirty="0">
                <a:solidFill>
                  <a:srgbClr val="404040"/>
                </a:solidFill>
                <a:latin typeface="Calibri"/>
                <a:cs typeface="Calibri"/>
              </a:rPr>
              <a:t>„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v </a:t>
            </a:r>
            <a:r>
              <a:rPr sz="2000" spc="-10" dirty="0" err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2000" spc="5" dirty="0" err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000" spc="-15" dirty="0" err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“</a:t>
            </a:r>
            <a:endParaRPr sz="20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165"/>
              </a:spcBef>
              <a:buClr>
                <a:srgbClr val="E38312"/>
              </a:buClr>
              <a:buFont typeface="Calibri"/>
              <a:buAutoNum type="arabicPeriod"/>
              <a:tabLst>
                <a:tab pos="469900" algn="l"/>
              </a:tabLst>
            </a:pP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Údaje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40" dirty="0" err="1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apisuje</a:t>
            </a:r>
            <a:r>
              <a:rPr sz="2000" spc="-10" dirty="0" err="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ja</a:t>
            </a:r>
            <a:r>
              <a:rPr sz="2000" spc="-10" dirty="0" err="1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sz="2000" spc="-20" dirty="0" err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ce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30" dirty="0" err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 err="1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000" spc="-25" dirty="0" err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30" dirty="0" err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ém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jsou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2000" spc="-30" dirty="0" err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ede</a:t>
            </a:r>
            <a:r>
              <a:rPr sz="2000" spc="-35" dirty="0" err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ci</a:t>
            </a:r>
            <a:r>
              <a:rPr sz="2000" spc="-25" dirty="0" err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spc="-15" dirty="0" err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spc="-30" dirty="0" err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aném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2000" spc="-20" dirty="0" err="1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ume</a:t>
            </a:r>
            <a:r>
              <a:rPr sz="2000" spc="-25" dirty="0" err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tu</a:t>
            </a:r>
            <a:endParaRPr sz="20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150"/>
              </a:spcBef>
              <a:buClr>
                <a:srgbClr val="E38312"/>
              </a:buClr>
              <a:buFont typeface="Calibri"/>
              <a:buAutoNum type="arabicPeriod"/>
              <a:tabLst>
                <a:tab pos="469900" algn="l"/>
              </a:tabLst>
            </a:pP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Údaje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p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sané jinak 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ž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tin</a:t>
            </a:r>
            <a:r>
              <a:rPr sz="2000" spc="-75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ou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ansl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eruje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20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160"/>
              </a:spcBef>
              <a:buClr>
                <a:srgbClr val="E38312"/>
              </a:buClr>
              <a:buFont typeface="Calibri"/>
              <a:buAutoNum type="arabicPeriod"/>
              <a:tabLst>
                <a:tab pos="4699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ace píš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jednotném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30" dirty="0" err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tylu</a:t>
            </a:r>
            <a:r>
              <a:rPr lang="cs-CZ" sz="2000" dirty="0">
                <a:solidFill>
                  <a:srgbClr val="404040"/>
                </a:solidFill>
                <a:latin typeface="Calibri"/>
                <a:cs typeface="Calibri"/>
              </a:rPr>
              <a:t> (formát, interpunkce…)</a:t>
            </a:r>
            <a:endParaRPr sz="20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165"/>
              </a:spcBef>
              <a:buClr>
                <a:srgbClr val="E38312"/>
              </a:buClr>
              <a:buFont typeface="Calibri"/>
              <a:buAutoNum type="arabicPeriod"/>
              <a:tabLst>
                <a:tab pos="4699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Cituje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 p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ř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esně, aby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oj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b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yl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jedn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zna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č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ně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ide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tif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spc="-75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at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ý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8829" y="533400"/>
            <a:ext cx="10424769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>
              <a:lnSpc>
                <a:spcPct val="100000"/>
              </a:lnSpc>
              <a:tabLst>
                <a:tab pos="10411460" algn="l"/>
              </a:tabLst>
            </a:pPr>
            <a:r>
              <a:rPr spc="-160" dirty="0">
                <a:latin typeface="Calibri Light"/>
                <a:cs typeface="Calibri Light"/>
              </a:rPr>
              <a:t>P</a:t>
            </a:r>
            <a:r>
              <a:rPr spc="-50" dirty="0">
                <a:latin typeface="Calibri Light"/>
                <a:cs typeface="Calibri Light"/>
              </a:rPr>
              <a:t>o</a:t>
            </a:r>
            <a:r>
              <a:rPr spc="-125" dirty="0">
                <a:latin typeface="Calibri Light"/>
                <a:cs typeface="Calibri Light"/>
              </a:rPr>
              <a:t>s</a:t>
            </a:r>
            <a:r>
              <a:rPr spc="-80" dirty="0">
                <a:latin typeface="Calibri Light"/>
                <a:cs typeface="Calibri Light"/>
              </a:rPr>
              <a:t>t</a:t>
            </a:r>
            <a:r>
              <a:rPr spc="-75" dirty="0">
                <a:latin typeface="Calibri Light"/>
                <a:cs typeface="Calibri Light"/>
              </a:rPr>
              <a:t>u</a:t>
            </a:r>
            <a:r>
              <a:rPr spc="-25" dirty="0">
                <a:latin typeface="Calibri Light"/>
                <a:cs typeface="Calibri Light"/>
              </a:rPr>
              <a:t>p</a:t>
            </a:r>
            <a:r>
              <a:rPr dirty="0">
                <a:latin typeface="Calibri Light"/>
                <a:cs typeface="Calibri Light"/>
              </a:rPr>
              <a:t> 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880" y="1447800"/>
            <a:ext cx="9892665" cy="4855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buClr>
                <a:srgbClr val="E38312"/>
              </a:buClr>
              <a:buFont typeface="Calibri"/>
              <a:buAutoNum type="arabicPeriod"/>
              <a:tabLst>
                <a:tab pos="469900" algn="l"/>
              </a:tabLst>
            </a:pP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zho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se, 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da budu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po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ží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ene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át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or ci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ací 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- jak</a:t>
            </a:r>
            <a:r>
              <a:rPr sz="2000" spc="-130" dirty="0">
                <a:solidFill>
                  <a:srgbClr val="404040"/>
                </a:solidFill>
                <a:latin typeface="Calibri"/>
                <a:cs typeface="Calibri"/>
              </a:rPr>
              <a:t>ý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aji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tím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pří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tu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165"/>
              </a:spcBef>
              <a:buClr>
                <a:srgbClr val="E38312"/>
              </a:buClr>
              <a:buFont typeface="Calibri"/>
              <a:buAutoNum type="arabicPeriod"/>
              <a:tabLst>
                <a:tab pos="4699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Ujasn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í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po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le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k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ci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ač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í nor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du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ci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t.</a:t>
            </a:r>
            <a:endParaRPr sz="20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150"/>
              </a:spcBef>
              <a:buClr>
                <a:srgbClr val="E38312"/>
              </a:buClr>
              <a:buFont typeface="Calibri"/>
              <a:buAutoNum type="arabicPeriod"/>
              <a:tabLst>
                <a:tab pos="4699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Ujasn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í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si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ci</a:t>
            </a:r>
            <a:r>
              <a:rPr sz="2000" spc="-25" dirty="0" err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spc="-15" dirty="0" err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spc="-30" dirty="0" err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aného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2000" spc="-25" dirty="0" err="1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ume</a:t>
            </a:r>
            <a:r>
              <a:rPr sz="2000" spc="-25" dirty="0" err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tu</a:t>
            </a:r>
            <a:r>
              <a:rPr lang="cs-CZ" sz="2000" dirty="0">
                <a:solidFill>
                  <a:srgbClr val="404040"/>
                </a:solidFill>
                <a:latin typeface="Calibri"/>
                <a:cs typeface="Calibri"/>
              </a:rPr>
              <a:t> (tradiční  X elektronický , kniha, časopis, článek, kapitola, video, diplomová práce atd.)</a:t>
            </a:r>
            <a:endParaRPr sz="20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160"/>
              </a:spcBef>
              <a:buClr>
                <a:srgbClr val="E38312"/>
              </a:buClr>
              <a:buFont typeface="Calibri"/>
              <a:buAutoNum type="arabicPeriod"/>
              <a:tabLst>
                <a:tab pos="4699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znu p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ř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í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lu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š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ý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or ci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ace k m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ém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u t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pu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tu.</a:t>
            </a:r>
            <a:endParaRPr sz="2000" dirty="0">
              <a:latin typeface="Calibri"/>
              <a:cs typeface="Calibri"/>
            </a:endParaRPr>
          </a:p>
          <a:p>
            <a:pPr marL="469265" marR="945515" indent="-456565">
              <a:lnSpc>
                <a:spcPts val="2160"/>
              </a:lnSpc>
              <a:spcBef>
                <a:spcPts val="1440"/>
              </a:spcBef>
              <a:buClr>
                <a:srgbClr val="E38312"/>
              </a:buClr>
              <a:buFont typeface="Calibri"/>
              <a:buAutoNum type="arabicPeriod"/>
              <a:tabLst>
                <a:tab pos="469900" algn="l"/>
              </a:tabLst>
            </a:pP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apíšu jed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otl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é ú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aje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ume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tu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 s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erpun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cí,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á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je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ř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ede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saná 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oru. Nej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č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ější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yby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zni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ají 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nep</a:t>
            </a:r>
            <a:r>
              <a:rPr sz="2000" spc="-20" dirty="0" err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spc="-50" dirty="0" err="1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orno</a:t>
            </a:r>
            <a:r>
              <a:rPr sz="2000" spc="-30" dirty="0" err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tí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!</a:t>
            </a:r>
            <a:endParaRPr lang="cs-CZ" sz="2000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469265" marR="945515" indent="-456565">
              <a:lnSpc>
                <a:spcPts val="2160"/>
              </a:lnSpc>
              <a:spcBef>
                <a:spcPts val="1440"/>
              </a:spcBef>
              <a:buClr>
                <a:srgbClr val="E38312"/>
              </a:buClr>
              <a:buFont typeface="Calibri"/>
              <a:buAutoNum type="arabicPeriod"/>
              <a:tabLst>
                <a:tab pos="469900" algn="l"/>
              </a:tabLst>
            </a:pPr>
            <a:r>
              <a:rPr lang="cs-CZ" sz="2000" dirty="0">
                <a:solidFill>
                  <a:srgbClr val="404040"/>
                </a:solidFill>
                <a:latin typeface="Calibri"/>
                <a:cs typeface="Calibri"/>
              </a:rPr>
              <a:t>Povinné údaje uvádíme vždy, pokud jsou zjistitelné. V opačném případě vynecháváme nebo doplňujeme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12700" marR="5080">
              <a:lnSpc>
                <a:spcPts val="2160"/>
              </a:lnSpc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U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šech ti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š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ě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ý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ch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ume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tů p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ř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ebí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ám popisné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ú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aje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nejp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titulní</a:t>
            </a:r>
            <a:r>
              <a:rPr sz="20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b="1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b="1" spc="-3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b="1" spc="-145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, po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rubu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titulní 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spc="-145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, t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á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ž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e, o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álky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ak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dalš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í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ch</a:t>
            </a:r>
            <a:r>
              <a:rPr sz="20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č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á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tí kni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ap</a:t>
            </a:r>
            <a:r>
              <a:rPr sz="2000" spc="-204" dirty="0">
                <a:solidFill>
                  <a:srgbClr val="404040"/>
                </a:solidFill>
                <a:latin typeface="Calibri"/>
                <a:cs typeface="Calibri"/>
              </a:rPr>
              <a:t>ř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ediční 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znám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a,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ú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od apod.)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ecif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onick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ý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ch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ojů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– u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ádí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se d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tum ci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ání, t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nosiče 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[onl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ne]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do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tup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6324" y="491388"/>
            <a:ext cx="5573395" cy="1042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b="0" spc="-50" dirty="0">
                <a:solidFill>
                  <a:srgbClr val="252525"/>
                </a:solidFill>
                <a:latin typeface="Calibri Light"/>
                <a:cs typeface="Calibri Light"/>
              </a:rPr>
              <a:t>C</a:t>
            </a:r>
            <a:r>
              <a:rPr sz="8000" b="0" spc="-60" dirty="0">
                <a:solidFill>
                  <a:srgbClr val="252525"/>
                </a:solidFill>
                <a:latin typeface="Calibri Light"/>
                <a:cs typeface="Calibri Light"/>
              </a:rPr>
              <a:t>i</a:t>
            </a:r>
            <a:r>
              <a:rPr sz="8000" b="0" spc="-180" dirty="0">
                <a:solidFill>
                  <a:srgbClr val="252525"/>
                </a:solidFill>
                <a:latin typeface="Calibri Light"/>
                <a:cs typeface="Calibri Light"/>
              </a:rPr>
              <a:t>t</a:t>
            </a:r>
            <a:r>
              <a:rPr sz="8000" b="0" spc="-50" dirty="0">
                <a:solidFill>
                  <a:srgbClr val="252525"/>
                </a:solidFill>
                <a:latin typeface="Calibri Light"/>
                <a:cs typeface="Calibri Light"/>
              </a:rPr>
              <a:t>a</a:t>
            </a:r>
            <a:r>
              <a:rPr sz="8000" b="0" spc="-40" dirty="0">
                <a:solidFill>
                  <a:srgbClr val="252525"/>
                </a:solidFill>
                <a:latin typeface="Calibri Light"/>
                <a:cs typeface="Calibri Light"/>
              </a:rPr>
              <a:t>č</a:t>
            </a:r>
            <a:r>
              <a:rPr sz="8000" b="0" spc="-50" dirty="0">
                <a:solidFill>
                  <a:srgbClr val="252525"/>
                </a:solidFill>
                <a:latin typeface="Calibri Light"/>
                <a:cs typeface="Calibri Light"/>
              </a:rPr>
              <a:t>n</a:t>
            </a:r>
            <a:r>
              <a:rPr sz="8000" b="0" dirty="0">
                <a:solidFill>
                  <a:srgbClr val="252525"/>
                </a:solidFill>
                <a:latin typeface="Calibri Light"/>
                <a:cs typeface="Calibri Light"/>
              </a:rPr>
              <a:t>í</a:t>
            </a:r>
            <a:r>
              <a:rPr sz="8000" b="0" spc="-13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8000" b="0" spc="-50" dirty="0">
                <a:solidFill>
                  <a:srgbClr val="252525"/>
                </a:solidFill>
                <a:latin typeface="Calibri Light"/>
                <a:cs typeface="Calibri Light"/>
              </a:rPr>
              <a:t>n</a:t>
            </a:r>
            <a:r>
              <a:rPr sz="8000" b="0" spc="-40" dirty="0">
                <a:solidFill>
                  <a:srgbClr val="252525"/>
                </a:solidFill>
                <a:latin typeface="Calibri Light"/>
                <a:cs typeface="Calibri Light"/>
              </a:rPr>
              <a:t>o</a:t>
            </a:r>
            <a:r>
              <a:rPr sz="8000" b="0" spc="-50" dirty="0">
                <a:solidFill>
                  <a:srgbClr val="252525"/>
                </a:solidFill>
                <a:latin typeface="Calibri Light"/>
                <a:cs typeface="Calibri Light"/>
              </a:rPr>
              <a:t>r</a:t>
            </a:r>
            <a:r>
              <a:rPr sz="8000" b="0" spc="-204" dirty="0">
                <a:solidFill>
                  <a:srgbClr val="252525"/>
                </a:solidFill>
                <a:latin typeface="Calibri Light"/>
                <a:cs typeface="Calibri Light"/>
              </a:rPr>
              <a:t>m</a:t>
            </a:r>
            <a:r>
              <a:rPr sz="8000" b="0" dirty="0">
                <a:solidFill>
                  <a:srgbClr val="252525"/>
                </a:solidFill>
                <a:latin typeface="Calibri Light"/>
                <a:cs typeface="Calibri Light"/>
              </a:rPr>
              <a:t>y</a:t>
            </a:r>
            <a:endParaRPr sz="8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1880346"/>
            <a:ext cx="7703820" cy="165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875" indent="-257175">
              <a:lnSpc>
                <a:spcPct val="100000"/>
              </a:lnSpc>
              <a:buClr>
                <a:srgbClr val="E38312"/>
              </a:buClr>
              <a:buFont typeface="Arial Unicode MS"/>
              <a:buChar char="➢"/>
              <a:tabLst>
                <a:tab pos="27051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vuje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ra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dla ci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ání v soupisu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po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ži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tu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 od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azů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xtu.</a:t>
            </a:r>
            <a:endParaRPr sz="2000" dirty="0">
              <a:latin typeface="Calibri"/>
              <a:cs typeface="Calibri"/>
            </a:endParaRPr>
          </a:p>
          <a:p>
            <a:pPr marL="103505">
              <a:lnSpc>
                <a:spcPct val="100000"/>
              </a:lnSpc>
              <a:spcBef>
                <a:spcPts val="1165"/>
              </a:spcBef>
            </a:pPr>
            <a:r>
              <a:rPr sz="2000" u="heavy" spc="-455" dirty="0">
                <a:solidFill>
                  <a:srgbClr val="2997E2"/>
                </a:solidFill>
                <a:latin typeface="Calibri"/>
                <a:cs typeface="Calibri"/>
              </a:rPr>
              <a:t> </a:t>
            </a:r>
            <a:r>
              <a:rPr sz="2000" u="heavy" dirty="0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ČSN</a:t>
            </a:r>
            <a:r>
              <a:rPr sz="2000" u="heavy" spc="-20" dirty="0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000" u="heavy" dirty="0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ISO</a:t>
            </a:r>
            <a:r>
              <a:rPr sz="2000" u="heavy" spc="-5" dirty="0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000" u="heavy" dirty="0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69</a:t>
            </a:r>
            <a:r>
              <a:rPr sz="2000" u="heavy" spc="-450" dirty="0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000" u="heavy" dirty="0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0</a:t>
            </a:r>
            <a:r>
              <a:rPr sz="2000" u="heavy" dirty="0">
                <a:solidFill>
                  <a:srgbClr val="2997E2"/>
                </a:solidFill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  <a:p>
            <a:pPr marL="103505">
              <a:lnSpc>
                <a:spcPct val="100000"/>
              </a:lnSpc>
              <a:spcBef>
                <a:spcPts val="1150"/>
              </a:spcBef>
            </a:pPr>
            <a:r>
              <a:rPr sz="2000" u="heavy" dirty="0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A</a:t>
            </a:r>
            <a:r>
              <a:rPr sz="2000" u="heavy" spc="-145" dirty="0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P</a:t>
            </a:r>
            <a:r>
              <a:rPr sz="2000" u="heavy" dirty="0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A</a:t>
            </a:r>
            <a:r>
              <a:rPr sz="2000" spc="-5" dirty="0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(Ame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ologi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Associ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tio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  <a:p>
            <a:pPr marL="103505">
              <a:lnSpc>
                <a:spcPct val="100000"/>
              </a:lnSpc>
              <a:spcBef>
                <a:spcPts val="1160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ML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NLM…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12580" y="2851404"/>
            <a:ext cx="1564005" cy="1076325"/>
          </a:xfrm>
          <a:custGeom>
            <a:avLst/>
            <a:gdLst/>
            <a:ahLst/>
            <a:cxnLst/>
            <a:rect l="l" t="t" r="r" b="b"/>
            <a:pathLst>
              <a:path w="1564004" h="1076325">
                <a:moveTo>
                  <a:pt x="651510" y="897636"/>
                </a:moveTo>
                <a:lnTo>
                  <a:pt x="260603" y="897636"/>
                </a:lnTo>
                <a:lnTo>
                  <a:pt x="124841" y="1076071"/>
                </a:lnTo>
                <a:lnTo>
                  <a:pt x="651510" y="897636"/>
                </a:lnTo>
                <a:close/>
              </a:path>
              <a:path w="1564004" h="1076325">
                <a:moveTo>
                  <a:pt x="1563624" y="0"/>
                </a:moveTo>
                <a:lnTo>
                  <a:pt x="0" y="0"/>
                </a:lnTo>
                <a:lnTo>
                  <a:pt x="0" y="897636"/>
                </a:lnTo>
                <a:lnTo>
                  <a:pt x="1563624" y="897636"/>
                </a:lnTo>
                <a:lnTo>
                  <a:pt x="1563624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12580" y="2851404"/>
            <a:ext cx="1564005" cy="1076325"/>
          </a:xfrm>
          <a:custGeom>
            <a:avLst/>
            <a:gdLst/>
            <a:ahLst/>
            <a:cxnLst/>
            <a:rect l="l" t="t" r="r" b="b"/>
            <a:pathLst>
              <a:path w="1564004" h="1076325">
                <a:moveTo>
                  <a:pt x="0" y="0"/>
                </a:moveTo>
                <a:lnTo>
                  <a:pt x="260603" y="0"/>
                </a:lnTo>
                <a:lnTo>
                  <a:pt x="651510" y="0"/>
                </a:lnTo>
                <a:lnTo>
                  <a:pt x="1563624" y="0"/>
                </a:lnTo>
                <a:lnTo>
                  <a:pt x="1563624" y="523621"/>
                </a:lnTo>
                <a:lnTo>
                  <a:pt x="1563624" y="748030"/>
                </a:lnTo>
                <a:lnTo>
                  <a:pt x="1563624" y="897636"/>
                </a:lnTo>
                <a:lnTo>
                  <a:pt x="651510" y="897636"/>
                </a:lnTo>
                <a:lnTo>
                  <a:pt x="124841" y="1076071"/>
                </a:lnTo>
                <a:lnTo>
                  <a:pt x="260603" y="897636"/>
                </a:lnTo>
                <a:lnTo>
                  <a:pt x="0" y="897636"/>
                </a:lnTo>
                <a:lnTo>
                  <a:pt x="0" y="748030"/>
                </a:lnTo>
                <a:lnTo>
                  <a:pt x="0" y="523621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A75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83295" y="5499734"/>
            <a:ext cx="1564005" cy="587375"/>
          </a:xfrm>
          <a:custGeom>
            <a:avLst/>
            <a:gdLst/>
            <a:ahLst/>
            <a:cxnLst/>
            <a:rect l="l" t="t" r="r" b="b"/>
            <a:pathLst>
              <a:path w="1564004" h="587375">
                <a:moveTo>
                  <a:pt x="1563624" y="152780"/>
                </a:moveTo>
                <a:lnTo>
                  <a:pt x="0" y="152780"/>
                </a:lnTo>
                <a:lnTo>
                  <a:pt x="0" y="587120"/>
                </a:lnTo>
                <a:lnTo>
                  <a:pt x="1563624" y="587120"/>
                </a:lnTo>
                <a:lnTo>
                  <a:pt x="1563624" y="152780"/>
                </a:lnTo>
                <a:close/>
              </a:path>
              <a:path w="1564004" h="587375">
                <a:moveTo>
                  <a:pt x="58547" y="0"/>
                </a:moveTo>
                <a:lnTo>
                  <a:pt x="260603" y="152780"/>
                </a:lnTo>
                <a:lnTo>
                  <a:pt x="651509" y="152780"/>
                </a:lnTo>
                <a:lnTo>
                  <a:pt x="58547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83295" y="5499734"/>
            <a:ext cx="1564005" cy="587375"/>
          </a:xfrm>
          <a:custGeom>
            <a:avLst/>
            <a:gdLst/>
            <a:ahLst/>
            <a:cxnLst/>
            <a:rect l="l" t="t" r="r" b="b"/>
            <a:pathLst>
              <a:path w="1564004" h="587375">
                <a:moveTo>
                  <a:pt x="0" y="152780"/>
                </a:moveTo>
                <a:lnTo>
                  <a:pt x="260603" y="152780"/>
                </a:lnTo>
                <a:lnTo>
                  <a:pt x="58547" y="0"/>
                </a:lnTo>
                <a:lnTo>
                  <a:pt x="651509" y="152780"/>
                </a:lnTo>
                <a:lnTo>
                  <a:pt x="1563624" y="152780"/>
                </a:lnTo>
                <a:lnTo>
                  <a:pt x="1563624" y="225170"/>
                </a:lnTo>
                <a:lnTo>
                  <a:pt x="1563624" y="333755"/>
                </a:lnTo>
                <a:lnTo>
                  <a:pt x="1563624" y="587120"/>
                </a:lnTo>
                <a:lnTo>
                  <a:pt x="651509" y="587120"/>
                </a:lnTo>
                <a:lnTo>
                  <a:pt x="260603" y="587120"/>
                </a:lnTo>
                <a:lnTo>
                  <a:pt x="0" y="587120"/>
                </a:lnTo>
                <a:lnTo>
                  <a:pt x="0" y="333755"/>
                </a:lnTo>
                <a:lnTo>
                  <a:pt x="0" y="225170"/>
                </a:lnTo>
                <a:lnTo>
                  <a:pt x="0" y="152780"/>
                </a:lnTo>
                <a:close/>
              </a:path>
            </a:pathLst>
          </a:custGeom>
          <a:ln w="15239">
            <a:solidFill>
              <a:srgbClr val="A75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76324" y="4156328"/>
            <a:ext cx="9745980" cy="19338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ANTLE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spc="-9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Á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95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ě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a.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i="1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ody</a:t>
            </a:r>
            <a:r>
              <a:rPr sz="2000" i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ve</a:t>
            </a:r>
            <a:r>
              <a:rPr sz="2000" i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výu</a:t>
            </a:r>
            <a:r>
              <a:rPr sz="2000" i="1" spc="-2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č</a:t>
            </a:r>
            <a:r>
              <a:rPr sz="2000" i="1" spc="-3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ení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 p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san</a:t>
            </a:r>
            <a:r>
              <a:rPr sz="2000" i="1" spc="5" dirty="0">
                <a:solidFill>
                  <a:srgbClr val="404040"/>
                </a:solidFill>
                <a:latin typeface="Calibri"/>
                <a:cs typeface="Calibri"/>
              </a:rPr>
              <a:t>í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Brno: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aid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dice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pedagogic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tu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spc="-130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ISBN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80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593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52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Doti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000" spc="2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ního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spc="-20" dirty="0" err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dání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Sa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tl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á,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K.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i="1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ody</a:t>
            </a:r>
            <a:r>
              <a:rPr sz="2000" i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ve</a:t>
            </a:r>
            <a:r>
              <a:rPr sz="2000" i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výu</a:t>
            </a:r>
            <a:r>
              <a:rPr sz="2000" i="1" spc="-2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č</a:t>
            </a:r>
            <a:r>
              <a:rPr sz="2000" i="1" spc="-3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ení a </a:t>
            </a:r>
            <a:r>
              <a:rPr sz="2000" i="1" spc="-15" dirty="0" err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000" i="1" dirty="0" err="1">
                <a:solidFill>
                  <a:srgbClr val="404040"/>
                </a:solidFill>
                <a:latin typeface="Calibri"/>
                <a:cs typeface="Calibri"/>
              </a:rPr>
              <a:t>san</a:t>
            </a:r>
            <a:r>
              <a:rPr sz="2000" i="1" spc="5" dirty="0" err="1">
                <a:solidFill>
                  <a:srgbClr val="404040"/>
                </a:solidFill>
                <a:latin typeface="Calibri"/>
                <a:cs typeface="Calibri"/>
              </a:rPr>
              <a:t>í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aid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R="1865630" algn="r">
              <a:lnSpc>
                <a:spcPct val="100000"/>
              </a:lnSpc>
              <a:spcBef>
                <a:spcPts val="100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14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25965" y="3192779"/>
            <a:ext cx="7391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ISO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690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48200" y="2132228"/>
            <a:ext cx="2499486" cy="22826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80"/>
              </a:lnSpc>
            </a:pPr>
            <a:r>
              <a:rPr lang="cs-CZ" sz="8000" b="0" spc="-204" dirty="0">
                <a:solidFill>
                  <a:srgbClr val="252525"/>
                </a:solidFill>
                <a:latin typeface="Calibri Light"/>
                <a:cs typeface="Calibri Light"/>
              </a:rPr>
              <a:t>Prvky citace</a:t>
            </a:r>
            <a:endParaRPr sz="80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34656" y="1391411"/>
            <a:ext cx="0" cy="3558540"/>
          </a:xfrm>
          <a:custGeom>
            <a:avLst/>
            <a:gdLst/>
            <a:ahLst/>
            <a:cxnLst/>
            <a:rect l="l" t="t" r="r" b="b"/>
            <a:pathLst>
              <a:path h="3558540">
                <a:moveTo>
                  <a:pt x="0" y="0"/>
                </a:moveTo>
                <a:lnTo>
                  <a:pt x="0" y="3558158"/>
                </a:lnTo>
              </a:path>
            </a:pathLst>
          </a:custGeom>
          <a:ln w="12192">
            <a:solidFill>
              <a:srgbClr val="626F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0" y="457199"/>
                </a:moveTo>
                <a:lnTo>
                  <a:pt x="12188952" y="457199"/>
                </a:lnTo>
                <a:lnTo>
                  <a:pt x="12188952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34136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8"/>
                </a:moveTo>
                <a:lnTo>
                  <a:pt x="12188952" y="64008"/>
                </a:lnTo>
                <a:lnTo>
                  <a:pt x="12188952" y="0"/>
                </a:lnTo>
                <a:lnTo>
                  <a:pt x="0" y="0"/>
                </a:lnTo>
                <a:lnTo>
                  <a:pt x="0" y="64008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75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10424769" cy="738664"/>
          </a:xfrm>
        </p:spPr>
        <p:txBody>
          <a:bodyPr/>
          <a:lstStyle/>
          <a:p>
            <a:r>
              <a:rPr lang="cs-CZ" dirty="0"/>
              <a:t>Struktura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3"/>
          </p:nvPr>
        </p:nvSpPr>
        <p:spPr>
          <a:xfrm>
            <a:off x="609600" y="1577340"/>
            <a:ext cx="10972799" cy="4616648"/>
          </a:xfrm>
        </p:spPr>
        <p:txBody>
          <a:bodyPr/>
          <a:lstStyle/>
          <a:p>
            <a:endParaRPr lang="cs-CZ" dirty="0"/>
          </a:p>
          <a:p>
            <a:r>
              <a:rPr lang="cs-CZ" u="sng" dirty="0" smtClean="0"/>
              <a:t>Kniha</a:t>
            </a:r>
            <a:endParaRPr lang="cs-CZ" u="sng" dirty="0"/>
          </a:p>
          <a:p>
            <a:r>
              <a:rPr lang="cs-CZ" dirty="0"/>
              <a:t>Příjmení, A. A., &amp; Příjmení, B. B. (Rok vydání). </a:t>
            </a:r>
            <a:r>
              <a:rPr lang="cs-CZ" i="1" dirty="0"/>
              <a:t>Název knihy </a:t>
            </a:r>
            <a:r>
              <a:rPr lang="cs-CZ" dirty="0"/>
              <a:t>(7th </a:t>
            </a:r>
            <a:r>
              <a:rPr lang="cs-CZ" dirty="0" err="1"/>
              <a:t>ed</a:t>
            </a:r>
            <a:r>
              <a:rPr lang="cs-CZ" dirty="0"/>
              <a:t>.). Vydavatel. </a:t>
            </a: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http://doi.org/123456</a:t>
            </a:r>
          </a:p>
          <a:p>
            <a:endParaRPr lang="cs-CZ" dirty="0"/>
          </a:p>
          <a:p>
            <a:r>
              <a:rPr lang="cs-CZ" u="sng" dirty="0"/>
              <a:t>Článek v </a:t>
            </a:r>
            <a:r>
              <a:rPr lang="cs-CZ" u="sng" dirty="0" smtClean="0"/>
              <a:t>časopisu</a:t>
            </a:r>
            <a:endParaRPr lang="cs-CZ" u="sng" dirty="0"/>
          </a:p>
          <a:p>
            <a:r>
              <a:rPr lang="cs-CZ" dirty="0"/>
              <a:t>Autor, A. A., &amp; Autor, B. B. (Rok vydání). Název článku. </a:t>
            </a:r>
            <a:r>
              <a:rPr lang="cs-CZ" i="1" dirty="0"/>
              <a:t>Název časopisu</a:t>
            </a:r>
            <a:r>
              <a:rPr lang="cs-CZ" dirty="0"/>
              <a:t>, </a:t>
            </a:r>
            <a:r>
              <a:rPr lang="cs-CZ" i="1" dirty="0"/>
              <a:t>ročník</a:t>
            </a:r>
            <a:r>
              <a:rPr lang="cs-CZ" dirty="0"/>
              <a:t>(číslo), x-</a:t>
            </a:r>
            <a:r>
              <a:rPr lang="cs-CZ" dirty="0" err="1"/>
              <a:t>xx</a:t>
            </a:r>
            <a:r>
              <a:rPr lang="cs-CZ" dirty="0"/>
              <a:t>. </a:t>
            </a:r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http://doi.org/123456</a:t>
            </a:r>
          </a:p>
          <a:p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cs-CZ" u="sng" dirty="0" smtClean="0">
                <a:solidFill>
                  <a:schemeClr val="tx1"/>
                </a:solidFill>
              </a:rPr>
              <a:t>Příspěvek ve sborníku</a:t>
            </a:r>
          </a:p>
          <a:p>
            <a:r>
              <a:rPr lang="cs-CZ" dirty="0"/>
              <a:t>Autor, A. A., &amp; Autor, B. B. (Rok vydání). Název </a:t>
            </a:r>
            <a:r>
              <a:rPr lang="cs-CZ" dirty="0" smtClean="0"/>
              <a:t>příspěvku. In A. A. Editor &amp; B. B. Editor (</a:t>
            </a:r>
            <a:r>
              <a:rPr lang="cs-CZ" dirty="0" err="1" smtClean="0"/>
              <a:t>Eds</a:t>
            </a:r>
            <a:r>
              <a:rPr lang="cs-CZ" dirty="0" smtClean="0"/>
              <a:t>.), </a:t>
            </a:r>
            <a:r>
              <a:rPr lang="cs-CZ" i="1" dirty="0" smtClean="0"/>
              <a:t>Název sborníku</a:t>
            </a:r>
            <a:r>
              <a:rPr lang="cs-CZ" dirty="0"/>
              <a:t> </a:t>
            </a:r>
            <a:r>
              <a:rPr lang="cs-CZ" dirty="0" smtClean="0"/>
              <a:t>(2nd </a:t>
            </a:r>
            <a:r>
              <a:rPr lang="cs-CZ" dirty="0" err="1" smtClean="0"/>
              <a:t>ed</a:t>
            </a:r>
            <a:r>
              <a:rPr lang="cs-CZ" dirty="0" smtClean="0"/>
              <a:t>., pp. X-XX). Vydavatel. </a:t>
            </a:r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</a:t>
            </a: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://doi.org/123456</a:t>
            </a:r>
          </a:p>
          <a:p>
            <a:endParaRPr lang="cs-CZ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285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5853" y="371385"/>
            <a:ext cx="10424769" cy="738664"/>
          </a:xfrm>
        </p:spPr>
        <p:txBody>
          <a:bodyPr/>
          <a:lstStyle/>
          <a:p>
            <a:r>
              <a:rPr lang="cs-CZ" dirty="0"/>
              <a:t>Tvůrce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3"/>
          </p:nvPr>
        </p:nvSpPr>
        <p:spPr>
          <a:xfrm>
            <a:off x="635853" y="1371600"/>
            <a:ext cx="10992267" cy="3046988"/>
          </a:xfrm>
        </p:spPr>
        <p:txBody>
          <a:bodyPr/>
          <a:lstStyle/>
          <a:p>
            <a:endParaRPr lang="cs-CZ" sz="1500" dirty="0"/>
          </a:p>
          <a:p>
            <a:r>
              <a:rPr lang="cs-CZ" sz="1500" dirty="0" err="1">
                <a:solidFill>
                  <a:schemeClr val="accent6">
                    <a:lumMod val="75000"/>
                  </a:schemeClr>
                </a:solidFill>
              </a:rPr>
              <a:t>Nakonečný</a:t>
            </a:r>
            <a:r>
              <a:rPr lang="cs-CZ" sz="1500" dirty="0">
                <a:solidFill>
                  <a:schemeClr val="accent6">
                    <a:lumMod val="75000"/>
                  </a:schemeClr>
                </a:solidFill>
              </a:rPr>
              <a:t>, M</a:t>
            </a:r>
            <a:r>
              <a:rPr lang="cs-CZ" sz="15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cs-CZ" sz="15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1500" dirty="0" err="1">
                <a:solidFill>
                  <a:schemeClr val="accent6">
                    <a:lumMod val="75000"/>
                  </a:schemeClr>
                </a:solidFill>
              </a:rPr>
              <a:t>Manalo</a:t>
            </a:r>
            <a:r>
              <a:rPr lang="cs-CZ" sz="1500" dirty="0">
                <a:solidFill>
                  <a:schemeClr val="accent6">
                    <a:lumMod val="75000"/>
                  </a:schemeClr>
                </a:solidFill>
              </a:rPr>
              <a:t>, E. (Ed.)</a:t>
            </a:r>
          </a:p>
          <a:p>
            <a:r>
              <a:rPr lang="cs-CZ" sz="1500" dirty="0" err="1">
                <a:solidFill>
                  <a:schemeClr val="accent6">
                    <a:lumMod val="75000"/>
                  </a:schemeClr>
                </a:solidFill>
              </a:rPr>
              <a:t>American</a:t>
            </a:r>
            <a:r>
              <a:rPr lang="cs-CZ" sz="1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accent6">
                    <a:lumMod val="75000"/>
                  </a:schemeClr>
                </a:solidFill>
              </a:rPr>
              <a:t>Psychiatric</a:t>
            </a:r>
            <a:r>
              <a:rPr lang="cs-CZ" sz="1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accent6">
                    <a:lumMod val="75000"/>
                  </a:schemeClr>
                </a:solidFill>
              </a:rPr>
              <a:t>Association</a:t>
            </a:r>
            <a:endParaRPr lang="cs-CZ" sz="15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500" dirty="0"/>
              <a:t>Zapisujeme v invertované podobě, křestní jméno se uvádí vždy pouze </a:t>
            </a:r>
            <a:r>
              <a:rPr lang="cs-CZ" sz="1500" dirty="0" smtClean="0"/>
              <a:t>iniciálou!</a:t>
            </a:r>
            <a:endParaRPr lang="cs-CZ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500" dirty="0"/>
              <a:t>Zapisujeme všechny autory do počtu dvaceti, poslední dva spojujeme znakem &amp;</a:t>
            </a:r>
          </a:p>
          <a:p>
            <a:endParaRPr lang="cs-CZ" sz="1500" dirty="0"/>
          </a:p>
          <a:p>
            <a:r>
              <a:rPr lang="cs-CZ" sz="1500" dirty="0">
                <a:solidFill>
                  <a:schemeClr val="accent6">
                    <a:lumMod val="75000"/>
                  </a:schemeClr>
                </a:solidFill>
              </a:rPr>
              <a:t>	Křivánek, J., Němec, J., &amp; Kopp, J. </a:t>
            </a:r>
          </a:p>
          <a:p>
            <a:endParaRPr lang="cs-CZ" sz="15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500" dirty="0"/>
              <a:t>Pokud je autorů 21 a více, zapíšeme prvních šest, znak . . . a posledního.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500" dirty="0"/>
              <a:t>Pokud dokument nemá autora, uvedeme místo něj název díla.</a:t>
            </a:r>
          </a:p>
          <a:p>
            <a:pPr lvl="1"/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23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175" y="838200"/>
            <a:ext cx="10424769" cy="738664"/>
          </a:xfrm>
        </p:spPr>
        <p:txBody>
          <a:bodyPr/>
          <a:lstStyle/>
          <a:p>
            <a:r>
              <a:rPr lang="cs-CZ" dirty="0"/>
              <a:t>Název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3"/>
          </p:nvPr>
        </p:nvSpPr>
        <p:spPr>
          <a:xfrm>
            <a:off x="792175" y="2133600"/>
            <a:ext cx="11094720" cy="15388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Zapisujeme </a:t>
            </a:r>
            <a:r>
              <a:rPr lang="cs-CZ" dirty="0"/>
              <a:t>kurzívou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Pokud autor chybí, název se uvádí na první místo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Podnázev zapisujeme s velkým počátečním písmenem:</a:t>
            </a:r>
          </a:p>
          <a:p>
            <a:r>
              <a:rPr lang="cs-CZ" dirty="0"/>
              <a:t>	</a:t>
            </a:r>
            <a:r>
              <a:rPr lang="cs-CZ" i="1" dirty="0"/>
              <a:t>Název: Podnázev.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78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10424769" cy="738664"/>
          </a:xfrm>
        </p:spPr>
        <p:txBody>
          <a:bodyPr/>
          <a:lstStyle/>
          <a:p>
            <a:r>
              <a:rPr lang="cs-CZ" dirty="0"/>
              <a:t>Nakladatelské údaje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3"/>
          </p:nvPr>
        </p:nvSpPr>
        <p:spPr>
          <a:xfrm>
            <a:off x="609600" y="1577340"/>
            <a:ext cx="10972799" cy="5078313"/>
          </a:xfrm>
        </p:spPr>
        <p:txBody>
          <a:bodyPr/>
          <a:lstStyle/>
          <a:p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Od letoška změna, zapisuje se pouze nakladatel, místo vydání odpadá</a:t>
            </a:r>
            <a:r>
              <a:rPr lang="cs-CZ" dirty="0" smtClean="0"/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r>
              <a:rPr lang="cs-CZ" dirty="0" smtClean="0"/>
              <a:t>Dříve:</a:t>
            </a:r>
          </a:p>
          <a:p>
            <a:pPr lvl="1"/>
            <a:r>
              <a:rPr lang="cs-CZ" dirty="0" smtClean="0"/>
              <a:t>Brno, </a:t>
            </a:r>
            <a:r>
              <a:rPr lang="cs-CZ" dirty="0" err="1" smtClean="0"/>
              <a:t>Czechia</a:t>
            </a:r>
            <a:r>
              <a:rPr lang="cs-CZ" dirty="0" smtClean="0"/>
              <a:t>: Masarykova univerzita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Teď:</a:t>
            </a:r>
          </a:p>
          <a:p>
            <a:pPr lvl="1"/>
            <a:r>
              <a:rPr lang="cs-CZ" dirty="0" smtClean="0"/>
              <a:t>Masarykova univerzita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Datum</a:t>
            </a:r>
            <a:r>
              <a:rPr lang="cs-CZ" dirty="0"/>
              <a:t> zapisujeme podle zdrojového dokumentu, pokud chybí, píšeme zkratku (</a:t>
            </a:r>
            <a:r>
              <a:rPr lang="cs-CZ" dirty="0" err="1"/>
              <a:t>n.d</a:t>
            </a:r>
            <a:r>
              <a:rPr lang="cs-CZ" dirty="0"/>
              <a:t>.) = no </a:t>
            </a:r>
            <a:r>
              <a:rPr lang="cs-CZ" dirty="0" err="1" smtClean="0"/>
              <a:t>date</a:t>
            </a:r>
            <a:r>
              <a:rPr lang="cs-CZ" dirty="0" smtClean="0"/>
              <a:t>, případně </a:t>
            </a:r>
            <a:r>
              <a:rPr lang="cs-CZ" dirty="0" err="1" smtClean="0"/>
              <a:t>b.r</a:t>
            </a:r>
            <a:r>
              <a:rPr lang="cs-CZ" dirty="0" smtClean="0"/>
              <a:t>. = bez roku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 rámci citace je na druhém místě, hned za autorem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Uvádí se v závorce (2019</a:t>
            </a:r>
            <a:r>
              <a:rPr lang="cs-CZ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U on-line zdrojů typu web, video apod. můžeme uvést s přesností na den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6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3615" y="1060856"/>
            <a:ext cx="10424769" cy="738664"/>
          </a:xfrm>
        </p:spPr>
        <p:txBody>
          <a:bodyPr/>
          <a:lstStyle/>
          <a:p>
            <a:r>
              <a:rPr lang="cs-CZ" dirty="0"/>
              <a:t>Údaj o vydání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3"/>
          </p:nvPr>
        </p:nvSpPr>
        <p:spPr>
          <a:xfrm>
            <a:off x="883615" y="1981200"/>
            <a:ext cx="10698784" cy="2308324"/>
          </a:xfrm>
        </p:spPr>
        <p:txBody>
          <a:bodyPr/>
          <a:lstStyle/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Zapisuje se v anglickém jazyce do kulaté závorky ve tvaru</a:t>
            </a:r>
          </a:p>
          <a:p>
            <a:endParaRPr lang="cs-CZ" dirty="0"/>
          </a:p>
          <a:p>
            <a:pPr lvl="1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(2nd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ed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.)</a:t>
            </a:r>
          </a:p>
          <a:p>
            <a:pPr lvl="1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(3rd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ed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.)</a:t>
            </a:r>
          </a:p>
          <a:p>
            <a:pPr lvl="1"/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cs-CZ" dirty="0"/>
              <a:t>Zpravidla zapisujeme druhé a další </a:t>
            </a:r>
            <a:r>
              <a:rPr lang="cs-CZ" dirty="0" smtClean="0"/>
              <a:t>vydání.</a:t>
            </a:r>
            <a:endParaRPr lang="cs-CZ" dirty="0"/>
          </a:p>
          <a:p>
            <a:pPr lvl="1"/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254" y="609600"/>
            <a:ext cx="10424769" cy="738664"/>
          </a:xfrm>
        </p:spPr>
        <p:txBody>
          <a:bodyPr/>
          <a:lstStyle/>
          <a:p>
            <a:r>
              <a:rPr lang="cs-CZ" dirty="0"/>
              <a:t>Seriálové údaje a rozsah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3"/>
          </p:nvPr>
        </p:nvSpPr>
        <p:spPr>
          <a:xfrm>
            <a:off x="685800" y="1577340"/>
            <a:ext cx="10896599" cy="276998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Píšeme </a:t>
            </a:r>
            <a:r>
              <a:rPr lang="cs-CZ" dirty="0"/>
              <a:t>ve tvaru </a:t>
            </a:r>
            <a:r>
              <a:rPr lang="cs-CZ" i="1" dirty="0"/>
              <a:t>ročník</a:t>
            </a:r>
            <a:r>
              <a:rPr lang="cs-CZ" dirty="0"/>
              <a:t>(číslo)</a:t>
            </a:r>
          </a:p>
          <a:p>
            <a:r>
              <a:rPr lang="cs-CZ" dirty="0"/>
              <a:t>	</a:t>
            </a:r>
            <a:r>
              <a:rPr lang="cs-CZ" i="1" dirty="0"/>
              <a:t>6</a:t>
            </a:r>
            <a:r>
              <a:rPr lang="cs-CZ" dirty="0"/>
              <a:t>(2)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Pokud je časopis souvisle stránkovaný, např. první číslo 1-100, druhé číslo 101-200 atd., neuvádíme číslo, ale jen ročník.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Rozsah stran uvádíme u článku pouze ve formě 10-15, </a:t>
            </a:r>
          </a:p>
          <a:p>
            <a:r>
              <a:rPr lang="cs-CZ" dirty="0"/>
              <a:t> </a:t>
            </a:r>
            <a:r>
              <a:rPr lang="cs-CZ" dirty="0" smtClean="0"/>
              <a:t>     u </a:t>
            </a:r>
            <a:r>
              <a:rPr lang="cs-CZ" dirty="0"/>
              <a:t>citování jedné kapitoly v knize nebo příspěvku ve sborníku použijeme tvar pp. 10-15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528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9483" y="609600"/>
            <a:ext cx="1042476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>
              <a:lnSpc>
                <a:spcPct val="100000"/>
              </a:lnSpc>
            </a:pPr>
            <a:r>
              <a:rPr u="none" spc="-55" dirty="0"/>
              <a:t>P</a:t>
            </a:r>
            <a:r>
              <a:rPr u="none" spc="-100" dirty="0"/>
              <a:t>R</a:t>
            </a:r>
            <a:r>
              <a:rPr u="none" spc="-45" dirty="0"/>
              <a:t>O</a:t>
            </a:r>
            <a:r>
              <a:rPr u="none" spc="-50" dirty="0"/>
              <a:t>Č</a:t>
            </a:r>
            <a:r>
              <a:rPr u="none" dirty="0"/>
              <a:t>?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9483" y="1524000"/>
            <a:ext cx="4765517" cy="400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E38312"/>
              </a:buClr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cs-CZ" sz="2000" spc="-35" dirty="0">
                <a:solidFill>
                  <a:srgbClr val="404040"/>
                </a:solidFill>
                <a:latin typeface="Calibri"/>
                <a:cs typeface="Calibri"/>
              </a:rPr>
              <a:t>Etické hledisko</a:t>
            </a:r>
          </a:p>
          <a:p>
            <a:pPr marL="355600" indent="-342900">
              <a:lnSpc>
                <a:spcPct val="100000"/>
              </a:lnSpc>
              <a:buClr>
                <a:srgbClr val="E38312"/>
              </a:buClr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sz="2000" spc="-35" dirty="0" err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spc="-25" dirty="0" err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zl</a:t>
            </a:r>
            <a:r>
              <a:rPr sz="2000" spc="-10" dirty="0" err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šení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tních</a:t>
            </a:r>
            <a:r>
              <a:rPr sz="20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obj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vů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š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enek od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ř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ý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ch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50"/>
              </a:spcBef>
              <a:buClr>
                <a:srgbClr val="E38312"/>
              </a:buClr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cs-CZ"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40" dirty="0" err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od</a:t>
            </a:r>
            <a:r>
              <a:rPr sz="2000" spc="5" dirty="0" err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spc="-30" dirty="0" err="1">
                <a:solidFill>
                  <a:srgbClr val="404040"/>
                </a:solidFill>
                <a:latin typeface="Calibri"/>
                <a:cs typeface="Calibri"/>
              </a:rPr>
              <a:t>ř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ení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našich 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š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enek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65"/>
              </a:spcBef>
              <a:buClr>
                <a:srgbClr val="E38312"/>
              </a:buClr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cs-CZ"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45" dirty="0" err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spc="-10" dirty="0" err="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10" dirty="0" err="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spc="-45" dirty="0" err="1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 j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ým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au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65"/>
              </a:spcBef>
              <a:buClr>
                <a:srgbClr val="E38312"/>
              </a:buClr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cs-CZ"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Ja</a:t>
            </a:r>
            <a:r>
              <a:rPr sz="2000" spc="-10" dirty="0" err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ná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ide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tif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ace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po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žit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ý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ch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am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nů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oli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má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ý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scho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náš 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oj)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50"/>
              </a:spcBef>
              <a:buClr>
                <a:srgbClr val="E38312"/>
              </a:buClr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cs-CZ"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000" spc="-45" dirty="0" err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spc="-40" dirty="0" err="1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á</a:t>
            </a:r>
            <a:r>
              <a:rPr sz="2000" spc="-40" dirty="0" err="1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ání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nt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ace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oboru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ř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ehled o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uz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á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ý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ch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od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ornících,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30" dirty="0" err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enom</a:t>
            </a:r>
            <a:r>
              <a:rPr sz="2000" spc="-20" dirty="0" err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spc="-30" dirty="0" err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-35" dirty="0" err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spc="-20" dirty="0" err="1">
                <a:solidFill>
                  <a:srgbClr val="404040"/>
                </a:solidFill>
                <a:latin typeface="Calibri"/>
                <a:cs typeface="Calibri"/>
              </a:rPr>
              <a:t>ý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ch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cs-CZ" sz="2000" spc="-4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spc="-10" dirty="0" err="1">
                <a:solidFill>
                  <a:srgbClr val="404040"/>
                </a:solidFill>
                <a:latin typeface="Calibri"/>
                <a:cs typeface="Calibri"/>
              </a:rPr>
              <a:t>č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asopi</a:t>
            </a:r>
            <a:r>
              <a:rPr sz="2000" spc="-10" dirty="0" err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ech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…)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AutoShape 4" descr="https://cdn.shortpixel.ai/client/to_webp,q_glossy,ret_img/https:/copyleaks.com/blog/wp-content/uploads/2019/06/plagiaris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99" y="152100"/>
            <a:ext cx="5817007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5775" y="2997707"/>
            <a:ext cx="4335780" cy="2753995"/>
          </a:xfrm>
          <a:custGeom>
            <a:avLst/>
            <a:gdLst/>
            <a:ahLst/>
            <a:cxnLst/>
            <a:rect l="l" t="t" r="r" b="b"/>
            <a:pathLst>
              <a:path w="4335780" h="2753995">
                <a:moveTo>
                  <a:pt x="4060444" y="0"/>
                </a:moveTo>
                <a:lnTo>
                  <a:pt x="275336" y="0"/>
                </a:lnTo>
                <a:lnTo>
                  <a:pt x="252760" y="913"/>
                </a:lnTo>
                <a:lnTo>
                  <a:pt x="209184" y="8004"/>
                </a:lnTo>
                <a:lnTo>
                  <a:pt x="168181" y="21643"/>
                </a:lnTo>
                <a:lnTo>
                  <a:pt x="130320" y="41262"/>
                </a:lnTo>
                <a:lnTo>
                  <a:pt x="96168" y="66293"/>
                </a:lnTo>
                <a:lnTo>
                  <a:pt x="66293" y="96168"/>
                </a:lnTo>
                <a:lnTo>
                  <a:pt x="41262" y="130320"/>
                </a:lnTo>
                <a:lnTo>
                  <a:pt x="21643" y="168181"/>
                </a:lnTo>
                <a:lnTo>
                  <a:pt x="8004" y="209184"/>
                </a:lnTo>
                <a:lnTo>
                  <a:pt x="913" y="252760"/>
                </a:lnTo>
                <a:lnTo>
                  <a:pt x="0" y="275336"/>
                </a:lnTo>
                <a:lnTo>
                  <a:pt x="0" y="2478531"/>
                </a:lnTo>
                <a:lnTo>
                  <a:pt x="3604" y="2523188"/>
                </a:lnTo>
                <a:lnTo>
                  <a:pt x="14041" y="2565551"/>
                </a:lnTo>
                <a:lnTo>
                  <a:pt x="30740" y="2605056"/>
                </a:lnTo>
                <a:lnTo>
                  <a:pt x="53136" y="2641133"/>
                </a:lnTo>
                <a:lnTo>
                  <a:pt x="80660" y="2673216"/>
                </a:lnTo>
                <a:lnTo>
                  <a:pt x="112745" y="2700738"/>
                </a:lnTo>
                <a:lnTo>
                  <a:pt x="148823" y="2723131"/>
                </a:lnTo>
                <a:lnTo>
                  <a:pt x="188325" y="2739829"/>
                </a:lnTo>
                <a:lnTo>
                  <a:pt x="230685" y="2750263"/>
                </a:lnTo>
                <a:lnTo>
                  <a:pt x="275336" y="2753867"/>
                </a:lnTo>
                <a:lnTo>
                  <a:pt x="4060444" y="2753867"/>
                </a:lnTo>
                <a:lnTo>
                  <a:pt x="4105094" y="2750263"/>
                </a:lnTo>
                <a:lnTo>
                  <a:pt x="4147454" y="2739829"/>
                </a:lnTo>
                <a:lnTo>
                  <a:pt x="4186956" y="2723131"/>
                </a:lnTo>
                <a:lnTo>
                  <a:pt x="4223034" y="2700738"/>
                </a:lnTo>
                <a:lnTo>
                  <a:pt x="4255119" y="2673216"/>
                </a:lnTo>
                <a:lnTo>
                  <a:pt x="4282643" y="2641133"/>
                </a:lnTo>
                <a:lnTo>
                  <a:pt x="4305039" y="2605056"/>
                </a:lnTo>
                <a:lnTo>
                  <a:pt x="4321738" y="2565551"/>
                </a:lnTo>
                <a:lnTo>
                  <a:pt x="4332175" y="2523188"/>
                </a:lnTo>
                <a:lnTo>
                  <a:pt x="4335780" y="2478531"/>
                </a:lnTo>
                <a:lnTo>
                  <a:pt x="4335780" y="275336"/>
                </a:lnTo>
                <a:lnTo>
                  <a:pt x="4332175" y="230685"/>
                </a:lnTo>
                <a:lnTo>
                  <a:pt x="4321738" y="188325"/>
                </a:lnTo>
                <a:lnTo>
                  <a:pt x="4305039" y="148823"/>
                </a:lnTo>
                <a:lnTo>
                  <a:pt x="4282643" y="112745"/>
                </a:lnTo>
                <a:lnTo>
                  <a:pt x="4255119" y="80660"/>
                </a:lnTo>
                <a:lnTo>
                  <a:pt x="4223034" y="53136"/>
                </a:lnTo>
                <a:lnTo>
                  <a:pt x="4186956" y="30740"/>
                </a:lnTo>
                <a:lnTo>
                  <a:pt x="4147454" y="14041"/>
                </a:lnTo>
                <a:lnTo>
                  <a:pt x="4105094" y="3604"/>
                </a:lnTo>
                <a:lnTo>
                  <a:pt x="4060444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839499"/>
            <a:ext cx="1042476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>
              <a:lnSpc>
                <a:spcPct val="100000"/>
              </a:lnSpc>
            </a:pPr>
            <a:r>
              <a:rPr lang="cs-CZ" spc="-50" dirty="0"/>
              <a:t>Generátory citací, </a:t>
            </a:r>
            <a:r>
              <a:rPr spc="-50" dirty="0" err="1"/>
              <a:t>C</a:t>
            </a:r>
            <a:r>
              <a:rPr spc="-55" dirty="0" err="1"/>
              <a:t>i</a:t>
            </a:r>
            <a:r>
              <a:rPr spc="-130" dirty="0" err="1"/>
              <a:t>t</a:t>
            </a:r>
            <a:r>
              <a:rPr spc="-55" dirty="0" err="1"/>
              <a:t>a</a:t>
            </a:r>
            <a:r>
              <a:rPr spc="-50" dirty="0" err="1"/>
              <a:t>čn</a:t>
            </a:r>
            <a:r>
              <a:rPr dirty="0" err="1"/>
              <a:t>í</a:t>
            </a:r>
            <a:r>
              <a:rPr spc="-85" dirty="0"/>
              <a:t> </a:t>
            </a:r>
            <a:r>
              <a:rPr spc="-55" dirty="0"/>
              <a:t>ma</a:t>
            </a:r>
            <a:r>
              <a:rPr spc="-50" dirty="0"/>
              <a:t>n</a:t>
            </a:r>
            <a:r>
              <a:rPr spc="-55" dirty="0"/>
              <a:t>a</a:t>
            </a:r>
            <a:r>
              <a:rPr spc="-60" dirty="0"/>
              <a:t>ž</a:t>
            </a:r>
            <a:r>
              <a:rPr spc="-45" dirty="0"/>
              <a:t>e</a:t>
            </a:r>
            <a:r>
              <a:rPr spc="-25" dirty="0"/>
              <a:t>r</a:t>
            </a:r>
            <a:r>
              <a:rPr dirty="0"/>
              <a:t>y </a:t>
            </a:r>
          </a:p>
        </p:txBody>
      </p:sp>
      <p:sp>
        <p:nvSpPr>
          <p:cNvPr id="4" name="object 4"/>
          <p:cNvSpPr/>
          <p:nvPr/>
        </p:nvSpPr>
        <p:spPr>
          <a:xfrm>
            <a:off x="1508720" y="3199262"/>
            <a:ext cx="4335780" cy="2752725"/>
          </a:xfrm>
          <a:custGeom>
            <a:avLst/>
            <a:gdLst/>
            <a:ahLst/>
            <a:cxnLst/>
            <a:rect l="l" t="t" r="r" b="b"/>
            <a:pathLst>
              <a:path w="4335780" h="2752725">
                <a:moveTo>
                  <a:pt x="4060570" y="0"/>
                </a:moveTo>
                <a:lnTo>
                  <a:pt x="275208" y="0"/>
                </a:lnTo>
                <a:lnTo>
                  <a:pt x="252634" y="912"/>
                </a:lnTo>
                <a:lnTo>
                  <a:pt x="209064" y="7996"/>
                </a:lnTo>
                <a:lnTo>
                  <a:pt x="168074" y="21623"/>
                </a:lnTo>
                <a:lnTo>
                  <a:pt x="130229" y="41226"/>
                </a:lnTo>
                <a:lnTo>
                  <a:pt x="96095" y="66239"/>
                </a:lnTo>
                <a:lnTo>
                  <a:pt x="66239" y="96095"/>
                </a:lnTo>
                <a:lnTo>
                  <a:pt x="41226" y="130229"/>
                </a:lnTo>
                <a:lnTo>
                  <a:pt x="21623" y="168074"/>
                </a:lnTo>
                <a:lnTo>
                  <a:pt x="7996" y="209064"/>
                </a:lnTo>
                <a:lnTo>
                  <a:pt x="912" y="252634"/>
                </a:lnTo>
                <a:lnTo>
                  <a:pt x="0" y="275208"/>
                </a:lnTo>
                <a:lnTo>
                  <a:pt x="0" y="2477109"/>
                </a:lnTo>
                <a:lnTo>
                  <a:pt x="3601" y="2521753"/>
                </a:lnTo>
                <a:lnTo>
                  <a:pt x="14027" y="2564104"/>
                </a:lnTo>
                <a:lnTo>
                  <a:pt x="30713" y="2603595"/>
                </a:lnTo>
                <a:lnTo>
                  <a:pt x="53092" y="2639658"/>
                </a:lnTo>
                <a:lnTo>
                  <a:pt x="80597" y="2671729"/>
                </a:lnTo>
                <a:lnTo>
                  <a:pt x="112663" y="2699239"/>
                </a:lnTo>
                <a:lnTo>
                  <a:pt x="148723" y="2721622"/>
                </a:lnTo>
                <a:lnTo>
                  <a:pt x="188211" y="2738312"/>
                </a:lnTo>
                <a:lnTo>
                  <a:pt x="230562" y="2748741"/>
                </a:lnTo>
                <a:lnTo>
                  <a:pt x="275208" y="2752343"/>
                </a:lnTo>
                <a:lnTo>
                  <a:pt x="4060570" y="2752343"/>
                </a:lnTo>
                <a:lnTo>
                  <a:pt x="4105217" y="2748741"/>
                </a:lnTo>
                <a:lnTo>
                  <a:pt x="4147568" y="2738312"/>
                </a:lnTo>
                <a:lnTo>
                  <a:pt x="4187056" y="2721622"/>
                </a:lnTo>
                <a:lnTo>
                  <a:pt x="4223116" y="2699239"/>
                </a:lnTo>
                <a:lnTo>
                  <a:pt x="4255182" y="2671729"/>
                </a:lnTo>
                <a:lnTo>
                  <a:pt x="4282687" y="2639658"/>
                </a:lnTo>
                <a:lnTo>
                  <a:pt x="4305066" y="2603595"/>
                </a:lnTo>
                <a:lnTo>
                  <a:pt x="4321752" y="2564104"/>
                </a:lnTo>
                <a:lnTo>
                  <a:pt x="4332178" y="2521753"/>
                </a:lnTo>
                <a:lnTo>
                  <a:pt x="4335780" y="2477109"/>
                </a:lnTo>
                <a:lnTo>
                  <a:pt x="4335780" y="275208"/>
                </a:lnTo>
                <a:lnTo>
                  <a:pt x="4332178" y="230562"/>
                </a:lnTo>
                <a:lnTo>
                  <a:pt x="4321752" y="188211"/>
                </a:lnTo>
                <a:lnTo>
                  <a:pt x="4305066" y="148723"/>
                </a:lnTo>
                <a:lnTo>
                  <a:pt x="4282687" y="112663"/>
                </a:lnTo>
                <a:lnTo>
                  <a:pt x="4255182" y="80597"/>
                </a:lnTo>
                <a:lnTo>
                  <a:pt x="4223116" y="53092"/>
                </a:lnTo>
                <a:lnTo>
                  <a:pt x="4187056" y="30713"/>
                </a:lnTo>
                <a:lnTo>
                  <a:pt x="4147568" y="14027"/>
                </a:lnTo>
                <a:lnTo>
                  <a:pt x="4105217" y="3601"/>
                </a:lnTo>
                <a:lnTo>
                  <a:pt x="40605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8473" y="3199261"/>
            <a:ext cx="4335780" cy="2752725"/>
          </a:xfrm>
          <a:custGeom>
            <a:avLst/>
            <a:gdLst/>
            <a:ahLst/>
            <a:cxnLst/>
            <a:rect l="l" t="t" r="r" b="b"/>
            <a:pathLst>
              <a:path w="4335780" h="2752725">
                <a:moveTo>
                  <a:pt x="0" y="275208"/>
                </a:moveTo>
                <a:lnTo>
                  <a:pt x="3601" y="230562"/>
                </a:lnTo>
                <a:lnTo>
                  <a:pt x="14027" y="188211"/>
                </a:lnTo>
                <a:lnTo>
                  <a:pt x="30713" y="148723"/>
                </a:lnTo>
                <a:lnTo>
                  <a:pt x="53092" y="112663"/>
                </a:lnTo>
                <a:lnTo>
                  <a:pt x="80597" y="80597"/>
                </a:lnTo>
                <a:lnTo>
                  <a:pt x="112663" y="53092"/>
                </a:lnTo>
                <a:lnTo>
                  <a:pt x="148723" y="30713"/>
                </a:lnTo>
                <a:lnTo>
                  <a:pt x="188211" y="14027"/>
                </a:lnTo>
                <a:lnTo>
                  <a:pt x="230562" y="3601"/>
                </a:lnTo>
                <a:lnTo>
                  <a:pt x="275208" y="0"/>
                </a:lnTo>
                <a:lnTo>
                  <a:pt x="4060570" y="0"/>
                </a:lnTo>
                <a:lnTo>
                  <a:pt x="4105217" y="3601"/>
                </a:lnTo>
                <a:lnTo>
                  <a:pt x="4147568" y="14027"/>
                </a:lnTo>
                <a:lnTo>
                  <a:pt x="4187056" y="30713"/>
                </a:lnTo>
                <a:lnTo>
                  <a:pt x="4223116" y="53092"/>
                </a:lnTo>
                <a:lnTo>
                  <a:pt x="4255182" y="80597"/>
                </a:lnTo>
                <a:lnTo>
                  <a:pt x="4282687" y="112663"/>
                </a:lnTo>
                <a:lnTo>
                  <a:pt x="4305066" y="148723"/>
                </a:lnTo>
                <a:lnTo>
                  <a:pt x="4321752" y="188211"/>
                </a:lnTo>
                <a:lnTo>
                  <a:pt x="4332178" y="230562"/>
                </a:lnTo>
                <a:lnTo>
                  <a:pt x="4335780" y="275208"/>
                </a:lnTo>
                <a:lnTo>
                  <a:pt x="4335780" y="2477109"/>
                </a:lnTo>
                <a:lnTo>
                  <a:pt x="4332178" y="2521753"/>
                </a:lnTo>
                <a:lnTo>
                  <a:pt x="4321752" y="2564104"/>
                </a:lnTo>
                <a:lnTo>
                  <a:pt x="4305066" y="2603595"/>
                </a:lnTo>
                <a:lnTo>
                  <a:pt x="4282687" y="2639658"/>
                </a:lnTo>
                <a:lnTo>
                  <a:pt x="4255182" y="2671729"/>
                </a:lnTo>
                <a:lnTo>
                  <a:pt x="4223116" y="2699239"/>
                </a:lnTo>
                <a:lnTo>
                  <a:pt x="4187056" y="2721622"/>
                </a:lnTo>
                <a:lnTo>
                  <a:pt x="4147568" y="2738312"/>
                </a:lnTo>
                <a:lnTo>
                  <a:pt x="4105217" y="2748741"/>
                </a:lnTo>
                <a:lnTo>
                  <a:pt x="4060570" y="2752343"/>
                </a:lnTo>
                <a:lnTo>
                  <a:pt x="275208" y="2752343"/>
                </a:lnTo>
                <a:lnTo>
                  <a:pt x="230562" y="2748741"/>
                </a:lnTo>
                <a:lnTo>
                  <a:pt x="188211" y="2738312"/>
                </a:lnTo>
                <a:lnTo>
                  <a:pt x="148723" y="2721622"/>
                </a:lnTo>
                <a:lnTo>
                  <a:pt x="112663" y="2699239"/>
                </a:lnTo>
                <a:lnTo>
                  <a:pt x="80597" y="2671729"/>
                </a:lnTo>
                <a:lnTo>
                  <a:pt x="53092" y="2639658"/>
                </a:lnTo>
                <a:lnTo>
                  <a:pt x="30713" y="2603595"/>
                </a:lnTo>
                <a:lnTo>
                  <a:pt x="14027" y="2564104"/>
                </a:lnTo>
                <a:lnTo>
                  <a:pt x="3601" y="2521753"/>
                </a:lnTo>
                <a:lnTo>
                  <a:pt x="0" y="2477109"/>
                </a:lnTo>
                <a:lnTo>
                  <a:pt x="0" y="275208"/>
                </a:lnTo>
                <a:close/>
              </a:path>
            </a:pathLst>
          </a:custGeom>
          <a:ln w="15240">
            <a:solidFill>
              <a:srgbClr val="E38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01772" y="3380774"/>
            <a:ext cx="3860800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 algn="ctr">
              <a:lnSpc>
                <a:spcPct val="100000"/>
              </a:lnSpc>
            </a:pPr>
            <a:r>
              <a:rPr sz="3000" b="1" spc="-145" dirty="0">
                <a:latin typeface="Calibri"/>
                <a:cs typeface="Calibri"/>
              </a:rPr>
              <a:t>V</a:t>
            </a:r>
            <a:r>
              <a:rPr sz="3000" b="1" dirty="0">
                <a:latin typeface="Calibri"/>
                <a:cs typeface="Calibri"/>
              </a:rPr>
              <a:t>o</a:t>
            </a:r>
            <a:r>
              <a:rPr sz="3000" b="1" spc="-15" dirty="0">
                <a:latin typeface="Calibri"/>
                <a:cs typeface="Calibri"/>
              </a:rPr>
              <a:t>l</a:t>
            </a:r>
            <a:r>
              <a:rPr sz="3000" b="1" dirty="0">
                <a:latin typeface="Calibri"/>
                <a:cs typeface="Calibri"/>
              </a:rPr>
              <a:t>ně</a:t>
            </a:r>
            <a:r>
              <a:rPr sz="3000" b="1" spc="1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d</a:t>
            </a:r>
            <a:r>
              <a:rPr sz="3000" b="1" spc="-10" dirty="0">
                <a:latin typeface="Calibri"/>
                <a:cs typeface="Calibri"/>
              </a:rPr>
              <a:t>o</a:t>
            </a:r>
            <a:r>
              <a:rPr sz="3000" b="1" spc="-35" dirty="0">
                <a:latin typeface="Calibri"/>
                <a:cs typeface="Calibri"/>
              </a:rPr>
              <a:t>s</a:t>
            </a:r>
            <a:r>
              <a:rPr sz="3000" b="1" dirty="0">
                <a:latin typeface="Calibri"/>
                <a:cs typeface="Calibri"/>
              </a:rPr>
              <a:t>tupné</a:t>
            </a:r>
            <a:endParaRPr sz="3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69"/>
              </a:spcBef>
            </a:pPr>
            <a:r>
              <a:rPr sz="2000" spc="-5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45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ace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</a:t>
            </a:r>
            <a:r>
              <a:rPr sz="2000" spc="-6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ci</a:t>
            </a:r>
            <a:r>
              <a:rPr sz="2000" spc="-35" dirty="0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000" spc="-15" dirty="0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acep</a:t>
            </a:r>
            <a:r>
              <a:rPr sz="2000" spc="-70" dirty="0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000" spc="-5" dirty="0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o.</a:t>
            </a:r>
            <a:r>
              <a:rPr sz="2000" spc="-20" dirty="0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2000" spc="-5" dirty="0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om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10440" y="4366707"/>
            <a:ext cx="2715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0" dirty="0">
                <a:latin typeface="Calibri"/>
                <a:cs typeface="Calibri"/>
              </a:rPr>
              <a:t>Z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7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60" dirty="0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z</a:t>
            </a:r>
            <a:r>
              <a:rPr sz="2000" spc="-5" dirty="0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2000" spc="-30" dirty="0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2000" spc="-15" dirty="0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2000" spc="-75" dirty="0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2000" spc="-5" dirty="0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o.o</a:t>
            </a:r>
            <a:r>
              <a:rPr sz="2000" spc="-35" dirty="0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2000" spc="-15" dirty="0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g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08049" y="4811231"/>
            <a:ext cx="3926204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cs-CZ" sz="2000" dirty="0">
                <a:cs typeface="Calibri"/>
              </a:rPr>
              <a:t>APA generátor </a:t>
            </a:r>
            <a:endParaRPr lang="cs-CZ" sz="2000" dirty="0" smtClean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cs-CZ" sz="2000" dirty="0" smtClean="0">
                <a:cs typeface="Calibri"/>
                <a:hlinkClick r:id="rId5"/>
              </a:rPr>
              <a:t>scribbr.com/</a:t>
            </a:r>
            <a:r>
              <a:rPr lang="cs-CZ" sz="2000" dirty="0" err="1" smtClean="0">
                <a:cs typeface="Calibri"/>
                <a:hlinkClick r:id="rId5"/>
              </a:rPr>
              <a:t>apa-citation-generator</a:t>
            </a:r>
            <a:r>
              <a:rPr lang="cs-CZ" sz="2000" dirty="0" smtClean="0">
                <a:cs typeface="Calibri"/>
                <a:hlinkClick r:id="rId5"/>
              </a:rPr>
              <a:t> </a:t>
            </a:r>
            <a:endParaRPr lang="cs-CZ" sz="2000" dirty="0" smtClean="0">
              <a:cs typeface="Calibri"/>
            </a:endParaRPr>
          </a:p>
          <a:p>
            <a:pPr marL="12700">
              <a:lnSpc>
                <a:spcPct val="100000"/>
              </a:lnSpc>
            </a:pPr>
            <a:endParaRPr sz="30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36791" y="2967227"/>
            <a:ext cx="4335780" cy="2752725"/>
          </a:xfrm>
          <a:custGeom>
            <a:avLst/>
            <a:gdLst/>
            <a:ahLst/>
            <a:cxnLst/>
            <a:rect l="l" t="t" r="r" b="b"/>
            <a:pathLst>
              <a:path w="4335780" h="2752725">
                <a:moveTo>
                  <a:pt x="4060571" y="0"/>
                </a:moveTo>
                <a:lnTo>
                  <a:pt x="275209" y="0"/>
                </a:lnTo>
                <a:lnTo>
                  <a:pt x="252634" y="912"/>
                </a:lnTo>
                <a:lnTo>
                  <a:pt x="209064" y="7996"/>
                </a:lnTo>
                <a:lnTo>
                  <a:pt x="168074" y="21623"/>
                </a:lnTo>
                <a:lnTo>
                  <a:pt x="130229" y="41226"/>
                </a:lnTo>
                <a:lnTo>
                  <a:pt x="96095" y="66239"/>
                </a:lnTo>
                <a:lnTo>
                  <a:pt x="66239" y="96095"/>
                </a:lnTo>
                <a:lnTo>
                  <a:pt x="41226" y="130229"/>
                </a:lnTo>
                <a:lnTo>
                  <a:pt x="21623" y="168074"/>
                </a:lnTo>
                <a:lnTo>
                  <a:pt x="7996" y="209064"/>
                </a:lnTo>
                <a:lnTo>
                  <a:pt x="912" y="252634"/>
                </a:lnTo>
                <a:lnTo>
                  <a:pt x="0" y="275209"/>
                </a:lnTo>
                <a:lnTo>
                  <a:pt x="0" y="2477135"/>
                </a:lnTo>
                <a:lnTo>
                  <a:pt x="3601" y="2521772"/>
                </a:lnTo>
                <a:lnTo>
                  <a:pt x="14027" y="2564117"/>
                </a:lnTo>
                <a:lnTo>
                  <a:pt x="30713" y="2603603"/>
                </a:lnTo>
                <a:lnTo>
                  <a:pt x="53092" y="2639664"/>
                </a:lnTo>
                <a:lnTo>
                  <a:pt x="80597" y="2671732"/>
                </a:lnTo>
                <a:lnTo>
                  <a:pt x="112663" y="2699240"/>
                </a:lnTo>
                <a:lnTo>
                  <a:pt x="148723" y="2721623"/>
                </a:lnTo>
                <a:lnTo>
                  <a:pt x="188211" y="2738312"/>
                </a:lnTo>
                <a:lnTo>
                  <a:pt x="230562" y="2748741"/>
                </a:lnTo>
                <a:lnTo>
                  <a:pt x="275209" y="2752344"/>
                </a:lnTo>
                <a:lnTo>
                  <a:pt x="4060571" y="2752344"/>
                </a:lnTo>
                <a:lnTo>
                  <a:pt x="4105217" y="2748741"/>
                </a:lnTo>
                <a:lnTo>
                  <a:pt x="4147568" y="2738312"/>
                </a:lnTo>
                <a:lnTo>
                  <a:pt x="4187056" y="2721623"/>
                </a:lnTo>
                <a:lnTo>
                  <a:pt x="4223116" y="2699240"/>
                </a:lnTo>
                <a:lnTo>
                  <a:pt x="4255182" y="2671732"/>
                </a:lnTo>
                <a:lnTo>
                  <a:pt x="4282687" y="2639664"/>
                </a:lnTo>
                <a:lnTo>
                  <a:pt x="4305066" y="2603603"/>
                </a:lnTo>
                <a:lnTo>
                  <a:pt x="4321752" y="2564117"/>
                </a:lnTo>
                <a:lnTo>
                  <a:pt x="4332178" y="2521772"/>
                </a:lnTo>
                <a:lnTo>
                  <a:pt x="4335780" y="2477135"/>
                </a:lnTo>
                <a:lnTo>
                  <a:pt x="4335780" y="275209"/>
                </a:lnTo>
                <a:lnTo>
                  <a:pt x="4332178" y="230562"/>
                </a:lnTo>
                <a:lnTo>
                  <a:pt x="4321752" y="188211"/>
                </a:lnTo>
                <a:lnTo>
                  <a:pt x="4305066" y="148723"/>
                </a:lnTo>
                <a:lnTo>
                  <a:pt x="4282687" y="112663"/>
                </a:lnTo>
                <a:lnTo>
                  <a:pt x="4255182" y="80597"/>
                </a:lnTo>
                <a:lnTo>
                  <a:pt x="4223116" y="53092"/>
                </a:lnTo>
                <a:lnTo>
                  <a:pt x="4187056" y="30713"/>
                </a:lnTo>
                <a:lnTo>
                  <a:pt x="4147568" y="14027"/>
                </a:lnTo>
                <a:lnTo>
                  <a:pt x="4105217" y="3601"/>
                </a:lnTo>
                <a:lnTo>
                  <a:pt x="4060571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98701" y="3199261"/>
            <a:ext cx="4335780" cy="2752725"/>
          </a:xfrm>
          <a:custGeom>
            <a:avLst/>
            <a:gdLst/>
            <a:ahLst/>
            <a:cxnLst/>
            <a:rect l="l" t="t" r="r" b="b"/>
            <a:pathLst>
              <a:path w="4335780" h="2752725">
                <a:moveTo>
                  <a:pt x="4060571" y="0"/>
                </a:moveTo>
                <a:lnTo>
                  <a:pt x="275208" y="0"/>
                </a:lnTo>
                <a:lnTo>
                  <a:pt x="252634" y="912"/>
                </a:lnTo>
                <a:lnTo>
                  <a:pt x="209064" y="7996"/>
                </a:lnTo>
                <a:lnTo>
                  <a:pt x="168074" y="21623"/>
                </a:lnTo>
                <a:lnTo>
                  <a:pt x="130229" y="41226"/>
                </a:lnTo>
                <a:lnTo>
                  <a:pt x="96095" y="66239"/>
                </a:lnTo>
                <a:lnTo>
                  <a:pt x="66239" y="96095"/>
                </a:lnTo>
                <a:lnTo>
                  <a:pt x="41226" y="130229"/>
                </a:lnTo>
                <a:lnTo>
                  <a:pt x="21623" y="168074"/>
                </a:lnTo>
                <a:lnTo>
                  <a:pt x="7996" y="209064"/>
                </a:lnTo>
                <a:lnTo>
                  <a:pt x="912" y="252634"/>
                </a:lnTo>
                <a:lnTo>
                  <a:pt x="0" y="275209"/>
                </a:lnTo>
                <a:lnTo>
                  <a:pt x="0" y="2477109"/>
                </a:lnTo>
                <a:lnTo>
                  <a:pt x="3601" y="2521753"/>
                </a:lnTo>
                <a:lnTo>
                  <a:pt x="14027" y="2564104"/>
                </a:lnTo>
                <a:lnTo>
                  <a:pt x="30713" y="2603595"/>
                </a:lnTo>
                <a:lnTo>
                  <a:pt x="53092" y="2639658"/>
                </a:lnTo>
                <a:lnTo>
                  <a:pt x="80597" y="2671729"/>
                </a:lnTo>
                <a:lnTo>
                  <a:pt x="112663" y="2699239"/>
                </a:lnTo>
                <a:lnTo>
                  <a:pt x="148723" y="2721622"/>
                </a:lnTo>
                <a:lnTo>
                  <a:pt x="188211" y="2738312"/>
                </a:lnTo>
                <a:lnTo>
                  <a:pt x="230562" y="2748741"/>
                </a:lnTo>
                <a:lnTo>
                  <a:pt x="275208" y="2752344"/>
                </a:lnTo>
                <a:lnTo>
                  <a:pt x="4060571" y="2752344"/>
                </a:lnTo>
                <a:lnTo>
                  <a:pt x="4105217" y="2748741"/>
                </a:lnTo>
                <a:lnTo>
                  <a:pt x="4147568" y="2738312"/>
                </a:lnTo>
                <a:lnTo>
                  <a:pt x="4187056" y="2721622"/>
                </a:lnTo>
                <a:lnTo>
                  <a:pt x="4223116" y="2699239"/>
                </a:lnTo>
                <a:lnTo>
                  <a:pt x="4255182" y="2671729"/>
                </a:lnTo>
                <a:lnTo>
                  <a:pt x="4282687" y="2639658"/>
                </a:lnTo>
                <a:lnTo>
                  <a:pt x="4305066" y="2603595"/>
                </a:lnTo>
                <a:lnTo>
                  <a:pt x="4321752" y="2564104"/>
                </a:lnTo>
                <a:lnTo>
                  <a:pt x="4332178" y="2521753"/>
                </a:lnTo>
                <a:lnTo>
                  <a:pt x="4335780" y="2477109"/>
                </a:lnTo>
                <a:lnTo>
                  <a:pt x="4335780" y="275209"/>
                </a:lnTo>
                <a:lnTo>
                  <a:pt x="4332178" y="230562"/>
                </a:lnTo>
                <a:lnTo>
                  <a:pt x="4321752" y="188211"/>
                </a:lnTo>
                <a:lnTo>
                  <a:pt x="4305066" y="148723"/>
                </a:lnTo>
                <a:lnTo>
                  <a:pt x="4282687" y="112663"/>
                </a:lnTo>
                <a:lnTo>
                  <a:pt x="4255182" y="80597"/>
                </a:lnTo>
                <a:lnTo>
                  <a:pt x="4223116" y="53092"/>
                </a:lnTo>
                <a:lnTo>
                  <a:pt x="4187056" y="30713"/>
                </a:lnTo>
                <a:lnTo>
                  <a:pt x="4147568" y="14027"/>
                </a:lnTo>
                <a:lnTo>
                  <a:pt x="4105217" y="3601"/>
                </a:lnTo>
                <a:lnTo>
                  <a:pt x="40605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98701" y="3199261"/>
            <a:ext cx="4335780" cy="2752725"/>
          </a:xfrm>
          <a:custGeom>
            <a:avLst/>
            <a:gdLst/>
            <a:ahLst/>
            <a:cxnLst/>
            <a:rect l="l" t="t" r="r" b="b"/>
            <a:pathLst>
              <a:path w="4335780" h="2752725">
                <a:moveTo>
                  <a:pt x="0" y="275209"/>
                </a:moveTo>
                <a:lnTo>
                  <a:pt x="3601" y="230562"/>
                </a:lnTo>
                <a:lnTo>
                  <a:pt x="14027" y="188211"/>
                </a:lnTo>
                <a:lnTo>
                  <a:pt x="30713" y="148723"/>
                </a:lnTo>
                <a:lnTo>
                  <a:pt x="53092" y="112663"/>
                </a:lnTo>
                <a:lnTo>
                  <a:pt x="80597" y="80597"/>
                </a:lnTo>
                <a:lnTo>
                  <a:pt x="112663" y="53092"/>
                </a:lnTo>
                <a:lnTo>
                  <a:pt x="148723" y="30713"/>
                </a:lnTo>
                <a:lnTo>
                  <a:pt x="188211" y="14027"/>
                </a:lnTo>
                <a:lnTo>
                  <a:pt x="230562" y="3601"/>
                </a:lnTo>
                <a:lnTo>
                  <a:pt x="275208" y="0"/>
                </a:lnTo>
                <a:lnTo>
                  <a:pt x="4060571" y="0"/>
                </a:lnTo>
                <a:lnTo>
                  <a:pt x="4105217" y="3601"/>
                </a:lnTo>
                <a:lnTo>
                  <a:pt x="4147568" y="14027"/>
                </a:lnTo>
                <a:lnTo>
                  <a:pt x="4187056" y="30713"/>
                </a:lnTo>
                <a:lnTo>
                  <a:pt x="4223116" y="53092"/>
                </a:lnTo>
                <a:lnTo>
                  <a:pt x="4255182" y="80597"/>
                </a:lnTo>
                <a:lnTo>
                  <a:pt x="4282687" y="112663"/>
                </a:lnTo>
                <a:lnTo>
                  <a:pt x="4305066" y="148723"/>
                </a:lnTo>
                <a:lnTo>
                  <a:pt x="4321752" y="188211"/>
                </a:lnTo>
                <a:lnTo>
                  <a:pt x="4332178" y="230562"/>
                </a:lnTo>
                <a:lnTo>
                  <a:pt x="4335780" y="275209"/>
                </a:lnTo>
                <a:lnTo>
                  <a:pt x="4335780" y="2477109"/>
                </a:lnTo>
                <a:lnTo>
                  <a:pt x="4332178" y="2521753"/>
                </a:lnTo>
                <a:lnTo>
                  <a:pt x="4321752" y="2564104"/>
                </a:lnTo>
                <a:lnTo>
                  <a:pt x="4305066" y="2603595"/>
                </a:lnTo>
                <a:lnTo>
                  <a:pt x="4282687" y="2639658"/>
                </a:lnTo>
                <a:lnTo>
                  <a:pt x="4255182" y="2671729"/>
                </a:lnTo>
                <a:lnTo>
                  <a:pt x="4223116" y="2699239"/>
                </a:lnTo>
                <a:lnTo>
                  <a:pt x="4187056" y="2721622"/>
                </a:lnTo>
                <a:lnTo>
                  <a:pt x="4147568" y="2738312"/>
                </a:lnTo>
                <a:lnTo>
                  <a:pt x="4105217" y="2748741"/>
                </a:lnTo>
                <a:lnTo>
                  <a:pt x="4060571" y="2752344"/>
                </a:lnTo>
                <a:lnTo>
                  <a:pt x="275208" y="2752344"/>
                </a:lnTo>
                <a:lnTo>
                  <a:pt x="230562" y="2748741"/>
                </a:lnTo>
                <a:lnTo>
                  <a:pt x="188211" y="2738312"/>
                </a:lnTo>
                <a:lnTo>
                  <a:pt x="148723" y="2721622"/>
                </a:lnTo>
                <a:lnTo>
                  <a:pt x="112663" y="2699239"/>
                </a:lnTo>
                <a:lnTo>
                  <a:pt x="80597" y="2671729"/>
                </a:lnTo>
                <a:lnTo>
                  <a:pt x="53092" y="2639658"/>
                </a:lnTo>
                <a:lnTo>
                  <a:pt x="30713" y="2603595"/>
                </a:lnTo>
                <a:lnTo>
                  <a:pt x="14027" y="2564104"/>
                </a:lnTo>
                <a:lnTo>
                  <a:pt x="3601" y="2521753"/>
                </a:lnTo>
                <a:lnTo>
                  <a:pt x="0" y="2477109"/>
                </a:lnTo>
                <a:lnTo>
                  <a:pt x="0" y="275209"/>
                </a:lnTo>
                <a:close/>
              </a:path>
            </a:pathLst>
          </a:custGeom>
          <a:ln w="15239">
            <a:solidFill>
              <a:srgbClr val="E38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14614" y="3514702"/>
            <a:ext cx="3703954" cy="2064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450"/>
              </a:lnSpc>
              <a:spcBef>
                <a:spcPts val="975"/>
              </a:spcBef>
            </a:pPr>
            <a:r>
              <a:rPr lang="cs-CZ" sz="3000" b="1" spc="-5" dirty="0" smtClean="0">
                <a:latin typeface="Calibri"/>
                <a:cs typeface="Calibri"/>
              </a:rPr>
              <a:t>Placené</a:t>
            </a:r>
          </a:p>
          <a:p>
            <a:pPr marL="12700">
              <a:lnSpc>
                <a:spcPts val="3450"/>
              </a:lnSpc>
              <a:spcBef>
                <a:spcPts val="975"/>
              </a:spcBef>
            </a:pPr>
            <a:r>
              <a:rPr sz="3000" spc="-5" dirty="0" smtClean="0">
                <a:latin typeface="Calibri"/>
                <a:cs typeface="Calibri"/>
              </a:rPr>
              <a:t>End</a:t>
            </a:r>
            <a:r>
              <a:rPr sz="3000" spc="-15" dirty="0" smtClean="0">
                <a:latin typeface="Calibri"/>
                <a:cs typeface="Calibri"/>
              </a:rPr>
              <a:t>N</a:t>
            </a:r>
            <a:r>
              <a:rPr sz="3000" spc="-5" dirty="0" smtClean="0">
                <a:latin typeface="Calibri"/>
                <a:cs typeface="Calibri"/>
              </a:rPr>
              <a:t>o</a:t>
            </a:r>
            <a:r>
              <a:rPr sz="3000" spc="-30" dirty="0" smtClean="0">
                <a:latin typeface="Calibri"/>
                <a:cs typeface="Calibri"/>
              </a:rPr>
              <a:t>t</a:t>
            </a:r>
            <a:r>
              <a:rPr sz="3000" spc="-15" dirty="0" smtClean="0">
                <a:latin typeface="Calibri"/>
                <a:cs typeface="Calibri"/>
              </a:rPr>
              <a:t>e</a:t>
            </a:r>
            <a:r>
              <a:rPr sz="3000" spc="15" dirty="0" smtClean="0">
                <a:latin typeface="Calibri"/>
                <a:cs typeface="Calibri"/>
              </a:rPr>
              <a:t> </a:t>
            </a:r>
            <a:r>
              <a:rPr sz="3000" spc="-145" dirty="0">
                <a:latin typeface="Calibri"/>
                <a:cs typeface="Calibri"/>
              </a:rPr>
              <a:t>W</a:t>
            </a:r>
            <a:r>
              <a:rPr sz="3000" spc="-20" dirty="0">
                <a:latin typeface="Calibri"/>
                <a:cs typeface="Calibri"/>
              </a:rPr>
              <a:t>eb</a:t>
            </a:r>
            <a:endParaRPr sz="3000" dirty="0">
              <a:latin typeface="Calibri"/>
              <a:cs typeface="Calibri"/>
            </a:endParaRPr>
          </a:p>
          <a:p>
            <a:pPr marL="12700">
              <a:lnSpc>
                <a:spcPts val="3450"/>
              </a:lnSpc>
            </a:pPr>
            <a:r>
              <a:rPr sz="3000" u="heavy" spc="-60" dirty="0">
                <a:solidFill>
                  <a:srgbClr val="2997E2"/>
                </a:solidFill>
                <a:latin typeface="Calibri"/>
                <a:cs typeface="Calibri"/>
                <a:hlinkClick r:id="rId6"/>
              </a:rPr>
              <a:t>m</a:t>
            </a:r>
            <a:r>
              <a:rPr sz="3000" u="heavy" spc="-55" dirty="0">
                <a:solidFill>
                  <a:srgbClr val="2997E2"/>
                </a:solidFill>
                <a:latin typeface="Calibri"/>
                <a:cs typeface="Calibri"/>
                <a:hlinkClick r:id="rId6"/>
              </a:rPr>
              <a:t>y</a:t>
            </a:r>
            <a:r>
              <a:rPr sz="3000" u="heavy" dirty="0">
                <a:solidFill>
                  <a:srgbClr val="2997E2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3000" u="heavy" spc="-15" dirty="0">
                <a:solidFill>
                  <a:srgbClr val="2997E2"/>
                </a:solidFill>
                <a:latin typeface="Calibri"/>
                <a:cs typeface="Calibri"/>
                <a:hlinkClick r:id="rId6"/>
              </a:rPr>
              <a:t>n</a:t>
            </a:r>
            <a:r>
              <a:rPr sz="3000" u="heavy" spc="-5" dirty="0">
                <a:solidFill>
                  <a:srgbClr val="2997E2"/>
                </a:solidFill>
                <a:latin typeface="Calibri"/>
                <a:cs typeface="Calibri"/>
                <a:hlinkClick r:id="rId6"/>
              </a:rPr>
              <a:t>dno</a:t>
            </a:r>
            <a:r>
              <a:rPr sz="3000" u="heavy" spc="-45" dirty="0">
                <a:solidFill>
                  <a:srgbClr val="2997E2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3000" u="heavy" spc="-35" dirty="0">
                <a:solidFill>
                  <a:srgbClr val="2997E2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3000" u="heavy" spc="-25" dirty="0">
                <a:solidFill>
                  <a:srgbClr val="2997E2"/>
                </a:solidFill>
                <a:latin typeface="Calibri"/>
                <a:cs typeface="Calibri"/>
                <a:hlinkClick r:id="rId6"/>
              </a:rPr>
              <a:t>w</a:t>
            </a:r>
            <a:r>
              <a:rPr sz="3000" u="heavy" dirty="0">
                <a:solidFill>
                  <a:srgbClr val="2997E2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3000" u="heavy" spc="-15" dirty="0">
                <a:solidFill>
                  <a:srgbClr val="2997E2"/>
                </a:solidFill>
                <a:latin typeface="Calibri"/>
                <a:cs typeface="Calibri"/>
                <a:hlinkClick r:id="rId6"/>
              </a:rPr>
              <a:t>b</a:t>
            </a:r>
            <a:r>
              <a:rPr sz="3000" u="heavy" spc="-5" dirty="0">
                <a:solidFill>
                  <a:srgbClr val="2997E2"/>
                </a:solidFill>
                <a:latin typeface="Calibri"/>
                <a:cs typeface="Calibri"/>
                <a:hlinkClick r:id="rId6"/>
              </a:rPr>
              <a:t>.</a:t>
            </a:r>
            <a:r>
              <a:rPr sz="3000" u="heavy" spc="-25" dirty="0">
                <a:solidFill>
                  <a:srgbClr val="2997E2"/>
                </a:solidFill>
                <a:latin typeface="Calibri"/>
                <a:cs typeface="Calibri"/>
                <a:hlinkClick r:id="rId6"/>
              </a:rPr>
              <a:t>c</a:t>
            </a:r>
            <a:r>
              <a:rPr sz="3000" u="heavy" spc="-5" dirty="0">
                <a:solidFill>
                  <a:srgbClr val="2997E2"/>
                </a:solidFill>
                <a:latin typeface="Calibri"/>
                <a:cs typeface="Calibri"/>
                <a:hlinkClick r:id="rId6"/>
              </a:rPr>
              <a:t>om</a:t>
            </a:r>
            <a:endParaRPr sz="3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3000" spc="-65" dirty="0">
                <a:latin typeface="Calibri"/>
                <a:cs typeface="Calibri"/>
              </a:rPr>
              <a:t>R</a:t>
            </a:r>
            <a:r>
              <a:rPr sz="3000" spc="-45" dirty="0">
                <a:latin typeface="Calibri"/>
                <a:cs typeface="Calibri"/>
              </a:rPr>
              <a:t>e</a:t>
            </a:r>
            <a:r>
              <a:rPr sz="3000" spc="-5" dirty="0">
                <a:latin typeface="Calibri"/>
                <a:cs typeface="Calibri"/>
              </a:rPr>
              <a:t>f</a:t>
            </a:r>
            <a:r>
              <a:rPr sz="3000" spc="-160" dirty="0">
                <a:latin typeface="Calibri"/>
                <a:cs typeface="Calibri"/>
              </a:rPr>
              <a:t>W</a:t>
            </a:r>
            <a:r>
              <a:rPr sz="3000" spc="-20" dirty="0">
                <a:latin typeface="Calibri"/>
                <a:cs typeface="Calibri"/>
              </a:rPr>
              <a:t>or</a:t>
            </a:r>
            <a:r>
              <a:rPr sz="3000" spc="-35" dirty="0">
                <a:latin typeface="Calibri"/>
                <a:cs typeface="Calibri"/>
              </a:rPr>
              <a:t>k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u="heavy" spc="-55" dirty="0">
                <a:solidFill>
                  <a:srgbClr val="2997E2"/>
                </a:solidFill>
                <a:latin typeface="Calibri"/>
                <a:cs typeface="Calibri"/>
                <a:hlinkClick r:id="rId7"/>
              </a:rPr>
              <a:t>r</a:t>
            </a:r>
            <a:r>
              <a:rPr sz="3000" u="heavy" spc="-45" dirty="0">
                <a:solidFill>
                  <a:srgbClr val="2997E2"/>
                </a:solidFill>
                <a:latin typeface="Calibri"/>
                <a:cs typeface="Calibri"/>
                <a:hlinkClick r:id="rId7"/>
              </a:rPr>
              <a:t>e</a:t>
            </a:r>
            <a:r>
              <a:rPr sz="3000" u="heavy" spc="-5" dirty="0">
                <a:solidFill>
                  <a:srgbClr val="2997E2"/>
                </a:solidFill>
                <a:latin typeface="Calibri"/>
                <a:cs typeface="Calibri"/>
                <a:hlinkClick r:id="rId7"/>
              </a:rPr>
              <a:t>f</a:t>
            </a:r>
            <a:r>
              <a:rPr sz="3000" u="heavy" spc="-15" dirty="0">
                <a:solidFill>
                  <a:srgbClr val="2997E2"/>
                </a:solidFill>
                <a:latin typeface="Calibri"/>
                <a:cs typeface="Calibri"/>
                <a:hlinkClick r:id="rId7"/>
              </a:rPr>
              <a:t>w</a:t>
            </a:r>
            <a:r>
              <a:rPr sz="3000" u="heavy" spc="-20" dirty="0">
                <a:solidFill>
                  <a:srgbClr val="2997E2"/>
                </a:solidFill>
                <a:latin typeface="Calibri"/>
                <a:cs typeface="Calibri"/>
                <a:hlinkClick r:id="rId7"/>
              </a:rPr>
              <a:t>or</a:t>
            </a:r>
            <a:r>
              <a:rPr sz="3000" u="heavy" spc="-35" dirty="0">
                <a:solidFill>
                  <a:srgbClr val="2997E2"/>
                </a:solidFill>
                <a:latin typeface="Calibri"/>
                <a:cs typeface="Calibri"/>
                <a:hlinkClick r:id="rId7"/>
              </a:rPr>
              <a:t>k</a:t>
            </a:r>
            <a:r>
              <a:rPr sz="3000" u="heavy" spc="-5" dirty="0">
                <a:solidFill>
                  <a:srgbClr val="2997E2"/>
                </a:solidFill>
                <a:latin typeface="Calibri"/>
                <a:cs typeface="Calibri"/>
                <a:hlinkClick r:id="rId7"/>
              </a:rPr>
              <a:t>s.</a:t>
            </a:r>
            <a:r>
              <a:rPr sz="3000" u="heavy" spc="-20" dirty="0">
                <a:solidFill>
                  <a:srgbClr val="2997E2"/>
                </a:solidFill>
                <a:latin typeface="Calibri"/>
                <a:cs typeface="Calibri"/>
                <a:hlinkClick r:id="rId7"/>
              </a:rPr>
              <a:t>c</a:t>
            </a:r>
            <a:r>
              <a:rPr sz="3000" u="heavy" spc="-5" dirty="0">
                <a:solidFill>
                  <a:srgbClr val="2997E2"/>
                </a:solidFill>
                <a:latin typeface="Calibri"/>
                <a:cs typeface="Calibri"/>
                <a:hlinkClick r:id="rId7"/>
              </a:rPr>
              <a:t>om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76324" y="1937630"/>
            <a:ext cx="898969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P</a:t>
            </a:r>
            <a:r>
              <a:rPr sz="2000" spc="-5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og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g</a:t>
            </a:r>
            <a:r>
              <a:rPr sz="2000" dirty="0">
                <a:latin typeface="Calibri"/>
                <a:cs typeface="Calibri"/>
              </a:rPr>
              <a:t>ene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ání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sp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40" dirty="0">
                <a:latin typeface="Calibri"/>
                <a:cs typeface="Calibri"/>
              </a:rPr>
              <a:t>á</a:t>
            </a:r>
            <a:r>
              <a:rPr sz="2000" spc="-1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u 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ací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 usnadnění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áce</a:t>
            </a:r>
          </a:p>
          <a:p>
            <a:pPr marL="355600" marR="508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Do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lňky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ern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20" dirty="0">
                <a:latin typeface="Calibri"/>
                <a:cs typeface="Calibri"/>
              </a:rPr>
              <a:t>ý</a:t>
            </a:r>
            <a:r>
              <a:rPr sz="2000" dirty="0">
                <a:latin typeface="Calibri"/>
                <a:cs typeface="Calibri"/>
              </a:rPr>
              <a:t>ch</a:t>
            </a:r>
            <a:r>
              <a:rPr sz="2000" spc="5" dirty="0">
                <a:latin typeface="Calibri"/>
                <a:cs typeface="Calibri"/>
              </a:rPr>
              <a:t> v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35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ač</a:t>
            </a:r>
            <a:r>
              <a:rPr sz="2000" spc="5" dirty="0">
                <a:latin typeface="Calibri"/>
                <a:cs typeface="Calibri"/>
              </a:rPr>
              <a:t>ů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 MS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85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d –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au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om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tic</a:t>
            </a:r>
            <a:r>
              <a:rPr sz="2000" spc="-40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á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orba </a:t>
            </a:r>
            <a:r>
              <a:rPr sz="2000" dirty="0" err="1">
                <a:latin typeface="Calibri"/>
                <a:cs typeface="Calibri"/>
              </a:rPr>
              <a:t>s</a:t>
            </a:r>
            <a:r>
              <a:rPr sz="2000" spc="-30" dirty="0" err="1">
                <a:latin typeface="Calibri"/>
                <a:cs typeface="Calibri"/>
              </a:rPr>
              <a:t>e</a:t>
            </a:r>
            <a:r>
              <a:rPr sz="2000" dirty="0" err="1">
                <a:latin typeface="Calibri"/>
                <a:cs typeface="Calibri"/>
              </a:rPr>
              <a:t>znamu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l</a:t>
            </a:r>
            <a:r>
              <a:rPr sz="2000" spc="-10" dirty="0" err="1">
                <a:latin typeface="Calibri"/>
                <a:cs typeface="Calibri"/>
              </a:rPr>
              <a:t>i</a:t>
            </a:r>
            <a:r>
              <a:rPr sz="2000" spc="-25" dirty="0" err="1">
                <a:latin typeface="Calibri"/>
                <a:cs typeface="Calibri"/>
              </a:rPr>
              <a:t>t</a:t>
            </a:r>
            <a:r>
              <a:rPr sz="2000" dirty="0" err="1">
                <a:latin typeface="Calibri"/>
                <a:cs typeface="Calibri"/>
              </a:rPr>
              <a:t>e</a:t>
            </a:r>
            <a:r>
              <a:rPr sz="2000" spc="-45" dirty="0" err="1">
                <a:latin typeface="Calibri"/>
                <a:cs typeface="Calibri"/>
              </a:rPr>
              <a:t>r</a:t>
            </a:r>
            <a:r>
              <a:rPr sz="2000" spc="-25" dirty="0" err="1">
                <a:latin typeface="Calibri"/>
                <a:cs typeface="Calibri"/>
              </a:rPr>
              <a:t>a</a:t>
            </a:r>
            <a:r>
              <a:rPr sz="2000" dirty="0" err="1">
                <a:latin typeface="Calibri"/>
                <a:cs typeface="Calibri"/>
              </a:rPr>
              <a:t>tu</a:t>
            </a:r>
            <a:r>
              <a:rPr sz="2000" spc="10" dirty="0" err="1">
                <a:latin typeface="Calibri"/>
                <a:cs typeface="Calibri"/>
              </a:rPr>
              <a:t>r</a:t>
            </a:r>
            <a:r>
              <a:rPr lang="cs-CZ" sz="2000" dirty="0">
                <a:latin typeface="Calibri"/>
                <a:cs typeface="Calibri"/>
              </a:rPr>
              <a:t>y při psaní práce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0408" y="2132228"/>
            <a:ext cx="4636135" cy="2078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80"/>
              </a:lnSpc>
            </a:pPr>
            <a:r>
              <a:rPr sz="8000" b="0" spc="-60" dirty="0">
                <a:solidFill>
                  <a:srgbClr val="252525"/>
                </a:solidFill>
                <a:latin typeface="Calibri Light"/>
                <a:cs typeface="Calibri Light"/>
              </a:rPr>
              <a:t>O</a:t>
            </a:r>
            <a:r>
              <a:rPr sz="8000" b="0" spc="-50" dirty="0">
                <a:solidFill>
                  <a:srgbClr val="252525"/>
                </a:solidFill>
                <a:latin typeface="Calibri Light"/>
                <a:cs typeface="Calibri Light"/>
              </a:rPr>
              <a:t>d</a:t>
            </a:r>
            <a:r>
              <a:rPr sz="8000" b="0" spc="-210" dirty="0">
                <a:solidFill>
                  <a:srgbClr val="252525"/>
                </a:solidFill>
                <a:latin typeface="Calibri Light"/>
                <a:cs typeface="Calibri Light"/>
              </a:rPr>
              <a:t>k</a:t>
            </a:r>
            <a:r>
              <a:rPr sz="8000" b="0" spc="-50" dirty="0">
                <a:solidFill>
                  <a:srgbClr val="252525"/>
                </a:solidFill>
                <a:latin typeface="Calibri Light"/>
                <a:cs typeface="Calibri Light"/>
              </a:rPr>
              <a:t>a</a:t>
            </a:r>
            <a:r>
              <a:rPr sz="8000" b="0" spc="-245" dirty="0">
                <a:solidFill>
                  <a:srgbClr val="252525"/>
                </a:solidFill>
                <a:latin typeface="Calibri Light"/>
                <a:cs typeface="Calibri Light"/>
              </a:rPr>
              <a:t>z</a:t>
            </a:r>
            <a:r>
              <a:rPr sz="8000" b="0" spc="-80" dirty="0">
                <a:solidFill>
                  <a:srgbClr val="252525"/>
                </a:solidFill>
                <a:latin typeface="Calibri Light"/>
                <a:cs typeface="Calibri Light"/>
              </a:rPr>
              <a:t>o</a:t>
            </a:r>
            <a:r>
              <a:rPr sz="8000" b="0" spc="-180" dirty="0">
                <a:solidFill>
                  <a:srgbClr val="252525"/>
                </a:solidFill>
                <a:latin typeface="Calibri Light"/>
                <a:cs typeface="Calibri Light"/>
              </a:rPr>
              <a:t>v</a:t>
            </a:r>
            <a:r>
              <a:rPr sz="8000" b="0" spc="-50" dirty="0">
                <a:solidFill>
                  <a:srgbClr val="252525"/>
                </a:solidFill>
                <a:latin typeface="Calibri Light"/>
                <a:cs typeface="Calibri Light"/>
              </a:rPr>
              <a:t>án</a:t>
            </a:r>
            <a:r>
              <a:rPr sz="8000" b="0" dirty="0">
                <a:solidFill>
                  <a:srgbClr val="252525"/>
                </a:solidFill>
                <a:latin typeface="Calibri Light"/>
                <a:cs typeface="Calibri Light"/>
              </a:rPr>
              <a:t>í</a:t>
            </a:r>
            <a:endParaRPr sz="8000" dirty="0">
              <a:latin typeface="Calibri Light"/>
              <a:cs typeface="Calibri Light"/>
            </a:endParaRPr>
          </a:p>
          <a:p>
            <a:pPr marL="1878330">
              <a:lnSpc>
                <a:spcPts val="8880"/>
              </a:lnSpc>
            </a:pPr>
            <a:r>
              <a:rPr sz="8000" b="0" dirty="0">
                <a:solidFill>
                  <a:srgbClr val="252525"/>
                </a:solidFill>
                <a:latin typeface="Calibri Light"/>
                <a:cs typeface="Calibri Light"/>
              </a:rPr>
              <a:t>v</a:t>
            </a:r>
            <a:r>
              <a:rPr sz="8000" b="0" spc="-10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8000" b="0" spc="-155" dirty="0">
                <a:solidFill>
                  <a:srgbClr val="252525"/>
                </a:solidFill>
                <a:latin typeface="Calibri Light"/>
                <a:cs typeface="Calibri Light"/>
              </a:rPr>
              <a:t>t</a:t>
            </a:r>
            <a:r>
              <a:rPr sz="8000" b="0" spc="-165" dirty="0">
                <a:solidFill>
                  <a:srgbClr val="252525"/>
                </a:solidFill>
                <a:latin typeface="Calibri Light"/>
                <a:cs typeface="Calibri Light"/>
              </a:rPr>
              <a:t>e</a:t>
            </a:r>
            <a:r>
              <a:rPr sz="8000" b="0" spc="-5" dirty="0">
                <a:solidFill>
                  <a:srgbClr val="252525"/>
                </a:solidFill>
                <a:latin typeface="Calibri Light"/>
                <a:cs typeface="Calibri Light"/>
              </a:rPr>
              <a:t>x</a:t>
            </a:r>
            <a:r>
              <a:rPr sz="8000" b="0" spc="-65" dirty="0">
                <a:solidFill>
                  <a:srgbClr val="252525"/>
                </a:solidFill>
                <a:latin typeface="Calibri Light"/>
                <a:cs typeface="Calibri Light"/>
              </a:rPr>
              <a:t>t</a:t>
            </a:r>
            <a:r>
              <a:rPr sz="8000" b="0" spc="-45" dirty="0">
                <a:solidFill>
                  <a:srgbClr val="252525"/>
                </a:solidFill>
                <a:latin typeface="Calibri Light"/>
                <a:cs typeface="Calibri Light"/>
              </a:rPr>
              <a:t>u</a:t>
            </a:r>
            <a:endParaRPr sz="80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34656" y="1391411"/>
            <a:ext cx="0" cy="3558540"/>
          </a:xfrm>
          <a:custGeom>
            <a:avLst/>
            <a:gdLst/>
            <a:ahLst/>
            <a:cxnLst/>
            <a:rect l="l" t="t" r="r" b="b"/>
            <a:pathLst>
              <a:path h="3558540">
                <a:moveTo>
                  <a:pt x="0" y="0"/>
                </a:moveTo>
                <a:lnTo>
                  <a:pt x="0" y="3558158"/>
                </a:lnTo>
              </a:path>
            </a:pathLst>
          </a:custGeom>
          <a:ln w="12192">
            <a:solidFill>
              <a:srgbClr val="626F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0" y="457199"/>
                </a:moveTo>
                <a:lnTo>
                  <a:pt x="12188952" y="457199"/>
                </a:lnTo>
                <a:lnTo>
                  <a:pt x="12188952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34136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8"/>
                </a:moveTo>
                <a:lnTo>
                  <a:pt x="12188952" y="64008"/>
                </a:lnTo>
                <a:lnTo>
                  <a:pt x="12188952" y="0"/>
                </a:lnTo>
                <a:lnTo>
                  <a:pt x="0" y="0"/>
                </a:lnTo>
                <a:lnTo>
                  <a:pt x="0" y="64008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3128" y="381000"/>
            <a:ext cx="1042476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>
              <a:lnSpc>
                <a:spcPct val="100000"/>
              </a:lnSpc>
              <a:tabLst>
                <a:tab pos="10411460" algn="l"/>
              </a:tabLst>
            </a:pPr>
            <a:r>
              <a:rPr lang="cs-CZ" spc="-45" dirty="0" smtClean="0"/>
              <a:t>J</a:t>
            </a:r>
            <a:r>
              <a:rPr spc="-55" dirty="0" err="1" smtClean="0"/>
              <a:t>m</a:t>
            </a:r>
            <a:r>
              <a:rPr spc="-45" dirty="0" err="1" smtClean="0"/>
              <a:t>é</a:t>
            </a:r>
            <a:r>
              <a:rPr spc="-50" dirty="0" err="1" smtClean="0"/>
              <a:t>n</a:t>
            </a:r>
            <a:r>
              <a:rPr spc="-45" dirty="0" err="1" smtClean="0"/>
              <a:t>o</a:t>
            </a:r>
            <a:r>
              <a:rPr spc="-55" dirty="0" smtClean="0">
                <a:latin typeface="Calibri Light"/>
                <a:cs typeface="Calibri Light"/>
              </a:rPr>
              <a:t>-</a:t>
            </a:r>
            <a:r>
              <a:rPr spc="-75" dirty="0" smtClean="0">
                <a:latin typeface="Calibri Light"/>
                <a:cs typeface="Calibri Light"/>
              </a:rPr>
              <a:t>d</a:t>
            </a:r>
            <a:r>
              <a:rPr spc="-125" dirty="0" smtClean="0">
                <a:latin typeface="Calibri Light"/>
                <a:cs typeface="Calibri Light"/>
              </a:rPr>
              <a:t>a</a:t>
            </a:r>
            <a:r>
              <a:rPr spc="-80" dirty="0" smtClean="0">
                <a:latin typeface="Calibri Light"/>
                <a:cs typeface="Calibri Light"/>
              </a:rPr>
              <a:t>t</a:t>
            </a:r>
            <a:r>
              <a:rPr spc="-75" dirty="0" smtClean="0">
                <a:latin typeface="Calibri Light"/>
                <a:cs typeface="Calibri Light"/>
              </a:rPr>
              <a:t>u</a:t>
            </a:r>
            <a:r>
              <a:rPr spc="-55" dirty="0" smtClean="0">
                <a:latin typeface="Calibri Light"/>
                <a:cs typeface="Calibri Light"/>
              </a:rPr>
              <a:t>m</a:t>
            </a:r>
            <a:r>
              <a:rPr dirty="0">
                <a:latin typeface="Calibri Light"/>
                <a:cs typeface="Calibri Light"/>
              </a:rPr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3000" y="1219200"/>
            <a:ext cx="10222231" cy="50321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>
              <a:lnSpc>
                <a:spcPct val="100000"/>
              </a:lnSpc>
            </a:pPr>
            <a:r>
              <a:rPr sz="1600" b="1" dirty="0">
                <a:solidFill>
                  <a:srgbClr val="404040"/>
                </a:solidFill>
                <a:latin typeface="Calibri"/>
                <a:cs typeface="Calibri"/>
              </a:rPr>
              <a:t>(Příjme</a:t>
            </a:r>
            <a:r>
              <a:rPr sz="1600" b="1" spc="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404040"/>
                </a:solidFill>
                <a:latin typeface="Calibri"/>
                <a:cs typeface="Calibri"/>
              </a:rPr>
              <a:t>í</a:t>
            </a:r>
            <a:r>
              <a:rPr sz="1600" b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04040"/>
                </a:solidFill>
                <a:latin typeface="Calibri"/>
                <a:cs typeface="Calibri"/>
              </a:rPr>
              <a:t>au</a:t>
            </a:r>
            <a:r>
              <a:rPr sz="1600" b="1" spc="-3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600" b="1" spc="-5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600" b="1" dirty="0">
                <a:solidFill>
                  <a:srgbClr val="404040"/>
                </a:solidFill>
                <a:latin typeface="Calibri"/>
                <a:cs typeface="Calibri"/>
              </a:rPr>
              <a:t>a,</a:t>
            </a:r>
            <a:r>
              <a:rPr sz="1600" b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600" b="1" dirty="0">
                <a:solidFill>
                  <a:srgbClr val="404040"/>
                </a:solidFill>
                <a:latin typeface="Calibri"/>
                <a:cs typeface="Calibri"/>
              </a:rPr>
              <a:t>ok</a:t>
            </a:r>
            <a:r>
              <a:rPr sz="16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b="1" spc="1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600" b="1" spc="-30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1600" b="1" dirty="0">
                <a:solidFill>
                  <a:srgbClr val="404040"/>
                </a:solidFill>
                <a:latin typeface="Calibri"/>
                <a:cs typeface="Calibri"/>
              </a:rPr>
              <a:t>dání,</a:t>
            </a:r>
            <a:r>
              <a:rPr sz="16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čís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600" spc="-2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600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600" spc="-3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1600" b="1" dirty="0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  <a:p>
            <a:pPr marL="103505">
              <a:lnSpc>
                <a:spcPct val="100000"/>
              </a:lnSpc>
              <a:spcBef>
                <a:spcPts val="1165"/>
              </a:spcBef>
            </a:pP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(N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600" spc="-3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ák,</a:t>
            </a:r>
            <a:r>
              <a:rPr sz="16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sz="1600" spc="5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1600" spc="5" dirty="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16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. </a:t>
            </a:r>
            <a:r>
              <a:rPr sz="1600" dirty="0" smtClean="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lang="cs-CZ" sz="1600" dirty="0" smtClean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sz="1600" dirty="0" smtClean="0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1150"/>
              </a:spcBef>
            </a:pPr>
            <a:r>
              <a:rPr sz="1600" spc="-40" dirty="0" err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600" dirty="0" err="1">
                <a:solidFill>
                  <a:srgbClr val="404040"/>
                </a:solidFill>
                <a:latin typeface="Calibri"/>
                <a:cs typeface="Calibri"/>
              </a:rPr>
              <a:t>odle</a:t>
            </a:r>
            <a:r>
              <a:rPr sz="16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cs-CZ" sz="1600" dirty="0">
                <a:solidFill>
                  <a:srgbClr val="404040"/>
                </a:solidFill>
                <a:latin typeface="Calibri"/>
                <a:cs typeface="Calibri"/>
              </a:rPr>
              <a:t>Trojana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sz="1600" spc="5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sz="1600" spc="5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7,</a:t>
            </a:r>
            <a:r>
              <a:rPr sz="16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s. 74)…</a:t>
            </a:r>
            <a:endParaRPr lang="cs-CZ" sz="1600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1150"/>
              </a:spcBef>
            </a:pPr>
            <a:r>
              <a:rPr lang="cs-CZ" sz="1100" dirty="0">
                <a:solidFill>
                  <a:srgbClr val="404040"/>
                </a:solidFill>
                <a:latin typeface="Calibri"/>
                <a:cs typeface="Calibri"/>
              </a:rPr>
              <a:t>__________________________________________________</a:t>
            </a:r>
          </a:p>
          <a:p>
            <a:pPr marL="127000">
              <a:spcBef>
                <a:spcPts val="1150"/>
              </a:spcBef>
            </a:pPr>
            <a:r>
              <a:rPr lang="cs-CZ" sz="1100" dirty="0" err="1" smtClean="0"/>
              <a:t>Švamberk</a:t>
            </a:r>
            <a:r>
              <a:rPr lang="cs-CZ" sz="1100" dirty="0" smtClean="0"/>
              <a:t> Šauerová, M. (2016).</a:t>
            </a:r>
            <a:r>
              <a:rPr lang="cs-CZ" sz="1100" dirty="0"/>
              <a:t> </a:t>
            </a:r>
            <a:r>
              <a:rPr lang="cs-CZ" sz="1100" i="1" dirty="0"/>
              <a:t>Hyperaktivita nebo </a:t>
            </a:r>
            <a:r>
              <a:rPr lang="cs-CZ" sz="1100" i="1" dirty="0" err="1"/>
              <a:t>hypoaktivita</a:t>
            </a:r>
            <a:r>
              <a:rPr lang="cs-CZ" sz="1100" i="1" dirty="0"/>
              <a:t> – výchovný </a:t>
            </a:r>
            <a:r>
              <a:rPr lang="cs-CZ" sz="1100" i="1" dirty="0" smtClean="0"/>
              <a:t>problém? </a:t>
            </a:r>
            <a:r>
              <a:rPr lang="cs-CZ" sz="1100" dirty="0" err="1" smtClean="0"/>
              <a:t>Wolters</a:t>
            </a:r>
            <a:r>
              <a:rPr lang="cs-CZ" sz="1100" dirty="0" smtClean="0"/>
              <a:t> </a:t>
            </a:r>
            <a:r>
              <a:rPr lang="cs-CZ" sz="1100" dirty="0" err="1"/>
              <a:t>Kluwer</a:t>
            </a:r>
            <a:r>
              <a:rPr lang="cs-CZ" sz="1100" dirty="0"/>
              <a:t>. </a:t>
            </a:r>
            <a:endParaRPr lang="cs-CZ" sz="1100" dirty="0" smtClean="0"/>
          </a:p>
          <a:p>
            <a:pPr marL="127000">
              <a:spcBef>
                <a:spcPts val="1150"/>
              </a:spcBef>
            </a:pPr>
            <a:r>
              <a:rPr lang="cs-CZ" sz="1100" dirty="0" smtClean="0">
                <a:solidFill>
                  <a:schemeClr val="accent6">
                    <a:lumMod val="75000"/>
                  </a:schemeClr>
                </a:solidFill>
              </a:rPr>
              <a:t>Trojan, V. (2014).</a:t>
            </a:r>
            <a:r>
              <a:rPr lang="cs-CZ" sz="1100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cs-CZ" sz="1100" i="1" dirty="0">
                <a:solidFill>
                  <a:schemeClr val="accent6">
                    <a:lumMod val="75000"/>
                  </a:schemeClr>
                </a:solidFill>
              </a:rPr>
              <a:t>Pedagogický proces a jeho řízení</a:t>
            </a:r>
            <a:r>
              <a:rPr lang="cs-CZ" sz="11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cs-CZ" sz="1100" dirty="0" err="1" smtClean="0">
                <a:solidFill>
                  <a:schemeClr val="accent6">
                    <a:lumMod val="75000"/>
                  </a:schemeClr>
                </a:solidFill>
              </a:rPr>
              <a:t>Wolters</a:t>
            </a:r>
            <a:r>
              <a:rPr lang="cs-CZ" sz="11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1100" dirty="0" err="1">
                <a:solidFill>
                  <a:schemeClr val="accent6">
                    <a:lumMod val="75000"/>
                  </a:schemeClr>
                </a:solidFill>
              </a:rPr>
              <a:t>Kluwer</a:t>
            </a:r>
            <a:r>
              <a:rPr lang="cs-CZ" sz="1100" dirty="0">
                <a:solidFill>
                  <a:schemeClr val="accent6">
                    <a:lumMod val="75000"/>
                  </a:schemeClr>
                </a:solidFill>
              </a:rPr>
              <a:t>. Řízení školy (</a:t>
            </a:r>
            <a:r>
              <a:rPr lang="cs-CZ" sz="1100" dirty="0" err="1">
                <a:solidFill>
                  <a:schemeClr val="accent6">
                    <a:lumMod val="75000"/>
                  </a:schemeClr>
                </a:solidFill>
              </a:rPr>
              <a:t>Wolters</a:t>
            </a:r>
            <a:r>
              <a:rPr lang="cs-CZ" sz="11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1100" dirty="0" err="1">
                <a:solidFill>
                  <a:schemeClr val="accent6">
                    <a:lumMod val="75000"/>
                  </a:schemeClr>
                </a:solidFill>
              </a:rPr>
              <a:t>Kluwer</a:t>
            </a:r>
            <a:r>
              <a:rPr lang="cs-CZ" sz="1100" dirty="0" smtClean="0">
                <a:solidFill>
                  <a:schemeClr val="accent6">
                    <a:lumMod val="75000"/>
                  </a:schemeClr>
                </a:solidFill>
              </a:rPr>
              <a:t>).</a:t>
            </a:r>
          </a:p>
          <a:p>
            <a:pPr marL="127000">
              <a:lnSpc>
                <a:spcPct val="100000"/>
              </a:lnSpc>
              <a:spcBef>
                <a:spcPts val="1150"/>
              </a:spcBef>
            </a:pPr>
            <a:r>
              <a:rPr lang="cs-CZ" sz="1100" dirty="0" smtClean="0"/>
              <a:t>Vojtová, V., &amp; Červenka, K. (2014).</a:t>
            </a:r>
            <a:r>
              <a:rPr lang="cs-CZ" sz="1100" dirty="0"/>
              <a:t> </a:t>
            </a:r>
            <a:r>
              <a:rPr lang="cs-CZ" sz="1100" i="1" dirty="0"/>
              <a:t>Intervence pro inkluzi dětí s problémy/poruchami chování</a:t>
            </a:r>
            <a:r>
              <a:rPr lang="cs-CZ" sz="1100" dirty="0"/>
              <a:t>. </a:t>
            </a:r>
            <a:r>
              <a:rPr lang="cs-CZ" sz="1100" dirty="0" smtClean="0"/>
              <a:t>Masarykova </a:t>
            </a:r>
            <a:r>
              <a:rPr lang="cs-CZ" sz="1100" dirty="0"/>
              <a:t>univerzita. </a:t>
            </a:r>
            <a:endParaRPr lang="cs-CZ" sz="1100" dirty="0" smtClean="0"/>
          </a:p>
          <a:p>
            <a:pPr marL="127000">
              <a:lnSpc>
                <a:spcPct val="100000"/>
              </a:lnSpc>
              <a:spcBef>
                <a:spcPts val="1150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355599" indent="-342900">
              <a:lnSpc>
                <a:spcPct val="100000"/>
              </a:lnSpc>
              <a:buClr>
                <a:srgbClr val="E38312"/>
              </a:buClr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cs-CZ" spc="-40" dirty="0" smtClean="0">
                <a:solidFill>
                  <a:srgbClr val="404040"/>
                </a:solidFill>
                <a:latin typeface="Calibri"/>
                <a:cs typeface="Calibri"/>
              </a:rPr>
              <a:t>Číslo </a:t>
            </a:r>
            <a:r>
              <a:rPr lang="cs-CZ" spc="-40" dirty="0">
                <a:solidFill>
                  <a:srgbClr val="404040"/>
                </a:solidFill>
                <a:latin typeface="Calibri"/>
                <a:cs typeface="Calibri"/>
              </a:rPr>
              <a:t>strany nepovinné, nicméně doporučujeme. </a:t>
            </a:r>
          </a:p>
          <a:p>
            <a:pPr marL="355599" indent="-342900">
              <a:lnSpc>
                <a:spcPct val="100000"/>
              </a:lnSpc>
              <a:buClr>
                <a:srgbClr val="E38312"/>
              </a:buClr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cs-CZ" spc="-40" dirty="0" smtClean="0">
                <a:solidFill>
                  <a:srgbClr val="404040"/>
                </a:solidFill>
                <a:latin typeface="Calibri"/>
                <a:cs typeface="Calibri"/>
              </a:rPr>
              <a:t>Dva autoři</a:t>
            </a:r>
            <a:r>
              <a:rPr lang="cs-CZ" dirty="0" smtClean="0">
                <a:solidFill>
                  <a:srgbClr val="404040"/>
                </a:solidFill>
                <a:latin typeface="Calibri"/>
                <a:cs typeface="Calibri"/>
              </a:rPr>
              <a:t>: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(Vojtová &amp; Červenka, 2010)</a:t>
            </a:r>
            <a:r>
              <a:rPr lang="cs-CZ" dirty="0" smtClean="0">
                <a:latin typeface="Calibri"/>
                <a:cs typeface="Calibri"/>
              </a:rPr>
              <a:t>,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dirty="0" smtClean="0">
                <a:solidFill>
                  <a:srgbClr val="404040"/>
                </a:solidFill>
                <a:latin typeface="Calibri"/>
                <a:cs typeface="Calibri"/>
              </a:rPr>
              <a:t>Tři autoři a více: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(Novák et al., 2019)</a:t>
            </a:r>
          </a:p>
          <a:p>
            <a:pPr marL="355599" indent="-342900">
              <a:lnSpc>
                <a:spcPct val="100000"/>
              </a:lnSpc>
              <a:buClr>
                <a:srgbClr val="E38312"/>
              </a:buClr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cs-CZ" dirty="0" smtClean="0">
                <a:latin typeface="Calibri"/>
                <a:cs typeface="Calibri"/>
              </a:rPr>
              <a:t>Pokud máme dvě různé publikace s identickým autorem i datem vydání, píšeme:</a:t>
            </a:r>
          </a:p>
          <a:p>
            <a:pPr marL="12699">
              <a:lnSpc>
                <a:spcPct val="100000"/>
              </a:lnSpc>
              <a:buClr>
                <a:srgbClr val="E38312"/>
              </a:buClr>
              <a:tabLst>
                <a:tab pos="270510" algn="l"/>
              </a:tabLst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	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	(Horák, 2010a)</a:t>
            </a:r>
          </a:p>
          <a:p>
            <a:pPr marL="12699">
              <a:lnSpc>
                <a:spcPct val="100000"/>
              </a:lnSpc>
              <a:buClr>
                <a:srgbClr val="E38312"/>
              </a:buClr>
              <a:tabLst>
                <a:tab pos="270510" algn="l"/>
              </a:tabLst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	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	(Horák, 2010b)</a:t>
            </a:r>
            <a:endParaRPr lang="cs-CZ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  <a:p>
            <a:pPr marL="355599" indent="-342900">
              <a:lnSpc>
                <a:spcPct val="100000"/>
              </a:lnSpc>
              <a:buClr>
                <a:srgbClr val="E38312"/>
              </a:buClr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spc="-40" dirty="0" err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err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pc="-25" dirty="0" err="1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dirty="0" err="1">
                <a:solidFill>
                  <a:srgbClr val="404040"/>
                </a:solidFill>
                <a:latin typeface="Calibri"/>
                <a:cs typeface="Calibri"/>
              </a:rPr>
              <a:t>ud</a:t>
            </a:r>
            <a:r>
              <a:rPr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není</a:t>
            </a:r>
            <a:r>
              <a:rPr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pc="-3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edeno</a:t>
            </a:r>
            <a:r>
              <a:rPr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příj</a:t>
            </a:r>
            <a:r>
              <a:rPr spc="-1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ení</a:t>
            </a:r>
            <a:r>
              <a:rPr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au</a:t>
            </a:r>
            <a:r>
              <a:rPr spc="-2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(t</a:t>
            </a:r>
            <a:r>
              <a:rPr spc="5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picky</a:t>
            </a:r>
            <a:r>
              <a:rPr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u </a:t>
            </a:r>
            <a:r>
              <a:rPr spc="-25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eb</a:t>
            </a:r>
            <a:r>
              <a:rPr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pc="-3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pc="-3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ánk</a:t>
            </a:r>
            <a:r>
              <a:rPr spc="5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),</a:t>
            </a:r>
            <a:r>
              <a:rPr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pc="5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pc="-15" dirty="0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uje</a:t>
            </a:r>
            <a:r>
              <a:rPr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se ná</a:t>
            </a:r>
            <a:r>
              <a:rPr spc="-10" dirty="0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spc="-3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pc="-1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dirty="0" err="1">
                <a:solidFill>
                  <a:srgbClr val="404040"/>
                </a:solidFill>
                <a:latin typeface="Calibri"/>
                <a:cs typeface="Calibri"/>
              </a:rPr>
              <a:t>pop</a:t>
            </a:r>
            <a:r>
              <a:rPr spc="-210" dirty="0" err="1">
                <a:solidFill>
                  <a:srgbClr val="404040"/>
                </a:solidFill>
                <a:latin typeface="Calibri"/>
                <a:cs typeface="Calibri"/>
              </a:rPr>
              <a:t>ř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lang="cs-CZ" dirty="0">
                <a:latin typeface="Calibri"/>
                <a:cs typeface="Calibri"/>
              </a:rPr>
              <a:t> </a:t>
            </a:r>
            <a:r>
              <a:rPr dirty="0" err="1">
                <a:solidFill>
                  <a:srgbClr val="404040"/>
                </a:solidFill>
                <a:latin typeface="Calibri"/>
                <a:cs typeface="Calibri"/>
              </a:rPr>
              <a:t>jeho</a:t>
            </a:r>
            <a:r>
              <a:rPr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pc="-10" dirty="0" err="1">
                <a:solidFill>
                  <a:srgbClr val="404040"/>
                </a:solidFill>
                <a:latin typeface="Calibri"/>
                <a:cs typeface="Calibri"/>
              </a:rPr>
              <a:t>č</a:t>
            </a:r>
            <a:r>
              <a:rPr dirty="0" err="1">
                <a:solidFill>
                  <a:srgbClr val="404040"/>
                </a:solidFill>
                <a:latin typeface="Calibri"/>
                <a:cs typeface="Calibri"/>
              </a:rPr>
              <a:t>á</a:t>
            </a:r>
            <a:r>
              <a:rPr spc="-30" dirty="0" err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err="1">
                <a:solidFill>
                  <a:srgbClr val="404040"/>
                </a:solidFill>
                <a:latin typeface="Calibri"/>
                <a:cs typeface="Calibri"/>
              </a:rPr>
              <a:t>tí</a:t>
            </a:r>
            <a:endParaRPr lang="cs-CZ" dirty="0">
              <a:latin typeface="Calibri"/>
              <a:cs typeface="Calibri"/>
            </a:endParaRPr>
          </a:p>
          <a:p>
            <a:pPr marL="355599" indent="-342900">
              <a:lnSpc>
                <a:spcPct val="100000"/>
              </a:lnSpc>
              <a:buClr>
                <a:srgbClr val="E38312"/>
              </a:buClr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spc="-40" dirty="0" err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err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pc="-25" dirty="0" err="1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dirty="0" err="1">
                <a:solidFill>
                  <a:srgbClr val="404040"/>
                </a:solidFill>
                <a:latin typeface="Calibri"/>
                <a:cs typeface="Calibri"/>
              </a:rPr>
              <a:t>ud</a:t>
            </a:r>
            <a:r>
              <a:rPr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pc="-30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pc="5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í</a:t>
            </a:r>
            <a:r>
              <a:rPr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pc="-4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spc="-1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ace o </a:t>
            </a:r>
            <a:r>
              <a:rPr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pc="-25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u v</a:t>
            </a:r>
            <a:r>
              <a:rPr spc="-20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dá</a:t>
            </a:r>
            <a:r>
              <a:rPr spc="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í,</a:t>
            </a:r>
            <a:r>
              <a:rPr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err="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pc="-30" dirty="0" err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err="1">
                <a:solidFill>
                  <a:srgbClr val="404040"/>
                </a:solidFill>
                <a:latin typeface="Calibri"/>
                <a:cs typeface="Calibri"/>
              </a:rPr>
              <a:t>edeme</a:t>
            </a:r>
            <a:r>
              <a:rPr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cs-CZ" dirty="0" err="1" smtClean="0">
                <a:solidFill>
                  <a:srgbClr val="404040"/>
                </a:solidFill>
                <a:latin typeface="Calibri"/>
                <a:cs typeface="Calibri"/>
              </a:rPr>
              <a:t>n.d</a:t>
            </a:r>
            <a:r>
              <a:rPr lang="cs-CZ" dirty="0" smtClean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lang="cs-CZ" dirty="0">
              <a:latin typeface="Calibri"/>
              <a:cs typeface="Calibri"/>
            </a:endParaRPr>
          </a:p>
          <a:p>
            <a:pPr marL="12699">
              <a:lnSpc>
                <a:spcPct val="100000"/>
              </a:lnSpc>
              <a:buClr>
                <a:srgbClr val="E38312"/>
              </a:buClr>
              <a:tabLst>
                <a:tab pos="270510" algn="l"/>
              </a:tabLst>
            </a:pPr>
            <a:r>
              <a:rPr lang="cs-CZ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lang="cs-CZ" dirty="0" smtClean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(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Bloom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,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n.d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424769" cy="738664"/>
          </a:xfrm>
        </p:spPr>
        <p:txBody>
          <a:bodyPr/>
          <a:lstStyle/>
          <a:p>
            <a:r>
              <a:rPr lang="cs-CZ" dirty="0"/>
              <a:t>Sekundární citování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96471" y="1295401"/>
            <a:ext cx="10141559" cy="1752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Přebírání myšlenky z jiného než primárního zdroje. Pokud je to možné, vždy raději citujte primární zdroj.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Ve výjimečných případech lze použít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 seznamu literatury pak citujeme pouze ten zdroj, který jsme opravdu použili, tedy sekundární.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62000" y="3429000"/>
            <a:ext cx="1036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cs-CZ" sz="1400" dirty="0" err="1">
                <a:solidFill>
                  <a:schemeClr val="accent6">
                    <a:lumMod val="75000"/>
                  </a:schemeClr>
                </a:solidFill>
              </a:rPr>
              <a:t>Rabbit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, 1982, as </a:t>
            </a:r>
            <a:r>
              <a:rPr lang="cs-CZ" sz="1400" dirty="0" err="1">
                <a:solidFill>
                  <a:schemeClr val="accent6">
                    <a:lumMod val="75000"/>
                  </a:schemeClr>
                </a:solidFill>
              </a:rPr>
              <a:t>cited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 in Lyon et al.. 2014)</a:t>
            </a:r>
          </a:p>
          <a:p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cs-CZ" sz="1400" dirty="0" err="1">
                <a:solidFill>
                  <a:schemeClr val="accent6">
                    <a:lumMod val="75000"/>
                  </a:schemeClr>
                </a:solidFill>
              </a:rPr>
              <a:t>Peňáková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, 2004, podle Trávníček, 2018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endParaRPr lang="cs-CZ" sz="1400" dirty="0" smtClean="0"/>
          </a:p>
          <a:p>
            <a:endParaRPr lang="cs-CZ" sz="1400" dirty="0"/>
          </a:p>
          <a:p>
            <a:r>
              <a:rPr lang="cs-CZ" sz="1400" dirty="0" smtClean="0"/>
              <a:t>Příklad: </a:t>
            </a:r>
          </a:p>
          <a:p>
            <a:r>
              <a:rPr lang="cs-CZ" sz="1400" dirty="0" smtClean="0"/>
              <a:t>V knize Trávníčka najdu zmínku o tom, že termín funkční gramotnost byl poprvé použit v r. 1971 a jako zdroj této informace je uvedena publikace </a:t>
            </a:r>
            <a:r>
              <a:rPr lang="cs-CZ" sz="1400" dirty="0" err="1" smtClean="0"/>
              <a:t>Peňákové</a:t>
            </a:r>
            <a:r>
              <a:rPr lang="cs-CZ" sz="1400" dirty="0" smtClean="0"/>
              <a:t> z r. 2004. Ve své práci pak píšu:</a:t>
            </a:r>
          </a:p>
          <a:p>
            <a:endParaRPr lang="cs-CZ" sz="1400" dirty="0"/>
          </a:p>
          <a:p>
            <a:r>
              <a:rPr lang="cs-CZ" sz="1400" i="1" dirty="0" smtClean="0"/>
              <a:t>Termín poprvé použil W. A. </a:t>
            </a:r>
            <a:r>
              <a:rPr lang="cs-CZ" sz="1400" i="1" dirty="0" err="1" smtClean="0"/>
              <a:t>Gray</a:t>
            </a:r>
            <a:r>
              <a:rPr lang="cs-CZ" sz="1400" i="1" dirty="0" smtClean="0"/>
              <a:t> už v roce 1971 (</a:t>
            </a:r>
            <a:r>
              <a:rPr lang="cs-CZ" sz="1400" i="1" dirty="0" err="1" smtClean="0"/>
              <a:t>Peňáková</a:t>
            </a:r>
            <a:r>
              <a:rPr lang="cs-CZ" sz="1400" i="1" dirty="0" smtClean="0"/>
              <a:t>, 2004, podle Trávníček, 2018).</a:t>
            </a:r>
          </a:p>
          <a:p>
            <a:endParaRPr lang="cs-CZ" sz="1400" dirty="0"/>
          </a:p>
          <a:p>
            <a:r>
              <a:rPr lang="cs-CZ" sz="1400" dirty="0" smtClean="0"/>
              <a:t>V seznamu literatury pak uvedu jen </a:t>
            </a:r>
          </a:p>
          <a:p>
            <a:r>
              <a:rPr lang="cs-CZ" sz="1400" dirty="0" smtClean="0"/>
              <a:t>Trávníček, J. (2018). Informační gramotnost na základní škole. Portál.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35356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89"/>
            <a:ext cx="12289966" cy="6198988"/>
          </a:xfrm>
          <a:prstGeom prst="rect">
            <a:avLst/>
          </a:prstGeom>
          <a:ln>
            <a:noFill/>
          </a:ln>
        </p:spPr>
      </p:pic>
      <p:sp>
        <p:nvSpPr>
          <p:cNvPr id="4" name="TextovéPole 3"/>
          <p:cNvSpPr txBox="1"/>
          <p:nvPr/>
        </p:nvSpPr>
        <p:spPr>
          <a:xfrm>
            <a:off x="6876536" y="5029200"/>
            <a:ext cx="5309286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/>
              <a:t>Citace dle ISO 690</a:t>
            </a:r>
            <a:r>
              <a:rPr lang="cs-CZ" sz="1600" dirty="0"/>
              <a:t>:</a:t>
            </a:r>
          </a:p>
          <a:p>
            <a:r>
              <a:rPr lang="cs-CZ" sz="1600" dirty="0"/>
              <a:t>BEYER, </a:t>
            </a:r>
            <a:r>
              <a:rPr lang="cs-CZ" sz="1600" dirty="0" err="1"/>
              <a:t>Jannik</a:t>
            </a:r>
            <a:r>
              <a:rPr lang="cs-CZ" sz="1600" dirty="0"/>
              <a:t> a </a:t>
            </a:r>
            <a:r>
              <a:rPr lang="cs-CZ" sz="1600" dirty="0" err="1"/>
              <a:t>Lone</a:t>
            </a:r>
            <a:r>
              <a:rPr lang="cs-CZ" sz="1600" dirty="0"/>
              <a:t> GAMMELTOFT.  </a:t>
            </a:r>
            <a:r>
              <a:rPr lang="cs-CZ" sz="1600" i="1" dirty="0"/>
              <a:t>Autismus a hra: </a:t>
            </a:r>
            <a:r>
              <a:rPr lang="cs-CZ" sz="1600" i="1" dirty="0" smtClean="0"/>
              <a:t>příprava </a:t>
            </a:r>
            <a:r>
              <a:rPr lang="cs-CZ" sz="1600" i="1" dirty="0"/>
              <a:t>herních aktivit pro děti s autismem</a:t>
            </a:r>
            <a:r>
              <a:rPr lang="cs-CZ" sz="1600" dirty="0"/>
              <a:t>. Praha: Portál, 2006. Speciální pedagogika. ISBN 80-7367-157-3.</a:t>
            </a:r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295400" y="609600"/>
            <a:ext cx="2514600" cy="381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295400" y="990600"/>
            <a:ext cx="2133600" cy="76200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295400" y="1752600"/>
            <a:ext cx="2438400" cy="30480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048000" y="5181600"/>
            <a:ext cx="762000" cy="685800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419600" y="5257800"/>
            <a:ext cx="1371600" cy="15240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419600" y="5486400"/>
            <a:ext cx="914400" cy="152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8839200" y="3200400"/>
            <a:ext cx="762000" cy="228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270686" y="5352535"/>
            <a:ext cx="1524000" cy="533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386442" y="6219177"/>
            <a:ext cx="11430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Citace dle APA: </a:t>
            </a:r>
          </a:p>
          <a:p>
            <a:r>
              <a:rPr lang="cs-CZ" sz="1600" dirty="0" err="1"/>
              <a:t>Beyer</a:t>
            </a:r>
            <a:r>
              <a:rPr lang="cs-CZ" sz="1600" dirty="0"/>
              <a:t>, J., &amp; </a:t>
            </a:r>
            <a:r>
              <a:rPr lang="cs-CZ" sz="1600" dirty="0" err="1"/>
              <a:t>Gammeltoft</a:t>
            </a:r>
            <a:r>
              <a:rPr lang="cs-CZ" sz="1600" dirty="0"/>
              <a:t>, L. (2006). </a:t>
            </a:r>
            <a:r>
              <a:rPr lang="cs-CZ" sz="1600" i="1" dirty="0"/>
              <a:t>Autismus a hra: Příprava herních aktivit pro děti s autismem</a:t>
            </a:r>
            <a:r>
              <a:rPr lang="cs-CZ" sz="1600" dirty="0"/>
              <a:t>. Portál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052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>
              <a:lnSpc>
                <a:spcPct val="100000"/>
              </a:lnSpc>
            </a:pPr>
            <a:r>
              <a:rPr spc="-160" dirty="0"/>
              <a:t>P</a:t>
            </a:r>
            <a:r>
              <a:rPr spc="-45" dirty="0"/>
              <a:t>o</a:t>
            </a:r>
            <a:r>
              <a:rPr spc="-50" dirty="0"/>
              <a:t>u</a:t>
            </a:r>
            <a:r>
              <a:rPr spc="-60" dirty="0"/>
              <a:t>ž</a:t>
            </a:r>
            <a:r>
              <a:rPr spc="-55" dirty="0"/>
              <a:t>i</a:t>
            </a:r>
            <a:r>
              <a:rPr spc="-110" dirty="0"/>
              <a:t>t</a:t>
            </a:r>
            <a:r>
              <a:rPr dirty="0"/>
              <a:t>é</a:t>
            </a:r>
            <a:r>
              <a:rPr spc="-100" dirty="0"/>
              <a:t> </a:t>
            </a:r>
            <a:r>
              <a:rPr spc="-180" dirty="0"/>
              <a:t>z</a:t>
            </a:r>
            <a:r>
              <a:rPr spc="-50" dirty="0"/>
              <a:t>d</a:t>
            </a:r>
            <a:r>
              <a:rPr spc="-145" dirty="0"/>
              <a:t>r</a:t>
            </a:r>
            <a:r>
              <a:rPr spc="-45" dirty="0"/>
              <a:t>o</a:t>
            </a:r>
            <a:r>
              <a:rPr spc="-50" dirty="0"/>
              <a:t>j</a:t>
            </a:r>
            <a:r>
              <a:rPr dirty="0"/>
              <a:t>e 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025220" y="1908301"/>
            <a:ext cx="10141559" cy="4580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195" marR="221615">
              <a:lnSpc>
                <a:spcPct val="90000"/>
              </a:lnSpc>
              <a:spcBef>
                <a:spcPts val="1370"/>
              </a:spcBef>
            </a:pPr>
            <a:r>
              <a:rPr lang="cs-CZ" dirty="0" err="1" smtClean="0"/>
              <a:t>American</a:t>
            </a:r>
            <a:r>
              <a:rPr lang="cs-CZ" dirty="0" smtClean="0"/>
              <a:t> </a:t>
            </a:r>
            <a:r>
              <a:rPr lang="cs-CZ" dirty="0" err="1" smtClean="0"/>
              <a:t>Psychological</a:t>
            </a:r>
            <a:r>
              <a:rPr lang="cs-CZ" dirty="0" smtClean="0"/>
              <a:t> </a:t>
            </a:r>
            <a:r>
              <a:rPr lang="cs-CZ" dirty="0" err="1" smtClean="0"/>
              <a:t>Association</a:t>
            </a:r>
            <a:r>
              <a:rPr lang="cs-CZ" dirty="0" smtClean="0"/>
              <a:t> (2019)</a:t>
            </a:r>
            <a:r>
              <a:rPr lang="en-US" dirty="0" smtClean="0"/>
              <a:t>.</a:t>
            </a:r>
            <a:r>
              <a:rPr lang="en-US" dirty="0"/>
              <a:t> </a:t>
            </a:r>
            <a:r>
              <a:rPr lang="en-US" i="1" dirty="0"/>
              <a:t>Publication manual of the </a:t>
            </a:r>
            <a:r>
              <a:rPr lang="en-US" i="1" dirty="0" err="1"/>
              <a:t>american</a:t>
            </a:r>
            <a:r>
              <a:rPr lang="en-US" i="1" dirty="0"/>
              <a:t> psychological association: </a:t>
            </a:r>
            <a:r>
              <a:rPr lang="cs-CZ" i="1" dirty="0" smtClean="0"/>
              <a:t>T</a:t>
            </a:r>
            <a:r>
              <a:rPr lang="en-US" i="1" dirty="0" smtClean="0"/>
              <a:t>he </a:t>
            </a:r>
            <a:r>
              <a:rPr lang="en-US" i="1" dirty="0"/>
              <a:t>official guide to APA </a:t>
            </a:r>
            <a:r>
              <a:rPr lang="en-US" i="1" dirty="0" smtClean="0"/>
              <a:t>style</a:t>
            </a:r>
            <a:r>
              <a:rPr lang="en-US" dirty="0" smtClean="0"/>
              <a:t> </a:t>
            </a:r>
            <a:r>
              <a:rPr lang="cs-CZ" dirty="0" smtClean="0"/>
              <a:t>(</a:t>
            </a:r>
            <a:r>
              <a:rPr lang="en-US" dirty="0" smtClean="0"/>
              <a:t>7th </a:t>
            </a:r>
            <a:r>
              <a:rPr lang="en-US" dirty="0" err="1" smtClean="0"/>
              <a:t>ed</a:t>
            </a:r>
            <a:r>
              <a:rPr lang="cs-CZ" dirty="0" smtClean="0"/>
              <a:t>.)</a:t>
            </a:r>
            <a:r>
              <a:rPr lang="en-US" dirty="0" smtClean="0"/>
              <a:t>. American </a:t>
            </a:r>
            <a:r>
              <a:rPr lang="en-US" dirty="0"/>
              <a:t>Psychological </a:t>
            </a:r>
            <a:r>
              <a:rPr lang="en-US" dirty="0" smtClean="0"/>
              <a:t>Association</a:t>
            </a:r>
            <a:r>
              <a:rPr lang="cs-CZ" dirty="0" smtClean="0"/>
              <a:t>. </a:t>
            </a:r>
          </a:p>
          <a:p>
            <a:pPr marL="163195" marR="221615">
              <a:lnSpc>
                <a:spcPct val="90000"/>
              </a:lnSpc>
              <a:spcBef>
                <a:spcPts val="1370"/>
              </a:spcBef>
            </a:pPr>
            <a:r>
              <a:rPr lang="cs-CZ" dirty="0" err="1" smtClean="0"/>
              <a:t>American</a:t>
            </a:r>
            <a:r>
              <a:rPr lang="cs-CZ" dirty="0" smtClean="0"/>
              <a:t> </a:t>
            </a:r>
            <a:r>
              <a:rPr lang="cs-CZ" dirty="0" err="1" smtClean="0"/>
              <a:t>Psychological</a:t>
            </a:r>
            <a:r>
              <a:rPr lang="cs-CZ" dirty="0" smtClean="0"/>
              <a:t> </a:t>
            </a:r>
            <a:r>
              <a:rPr lang="cs-CZ" dirty="0" err="1" smtClean="0"/>
              <a:t>Association</a:t>
            </a:r>
            <a:r>
              <a:rPr lang="cs-CZ" dirty="0" smtClean="0"/>
              <a:t> (2020). </a:t>
            </a:r>
            <a:r>
              <a:rPr lang="cs-CZ" i="1" dirty="0" smtClean="0"/>
              <a:t>Reference </a:t>
            </a:r>
            <a:r>
              <a:rPr lang="cs-CZ" i="1" dirty="0" err="1" smtClean="0"/>
              <a:t>Exemples</a:t>
            </a:r>
            <a:r>
              <a:rPr lang="cs-CZ" dirty="0" smtClean="0"/>
              <a:t>. </a:t>
            </a: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apastyle.apa.org/style-grammar-guidelines/references/examples</a:t>
            </a:r>
            <a:endParaRPr lang="cs-CZ" dirty="0" smtClean="0"/>
          </a:p>
          <a:p>
            <a:pPr marL="163195" marR="221615">
              <a:lnSpc>
                <a:spcPct val="90000"/>
              </a:lnSpc>
              <a:spcBef>
                <a:spcPts val="1370"/>
              </a:spcBef>
            </a:pPr>
            <a:endParaRPr lang="cs-CZ" dirty="0"/>
          </a:p>
          <a:p>
            <a:pPr marL="163195" marR="221615">
              <a:lnSpc>
                <a:spcPct val="90000"/>
              </a:lnSpc>
              <a:spcBef>
                <a:spcPts val="1370"/>
              </a:spcBef>
            </a:pPr>
            <a:r>
              <a:rPr lang="cs-CZ" dirty="0"/>
              <a:t>Kratochvíl,</a:t>
            </a:r>
            <a:r>
              <a:rPr lang="cs-CZ" spc="-30" dirty="0"/>
              <a:t> </a:t>
            </a:r>
            <a:r>
              <a:rPr lang="cs-CZ" dirty="0"/>
              <a:t>J.,</a:t>
            </a:r>
            <a:r>
              <a:rPr lang="cs-CZ" spc="5" dirty="0"/>
              <a:t> </a:t>
            </a:r>
            <a:r>
              <a:rPr lang="cs-CZ" spc="-40" dirty="0"/>
              <a:t>Sejk, P.</a:t>
            </a:r>
            <a:r>
              <a:rPr lang="cs-CZ" dirty="0"/>
              <a:t>,</a:t>
            </a:r>
            <a:r>
              <a:rPr lang="cs-CZ" spc="-20" dirty="0"/>
              <a:t> </a:t>
            </a:r>
            <a:r>
              <a:rPr lang="cs-CZ" spc="-95" dirty="0"/>
              <a:t>Eliášová, V., &amp;</a:t>
            </a:r>
            <a:r>
              <a:rPr lang="cs-CZ" dirty="0"/>
              <a:t> Stehlík, M. (2011).</a:t>
            </a:r>
            <a:r>
              <a:rPr lang="cs-CZ" spc="-5" dirty="0"/>
              <a:t> </a:t>
            </a:r>
            <a:r>
              <a:rPr lang="cs-CZ" i="1" dirty="0"/>
              <a:t>M</a:t>
            </a:r>
            <a:r>
              <a:rPr lang="cs-CZ" i="1" spc="-10" dirty="0"/>
              <a:t>e</a:t>
            </a:r>
            <a:r>
              <a:rPr lang="cs-CZ" i="1" spc="-25" dirty="0"/>
              <a:t>t</a:t>
            </a:r>
            <a:r>
              <a:rPr lang="cs-CZ" i="1" dirty="0"/>
              <a:t>odi</a:t>
            </a:r>
            <a:r>
              <a:rPr lang="cs-CZ" i="1" spc="-60" dirty="0"/>
              <a:t>k</a:t>
            </a:r>
            <a:r>
              <a:rPr lang="cs-CZ" i="1" dirty="0"/>
              <a:t>a</a:t>
            </a:r>
            <a:r>
              <a:rPr lang="cs-CZ" i="1" spc="-30" dirty="0"/>
              <a:t> </a:t>
            </a:r>
            <a:r>
              <a:rPr lang="cs-CZ" i="1" dirty="0"/>
              <a:t>t</a:t>
            </a:r>
            <a:r>
              <a:rPr lang="cs-CZ" i="1" spc="-20" dirty="0"/>
              <a:t>v</a:t>
            </a:r>
            <a:r>
              <a:rPr lang="cs-CZ" i="1" dirty="0"/>
              <a:t>or</a:t>
            </a:r>
            <a:r>
              <a:rPr lang="cs-CZ" i="1" spc="-10" dirty="0"/>
              <a:t>b</a:t>
            </a:r>
            <a:r>
              <a:rPr lang="cs-CZ" i="1" dirty="0"/>
              <a:t>y b</a:t>
            </a:r>
            <a:r>
              <a:rPr lang="cs-CZ" i="1" spc="-10" dirty="0"/>
              <a:t>i</a:t>
            </a:r>
            <a:r>
              <a:rPr lang="cs-CZ" i="1" dirty="0"/>
              <a:t>bl</a:t>
            </a:r>
            <a:r>
              <a:rPr lang="cs-CZ" i="1" spc="-10" dirty="0"/>
              <a:t>i</a:t>
            </a:r>
            <a:r>
              <a:rPr lang="cs-CZ" i="1" dirty="0"/>
              <a:t>ografický</a:t>
            </a:r>
            <a:r>
              <a:rPr lang="cs-CZ" i="1" spc="-10" dirty="0"/>
              <a:t>c</a:t>
            </a:r>
            <a:r>
              <a:rPr lang="cs-CZ" i="1" dirty="0"/>
              <a:t>h c</a:t>
            </a:r>
            <a:r>
              <a:rPr lang="cs-CZ" i="1" spc="-10" dirty="0"/>
              <a:t>i</a:t>
            </a:r>
            <a:r>
              <a:rPr lang="cs-CZ" i="1" spc="-25" dirty="0"/>
              <a:t>t</a:t>
            </a:r>
            <a:r>
              <a:rPr lang="cs-CZ" i="1" dirty="0"/>
              <a:t>ací</a:t>
            </a:r>
            <a:r>
              <a:rPr lang="cs-CZ" dirty="0"/>
              <a:t> (2nd </a:t>
            </a:r>
            <a:r>
              <a:rPr lang="cs-CZ" dirty="0" err="1"/>
              <a:t>ed</a:t>
            </a:r>
            <a:r>
              <a:rPr lang="cs-CZ" dirty="0"/>
              <a:t>.).</a:t>
            </a:r>
            <a:r>
              <a:rPr lang="cs-CZ" spc="-20" dirty="0"/>
              <a:t> </a:t>
            </a:r>
            <a:r>
              <a:rPr lang="cs-CZ" dirty="0"/>
              <a:t>Masa</a:t>
            </a:r>
            <a:r>
              <a:rPr lang="cs-CZ" spc="5" dirty="0"/>
              <a:t>r</a:t>
            </a:r>
            <a:r>
              <a:rPr lang="cs-CZ" dirty="0"/>
              <a:t>y</a:t>
            </a:r>
            <a:r>
              <a:rPr lang="cs-CZ" spc="-70" dirty="0"/>
              <a:t>k</a:t>
            </a:r>
            <a:r>
              <a:rPr lang="cs-CZ" spc="-15" dirty="0"/>
              <a:t>o</a:t>
            </a:r>
            <a:r>
              <a:rPr lang="cs-CZ" spc="-30" dirty="0"/>
              <a:t>v</a:t>
            </a:r>
            <a:r>
              <a:rPr lang="cs-CZ" dirty="0"/>
              <a:t>a </a:t>
            </a:r>
            <a:r>
              <a:rPr lang="cs-CZ" spc="5" dirty="0"/>
              <a:t>u</a:t>
            </a:r>
            <a:r>
              <a:rPr lang="cs-CZ" spc="-5" dirty="0"/>
              <a:t>ni</a:t>
            </a:r>
            <a:r>
              <a:rPr lang="cs-CZ" spc="-30" dirty="0"/>
              <a:t>v</a:t>
            </a:r>
            <a:r>
              <a:rPr lang="cs-CZ" dirty="0"/>
              <a:t>erz</a:t>
            </a:r>
            <a:r>
              <a:rPr lang="cs-CZ" spc="-10" dirty="0"/>
              <a:t>i</a:t>
            </a:r>
            <a:r>
              <a:rPr lang="cs-CZ" spc="-25" dirty="0"/>
              <a:t>t</a:t>
            </a:r>
            <a:r>
              <a:rPr lang="cs-CZ" dirty="0"/>
              <a:t>a.</a:t>
            </a:r>
            <a:r>
              <a:rPr lang="cs-CZ" spc="-35" dirty="0"/>
              <a:t> </a:t>
            </a:r>
            <a:r>
              <a:rPr lang="cs-CZ" u="heavy" spc="-25" dirty="0">
                <a:solidFill>
                  <a:srgbClr val="2997E2"/>
                </a:solidFill>
                <a:hlinkClick r:id="rId4"/>
              </a:rPr>
              <a:t>ht</a:t>
            </a:r>
            <a:r>
              <a:rPr lang="cs-CZ" u="heavy" dirty="0">
                <a:solidFill>
                  <a:srgbClr val="2997E2"/>
                </a:solidFill>
                <a:hlinkClick r:id="rId4"/>
              </a:rPr>
              <a:t>tp</a:t>
            </a:r>
            <a:r>
              <a:rPr lang="cs-CZ" u="heavy" spc="5" dirty="0">
                <a:solidFill>
                  <a:srgbClr val="2997E2"/>
                </a:solidFill>
                <a:hlinkClick r:id="rId4"/>
              </a:rPr>
              <a:t>:</a:t>
            </a:r>
            <a:r>
              <a:rPr lang="cs-CZ" u="heavy" dirty="0">
                <a:solidFill>
                  <a:srgbClr val="2997E2"/>
                </a:solidFill>
                <a:hlinkClick r:id="rId4"/>
              </a:rPr>
              <a:t>//i</a:t>
            </a:r>
            <a:r>
              <a:rPr lang="cs-CZ" u="heavy" spc="-10" dirty="0">
                <a:solidFill>
                  <a:srgbClr val="2997E2"/>
                </a:solidFill>
                <a:hlinkClick r:id="rId4"/>
              </a:rPr>
              <a:t>s</a:t>
            </a:r>
            <a:r>
              <a:rPr lang="cs-CZ" u="heavy" spc="-5" dirty="0">
                <a:solidFill>
                  <a:srgbClr val="2997E2"/>
                </a:solidFill>
                <a:hlinkClick r:id="rId4"/>
              </a:rPr>
              <a:t>.</a:t>
            </a:r>
            <a:r>
              <a:rPr lang="cs-CZ" u="heavy" spc="-10" dirty="0">
                <a:solidFill>
                  <a:srgbClr val="2997E2"/>
                </a:solidFill>
                <a:hlinkClick r:id="rId4"/>
              </a:rPr>
              <a:t>m</a:t>
            </a:r>
            <a:r>
              <a:rPr lang="cs-CZ" u="heavy" spc="-5" dirty="0">
                <a:solidFill>
                  <a:srgbClr val="2997E2"/>
                </a:solidFill>
                <a:hlinkClick r:id="rId4"/>
              </a:rPr>
              <a:t>u</a:t>
            </a:r>
            <a:r>
              <a:rPr lang="cs-CZ" u="heavy" spc="5" dirty="0">
                <a:solidFill>
                  <a:srgbClr val="2997E2"/>
                </a:solidFill>
                <a:hlinkClick r:id="rId4"/>
              </a:rPr>
              <a:t>n</a:t>
            </a:r>
            <a:r>
              <a:rPr lang="cs-CZ" u="heavy" dirty="0">
                <a:solidFill>
                  <a:srgbClr val="2997E2"/>
                </a:solidFill>
                <a:hlinkClick r:id="rId4"/>
              </a:rPr>
              <a:t>i.cz/d</a:t>
            </a:r>
            <a:r>
              <a:rPr lang="cs-CZ" u="heavy" spc="-5" dirty="0">
                <a:solidFill>
                  <a:srgbClr val="2997E2"/>
                </a:solidFill>
                <a:hlinkClick r:id="rId4"/>
              </a:rPr>
              <a:t>o</a:t>
            </a:r>
            <a:r>
              <a:rPr lang="cs-CZ" u="heavy" dirty="0">
                <a:solidFill>
                  <a:srgbClr val="2997E2"/>
                </a:solidFill>
                <a:hlinkClick r:id="rId4"/>
              </a:rPr>
              <a:t>/</a:t>
            </a:r>
            <a:r>
              <a:rPr lang="cs-CZ" u="heavy" spc="-30" dirty="0">
                <a:solidFill>
                  <a:srgbClr val="2997E2"/>
                </a:solidFill>
                <a:hlinkClick r:id="rId4"/>
              </a:rPr>
              <a:t>r</a:t>
            </a:r>
            <a:r>
              <a:rPr lang="cs-CZ" u="heavy" dirty="0">
                <a:solidFill>
                  <a:srgbClr val="2997E2"/>
                </a:solidFill>
                <a:hlinkClick r:id="rId4"/>
              </a:rPr>
              <a:t>ect</a:t>
            </a:r>
            <a:r>
              <a:rPr lang="cs-CZ" u="heavy" spc="-30" dirty="0">
                <a:solidFill>
                  <a:srgbClr val="2997E2"/>
                </a:solidFill>
                <a:hlinkClick r:id="rId4"/>
              </a:rPr>
              <a:t>/</a:t>
            </a:r>
            <a:r>
              <a:rPr lang="cs-CZ" u="heavy" dirty="0">
                <a:solidFill>
                  <a:srgbClr val="2997E2"/>
                </a:solidFill>
                <a:hlinkClick r:id="rId4"/>
              </a:rPr>
              <a:t>e</a:t>
            </a:r>
            <a:r>
              <a:rPr lang="cs-CZ" u="heavy" spc="-5" dirty="0">
                <a:solidFill>
                  <a:srgbClr val="2997E2"/>
                </a:solidFill>
                <a:hlinkClick r:id="rId4"/>
              </a:rPr>
              <a:t>l</a:t>
            </a:r>
            <a:r>
              <a:rPr lang="cs-CZ" u="heavy" spc="-35" dirty="0">
                <a:solidFill>
                  <a:srgbClr val="2997E2"/>
                </a:solidFill>
                <a:hlinkClick r:id="rId4"/>
              </a:rPr>
              <a:t>/</a:t>
            </a:r>
            <a:r>
              <a:rPr lang="cs-CZ" u="heavy" dirty="0">
                <a:solidFill>
                  <a:srgbClr val="2997E2"/>
                </a:solidFill>
                <a:hlinkClick r:id="rId4"/>
              </a:rPr>
              <a:t>e</a:t>
            </a:r>
            <a:r>
              <a:rPr lang="cs-CZ" u="heavy" spc="-35" dirty="0">
                <a:solidFill>
                  <a:srgbClr val="2997E2"/>
                </a:solidFill>
                <a:hlinkClick r:id="rId4"/>
              </a:rPr>
              <a:t>s</a:t>
            </a:r>
            <a:r>
              <a:rPr lang="cs-CZ" u="heavy" dirty="0">
                <a:solidFill>
                  <a:srgbClr val="2997E2"/>
                </a:solidFill>
                <a:hlinkClick r:id="rId4"/>
              </a:rPr>
              <a:t>tud/</a:t>
            </a:r>
            <a:r>
              <a:rPr lang="cs-CZ" u="heavy" spc="-5" dirty="0">
                <a:solidFill>
                  <a:srgbClr val="2997E2"/>
                </a:solidFill>
                <a:hlinkClick r:id="rId4"/>
              </a:rPr>
              <a:t>prif/ps</a:t>
            </a:r>
            <a:r>
              <a:rPr lang="cs-CZ" u="heavy" dirty="0">
                <a:solidFill>
                  <a:srgbClr val="2997E2"/>
                </a:solidFill>
                <a:hlinkClick r:id="rId4"/>
              </a:rPr>
              <a:t>11/m</a:t>
            </a:r>
            <a:r>
              <a:rPr lang="cs-CZ" u="heavy" spc="-20" dirty="0">
                <a:solidFill>
                  <a:srgbClr val="2997E2"/>
                </a:solidFill>
                <a:hlinkClick r:id="rId4"/>
              </a:rPr>
              <a:t>e</a:t>
            </a:r>
            <a:r>
              <a:rPr lang="cs-CZ" u="heavy" spc="-25" dirty="0">
                <a:solidFill>
                  <a:srgbClr val="2997E2"/>
                </a:solidFill>
                <a:hlinkClick r:id="rId4"/>
              </a:rPr>
              <a:t>t</a:t>
            </a:r>
            <a:r>
              <a:rPr lang="cs-CZ" u="heavy" spc="-5" dirty="0">
                <a:solidFill>
                  <a:srgbClr val="2997E2"/>
                </a:solidFill>
                <a:hlinkClick r:id="rId4"/>
              </a:rPr>
              <a:t>odi</a:t>
            </a:r>
            <a:r>
              <a:rPr lang="cs-CZ" u="heavy" spc="-35" dirty="0">
                <a:solidFill>
                  <a:srgbClr val="2997E2"/>
                </a:solidFill>
                <a:hlinkClick r:id="rId4"/>
              </a:rPr>
              <a:t>k</a:t>
            </a:r>
            <a:r>
              <a:rPr lang="cs-CZ" u="heavy" dirty="0">
                <a:solidFill>
                  <a:srgbClr val="2997E2"/>
                </a:solidFill>
                <a:hlinkClick r:id="rId4"/>
              </a:rPr>
              <a:t>a/</a:t>
            </a:r>
            <a:r>
              <a:rPr lang="cs-CZ" u="heavy" spc="-20" dirty="0">
                <a:solidFill>
                  <a:srgbClr val="2997E2"/>
                </a:solidFill>
                <a:hlinkClick r:id="rId4"/>
              </a:rPr>
              <a:t>w</a:t>
            </a:r>
            <a:r>
              <a:rPr lang="cs-CZ" u="heavy" dirty="0">
                <a:solidFill>
                  <a:srgbClr val="2997E2"/>
                </a:solidFill>
                <a:hlinkClick r:id="rId4"/>
              </a:rPr>
              <a:t>eb</a:t>
            </a:r>
            <a:r>
              <a:rPr lang="cs-CZ" u="heavy" spc="-45" dirty="0">
                <a:solidFill>
                  <a:srgbClr val="2997E2"/>
                </a:solidFill>
                <a:hlinkClick r:id="rId4"/>
              </a:rPr>
              <a:t>/</a:t>
            </a:r>
            <a:r>
              <a:rPr lang="cs-CZ" u="heavy" dirty="0">
                <a:solidFill>
                  <a:srgbClr val="2997E2"/>
                </a:solidFill>
                <a:hlinkClick r:id="rId4"/>
              </a:rPr>
              <a:t>ebo</a:t>
            </a:r>
            <a:r>
              <a:rPr lang="cs-CZ" u="heavy" spc="-15" dirty="0">
                <a:solidFill>
                  <a:srgbClr val="2997E2"/>
                </a:solidFill>
                <a:hlinkClick r:id="rId4"/>
              </a:rPr>
              <a:t>o</a:t>
            </a:r>
            <a:r>
              <a:rPr lang="cs-CZ" u="heavy" dirty="0">
                <a:solidFill>
                  <a:srgbClr val="2997E2"/>
                </a:solidFill>
                <a:hlinkClick r:id="rId4"/>
              </a:rPr>
              <a:t>k_ci</a:t>
            </a:r>
            <a:r>
              <a:rPr lang="cs-CZ" u="heavy" spc="-30" dirty="0">
                <a:solidFill>
                  <a:srgbClr val="2997E2"/>
                </a:solidFill>
                <a:hlinkClick r:id="rId4"/>
              </a:rPr>
              <a:t>t</a:t>
            </a:r>
            <a:r>
              <a:rPr lang="cs-CZ" u="heavy" dirty="0">
                <a:solidFill>
                  <a:srgbClr val="2997E2"/>
                </a:solidFill>
                <a:hlinkClick r:id="rId4"/>
              </a:rPr>
              <a:t>ace_2</a:t>
            </a:r>
            <a:r>
              <a:rPr lang="cs-CZ" u="heavy" spc="5" dirty="0">
                <a:solidFill>
                  <a:srgbClr val="2997E2"/>
                </a:solidFill>
                <a:hlinkClick r:id="rId4"/>
              </a:rPr>
              <a:t>0</a:t>
            </a:r>
            <a:r>
              <a:rPr lang="cs-CZ" u="heavy" dirty="0">
                <a:solidFill>
                  <a:srgbClr val="2997E2"/>
                </a:solidFill>
                <a:hlinkClick r:id="rId4"/>
              </a:rPr>
              <a:t>11.</a:t>
            </a:r>
            <a:r>
              <a:rPr lang="cs-CZ" u="heavy" spc="-30" dirty="0">
                <a:solidFill>
                  <a:srgbClr val="2997E2"/>
                </a:solidFill>
                <a:hlinkClick r:id="rId4"/>
              </a:rPr>
              <a:t>h</a:t>
            </a:r>
            <a:r>
              <a:rPr lang="cs-CZ" u="heavy" dirty="0">
                <a:solidFill>
                  <a:srgbClr val="2997E2"/>
                </a:solidFill>
                <a:hlinkClick r:id="rId4"/>
              </a:rPr>
              <a:t>tml</a:t>
            </a:r>
          </a:p>
          <a:p>
            <a:pPr marL="163195" marR="221615">
              <a:lnSpc>
                <a:spcPct val="90000"/>
              </a:lnSpc>
              <a:spcBef>
                <a:spcPts val="1370"/>
              </a:spcBef>
            </a:pPr>
            <a:endParaRPr lang="cs-CZ" dirty="0" smtClean="0"/>
          </a:p>
          <a:p>
            <a:pPr marL="163195" marR="221615">
              <a:lnSpc>
                <a:spcPct val="90000"/>
              </a:lnSpc>
              <a:spcBef>
                <a:spcPts val="1370"/>
              </a:spcBef>
            </a:pPr>
            <a:endParaRPr lang="cs-CZ" dirty="0" smtClean="0"/>
          </a:p>
          <a:p>
            <a:pPr marL="163195" marR="221615">
              <a:lnSpc>
                <a:spcPct val="90000"/>
              </a:lnSpc>
              <a:spcBef>
                <a:spcPts val="1370"/>
              </a:spcBef>
            </a:pPr>
            <a:endParaRPr lang="cs-CZ" dirty="0"/>
          </a:p>
          <a:p>
            <a:pPr marL="163195" marR="221615">
              <a:lnSpc>
                <a:spcPct val="90000"/>
              </a:lnSpc>
              <a:spcBef>
                <a:spcPts val="1370"/>
              </a:spcBef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1465">
              <a:lnSpc>
                <a:spcPct val="100000"/>
              </a:lnSpc>
            </a:pPr>
            <a:r>
              <a:rPr u="none" spc="-50" dirty="0"/>
              <a:t>C</a:t>
            </a:r>
            <a:r>
              <a:rPr u="none" spc="-55" dirty="0"/>
              <a:t>i</a:t>
            </a:r>
            <a:r>
              <a:rPr u="none" spc="-125" dirty="0"/>
              <a:t>t</a:t>
            </a:r>
            <a:r>
              <a:rPr u="none" spc="-55" dirty="0"/>
              <a:t>a</a:t>
            </a:r>
            <a:r>
              <a:rPr u="none" spc="-50" dirty="0"/>
              <a:t>čn</a:t>
            </a:r>
            <a:r>
              <a:rPr u="none" dirty="0"/>
              <a:t>í</a:t>
            </a:r>
            <a:r>
              <a:rPr u="none" spc="-85" dirty="0"/>
              <a:t> </a:t>
            </a:r>
            <a:r>
              <a:rPr u="none" spc="-50" dirty="0"/>
              <a:t>s</a:t>
            </a:r>
            <a:r>
              <a:rPr u="none" spc="-55" dirty="0"/>
              <a:t>l</a:t>
            </a:r>
            <a:r>
              <a:rPr u="none" spc="-70" dirty="0"/>
              <a:t>o</a:t>
            </a:r>
            <a:r>
              <a:rPr u="none" spc="-50" dirty="0"/>
              <a:t>vn</a:t>
            </a:r>
            <a:r>
              <a:rPr u="none" spc="-55" dirty="0"/>
              <a:t>í</a:t>
            </a:r>
            <a:r>
              <a:rPr u="none" spc="-50" dirty="0"/>
              <a:t>č</a:t>
            </a:r>
            <a:r>
              <a:rPr u="none" spc="-45" dirty="0"/>
              <a:t>e</a:t>
            </a:r>
            <a:r>
              <a:rPr u="none" dirty="0"/>
              <a:t>k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101811" y="1946189"/>
            <a:ext cx="32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Citát</a:t>
            </a:r>
          </a:p>
          <a:p>
            <a:endParaRPr lang="cs-CZ" dirty="0"/>
          </a:p>
          <a:p>
            <a:r>
              <a:rPr lang="cs-CZ" dirty="0"/>
              <a:t>Parafráze</a:t>
            </a:r>
          </a:p>
          <a:p>
            <a:endParaRPr lang="cs-CZ" dirty="0"/>
          </a:p>
          <a:p>
            <a:r>
              <a:rPr lang="cs-CZ" dirty="0"/>
              <a:t>Bibliografická citace</a:t>
            </a:r>
          </a:p>
          <a:p>
            <a:endParaRPr lang="cs-CZ" dirty="0"/>
          </a:p>
          <a:p>
            <a:r>
              <a:rPr lang="cs-CZ" dirty="0" err="1"/>
              <a:t>Kryptomnézie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Všeobecně známá informace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Plagiátorství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302211" y="1980557"/>
            <a:ext cx="649249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404040"/>
                </a:solidFill>
                <a:cs typeface="Calibri"/>
              </a:rPr>
              <a:t>Doslovně přejatý text či myšlenka, uveden uvozovkami.</a:t>
            </a:r>
          </a:p>
          <a:p>
            <a:endParaRPr lang="cs-CZ" dirty="0">
              <a:solidFill>
                <a:srgbClr val="404040"/>
              </a:solidFill>
              <a:cs typeface="Calibri"/>
            </a:endParaRPr>
          </a:p>
          <a:p>
            <a:r>
              <a:rPr lang="cs-CZ" spc="-85" dirty="0">
                <a:solidFill>
                  <a:srgbClr val="404040"/>
                </a:solidFill>
                <a:cs typeface="Calibri"/>
              </a:rPr>
              <a:t>V</a:t>
            </a:r>
            <a:r>
              <a:rPr lang="cs-CZ" dirty="0">
                <a:solidFill>
                  <a:srgbClr val="404040"/>
                </a:solidFill>
                <a:cs typeface="Calibri"/>
              </a:rPr>
              <a:t>o</a:t>
            </a:r>
            <a:r>
              <a:rPr lang="cs-CZ" spc="-10" dirty="0">
                <a:solidFill>
                  <a:srgbClr val="404040"/>
                </a:solidFill>
                <a:cs typeface="Calibri"/>
              </a:rPr>
              <a:t>l</a:t>
            </a:r>
            <a:r>
              <a:rPr lang="cs-CZ" dirty="0">
                <a:solidFill>
                  <a:srgbClr val="404040"/>
                </a:solidFill>
                <a:cs typeface="Calibri"/>
              </a:rPr>
              <a:t>né</a:t>
            </a:r>
            <a:r>
              <a:rPr lang="cs-CZ" spc="-10" dirty="0">
                <a:solidFill>
                  <a:srgbClr val="404040"/>
                </a:solidFill>
                <a:cs typeface="Calibri"/>
              </a:rPr>
              <a:t> </a:t>
            </a:r>
            <a:r>
              <a:rPr lang="cs-CZ" dirty="0">
                <a:solidFill>
                  <a:srgbClr val="404040"/>
                </a:solidFill>
                <a:cs typeface="Calibri"/>
              </a:rPr>
              <a:t>p</a:t>
            </a:r>
            <a:r>
              <a:rPr lang="cs-CZ" spc="-30" dirty="0">
                <a:solidFill>
                  <a:srgbClr val="404040"/>
                </a:solidFill>
                <a:cs typeface="Calibri"/>
              </a:rPr>
              <a:t>ř</a:t>
            </a:r>
            <a:r>
              <a:rPr lang="cs-CZ" spc="-20" dirty="0">
                <a:solidFill>
                  <a:srgbClr val="404040"/>
                </a:solidFill>
                <a:cs typeface="Calibri"/>
              </a:rPr>
              <a:t>e</a:t>
            </a:r>
            <a:r>
              <a:rPr lang="cs-CZ" spc="-40" dirty="0">
                <a:solidFill>
                  <a:srgbClr val="404040"/>
                </a:solidFill>
                <a:cs typeface="Calibri"/>
              </a:rPr>
              <a:t>f</a:t>
            </a:r>
            <a:r>
              <a:rPr lang="cs-CZ" dirty="0">
                <a:solidFill>
                  <a:srgbClr val="404040"/>
                </a:solidFill>
                <a:cs typeface="Calibri"/>
              </a:rPr>
              <a:t>or</a:t>
            </a:r>
            <a:r>
              <a:rPr lang="cs-CZ" spc="-15" dirty="0">
                <a:solidFill>
                  <a:srgbClr val="404040"/>
                </a:solidFill>
                <a:cs typeface="Calibri"/>
              </a:rPr>
              <a:t>m</a:t>
            </a:r>
            <a:r>
              <a:rPr lang="cs-CZ" dirty="0">
                <a:solidFill>
                  <a:srgbClr val="404040"/>
                </a:solidFill>
                <a:cs typeface="Calibri"/>
              </a:rPr>
              <a:t>ul</a:t>
            </a:r>
            <a:r>
              <a:rPr lang="cs-CZ" spc="-20" dirty="0">
                <a:solidFill>
                  <a:srgbClr val="404040"/>
                </a:solidFill>
                <a:cs typeface="Calibri"/>
              </a:rPr>
              <a:t>o</a:t>
            </a:r>
            <a:r>
              <a:rPr lang="cs-CZ" spc="-30" dirty="0">
                <a:solidFill>
                  <a:srgbClr val="404040"/>
                </a:solidFill>
                <a:cs typeface="Calibri"/>
              </a:rPr>
              <a:t>v</a:t>
            </a:r>
            <a:r>
              <a:rPr lang="cs-CZ" dirty="0">
                <a:solidFill>
                  <a:srgbClr val="404040"/>
                </a:solidFill>
                <a:cs typeface="Calibri"/>
              </a:rPr>
              <a:t>ání</a:t>
            </a:r>
            <a:r>
              <a:rPr lang="cs-CZ" spc="-25" dirty="0">
                <a:solidFill>
                  <a:srgbClr val="404040"/>
                </a:solidFill>
                <a:cs typeface="Calibri"/>
              </a:rPr>
              <a:t> </a:t>
            </a:r>
            <a:r>
              <a:rPr lang="cs-CZ" dirty="0">
                <a:solidFill>
                  <a:srgbClr val="404040"/>
                </a:solidFill>
                <a:cs typeface="Calibri"/>
              </a:rPr>
              <a:t>něčí </a:t>
            </a:r>
            <a:r>
              <a:rPr lang="cs-CZ" spc="-45" dirty="0">
                <a:solidFill>
                  <a:srgbClr val="404040"/>
                </a:solidFill>
                <a:cs typeface="Calibri"/>
              </a:rPr>
              <a:t>m</a:t>
            </a:r>
            <a:r>
              <a:rPr lang="cs-CZ" spc="-20" dirty="0">
                <a:solidFill>
                  <a:srgbClr val="404040"/>
                </a:solidFill>
                <a:cs typeface="Calibri"/>
              </a:rPr>
              <a:t>y</a:t>
            </a:r>
            <a:r>
              <a:rPr lang="cs-CZ" dirty="0">
                <a:solidFill>
                  <a:srgbClr val="404040"/>
                </a:solidFill>
                <a:cs typeface="Calibri"/>
              </a:rPr>
              <a:t>š</a:t>
            </a:r>
            <a:r>
              <a:rPr lang="cs-CZ" spc="-10" dirty="0">
                <a:solidFill>
                  <a:srgbClr val="404040"/>
                </a:solidFill>
                <a:cs typeface="Calibri"/>
              </a:rPr>
              <a:t>l</a:t>
            </a:r>
            <a:r>
              <a:rPr lang="cs-CZ" dirty="0">
                <a:solidFill>
                  <a:srgbClr val="404040"/>
                </a:solidFill>
                <a:cs typeface="Calibri"/>
              </a:rPr>
              <a:t>enky, pozor na změnu významu!</a:t>
            </a:r>
          </a:p>
          <a:p>
            <a:endParaRPr lang="cs-CZ" dirty="0">
              <a:cs typeface="Calibri"/>
            </a:endParaRPr>
          </a:p>
          <a:p>
            <a:r>
              <a:rPr lang="cs-CZ" spc="-20" dirty="0">
                <a:solidFill>
                  <a:srgbClr val="404040"/>
                </a:solidFill>
                <a:cs typeface="Calibri"/>
              </a:rPr>
              <a:t>Sy</a:t>
            </a:r>
            <a:r>
              <a:rPr lang="cs-CZ" spc="-30" dirty="0">
                <a:solidFill>
                  <a:srgbClr val="404040"/>
                </a:solidFill>
                <a:cs typeface="Calibri"/>
              </a:rPr>
              <a:t>s</a:t>
            </a:r>
            <a:r>
              <a:rPr lang="cs-CZ" spc="-25" dirty="0">
                <a:solidFill>
                  <a:srgbClr val="404040"/>
                </a:solidFill>
                <a:cs typeface="Calibri"/>
              </a:rPr>
              <a:t>t</a:t>
            </a:r>
            <a:r>
              <a:rPr lang="cs-CZ" dirty="0">
                <a:solidFill>
                  <a:srgbClr val="404040"/>
                </a:solidFill>
                <a:cs typeface="Calibri"/>
              </a:rPr>
              <a:t>e</a:t>
            </a:r>
            <a:r>
              <a:rPr lang="cs-CZ" spc="-10" dirty="0">
                <a:solidFill>
                  <a:srgbClr val="404040"/>
                </a:solidFill>
                <a:cs typeface="Calibri"/>
              </a:rPr>
              <a:t>m</a:t>
            </a:r>
            <a:r>
              <a:rPr lang="cs-CZ" spc="-25" dirty="0">
                <a:solidFill>
                  <a:srgbClr val="404040"/>
                </a:solidFill>
                <a:cs typeface="Calibri"/>
              </a:rPr>
              <a:t>a</a:t>
            </a:r>
            <a:r>
              <a:rPr lang="cs-CZ" dirty="0">
                <a:solidFill>
                  <a:srgbClr val="404040"/>
                </a:solidFill>
                <a:cs typeface="Calibri"/>
              </a:rPr>
              <a:t>ticky</a:t>
            </a:r>
            <a:r>
              <a:rPr lang="cs-CZ" spc="30" dirty="0">
                <a:solidFill>
                  <a:srgbClr val="404040"/>
                </a:solidFill>
                <a:cs typeface="Calibri"/>
              </a:rPr>
              <a:t> </a:t>
            </a:r>
            <a:r>
              <a:rPr lang="cs-CZ" dirty="0">
                <a:solidFill>
                  <a:srgbClr val="404040"/>
                </a:solidFill>
                <a:cs typeface="Calibri"/>
              </a:rPr>
              <a:t>uspo</a:t>
            </a:r>
            <a:r>
              <a:rPr lang="cs-CZ" spc="-40" dirty="0">
                <a:solidFill>
                  <a:srgbClr val="404040"/>
                </a:solidFill>
                <a:cs typeface="Calibri"/>
              </a:rPr>
              <a:t>ř</a:t>
            </a:r>
            <a:r>
              <a:rPr lang="cs-CZ" dirty="0">
                <a:solidFill>
                  <a:srgbClr val="404040"/>
                </a:solidFill>
                <a:cs typeface="Calibri"/>
              </a:rPr>
              <a:t>áda</a:t>
            </a:r>
            <a:r>
              <a:rPr lang="cs-CZ" spc="5" dirty="0">
                <a:solidFill>
                  <a:srgbClr val="404040"/>
                </a:solidFill>
                <a:cs typeface="Calibri"/>
              </a:rPr>
              <a:t>n</a:t>
            </a:r>
            <a:r>
              <a:rPr lang="cs-CZ" dirty="0">
                <a:solidFill>
                  <a:srgbClr val="404040"/>
                </a:solidFill>
                <a:cs typeface="Calibri"/>
              </a:rPr>
              <a:t>é</a:t>
            </a:r>
            <a:r>
              <a:rPr lang="cs-CZ" spc="-25" dirty="0">
                <a:solidFill>
                  <a:srgbClr val="404040"/>
                </a:solidFill>
                <a:cs typeface="Calibri"/>
              </a:rPr>
              <a:t> </a:t>
            </a:r>
            <a:r>
              <a:rPr lang="cs-CZ" dirty="0">
                <a:solidFill>
                  <a:srgbClr val="404040"/>
                </a:solidFill>
                <a:cs typeface="Calibri"/>
              </a:rPr>
              <a:t>ú</a:t>
            </a:r>
            <a:r>
              <a:rPr lang="cs-CZ" spc="5" dirty="0">
                <a:solidFill>
                  <a:srgbClr val="404040"/>
                </a:solidFill>
                <a:cs typeface="Calibri"/>
              </a:rPr>
              <a:t>d</a:t>
            </a:r>
            <a:r>
              <a:rPr lang="cs-CZ" dirty="0">
                <a:solidFill>
                  <a:srgbClr val="404040"/>
                </a:solidFill>
                <a:cs typeface="Calibri"/>
              </a:rPr>
              <a:t>aje,</a:t>
            </a:r>
            <a:r>
              <a:rPr lang="cs-CZ" spc="-20" dirty="0">
                <a:solidFill>
                  <a:srgbClr val="404040"/>
                </a:solidFill>
                <a:cs typeface="Calibri"/>
              </a:rPr>
              <a:t> </a:t>
            </a:r>
            <a:r>
              <a:rPr lang="cs-CZ" spc="-15" dirty="0">
                <a:solidFill>
                  <a:srgbClr val="404040"/>
                </a:solidFill>
                <a:cs typeface="Calibri"/>
              </a:rPr>
              <a:t>k</a:t>
            </a:r>
            <a:r>
              <a:rPr lang="cs-CZ" spc="-25" dirty="0">
                <a:solidFill>
                  <a:srgbClr val="404040"/>
                </a:solidFill>
                <a:cs typeface="Calibri"/>
              </a:rPr>
              <a:t>t</a:t>
            </a:r>
            <a:r>
              <a:rPr lang="cs-CZ" dirty="0">
                <a:solidFill>
                  <a:srgbClr val="404040"/>
                </a:solidFill>
                <a:cs typeface="Calibri"/>
              </a:rPr>
              <a:t>e</a:t>
            </a:r>
            <a:r>
              <a:rPr lang="cs-CZ" spc="-30" dirty="0">
                <a:solidFill>
                  <a:srgbClr val="404040"/>
                </a:solidFill>
                <a:cs typeface="Calibri"/>
              </a:rPr>
              <a:t>r</a:t>
            </a:r>
            <a:r>
              <a:rPr lang="cs-CZ" dirty="0">
                <a:solidFill>
                  <a:srgbClr val="404040"/>
                </a:solidFill>
                <a:cs typeface="Calibri"/>
              </a:rPr>
              <a:t>é</a:t>
            </a:r>
            <a:r>
              <a:rPr lang="cs-CZ" spc="10" dirty="0">
                <a:solidFill>
                  <a:srgbClr val="404040"/>
                </a:solidFill>
                <a:cs typeface="Calibri"/>
              </a:rPr>
              <a:t> </a:t>
            </a:r>
            <a:r>
              <a:rPr lang="cs-CZ" dirty="0">
                <a:solidFill>
                  <a:srgbClr val="404040"/>
                </a:solidFill>
                <a:cs typeface="Calibri"/>
              </a:rPr>
              <a:t>ide</a:t>
            </a:r>
            <a:r>
              <a:rPr lang="cs-CZ" spc="-25" dirty="0">
                <a:solidFill>
                  <a:srgbClr val="404040"/>
                </a:solidFill>
                <a:cs typeface="Calibri"/>
              </a:rPr>
              <a:t>n</a:t>
            </a:r>
            <a:r>
              <a:rPr lang="cs-CZ" dirty="0">
                <a:solidFill>
                  <a:srgbClr val="404040"/>
                </a:solidFill>
                <a:cs typeface="Calibri"/>
              </a:rPr>
              <a:t>tif</a:t>
            </a:r>
            <a:r>
              <a:rPr lang="cs-CZ" spc="-10" dirty="0">
                <a:solidFill>
                  <a:srgbClr val="404040"/>
                </a:solidFill>
                <a:cs typeface="Calibri"/>
              </a:rPr>
              <a:t>i</a:t>
            </a:r>
            <a:r>
              <a:rPr lang="cs-CZ" spc="-25" dirty="0">
                <a:solidFill>
                  <a:srgbClr val="404040"/>
                </a:solidFill>
                <a:cs typeface="Calibri"/>
              </a:rPr>
              <a:t>k</a:t>
            </a:r>
            <a:r>
              <a:rPr lang="cs-CZ" dirty="0">
                <a:solidFill>
                  <a:srgbClr val="404040"/>
                </a:solidFill>
                <a:cs typeface="Calibri"/>
              </a:rPr>
              <a:t>ují</a:t>
            </a:r>
            <a:r>
              <a:rPr lang="cs-CZ" spc="15" dirty="0">
                <a:solidFill>
                  <a:srgbClr val="404040"/>
                </a:solidFill>
                <a:cs typeface="Calibri"/>
              </a:rPr>
              <a:t> </a:t>
            </a:r>
            <a:r>
              <a:rPr lang="cs-CZ" dirty="0">
                <a:solidFill>
                  <a:srgbClr val="404040"/>
                </a:solidFill>
                <a:cs typeface="Calibri"/>
              </a:rPr>
              <a:t>po</a:t>
            </a:r>
            <a:r>
              <a:rPr lang="cs-CZ" spc="5" dirty="0">
                <a:solidFill>
                  <a:srgbClr val="404040"/>
                </a:solidFill>
                <a:cs typeface="Calibri"/>
              </a:rPr>
              <a:t>u</a:t>
            </a:r>
            <a:r>
              <a:rPr lang="cs-CZ" dirty="0">
                <a:solidFill>
                  <a:srgbClr val="404040"/>
                </a:solidFill>
                <a:cs typeface="Calibri"/>
              </a:rPr>
              <a:t>žitý</a:t>
            </a:r>
            <a:r>
              <a:rPr lang="cs-CZ" spc="-35" dirty="0">
                <a:solidFill>
                  <a:srgbClr val="404040"/>
                </a:solidFill>
                <a:cs typeface="Calibri"/>
              </a:rPr>
              <a:t> </a:t>
            </a:r>
            <a:r>
              <a:rPr lang="cs-CZ" spc="-50" dirty="0">
                <a:solidFill>
                  <a:srgbClr val="404040"/>
                </a:solidFill>
                <a:cs typeface="Calibri"/>
              </a:rPr>
              <a:t>z</a:t>
            </a:r>
            <a:r>
              <a:rPr lang="cs-CZ" dirty="0">
                <a:solidFill>
                  <a:srgbClr val="404040"/>
                </a:solidFill>
                <a:cs typeface="Calibri"/>
              </a:rPr>
              <a:t>d</a:t>
            </a:r>
            <a:r>
              <a:rPr lang="cs-CZ" spc="-40" dirty="0">
                <a:solidFill>
                  <a:srgbClr val="404040"/>
                </a:solidFill>
                <a:cs typeface="Calibri"/>
              </a:rPr>
              <a:t>r</a:t>
            </a:r>
            <a:r>
              <a:rPr lang="cs-CZ" dirty="0">
                <a:solidFill>
                  <a:srgbClr val="404040"/>
                </a:solidFill>
                <a:cs typeface="Calibri"/>
              </a:rPr>
              <a:t>oj.</a:t>
            </a:r>
          </a:p>
          <a:p>
            <a:endParaRPr lang="cs-CZ" dirty="0">
              <a:cs typeface="Calibri"/>
            </a:endParaRPr>
          </a:p>
          <a:p>
            <a:r>
              <a:rPr lang="cs-CZ" spc="-40" dirty="0">
                <a:solidFill>
                  <a:srgbClr val="404040"/>
                </a:solidFill>
                <a:cs typeface="Calibri"/>
              </a:rPr>
              <a:t>P</a:t>
            </a:r>
            <a:r>
              <a:rPr lang="cs-CZ" dirty="0">
                <a:solidFill>
                  <a:srgbClr val="404040"/>
                </a:solidFill>
                <a:cs typeface="Calibri"/>
              </a:rPr>
              <a:t>oužití </a:t>
            </a:r>
            <a:r>
              <a:rPr lang="cs-CZ" spc="-45" dirty="0">
                <a:solidFill>
                  <a:srgbClr val="404040"/>
                </a:solidFill>
                <a:cs typeface="Calibri"/>
              </a:rPr>
              <a:t>m</a:t>
            </a:r>
            <a:r>
              <a:rPr lang="cs-CZ" spc="-20" dirty="0">
                <a:solidFill>
                  <a:srgbClr val="404040"/>
                </a:solidFill>
                <a:cs typeface="Calibri"/>
              </a:rPr>
              <a:t>y</a:t>
            </a:r>
            <a:r>
              <a:rPr lang="cs-CZ" dirty="0">
                <a:solidFill>
                  <a:srgbClr val="404040"/>
                </a:solidFill>
                <a:cs typeface="Calibri"/>
              </a:rPr>
              <a:t>š</a:t>
            </a:r>
            <a:r>
              <a:rPr lang="cs-CZ" spc="-10" dirty="0">
                <a:solidFill>
                  <a:srgbClr val="404040"/>
                </a:solidFill>
                <a:cs typeface="Calibri"/>
              </a:rPr>
              <a:t>l</a:t>
            </a:r>
            <a:r>
              <a:rPr lang="cs-CZ" dirty="0">
                <a:solidFill>
                  <a:srgbClr val="404040"/>
                </a:solidFill>
                <a:cs typeface="Calibri"/>
              </a:rPr>
              <a:t>enk</a:t>
            </a:r>
            <a:r>
              <a:rPr lang="cs-CZ" spc="-140" dirty="0">
                <a:solidFill>
                  <a:srgbClr val="404040"/>
                </a:solidFill>
                <a:cs typeface="Calibri"/>
              </a:rPr>
              <a:t>y</a:t>
            </a:r>
            <a:r>
              <a:rPr lang="cs-CZ" dirty="0">
                <a:solidFill>
                  <a:srgbClr val="404040"/>
                </a:solidFill>
                <a:cs typeface="Calibri"/>
              </a:rPr>
              <a:t>, u</a:t>
            </a:r>
            <a:r>
              <a:rPr lang="cs-CZ" spc="-10" dirty="0">
                <a:solidFill>
                  <a:srgbClr val="404040"/>
                </a:solidFill>
                <a:cs typeface="Calibri"/>
              </a:rPr>
              <a:t> </a:t>
            </a:r>
            <a:r>
              <a:rPr lang="cs-CZ" dirty="0">
                <a:solidFill>
                  <a:srgbClr val="404040"/>
                </a:solidFill>
                <a:cs typeface="Calibri"/>
              </a:rPr>
              <a:t>níž</a:t>
            </a:r>
            <a:r>
              <a:rPr lang="cs-CZ" spc="-10" dirty="0">
                <a:solidFill>
                  <a:srgbClr val="404040"/>
                </a:solidFill>
                <a:cs typeface="Calibri"/>
              </a:rPr>
              <a:t> </a:t>
            </a:r>
            <a:r>
              <a:rPr lang="cs-CZ" dirty="0">
                <a:solidFill>
                  <a:srgbClr val="404040"/>
                </a:solidFill>
                <a:cs typeface="Calibri"/>
              </a:rPr>
              <a:t>si</a:t>
            </a:r>
            <a:r>
              <a:rPr lang="cs-CZ" spc="-10" dirty="0">
                <a:solidFill>
                  <a:srgbClr val="404040"/>
                </a:solidFill>
                <a:cs typeface="Calibri"/>
              </a:rPr>
              <a:t> </a:t>
            </a:r>
            <a:r>
              <a:rPr lang="cs-CZ" dirty="0">
                <a:solidFill>
                  <a:srgbClr val="404040"/>
                </a:solidFill>
                <a:cs typeface="Calibri"/>
              </a:rPr>
              <a:t>a</a:t>
            </a:r>
            <a:r>
              <a:rPr lang="cs-CZ" spc="5" dirty="0">
                <a:solidFill>
                  <a:srgbClr val="404040"/>
                </a:solidFill>
                <a:cs typeface="Calibri"/>
              </a:rPr>
              <a:t>u</a:t>
            </a:r>
            <a:r>
              <a:rPr lang="cs-CZ" spc="-25" dirty="0">
                <a:solidFill>
                  <a:srgbClr val="404040"/>
                </a:solidFill>
                <a:cs typeface="Calibri"/>
              </a:rPr>
              <a:t>t</a:t>
            </a:r>
            <a:r>
              <a:rPr lang="cs-CZ" dirty="0">
                <a:solidFill>
                  <a:srgbClr val="404040"/>
                </a:solidFill>
                <a:cs typeface="Calibri"/>
              </a:rPr>
              <a:t>or nepam</a:t>
            </a:r>
            <a:r>
              <a:rPr lang="cs-CZ" spc="-25" dirty="0">
                <a:solidFill>
                  <a:srgbClr val="404040"/>
                </a:solidFill>
                <a:cs typeface="Calibri"/>
              </a:rPr>
              <a:t>a</a:t>
            </a:r>
            <a:r>
              <a:rPr lang="cs-CZ" dirty="0">
                <a:solidFill>
                  <a:srgbClr val="404040"/>
                </a:solidFill>
                <a:cs typeface="Calibri"/>
              </a:rPr>
              <a:t>tuje</a:t>
            </a:r>
            <a:r>
              <a:rPr lang="cs-CZ" spc="5" dirty="0">
                <a:solidFill>
                  <a:srgbClr val="404040"/>
                </a:solidFill>
                <a:cs typeface="Calibri"/>
              </a:rPr>
              <a:t> </a:t>
            </a:r>
            <a:r>
              <a:rPr lang="cs-CZ" spc="-50" dirty="0">
                <a:solidFill>
                  <a:srgbClr val="404040"/>
                </a:solidFill>
                <a:cs typeface="Calibri"/>
              </a:rPr>
              <a:t>z</a:t>
            </a:r>
            <a:r>
              <a:rPr lang="cs-CZ" dirty="0">
                <a:solidFill>
                  <a:srgbClr val="404040"/>
                </a:solidFill>
                <a:cs typeface="Calibri"/>
              </a:rPr>
              <a:t>d</a:t>
            </a:r>
            <a:r>
              <a:rPr lang="cs-CZ" spc="-40" dirty="0">
                <a:solidFill>
                  <a:srgbClr val="404040"/>
                </a:solidFill>
                <a:cs typeface="Calibri"/>
              </a:rPr>
              <a:t>r</a:t>
            </a:r>
            <a:r>
              <a:rPr lang="cs-CZ" dirty="0">
                <a:solidFill>
                  <a:srgbClr val="404040"/>
                </a:solidFill>
                <a:cs typeface="Calibri"/>
              </a:rPr>
              <a:t>oj</a:t>
            </a:r>
            <a:r>
              <a:rPr lang="cs-CZ" spc="-20" dirty="0">
                <a:solidFill>
                  <a:srgbClr val="404040"/>
                </a:solidFill>
                <a:cs typeface="Calibri"/>
              </a:rPr>
              <a:t> </a:t>
            </a:r>
            <a:r>
              <a:rPr lang="cs-CZ" dirty="0">
                <a:solidFill>
                  <a:srgbClr val="404040"/>
                </a:solidFill>
                <a:cs typeface="Calibri"/>
              </a:rPr>
              <a:t>nebo ne</a:t>
            </a:r>
            <a:r>
              <a:rPr lang="cs-CZ" spc="-10" dirty="0">
                <a:solidFill>
                  <a:srgbClr val="404040"/>
                </a:solidFill>
                <a:cs typeface="Calibri"/>
              </a:rPr>
              <a:t>m</a:t>
            </a:r>
            <a:r>
              <a:rPr lang="cs-CZ" dirty="0">
                <a:solidFill>
                  <a:srgbClr val="404040"/>
                </a:solidFill>
                <a:cs typeface="Calibri"/>
              </a:rPr>
              <a:t>á </a:t>
            </a:r>
            <a:r>
              <a:rPr lang="cs-CZ" spc="-35" dirty="0">
                <a:solidFill>
                  <a:srgbClr val="404040"/>
                </a:solidFill>
                <a:cs typeface="Calibri"/>
              </a:rPr>
              <a:t>z</a:t>
            </a:r>
            <a:r>
              <a:rPr lang="cs-CZ" dirty="0">
                <a:solidFill>
                  <a:srgbClr val="404040"/>
                </a:solidFill>
                <a:cs typeface="Calibri"/>
              </a:rPr>
              <a:t>áznam o v</a:t>
            </a:r>
            <a:r>
              <a:rPr lang="cs-CZ" spc="-20" dirty="0">
                <a:solidFill>
                  <a:srgbClr val="404040"/>
                </a:solidFill>
                <a:cs typeface="Calibri"/>
              </a:rPr>
              <a:t>ý</a:t>
            </a:r>
            <a:r>
              <a:rPr lang="cs-CZ" dirty="0">
                <a:solidFill>
                  <a:srgbClr val="404040"/>
                </a:solidFill>
                <a:cs typeface="Calibri"/>
              </a:rPr>
              <a:t>c</a:t>
            </a:r>
            <a:r>
              <a:rPr lang="cs-CZ" spc="5" dirty="0">
                <a:solidFill>
                  <a:srgbClr val="404040"/>
                </a:solidFill>
                <a:cs typeface="Calibri"/>
              </a:rPr>
              <a:t>h</a:t>
            </a:r>
            <a:r>
              <a:rPr lang="cs-CZ" spc="-25" dirty="0">
                <a:solidFill>
                  <a:srgbClr val="404040"/>
                </a:solidFill>
                <a:cs typeface="Calibri"/>
              </a:rPr>
              <a:t>o</a:t>
            </a:r>
            <a:r>
              <a:rPr lang="cs-CZ" dirty="0">
                <a:solidFill>
                  <a:srgbClr val="404040"/>
                </a:solidFill>
                <a:cs typeface="Calibri"/>
              </a:rPr>
              <a:t>zím</a:t>
            </a:r>
            <a:r>
              <a:rPr lang="cs-CZ" spc="-45" dirty="0">
                <a:solidFill>
                  <a:srgbClr val="404040"/>
                </a:solidFill>
                <a:cs typeface="Calibri"/>
              </a:rPr>
              <a:t> </a:t>
            </a:r>
            <a:r>
              <a:rPr lang="cs-CZ" spc="-50" dirty="0">
                <a:solidFill>
                  <a:srgbClr val="404040"/>
                </a:solidFill>
                <a:cs typeface="Calibri"/>
              </a:rPr>
              <a:t>z</a:t>
            </a:r>
            <a:r>
              <a:rPr lang="cs-CZ" dirty="0">
                <a:solidFill>
                  <a:srgbClr val="404040"/>
                </a:solidFill>
                <a:cs typeface="Calibri"/>
              </a:rPr>
              <a:t>d</a:t>
            </a:r>
            <a:r>
              <a:rPr lang="cs-CZ" spc="-40" dirty="0">
                <a:solidFill>
                  <a:srgbClr val="404040"/>
                </a:solidFill>
                <a:cs typeface="Calibri"/>
              </a:rPr>
              <a:t>r</a:t>
            </a:r>
            <a:r>
              <a:rPr lang="cs-CZ" dirty="0">
                <a:solidFill>
                  <a:srgbClr val="404040"/>
                </a:solidFill>
                <a:cs typeface="Calibri"/>
              </a:rPr>
              <a:t>oji,</a:t>
            </a:r>
            <a:r>
              <a:rPr lang="cs-CZ" spc="-10" dirty="0">
                <a:solidFill>
                  <a:srgbClr val="404040"/>
                </a:solidFill>
                <a:cs typeface="Calibri"/>
              </a:rPr>
              <a:t> </a:t>
            </a:r>
            <a:r>
              <a:rPr lang="cs-CZ" dirty="0">
                <a:solidFill>
                  <a:srgbClr val="404040"/>
                </a:solidFill>
                <a:cs typeface="Calibri"/>
              </a:rPr>
              <a:t>a </a:t>
            </a:r>
            <a:r>
              <a:rPr lang="cs-CZ" spc="-20" dirty="0">
                <a:solidFill>
                  <a:srgbClr val="404040"/>
                </a:solidFill>
                <a:cs typeface="Calibri"/>
              </a:rPr>
              <a:t>t</a:t>
            </a:r>
            <a:r>
              <a:rPr lang="cs-CZ" dirty="0">
                <a:solidFill>
                  <a:srgbClr val="404040"/>
                </a:solidFill>
                <a:cs typeface="Calibri"/>
              </a:rPr>
              <a:t>ak </a:t>
            </a:r>
            <a:r>
              <a:rPr lang="cs-CZ" spc="-40" dirty="0">
                <a:solidFill>
                  <a:srgbClr val="404040"/>
                </a:solidFill>
                <a:cs typeface="Calibri"/>
              </a:rPr>
              <a:t>m</a:t>
            </a:r>
            <a:r>
              <a:rPr lang="cs-CZ" spc="-20" dirty="0">
                <a:solidFill>
                  <a:srgbClr val="404040"/>
                </a:solidFill>
                <a:cs typeface="Calibri"/>
              </a:rPr>
              <a:t>y</a:t>
            </a:r>
            <a:r>
              <a:rPr lang="cs-CZ" dirty="0">
                <a:solidFill>
                  <a:srgbClr val="404040"/>
                </a:solidFill>
                <a:cs typeface="Calibri"/>
              </a:rPr>
              <a:t>š</a:t>
            </a:r>
            <a:r>
              <a:rPr lang="cs-CZ" spc="-10" dirty="0">
                <a:solidFill>
                  <a:srgbClr val="404040"/>
                </a:solidFill>
                <a:cs typeface="Calibri"/>
              </a:rPr>
              <a:t>l</a:t>
            </a:r>
            <a:r>
              <a:rPr lang="cs-CZ" dirty="0">
                <a:solidFill>
                  <a:srgbClr val="404040"/>
                </a:solidFill>
                <a:cs typeface="Calibri"/>
              </a:rPr>
              <a:t>en</a:t>
            </a:r>
            <a:r>
              <a:rPr lang="cs-CZ" spc="-25" dirty="0">
                <a:solidFill>
                  <a:srgbClr val="404040"/>
                </a:solidFill>
                <a:cs typeface="Calibri"/>
              </a:rPr>
              <a:t>k</a:t>
            </a:r>
            <a:r>
              <a:rPr lang="cs-CZ" dirty="0">
                <a:solidFill>
                  <a:srgbClr val="404040"/>
                </a:solidFill>
                <a:cs typeface="Calibri"/>
              </a:rPr>
              <a:t>u</a:t>
            </a:r>
            <a:r>
              <a:rPr lang="cs-CZ" spc="5" dirty="0">
                <a:solidFill>
                  <a:srgbClr val="404040"/>
                </a:solidFill>
                <a:cs typeface="Calibri"/>
              </a:rPr>
              <a:t> </a:t>
            </a:r>
            <a:r>
              <a:rPr lang="cs-CZ" dirty="0">
                <a:solidFill>
                  <a:srgbClr val="404040"/>
                </a:solidFill>
                <a:cs typeface="Calibri"/>
              </a:rPr>
              <a:t>v</a:t>
            </a:r>
            <a:r>
              <a:rPr lang="cs-CZ" spc="-20" dirty="0">
                <a:solidFill>
                  <a:srgbClr val="404040"/>
                </a:solidFill>
                <a:cs typeface="Calibri"/>
              </a:rPr>
              <a:t>y</a:t>
            </a:r>
            <a:r>
              <a:rPr lang="cs-CZ" dirty="0">
                <a:solidFill>
                  <a:srgbClr val="404040"/>
                </a:solidFill>
                <a:cs typeface="Calibri"/>
              </a:rPr>
              <a:t>d</a:t>
            </a:r>
            <a:r>
              <a:rPr lang="cs-CZ" spc="-35" dirty="0">
                <a:solidFill>
                  <a:srgbClr val="404040"/>
                </a:solidFill>
                <a:cs typeface="Calibri"/>
              </a:rPr>
              <a:t>á</a:t>
            </a:r>
            <a:r>
              <a:rPr lang="cs-CZ" spc="-30" dirty="0">
                <a:solidFill>
                  <a:srgbClr val="404040"/>
                </a:solidFill>
                <a:cs typeface="Calibri"/>
              </a:rPr>
              <a:t>v</a:t>
            </a:r>
            <a:r>
              <a:rPr lang="cs-CZ" dirty="0">
                <a:solidFill>
                  <a:srgbClr val="404040"/>
                </a:solidFill>
                <a:cs typeface="Calibri"/>
              </a:rPr>
              <a:t>á</a:t>
            </a:r>
            <a:r>
              <a:rPr lang="cs-CZ" spc="-20" dirty="0">
                <a:solidFill>
                  <a:srgbClr val="404040"/>
                </a:solidFill>
                <a:cs typeface="Calibri"/>
              </a:rPr>
              <a:t> </a:t>
            </a:r>
            <a:r>
              <a:rPr lang="cs-CZ" spc="-40" dirty="0">
                <a:solidFill>
                  <a:srgbClr val="404040"/>
                </a:solidFill>
                <a:cs typeface="Calibri"/>
              </a:rPr>
              <a:t>z</a:t>
            </a:r>
            <a:r>
              <a:rPr lang="cs-CZ" dirty="0">
                <a:solidFill>
                  <a:srgbClr val="404040"/>
                </a:solidFill>
                <a:cs typeface="Calibri"/>
              </a:rPr>
              <a:t>a</a:t>
            </a:r>
            <a:r>
              <a:rPr lang="cs-CZ" spc="-10" dirty="0">
                <a:solidFill>
                  <a:srgbClr val="404040"/>
                </a:solidFill>
                <a:cs typeface="Calibri"/>
              </a:rPr>
              <a:t> </a:t>
            </a:r>
            <a:r>
              <a:rPr lang="cs-CZ" dirty="0">
                <a:solidFill>
                  <a:srgbClr val="404040"/>
                </a:solidFill>
                <a:cs typeface="Calibri"/>
              </a:rPr>
              <a:t>v</a:t>
            </a:r>
            <a:r>
              <a:rPr lang="cs-CZ" spc="-10" dirty="0">
                <a:solidFill>
                  <a:srgbClr val="404040"/>
                </a:solidFill>
                <a:cs typeface="Calibri"/>
              </a:rPr>
              <a:t>l</a:t>
            </a:r>
            <a:r>
              <a:rPr lang="cs-CZ" dirty="0">
                <a:solidFill>
                  <a:srgbClr val="404040"/>
                </a:solidFill>
                <a:cs typeface="Calibri"/>
              </a:rPr>
              <a:t>a</a:t>
            </a:r>
            <a:r>
              <a:rPr lang="cs-CZ" spc="-30" dirty="0">
                <a:solidFill>
                  <a:srgbClr val="404040"/>
                </a:solidFill>
                <a:cs typeface="Calibri"/>
              </a:rPr>
              <a:t>s</a:t>
            </a:r>
            <a:r>
              <a:rPr lang="cs-CZ" dirty="0">
                <a:solidFill>
                  <a:srgbClr val="404040"/>
                </a:solidFill>
                <a:cs typeface="Calibri"/>
              </a:rPr>
              <a:t>tní.</a:t>
            </a:r>
          </a:p>
          <a:p>
            <a:endParaRPr lang="cs-CZ" dirty="0">
              <a:solidFill>
                <a:srgbClr val="404040"/>
              </a:solidFill>
              <a:cs typeface="Calibri"/>
            </a:endParaRPr>
          </a:p>
          <a:p>
            <a:r>
              <a:rPr lang="cs-CZ" dirty="0">
                <a:solidFill>
                  <a:srgbClr val="404040"/>
                </a:solidFill>
                <a:cs typeface="Calibri"/>
              </a:rPr>
              <a:t>Základní informace typu: voda se vaří při 100°C, hlavní města apod. Neuvádíme zdroj.</a:t>
            </a:r>
          </a:p>
          <a:p>
            <a:endParaRPr lang="cs-CZ" dirty="0">
              <a:solidFill>
                <a:srgbClr val="404040"/>
              </a:solidFill>
              <a:cs typeface="Calibri"/>
            </a:endParaRPr>
          </a:p>
          <a:p>
            <a:r>
              <a:rPr lang="cs-CZ" dirty="0">
                <a:solidFill>
                  <a:srgbClr val="404040"/>
                </a:solidFill>
                <a:cs typeface="Calibri"/>
              </a:rPr>
              <a:t>P</a:t>
            </a:r>
            <a:r>
              <a:rPr lang="cs-CZ" spc="-35" dirty="0">
                <a:solidFill>
                  <a:srgbClr val="404040"/>
                </a:solidFill>
                <a:cs typeface="Calibri"/>
              </a:rPr>
              <a:t>ř</a:t>
            </a:r>
            <a:r>
              <a:rPr lang="cs-CZ" spc="-15" dirty="0">
                <a:solidFill>
                  <a:srgbClr val="404040"/>
                </a:solidFill>
                <a:cs typeface="Calibri"/>
              </a:rPr>
              <a:t>e</a:t>
            </a:r>
            <a:r>
              <a:rPr lang="cs-CZ" spc="-30" dirty="0">
                <a:solidFill>
                  <a:srgbClr val="404040"/>
                </a:solidFill>
                <a:cs typeface="Calibri"/>
              </a:rPr>
              <a:t>v</a:t>
            </a:r>
            <a:r>
              <a:rPr lang="cs-CZ" spc="-50" dirty="0">
                <a:solidFill>
                  <a:srgbClr val="404040"/>
                </a:solidFill>
                <a:cs typeface="Calibri"/>
              </a:rPr>
              <a:t>z</a:t>
            </a:r>
            <a:r>
              <a:rPr lang="cs-CZ" spc="-15" dirty="0">
                <a:solidFill>
                  <a:srgbClr val="404040"/>
                </a:solidFill>
                <a:cs typeface="Calibri"/>
              </a:rPr>
              <a:t>e</a:t>
            </a:r>
            <a:r>
              <a:rPr lang="cs-CZ" dirty="0">
                <a:solidFill>
                  <a:srgbClr val="404040"/>
                </a:solidFill>
                <a:cs typeface="Calibri"/>
              </a:rPr>
              <a:t>tí</a:t>
            </a:r>
            <a:r>
              <a:rPr lang="cs-CZ" spc="20" dirty="0">
                <a:solidFill>
                  <a:srgbClr val="404040"/>
                </a:solidFill>
                <a:cs typeface="Calibri"/>
              </a:rPr>
              <a:t> </a:t>
            </a:r>
            <a:r>
              <a:rPr lang="cs-CZ" spc="-45" dirty="0">
                <a:solidFill>
                  <a:srgbClr val="404040"/>
                </a:solidFill>
                <a:cs typeface="Calibri"/>
              </a:rPr>
              <a:t>m</a:t>
            </a:r>
            <a:r>
              <a:rPr lang="cs-CZ" spc="-20" dirty="0">
                <a:solidFill>
                  <a:srgbClr val="404040"/>
                </a:solidFill>
                <a:cs typeface="Calibri"/>
              </a:rPr>
              <a:t>y</a:t>
            </a:r>
            <a:r>
              <a:rPr lang="cs-CZ" dirty="0">
                <a:solidFill>
                  <a:srgbClr val="404040"/>
                </a:solidFill>
                <a:cs typeface="Calibri"/>
              </a:rPr>
              <a:t>š</a:t>
            </a:r>
            <a:r>
              <a:rPr lang="cs-CZ" spc="-10" dirty="0">
                <a:solidFill>
                  <a:srgbClr val="404040"/>
                </a:solidFill>
                <a:cs typeface="Calibri"/>
              </a:rPr>
              <a:t>l</a:t>
            </a:r>
            <a:r>
              <a:rPr lang="cs-CZ" dirty="0">
                <a:solidFill>
                  <a:srgbClr val="404040"/>
                </a:solidFill>
                <a:cs typeface="Calibri"/>
              </a:rPr>
              <a:t>enky</a:t>
            </a:r>
            <a:r>
              <a:rPr lang="cs-CZ" spc="-5" dirty="0">
                <a:solidFill>
                  <a:srgbClr val="404040"/>
                </a:solidFill>
                <a:cs typeface="Calibri"/>
              </a:rPr>
              <a:t> </a:t>
            </a:r>
            <a:r>
              <a:rPr lang="cs-CZ" dirty="0">
                <a:solidFill>
                  <a:srgbClr val="404040"/>
                </a:solidFill>
                <a:cs typeface="Calibri"/>
              </a:rPr>
              <a:t>či i</a:t>
            </a:r>
            <a:r>
              <a:rPr lang="cs-CZ" spc="-10" dirty="0">
                <a:solidFill>
                  <a:srgbClr val="404040"/>
                </a:solidFill>
                <a:cs typeface="Calibri"/>
              </a:rPr>
              <a:t>n</a:t>
            </a:r>
            <a:r>
              <a:rPr lang="cs-CZ" spc="-40" dirty="0">
                <a:solidFill>
                  <a:srgbClr val="404040"/>
                </a:solidFill>
                <a:cs typeface="Calibri"/>
              </a:rPr>
              <a:t>f</a:t>
            </a:r>
            <a:r>
              <a:rPr lang="cs-CZ" dirty="0">
                <a:solidFill>
                  <a:srgbClr val="404040"/>
                </a:solidFill>
                <a:cs typeface="Calibri"/>
              </a:rPr>
              <a:t>or</a:t>
            </a:r>
            <a:r>
              <a:rPr lang="cs-CZ" spc="-10" dirty="0">
                <a:solidFill>
                  <a:srgbClr val="404040"/>
                </a:solidFill>
                <a:cs typeface="Calibri"/>
              </a:rPr>
              <a:t>m</a:t>
            </a:r>
            <a:r>
              <a:rPr lang="cs-CZ" dirty="0">
                <a:solidFill>
                  <a:srgbClr val="404040"/>
                </a:solidFill>
                <a:cs typeface="Calibri"/>
              </a:rPr>
              <a:t>ace</a:t>
            </a:r>
            <a:r>
              <a:rPr lang="cs-CZ" spc="-10" dirty="0">
                <a:solidFill>
                  <a:srgbClr val="404040"/>
                </a:solidFill>
                <a:cs typeface="Calibri"/>
              </a:rPr>
              <a:t> </a:t>
            </a:r>
            <a:r>
              <a:rPr lang="cs-CZ" dirty="0">
                <a:solidFill>
                  <a:srgbClr val="404040"/>
                </a:solidFill>
                <a:cs typeface="Calibri"/>
              </a:rPr>
              <a:t>b</a:t>
            </a:r>
            <a:r>
              <a:rPr lang="cs-CZ" spc="-25" dirty="0">
                <a:solidFill>
                  <a:srgbClr val="404040"/>
                </a:solidFill>
                <a:cs typeface="Calibri"/>
              </a:rPr>
              <a:t>e</a:t>
            </a:r>
            <a:r>
              <a:rPr lang="cs-CZ" dirty="0">
                <a:solidFill>
                  <a:srgbClr val="404040"/>
                </a:solidFill>
                <a:cs typeface="Calibri"/>
              </a:rPr>
              <a:t>z </a:t>
            </a:r>
            <a:r>
              <a:rPr lang="cs-CZ" spc="5" dirty="0">
                <a:solidFill>
                  <a:srgbClr val="404040"/>
                </a:solidFill>
                <a:cs typeface="Calibri"/>
              </a:rPr>
              <a:t>u</a:t>
            </a:r>
            <a:r>
              <a:rPr lang="cs-CZ" spc="-30" dirty="0">
                <a:solidFill>
                  <a:srgbClr val="404040"/>
                </a:solidFill>
                <a:cs typeface="Calibri"/>
              </a:rPr>
              <a:t>v</a:t>
            </a:r>
            <a:r>
              <a:rPr lang="cs-CZ" dirty="0">
                <a:solidFill>
                  <a:srgbClr val="404040"/>
                </a:solidFill>
                <a:cs typeface="Calibri"/>
              </a:rPr>
              <a:t>edení</a:t>
            </a:r>
            <a:r>
              <a:rPr lang="cs-CZ" spc="-10" dirty="0">
                <a:solidFill>
                  <a:srgbClr val="404040"/>
                </a:solidFill>
                <a:cs typeface="Calibri"/>
              </a:rPr>
              <a:t> </a:t>
            </a:r>
            <a:r>
              <a:rPr lang="cs-CZ" spc="-50" dirty="0">
                <a:solidFill>
                  <a:srgbClr val="404040"/>
                </a:solidFill>
                <a:cs typeface="Calibri"/>
              </a:rPr>
              <a:t>z</a:t>
            </a:r>
            <a:r>
              <a:rPr lang="cs-CZ" dirty="0">
                <a:solidFill>
                  <a:srgbClr val="404040"/>
                </a:solidFill>
                <a:cs typeface="Calibri"/>
              </a:rPr>
              <a:t>d</a:t>
            </a:r>
            <a:r>
              <a:rPr lang="cs-CZ" spc="-40" dirty="0">
                <a:solidFill>
                  <a:srgbClr val="404040"/>
                </a:solidFill>
                <a:cs typeface="Calibri"/>
              </a:rPr>
              <a:t>r</a:t>
            </a:r>
            <a:r>
              <a:rPr lang="cs-CZ" dirty="0">
                <a:solidFill>
                  <a:srgbClr val="404040"/>
                </a:solidFill>
                <a:cs typeface="Calibri"/>
              </a:rPr>
              <a:t>oje.</a:t>
            </a:r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>
              <a:lnSpc>
                <a:spcPct val="100000"/>
              </a:lnSpc>
            </a:pPr>
            <a:r>
              <a:rPr spc="-55" dirty="0"/>
              <a:t>Pla</a:t>
            </a:r>
            <a:r>
              <a:rPr spc="-45" dirty="0"/>
              <a:t>g</a:t>
            </a:r>
            <a:r>
              <a:rPr spc="-55" dirty="0"/>
              <a:t>i</a:t>
            </a:r>
            <a:r>
              <a:rPr spc="-105" dirty="0"/>
              <a:t>á</a:t>
            </a:r>
            <a:r>
              <a:rPr spc="-110" dirty="0"/>
              <a:t>t</a:t>
            </a:r>
            <a:r>
              <a:rPr spc="-45" dirty="0"/>
              <a:t>o</a:t>
            </a:r>
            <a:r>
              <a:rPr spc="-145" dirty="0"/>
              <a:t>r</a:t>
            </a:r>
            <a:r>
              <a:rPr spc="-110" dirty="0"/>
              <a:t>s</a:t>
            </a:r>
            <a:r>
              <a:rPr spc="-60" dirty="0"/>
              <a:t>t</a:t>
            </a:r>
            <a:r>
              <a:rPr spc="-50" dirty="0"/>
              <a:t>v</a:t>
            </a:r>
            <a:r>
              <a:rPr dirty="0"/>
              <a:t>í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884" y="1893213"/>
            <a:ext cx="9811716" cy="190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E38312"/>
              </a:buClr>
              <a:buFont typeface="Arial" panose="020B0604020202020204" pitchFamily="34" charset="0"/>
              <a:buChar char="•"/>
              <a:tabLst>
                <a:tab pos="323850" algn="l"/>
              </a:tabLst>
            </a:pPr>
            <a:r>
              <a:rPr lang="cs-CZ"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 err="1">
                <a:solidFill>
                  <a:srgbClr val="404040"/>
                </a:solidFill>
                <a:latin typeface="Calibri"/>
                <a:cs typeface="Calibri"/>
              </a:rPr>
              <a:t>Ú</a:t>
            </a:r>
            <a:r>
              <a:rPr sz="2400" spc="-55" dirty="0" err="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400" spc="-20" dirty="0" err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400" dirty="0" err="1">
                <a:solidFill>
                  <a:srgbClr val="404040"/>
                </a:solidFill>
                <a:latin typeface="Calibri"/>
                <a:cs typeface="Calibri"/>
              </a:rPr>
              <a:t>slné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/</a:t>
            </a:r>
            <a:r>
              <a:rPr sz="2400" spc="-10" dirty="0" err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dirty="0" err="1">
                <a:solidFill>
                  <a:srgbClr val="404040"/>
                </a:solidFill>
                <a:latin typeface="Calibri"/>
                <a:cs typeface="Calibri"/>
              </a:rPr>
              <a:t>eú</a:t>
            </a:r>
            <a:r>
              <a:rPr sz="2400" spc="-50" dirty="0" err="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400" spc="-20" dirty="0" err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400" dirty="0" err="1">
                <a:solidFill>
                  <a:srgbClr val="404040"/>
                </a:solidFill>
                <a:latin typeface="Calibri"/>
                <a:cs typeface="Calibri"/>
              </a:rPr>
              <a:t>slné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ne</a:t>
            </a:r>
            <a:r>
              <a:rPr lang="cs-CZ" sz="2400" dirty="0">
                <a:solidFill>
                  <a:srgbClr val="404040"/>
                </a:solidFill>
                <a:latin typeface="Calibri"/>
                <a:cs typeface="Calibri"/>
              </a:rPr>
              <a:t>přiznání zdroje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sz="2400" spc="-60" dirty="0" err="1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sz="2400" dirty="0" err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 err="1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400" spc="-25" dirty="0" err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dirty="0" err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10" dirty="0" err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lang="cs-CZ" sz="2400" spc="-35" dirty="0" err="1">
                <a:solidFill>
                  <a:srgbClr val="404040"/>
                </a:solidFill>
                <a:latin typeface="Calibri"/>
                <a:cs typeface="Calibri"/>
              </a:rPr>
              <a:t>ého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au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čerpal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E38312"/>
              </a:buClr>
              <a:buFont typeface="Arial" panose="020B0604020202020204" pitchFamily="34" charset="0"/>
              <a:buChar char="•"/>
              <a:tabLst>
                <a:tab pos="323850" algn="l"/>
              </a:tabLst>
            </a:pPr>
            <a:r>
              <a:rPr lang="cs-CZ"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 err="1">
                <a:solidFill>
                  <a:srgbClr val="404040"/>
                </a:solidFill>
                <a:latin typeface="Calibri"/>
                <a:cs typeface="Calibri"/>
              </a:rPr>
              <a:t>Ci</a:t>
            </a:r>
            <a:r>
              <a:rPr sz="2400" spc="-20" dirty="0" err="1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400" spc="-45" dirty="0" err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400" dirty="0" err="1">
                <a:solidFill>
                  <a:srgbClr val="404040"/>
                </a:solidFill>
                <a:latin typeface="Calibri"/>
                <a:cs typeface="Calibri"/>
              </a:rPr>
              <a:t>ání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děl,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á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ne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yla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použi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 (snaha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ř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ení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le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šího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dojmu)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E38312"/>
              </a:buClr>
              <a:buFont typeface="Arial" panose="020B0604020202020204" pitchFamily="34" charset="0"/>
              <a:buChar char="•"/>
              <a:tabLst>
                <a:tab pos="323850" algn="l"/>
              </a:tabLst>
            </a:pPr>
            <a:r>
              <a:rPr lang="cs-CZ"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 err="1">
                <a:solidFill>
                  <a:srgbClr val="404040"/>
                </a:solidFill>
                <a:latin typeface="Calibri"/>
                <a:cs typeface="Calibri"/>
              </a:rPr>
              <a:t>Naduží</a:t>
            </a:r>
            <a:r>
              <a:rPr sz="2400" spc="-45" dirty="0" err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400" dirty="0" err="1">
                <a:solidFill>
                  <a:srgbClr val="404040"/>
                </a:solidFill>
                <a:latin typeface="Calibri"/>
                <a:cs typeface="Calibri"/>
              </a:rPr>
              <a:t>ání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au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oci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ací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ání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sebe sam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E38312"/>
              </a:buClr>
              <a:buFont typeface="Arial" panose="020B0604020202020204" pitchFamily="34" charset="0"/>
              <a:buChar char="•"/>
              <a:tabLst>
                <a:tab pos="323850" algn="l"/>
              </a:tabLst>
            </a:pPr>
            <a:r>
              <a:rPr lang="cs-CZ"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 err="1">
                <a:solidFill>
                  <a:srgbClr val="404040"/>
                </a:solidFill>
                <a:latin typeface="Calibri"/>
                <a:cs typeface="Calibri"/>
              </a:rPr>
              <a:t>Nep</a:t>
            </a:r>
            <a:r>
              <a:rPr sz="2400" spc="-35" dirty="0" err="1">
                <a:solidFill>
                  <a:srgbClr val="404040"/>
                </a:solidFill>
                <a:latin typeface="Calibri"/>
                <a:cs typeface="Calibri"/>
              </a:rPr>
              <a:t>ř</a:t>
            </a:r>
            <a:r>
              <a:rPr sz="2400" dirty="0" err="1">
                <a:solidFill>
                  <a:srgbClr val="404040"/>
                </a:solidFill>
                <a:latin typeface="Calibri"/>
                <a:cs typeface="Calibri"/>
              </a:rPr>
              <a:t>esné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č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neúplné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ci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ace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(ztí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ž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ení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ide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tifi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ace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oje)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3615" y="1060856"/>
            <a:ext cx="10424769" cy="738664"/>
          </a:xfrm>
        </p:spPr>
        <p:txBody>
          <a:bodyPr/>
          <a:lstStyle/>
          <a:p>
            <a:r>
              <a:rPr lang="cs-CZ" dirty="0"/>
              <a:t>Nejčastější citační prohřešky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25221" y="1908301"/>
            <a:ext cx="5908980" cy="400109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CTRL+C, CTRL+V</a:t>
            </a:r>
          </a:p>
          <a:p>
            <a:r>
              <a:rPr lang="cs-CZ" dirty="0"/>
              <a:t>	nejčastěji spojeno s internetovými zdroji – 	vydávání cizí myšlenky za vlastní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 textu provedu malé úpravy (přehození vět, vypuštění některých pasáží apod., nahrazení slov) a text vydám za vlastní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Spojím více textů nebo pasáží z různých dokumentů do jednoho textu, který vydám za vlastní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Citát vydávám za parafrázi, tzn. citovaný text neuvedu do uvozovek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Citaci zapíšu špatně (většinou neúmyslně) – pak může být problematické dohledat zdrojový dokument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Necitujeme použité obrázky, grafy, tabulky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458200" y="4110553"/>
            <a:ext cx="3058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hlinkClick r:id="rId2"/>
              </a:rPr>
              <a:t>https://americanlibrariesmagazine.org/whaddyamean/</a:t>
            </a:r>
            <a:endParaRPr lang="cs-CZ" sz="1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322" y="1981200"/>
            <a:ext cx="4191000" cy="21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2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>
              <a:lnSpc>
                <a:spcPct val="100000"/>
              </a:lnSpc>
            </a:pPr>
            <a:r>
              <a:rPr spc="-55" dirty="0"/>
              <a:t>Z</a:t>
            </a:r>
            <a:r>
              <a:rPr spc="-50" dirty="0"/>
              <a:t>j</a:t>
            </a:r>
            <a:r>
              <a:rPr spc="-55" dirty="0"/>
              <a:t>i</a:t>
            </a:r>
            <a:r>
              <a:rPr spc="-50" dirty="0"/>
              <a:t>š</a:t>
            </a:r>
            <a:r>
              <a:rPr spc="-55" dirty="0"/>
              <a:t>ť</a:t>
            </a:r>
            <a:r>
              <a:rPr spc="-70" dirty="0"/>
              <a:t>o</a:t>
            </a:r>
            <a:r>
              <a:rPr spc="-120" dirty="0"/>
              <a:t>v</a:t>
            </a:r>
            <a:r>
              <a:rPr spc="-55" dirty="0"/>
              <a:t>á</a:t>
            </a:r>
            <a:r>
              <a:rPr spc="-50" dirty="0"/>
              <a:t>n</a:t>
            </a:r>
            <a:r>
              <a:rPr dirty="0"/>
              <a:t>í</a:t>
            </a:r>
            <a:r>
              <a:rPr spc="-100" dirty="0"/>
              <a:t> </a:t>
            </a:r>
            <a:r>
              <a:rPr spc="-50" dirty="0"/>
              <a:t>p</a:t>
            </a:r>
            <a:r>
              <a:rPr spc="-55" dirty="0"/>
              <a:t>la</a:t>
            </a:r>
            <a:r>
              <a:rPr spc="-45" dirty="0"/>
              <a:t>g</a:t>
            </a:r>
            <a:r>
              <a:rPr spc="-55" dirty="0"/>
              <a:t>i</a:t>
            </a:r>
            <a:r>
              <a:rPr spc="-105" dirty="0"/>
              <a:t>á</a:t>
            </a:r>
            <a:r>
              <a:rPr spc="-110" dirty="0"/>
              <a:t>t</a:t>
            </a:r>
            <a:r>
              <a:rPr spc="-45" dirty="0"/>
              <a:t>o</a:t>
            </a:r>
            <a:r>
              <a:rPr spc="-145" dirty="0"/>
              <a:t>r</a:t>
            </a:r>
            <a:r>
              <a:rPr spc="-110" dirty="0"/>
              <a:t>s</a:t>
            </a:r>
            <a:r>
              <a:rPr spc="-60" dirty="0"/>
              <a:t>t</a:t>
            </a:r>
            <a:r>
              <a:rPr spc="-50" dirty="0"/>
              <a:t>v</a:t>
            </a:r>
            <a:r>
              <a:rPr dirty="0"/>
              <a:t>í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884" y="1893046"/>
            <a:ext cx="8172450" cy="2477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E38312"/>
              </a:buClr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sz="2000" spc="-15" dirty="0" err="1" smtClean="0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sz="2000" dirty="0" err="1" smtClean="0">
                <a:solidFill>
                  <a:srgbClr val="404040"/>
                </a:solidFill>
                <a:latin typeface="Calibri"/>
                <a:cs typeface="Calibri"/>
              </a:rPr>
              <a:t>ákladní</a:t>
            </a:r>
            <a:r>
              <a:rPr sz="2000" spc="10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ř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tu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ek vůči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adem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ck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ý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ra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vům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– 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ř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eší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discip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inární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ř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ád 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ulty</a:t>
            </a:r>
            <a:endParaRPr sz="2000" dirty="0"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Clr>
                <a:srgbClr val="E38312"/>
              </a:buClr>
              <a:buFont typeface="Arial" panose="020B0604020202020204" pitchFamily="34" charset="0"/>
              <a:buChar char="•"/>
            </a:pPr>
            <a:endParaRPr sz="21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00000"/>
              </a:lnSpc>
              <a:spcBef>
                <a:spcPts val="1"/>
              </a:spcBef>
              <a:buClr>
                <a:srgbClr val="E38312"/>
              </a:buClr>
              <a:buFont typeface="Arial" panose="020B0604020202020204" pitchFamily="34" charset="0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E38312"/>
              </a:buClr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cs-CZ"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Od</a:t>
            </a:r>
            <a:r>
              <a:rPr sz="2000" spc="-20" dirty="0" err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30" dirty="0" err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spc="-50" dirty="0" err="1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000" spc="-35" dirty="0" err="1">
                <a:solidFill>
                  <a:srgbClr val="404040"/>
                </a:solidFill>
                <a:latin typeface="Calibri"/>
                <a:cs typeface="Calibri"/>
              </a:rPr>
              <a:t>á</a:t>
            </a:r>
            <a:r>
              <a:rPr sz="2000" spc="-30" dirty="0" err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árna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zá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ě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eč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ý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ch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ací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– 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edoucí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m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á p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ov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inno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zji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tit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%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shodu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65"/>
              </a:spcBef>
              <a:buClr>
                <a:srgbClr val="E38312"/>
              </a:buClr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cs-CZ"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IS MU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– fu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ce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35" dirty="0">
                <a:solidFill>
                  <a:srgbClr val="404040"/>
                </a:solidFill>
                <a:latin typeface="Calibri"/>
                <a:cs typeface="Calibri"/>
              </a:rPr>
              <a:t>„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ejce 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ejci“ o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haluje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shod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pasá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ž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50"/>
              </a:spcBef>
              <a:buClr>
                <a:srgbClr val="E38312"/>
              </a:buClr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cs-CZ"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  <a:hlinkClick r:id="rId3"/>
              </a:rPr>
              <a:t>d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  <a:hlinkClick r:id="rId3"/>
              </a:rPr>
              <a:t>v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  <a:hlinkClick r:id="rId3"/>
              </a:rPr>
              <a:t>z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  <a:hlinkClick r:id="rId3"/>
              </a:rPr>
              <a:t>dej.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  <a:hlinkClick r:id="rId3"/>
              </a:rPr>
              <a:t>z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40" y="1524000"/>
            <a:ext cx="10058400" cy="483096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19200" y="533400"/>
            <a:ext cx="6402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IS MU: Úschovna souborů: Vyhledat podobné soubory</a:t>
            </a:r>
          </a:p>
        </p:txBody>
      </p:sp>
    </p:spTree>
    <p:extLst>
      <p:ext uri="{BB962C8B-B14F-4D97-AF65-F5344CB8AC3E}">
        <p14:creationId xmlns:p14="http://schemas.microsoft.com/office/powerpoint/2010/main" val="355606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10058400" cy="538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81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6857" y="2132228"/>
            <a:ext cx="4100829" cy="2078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80"/>
              </a:lnSpc>
            </a:pPr>
            <a:r>
              <a:rPr sz="8000" b="0" spc="-204" dirty="0">
                <a:solidFill>
                  <a:srgbClr val="252525"/>
                </a:solidFill>
                <a:latin typeface="Calibri Light"/>
                <a:cs typeface="Calibri Light"/>
              </a:rPr>
              <a:t>V</a:t>
            </a:r>
            <a:r>
              <a:rPr sz="8000" b="0" dirty="0">
                <a:solidFill>
                  <a:srgbClr val="252525"/>
                </a:solidFill>
                <a:latin typeface="Calibri Light"/>
                <a:cs typeface="Calibri Light"/>
              </a:rPr>
              <a:t>y</a:t>
            </a:r>
            <a:r>
              <a:rPr sz="8000" b="0" spc="-75" dirty="0">
                <a:solidFill>
                  <a:srgbClr val="252525"/>
                </a:solidFill>
                <a:latin typeface="Calibri Light"/>
                <a:cs typeface="Calibri Light"/>
              </a:rPr>
              <a:t>t</a:t>
            </a:r>
            <a:r>
              <a:rPr sz="8000" b="0" spc="-180" dirty="0">
                <a:solidFill>
                  <a:srgbClr val="252525"/>
                </a:solidFill>
                <a:latin typeface="Calibri Light"/>
                <a:cs typeface="Calibri Light"/>
              </a:rPr>
              <a:t>v</a:t>
            </a:r>
            <a:r>
              <a:rPr sz="8000" b="0" spc="-50" dirty="0">
                <a:solidFill>
                  <a:srgbClr val="252525"/>
                </a:solidFill>
                <a:latin typeface="Calibri Light"/>
                <a:cs typeface="Calibri Light"/>
              </a:rPr>
              <a:t>ář</a:t>
            </a:r>
            <a:r>
              <a:rPr sz="8000" b="0" spc="-60" dirty="0">
                <a:solidFill>
                  <a:srgbClr val="252525"/>
                </a:solidFill>
                <a:latin typeface="Calibri Light"/>
                <a:cs typeface="Calibri Light"/>
              </a:rPr>
              <a:t>í</a:t>
            </a:r>
            <a:r>
              <a:rPr sz="8000" b="0" spc="-50" dirty="0">
                <a:solidFill>
                  <a:srgbClr val="252525"/>
                </a:solidFill>
                <a:latin typeface="Calibri Light"/>
                <a:cs typeface="Calibri Light"/>
              </a:rPr>
              <a:t>m</a:t>
            </a:r>
            <a:r>
              <a:rPr sz="8000" b="0" dirty="0">
                <a:solidFill>
                  <a:srgbClr val="252525"/>
                </a:solidFill>
                <a:latin typeface="Calibri Light"/>
                <a:cs typeface="Calibri Light"/>
              </a:rPr>
              <a:t>e</a:t>
            </a:r>
            <a:endParaRPr sz="8000">
              <a:latin typeface="Calibri Light"/>
              <a:cs typeface="Calibri Light"/>
            </a:endParaRPr>
          </a:p>
          <a:p>
            <a:pPr marL="2005964">
              <a:lnSpc>
                <a:spcPts val="8880"/>
              </a:lnSpc>
            </a:pPr>
            <a:r>
              <a:rPr sz="8000" b="0" spc="-45" dirty="0">
                <a:solidFill>
                  <a:srgbClr val="252525"/>
                </a:solidFill>
                <a:latin typeface="Calibri Light"/>
                <a:cs typeface="Calibri Light"/>
              </a:rPr>
              <a:t>c</a:t>
            </a:r>
            <a:r>
              <a:rPr sz="8000" b="0" spc="-75" dirty="0">
                <a:solidFill>
                  <a:srgbClr val="252525"/>
                </a:solidFill>
                <a:latin typeface="Calibri Light"/>
                <a:cs typeface="Calibri Light"/>
              </a:rPr>
              <a:t>i</a:t>
            </a:r>
            <a:r>
              <a:rPr sz="8000" b="0" spc="-204" dirty="0">
                <a:solidFill>
                  <a:srgbClr val="252525"/>
                </a:solidFill>
                <a:latin typeface="Calibri Light"/>
                <a:cs typeface="Calibri Light"/>
              </a:rPr>
              <a:t>t</a:t>
            </a:r>
            <a:r>
              <a:rPr sz="8000" b="0" spc="-50" dirty="0">
                <a:solidFill>
                  <a:srgbClr val="252525"/>
                </a:solidFill>
                <a:latin typeface="Calibri Light"/>
                <a:cs typeface="Calibri Light"/>
              </a:rPr>
              <a:t>a</a:t>
            </a:r>
            <a:r>
              <a:rPr sz="8000" b="0" spc="-45" dirty="0">
                <a:solidFill>
                  <a:srgbClr val="252525"/>
                </a:solidFill>
                <a:latin typeface="Calibri Light"/>
                <a:cs typeface="Calibri Light"/>
              </a:rPr>
              <a:t>c</a:t>
            </a:r>
            <a:r>
              <a:rPr sz="8000" b="0" spc="-20" dirty="0">
                <a:solidFill>
                  <a:srgbClr val="252525"/>
                </a:solidFill>
                <a:latin typeface="Calibri Light"/>
                <a:cs typeface="Calibri Light"/>
              </a:rPr>
              <a:t>i</a:t>
            </a:r>
            <a:endParaRPr sz="80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34656" y="1391411"/>
            <a:ext cx="0" cy="3558540"/>
          </a:xfrm>
          <a:custGeom>
            <a:avLst/>
            <a:gdLst/>
            <a:ahLst/>
            <a:cxnLst/>
            <a:rect l="l" t="t" r="r" b="b"/>
            <a:pathLst>
              <a:path h="3558540">
                <a:moveTo>
                  <a:pt x="0" y="0"/>
                </a:moveTo>
                <a:lnTo>
                  <a:pt x="0" y="3558158"/>
                </a:lnTo>
              </a:path>
            </a:pathLst>
          </a:custGeom>
          <a:ln w="12192">
            <a:solidFill>
              <a:srgbClr val="626F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0" y="457199"/>
                </a:moveTo>
                <a:lnTo>
                  <a:pt x="12188952" y="457199"/>
                </a:lnTo>
                <a:lnTo>
                  <a:pt x="12188952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34136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8"/>
                </a:moveTo>
                <a:lnTo>
                  <a:pt x="12188952" y="64008"/>
                </a:lnTo>
                <a:lnTo>
                  <a:pt x="12188952" y="0"/>
                </a:lnTo>
                <a:lnTo>
                  <a:pt x="0" y="0"/>
                </a:lnTo>
                <a:lnTo>
                  <a:pt x="0" y="64008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97E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2507</TotalTime>
  <Words>1133</Words>
  <Application>Microsoft Office PowerPoint</Application>
  <PresentationFormat>Širokoúhlá obrazovka</PresentationFormat>
  <Paragraphs>212</Paragraphs>
  <Slides>25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 Unicode MS</vt:lpstr>
      <vt:lpstr>Arial</vt:lpstr>
      <vt:lpstr>Calibri</vt:lpstr>
      <vt:lpstr>Calibri Light</vt:lpstr>
      <vt:lpstr>Times New Roman</vt:lpstr>
      <vt:lpstr>Office Theme</vt:lpstr>
      <vt:lpstr>Prezentace aplikace PowerPoint</vt:lpstr>
      <vt:lpstr>PROČ? </vt:lpstr>
      <vt:lpstr>Citační slovníček</vt:lpstr>
      <vt:lpstr>Plagiátorství </vt:lpstr>
      <vt:lpstr>Nejčastější citační prohřešky</vt:lpstr>
      <vt:lpstr>Zjišťování plagiátorství </vt:lpstr>
      <vt:lpstr>Prezentace aplikace PowerPoint</vt:lpstr>
      <vt:lpstr>Prezentace aplikace PowerPoint</vt:lpstr>
      <vt:lpstr>Prezentace aplikace PowerPoint</vt:lpstr>
      <vt:lpstr>JAK  </vt:lpstr>
      <vt:lpstr>Postup  </vt:lpstr>
      <vt:lpstr>Prezentace aplikace PowerPoint</vt:lpstr>
      <vt:lpstr>Prezentace aplikace PowerPoint</vt:lpstr>
      <vt:lpstr>Struktura</vt:lpstr>
      <vt:lpstr>Tvůrce</vt:lpstr>
      <vt:lpstr>Název</vt:lpstr>
      <vt:lpstr>Nakladatelské údaje</vt:lpstr>
      <vt:lpstr>Údaj o vydání</vt:lpstr>
      <vt:lpstr>Seriálové údaje a rozsah</vt:lpstr>
      <vt:lpstr>Generátory citací, Citační manažery </vt:lpstr>
      <vt:lpstr>Prezentace aplikace PowerPoint</vt:lpstr>
      <vt:lpstr>Jméno-datum </vt:lpstr>
      <vt:lpstr>Sekundární citování</vt:lpstr>
      <vt:lpstr>Prezentace aplikace PowerPoint</vt:lpstr>
      <vt:lpstr>Použité zdroje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Citování</dc:title>
  <dc:creator>Uživatel</dc:creator>
  <cp:lastModifiedBy>Marcela Poučová</cp:lastModifiedBy>
  <cp:revision>109</cp:revision>
  <dcterms:created xsi:type="dcterms:W3CDTF">2020-02-12T11:14:09Z</dcterms:created>
  <dcterms:modified xsi:type="dcterms:W3CDTF">2020-03-03T15:55:13Z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2019-10-22T00:00:00Z</vt:filetime>
  </property>
  <property fmtid="{D5CDD505-2E9C-101B-9397-08002B2CF9AE}" pid="3" name="LastSaved">
    <vt:filetime>2020-02-12T00:00:00Z</vt:filetime>
  </property>
</Properties>
</file>