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87" r:id="rId14"/>
    <p:sldId id="269" r:id="rId15"/>
    <p:sldId id="271" r:id="rId16"/>
    <p:sldId id="270" r:id="rId17"/>
    <p:sldId id="278" r:id="rId18"/>
    <p:sldId id="279" r:id="rId19"/>
    <p:sldId id="276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69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75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095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20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8729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4532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021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287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05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91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966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067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99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73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8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20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674D5-E306-4D6A-8466-3C400D89A1F9}" type="datetimeFigureOut">
              <a:rPr lang="cs-CZ" smtClean="0"/>
              <a:t>5. 9. 2023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DDABB54-7C1B-47EE-9610-246CEB049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72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870022-8C1E-4C66-8801-F8F45E76FC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6349" y="1984016"/>
            <a:ext cx="7766936" cy="1646302"/>
          </a:xfrm>
        </p:spPr>
        <p:txBody>
          <a:bodyPr/>
          <a:lstStyle/>
          <a:p>
            <a:r>
              <a:rPr lang="cs-CZ" dirty="0"/>
              <a:t>IMAk13   Matematika 3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1A6D883-CB04-46AE-ABB4-E972168A95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040" y="3899912"/>
            <a:ext cx="7766936" cy="1096899"/>
          </a:xfrm>
        </p:spPr>
        <p:txBody>
          <a:bodyPr>
            <a:normAutofit/>
          </a:bodyPr>
          <a:lstStyle/>
          <a:p>
            <a:r>
              <a:rPr lang="cs-CZ" sz="3200" dirty="0"/>
              <a:t>1. konzultace</a:t>
            </a:r>
          </a:p>
        </p:txBody>
      </p:sp>
    </p:spTree>
    <p:extLst>
      <p:ext uri="{BB962C8B-B14F-4D97-AF65-F5344CB8AC3E}">
        <p14:creationId xmlns:p14="http://schemas.microsoft.com/office/powerpoint/2010/main" val="1418759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Uspořádání v 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Binární relace U v množině M je</a:t>
            </a:r>
          </a:p>
          <a:p>
            <a:pPr marL="0" indent="0">
              <a:buNone/>
            </a:pPr>
            <a:r>
              <a:rPr lang="cs-CZ" sz="1800" b="1" dirty="0">
                <a:effectLst/>
                <a:ea typeface="Times New Roman" panose="02020603050405020304" pitchFamily="18" charset="0"/>
              </a:rPr>
              <a:t>uspořádání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(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částečné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) v M, právě když je AS a T;</a:t>
            </a:r>
          </a:p>
          <a:p>
            <a:pPr marL="0" indent="0">
              <a:buNone/>
            </a:pPr>
            <a:r>
              <a:rPr lang="cs-CZ" b="1" dirty="0">
                <a:ea typeface="Times New Roman" panose="02020603050405020304" pitchFamily="18" charset="0"/>
              </a:rPr>
              <a:t>lineární uspořádání v M</a:t>
            </a:r>
            <a:r>
              <a:rPr lang="cs-CZ" dirty="0">
                <a:ea typeface="Times New Roman" panose="02020603050405020304" pitchFamily="18" charset="0"/>
              </a:rPr>
              <a:t>, právě když je AS a T a SO;</a:t>
            </a:r>
          </a:p>
          <a:p>
            <a:pPr marL="0" indent="0">
              <a:buNone/>
            </a:pPr>
            <a:r>
              <a:rPr lang="cs-CZ" b="1" dirty="0">
                <a:ea typeface="Times New Roman" panose="02020603050405020304" pitchFamily="18" charset="0"/>
              </a:rPr>
              <a:t>o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stré lineární uspořádání v M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, právě když je AS a T a SO a AR.</a:t>
            </a:r>
          </a:p>
          <a:p>
            <a:pPr marL="0" indent="0">
              <a:buNone/>
            </a:pP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822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Rozhodněte, jaké vlastnosti mají následující binární relace v množině M = {a, b, c, d}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1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b,c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a,a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b,b</a:t>
            </a:r>
            <a:r>
              <a:rPr lang="en-US" dirty="0">
                <a:effectLst/>
                <a:ea typeface="Times New Roman" panose="02020603050405020304" pitchFamily="18" charset="0"/>
              </a:rPr>
              <a:t>], 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c,c</a:t>
            </a:r>
            <a:r>
              <a:rPr lang="cs-CZ" dirty="0">
                <a:effectLst/>
                <a:ea typeface="Times New Roman" panose="02020603050405020304" pitchFamily="18" charset="0"/>
              </a:rPr>
              <a:t>], </a:t>
            </a:r>
            <a:r>
              <a:rPr lang="en-US" dirty="0">
                <a:effectLst/>
                <a:ea typeface="Times New Roman" panose="02020603050405020304" pitchFamily="18" charset="0"/>
              </a:rPr>
              <a:t>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d,d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}  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2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c,d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a,a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b,b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3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d,c</a:t>
            </a:r>
            <a:r>
              <a:rPr lang="en-US" dirty="0">
                <a:effectLst/>
                <a:ea typeface="Times New Roman" panose="02020603050405020304" pitchFamily="18" charset="0"/>
              </a:rPr>
              <a:t>],[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b,d</a:t>
            </a:r>
            <a:r>
              <a:rPr lang="en-US" dirty="0">
                <a:effectLst/>
                <a:ea typeface="Times New Roman" panose="02020603050405020304" pitchFamily="18" charset="0"/>
              </a:rPr>
              <a:t>],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a,c</a:t>
            </a:r>
            <a:r>
              <a:rPr lang="cs-CZ" dirty="0">
                <a:effectLst/>
                <a:ea typeface="Times New Roman" panose="02020603050405020304" pitchFamily="18" charset="0"/>
              </a:rPr>
              <a:t>], </a:t>
            </a:r>
            <a:r>
              <a:rPr lang="en-US" dirty="0">
                <a:effectLst/>
                <a:ea typeface="Times New Roman" panose="02020603050405020304" pitchFamily="18" charset="0"/>
              </a:rPr>
              <a:t>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a,d</a:t>
            </a:r>
            <a:r>
              <a:rPr lang="en-US" dirty="0">
                <a:effectLst/>
                <a:ea typeface="Times New Roman" panose="02020603050405020304" pitchFamily="18" charset="0"/>
              </a:rPr>
              <a:t>], 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b,c</a:t>
            </a:r>
            <a:r>
              <a:rPr lang="cs-CZ" dirty="0">
                <a:effectLst/>
                <a:ea typeface="Times New Roman" panose="02020603050405020304" pitchFamily="18" charset="0"/>
              </a:rPr>
              <a:t>]}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4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b,c</a:t>
            </a:r>
            <a:r>
              <a:rPr lang="en-US" dirty="0">
                <a:effectLst/>
                <a:ea typeface="Times New Roman" panose="02020603050405020304" pitchFamily="18" charset="0"/>
              </a:rPr>
              <a:t>],[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b,a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5</a:t>
            </a:r>
            <a:r>
              <a:rPr lang="cs-CZ" dirty="0">
                <a:effectLst/>
                <a:ea typeface="Times New Roman" panose="02020603050405020304" pitchFamily="18" charset="0"/>
              </a:rPr>
              <a:t> = </a:t>
            </a:r>
            <a:r>
              <a:rPr lang="en-US" dirty="0">
                <a:effectLst/>
                <a:ea typeface="Times New Roman" panose="02020603050405020304" pitchFamily="18" charset="0"/>
              </a:rPr>
              <a:t>{[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a,a</a:t>
            </a:r>
            <a:r>
              <a:rPr lang="en-US" dirty="0">
                <a:effectLst/>
                <a:ea typeface="Times New Roman" panose="02020603050405020304" pitchFamily="18" charset="0"/>
              </a:rPr>
              <a:t>], 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b,b</a:t>
            </a:r>
            <a:r>
              <a:rPr lang="cs-CZ" dirty="0">
                <a:effectLst/>
                <a:ea typeface="Times New Roman" panose="02020603050405020304" pitchFamily="18" charset="0"/>
              </a:rPr>
              <a:t>], </a:t>
            </a:r>
            <a:r>
              <a:rPr lang="en-US" dirty="0">
                <a:effectLst/>
                <a:ea typeface="Times New Roman" panose="02020603050405020304" pitchFamily="18" charset="0"/>
              </a:rPr>
              <a:t>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c,c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,</a:t>
            </a:r>
            <a:r>
              <a:rPr lang="en-US" dirty="0">
                <a:effectLst/>
                <a:ea typeface="Times New Roman" panose="02020603050405020304" pitchFamily="18" charset="0"/>
              </a:rPr>
              <a:t>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c,b</a:t>
            </a:r>
            <a:r>
              <a:rPr lang="en-US" dirty="0">
                <a:effectLst/>
                <a:ea typeface="Times New Roman" panose="02020603050405020304" pitchFamily="18" charset="0"/>
              </a:rPr>
              <a:t>], 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b,c</a:t>
            </a:r>
            <a:r>
              <a:rPr lang="en-US" dirty="0">
                <a:effectLst/>
                <a:ea typeface="Times New Roman" panose="02020603050405020304" pitchFamily="18" charset="0"/>
              </a:rPr>
              <a:t>],[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b,a</a:t>
            </a:r>
            <a:r>
              <a:rPr lang="en-US" dirty="0">
                <a:effectLst/>
                <a:ea typeface="Times New Roman" panose="02020603050405020304" pitchFamily="18" charset="0"/>
              </a:rPr>
              <a:t>],</a:t>
            </a:r>
            <a:r>
              <a:rPr lang="cs-CZ" dirty="0">
                <a:effectLst/>
                <a:ea typeface="Times New Roman" panose="02020603050405020304" pitchFamily="18" charset="0"/>
              </a:rPr>
              <a:t>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a,b</a:t>
            </a:r>
            <a:r>
              <a:rPr lang="cs-CZ" dirty="0">
                <a:effectLst/>
                <a:ea typeface="Times New Roman" panose="02020603050405020304" pitchFamily="18" charset="0"/>
              </a:rPr>
              <a:t>],[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a,c</a:t>
            </a:r>
            <a:r>
              <a:rPr lang="cs-CZ" dirty="0">
                <a:effectLst/>
                <a:ea typeface="Times New Roman" panose="02020603050405020304" pitchFamily="18" charset="0"/>
              </a:rPr>
              <a:t>], 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c,a</a:t>
            </a:r>
            <a:r>
              <a:rPr lang="cs-CZ" dirty="0">
                <a:effectLst/>
                <a:ea typeface="Times New Roman" panose="02020603050405020304" pitchFamily="18" charset="0"/>
              </a:rPr>
              <a:t>], </a:t>
            </a:r>
            <a:r>
              <a:rPr lang="en-US" dirty="0">
                <a:effectLst/>
                <a:ea typeface="Times New Roman" panose="02020603050405020304" pitchFamily="18" charset="0"/>
              </a:rPr>
              <a:t>[</a:t>
            </a:r>
            <a:r>
              <a:rPr lang="en-US" dirty="0" err="1">
                <a:effectLst/>
                <a:ea typeface="Times New Roman" panose="02020603050405020304" pitchFamily="18" charset="0"/>
              </a:rPr>
              <a:t>d,d</a:t>
            </a:r>
            <a:r>
              <a:rPr lang="en-US" dirty="0">
                <a:effectLst/>
                <a:ea typeface="Times New Roman" panose="02020603050405020304" pitchFamily="18" charset="0"/>
              </a:rPr>
              <a:t>]</a:t>
            </a:r>
            <a:r>
              <a:rPr lang="cs-CZ" dirty="0">
                <a:effectLst/>
                <a:ea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6</a:t>
            </a:r>
            <a:r>
              <a:rPr lang="cs-CZ" dirty="0">
                <a:effectLst/>
                <a:ea typeface="Times New Roman" panose="02020603050405020304" pitchFamily="18" charset="0"/>
              </a:rPr>
              <a:t> = {[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c,a</a:t>
            </a:r>
            <a:r>
              <a:rPr lang="cs-CZ" dirty="0">
                <a:effectLst/>
                <a:ea typeface="Times New Roman" panose="02020603050405020304" pitchFamily="18" charset="0"/>
              </a:rPr>
              <a:t>], 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d,b</a:t>
            </a:r>
            <a:r>
              <a:rPr lang="cs-CZ" dirty="0">
                <a:effectLst/>
                <a:ea typeface="Times New Roman" panose="02020603050405020304" pitchFamily="18" charset="0"/>
              </a:rPr>
              <a:t>]}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R</a:t>
            </a:r>
            <a:r>
              <a:rPr lang="cs-CZ" baseline="-25000" dirty="0">
                <a:effectLst/>
                <a:ea typeface="Times New Roman" panose="02020603050405020304" pitchFamily="18" charset="0"/>
              </a:rPr>
              <a:t>7</a:t>
            </a:r>
            <a:r>
              <a:rPr lang="cs-CZ" dirty="0">
                <a:effectLst/>
                <a:ea typeface="Times New Roman" panose="02020603050405020304" pitchFamily="18" charset="0"/>
              </a:rPr>
              <a:t> = {[</a:t>
            </a:r>
            <a:r>
              <a:rPr lang="cs-CZ" dirty="0" err="1">
                <a:effectLst/>
                <a:ea typeface="Times New Roman" panose="02020603050405020304" pitchFamily="18" charset="0"/>
              </a:rPr>
              <a:t>a,a</a:t>
            </a:r>
            <a:r>
              <a:rPr lang="cs-CZ" dirty="0">
                <a:effectLst/>
                <a:ea typeface="Times New Roman" panose="02020603050405020304" pitchFamily="18" charset="0"/>
              </a:rPr>
              <a:t>]}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599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14094"/>
            <a:ext cx="9168002" cy="44700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3. Rozhodněte o vlastnostech následujících relací: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a) rovnost v množině přirozených čísel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b) relace „být menší“ v množině přirozených čísel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c) relace „být podmnožinou“ v libovolném systému množin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d) kolmost přímek v množině všech přímek roviny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e) rovnoběžnost přímek v množině všech přímek roviny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f) shodnost </a:t>
            </a:r>
            <a:r>
              <a:rPr lang="cs-CZ" dirty="0">
                <a:ea typeface="Times New Roman" panose="02020603050405020304" pitchFamily="18" charset="0"/>
              </a:rPr>
              <a:t>úseček</a:t>
            </a:r>
            <a:r>
              <a:rPr lang="cs-CZ" dirty="0">
                <a:effectLst/>
                <a:ea typeface="Times New Roman" panose="02020603050405020304" pitchFamily="18" charset="0"/>
              </a:rPr>
              <a:t> v množině všech úseček roviny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g) relace „být sourozencem“ v množině lidí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h) relace „být otcem“ ve vaší rodině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i) relace „narodit se ve stejném měsíci“ v množině lidí v této místnosti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j) relace „dávat stejný zbytek při dělení číslem 3“ v množině přirozených čísel.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Pokud je některá z výše uvedených relací relace ekvivalence, určete příslušný rozklad množiny.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541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2DE302F-075A-4D4A-9A04-7BCC97B8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8232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Rozhodněte, které množiny tvarů jsou navzájem ekvivalentní.</a:t>
            </a:r>
          </a:p>
          <a:p>
            <a:pPr marL="0" indent="0">
              <a:buNone/>
            </a:pPr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  <p:pic>
        <p:nvPicPr>
          <p:cNvPr id="91" name="Obrázek 90">
            <a:extLst>
              <a:ext uri="{FF2B5EF4-FFF2-40B4-BE49-F238E27FC236}">
                <a16:creationId xmlns:a16="http://schemas.microsoft.com/office/drawing/2014/main" xmlns="" id="{D030BAF8-CA5B-46ED-BE3E-E4F1376A0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8274" y="2204086"/>
            <a:ext cx="7554788" cy="416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916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2DE302F-075A-4D4A-9A04-7BCC97B8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88232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Rozhodněte, které množiny tvarů jsou navzájem ekvivalentní.</a:t>
            </a:r>
          </a:p>
          <a:p>
            <a:pPr marL="0" indent="0">
              <a:buNone/>
            </a:pPr>
            <a:endParaRPr lang="cs-CZ" dirty="0">
              <a:latin typeface="Trebuchet MS" panose="020B0603020202020204" pitchFamily="34" charset="0"/>
            </a:endParaRPr>
          </a:p>
        </p:txBody>
      </p:sp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xmlns="" id="{1CCB15FA-EBC3-45A8-919D-F8802BADA916}"/>
              </a:ext>
            </a:extLst>
          </p:cNvPr>
          <p:cNvGrpSpPr/>
          <p:nvPr/>
        </p:nvGrpSpPr>
        <p:grpSpPr>
          <a:xfrm>
            <a:off x="-193961" y="2327564"/>
            <a:ext cx="4641272" cy="845127"/>
            <a:chOff x="-193961" y="2327564"/>
            <a:chExt cx="4641272" cy="845127"/>
          </a:xfrm>
        </p:grpSpPr>
        <p:cxnSp>
          <p:nvCxnSpPr>
            <p:cNvPr id="5" name="Přímá spojnice 4">
              <a:extLst>
                <a:ext uri="{FF2B5EF4-FFF2-40B4-BE49-F238E27FC236}">
                  <a16:creationId xmlns:a16="http://schemas.microsoft.com/office/drawing/2014/main" xmlns="" id="{346B3AA2-36CC-46D4-9945-201BBCEE9F38}"/>
                </a:ext>
              </a:extLst>
            </p:cNvPr>
            <p:cNvCxnSpPr>
              <a:cxnSpLocks/>
            </p:cNvCxnSpPr>
            <p:nvPr/>
          </p:nvCxnSpPr>
          <p:spPr>
            <a:xfrm>
              <a:off x="2008911" y="2327564"/>
              <a:ext cx="202276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blouk 8">
              <a:extLst>
                <a:ext uri="{FF2B5EF4-FFF2-40B4-BE49-F238E27FC236}">
                  <a16:creationId xmlns:a16="http://schemas.microsoft.com/office/drawing/2014/main" xmlns="" id="{00637182-AC67-41FE-9CDE-272B5D4E7021}"/>
                </a:ext>
              </a:extLst>
            </p:cNvPr>
            <p:cNvSpPr/>
            <p:nvPr/>
          </p:nvSpPr>
          <p:spPr>
            <a:xfrm flipV="1">
              <a:off x="-193961" y="2689163"/>
              <a:ext cx="4029150" cy="45719"/>
            </a:xfrm>
            <a:prstGeom prst="arc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1" name="Přímá spojnice 10">
              <a:extLst>
                <a:ext uri="{FF2B5EF4-FFF2-40B4-BE49-F238E27FC236}">
                  <a16:creationId xmlns:a16="http://schemas.microsoft.com/office/drawing/2014/main" xmlns="" id="{42932E27-0518-416E-947D-3004CA6CFA97}"/>
                </a:ext>
              </a:extLst>
            </p:cNvPr>
            <p:cNvCxnSpPr/>
            <p:nvPr/>
          </p:nvCxnSpPr>
          <p:spPr>
            <a:xfrm flipV="1">
              <a:off x="2452256" y="2867891"/>
              <a:ext cx="1995055" cy="1108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>
              <a:extLst>
                <a:ext uri="{FF2B5EF4-FFF2-40B4-BE49-F238E27FC236}">
                  <a16:creationId xmlns:a16="http://schemas.microsoft.com/office/drawing/2014/main" xmlns="" id="{6570E662-C031-4916-B6FC-25F767780BC0}"/>
                </a:ext>
              </a:extLst>
            </p:cNvPr>
            <p:cNvCxnSpPr/>
            <p:nvPr/>
          </p:nvCxnSpPr>
          <p:spPr>
            <a:xfrm flipV="1">
              <a:off x="2286001" y="3075709"/>
              <a:ext cx="2161310" cy="969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1" name="Obrázek 90">
            <a:extLst>
              <a:ext uri="{FF2B5EF4-FFF2-40B4-BE49-F238E27FC236}">
                <a16:creationId xmlns:a16="http://schemas.microsoft.com/office/drawing/2014/main" xmlns="" id="{D030BAF8-CA5B-46ED-BE3E-E4F1376A0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166" y="1969090"/>
            <a:ext cx="8315836" cy="4588534"/>
          </a:xfrm>
          <a:prstGeom prst="rect">
            <a:avLst/>
          </a:prstGeom>
        </p:spPr>
      </p:pic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xmlns="" id="{CED92DFA-5AA2-4FA7-A1BC-539D25467323}"/>
              </a:ext>
            </a:extLst>
          </p:cNvPr>
          <p:cNvCxnSpPr>
            <a:cxnSpLocks/>
          </p:cNvCxnSpPr>
          <p:nvPr/>
        </p:nvCxnSpPr>
        <p:spPr>
          <a:xfrm flipV="1">
            <a:off x="7079671" y="3710409"/>
            <a:ext cx="665018" cy="3463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xmlns="" id="{CC9E8E13-6223-40BD-B389-FF9713488AA3}"/>
              </a:ext>
            </a:extLst>
          </p:cNvPr>
          <p:cNvCxnSpPr>
            <a:cxnSpLocks/>
          </p:cNvCxnSpPr>
          <p:nvPr/>
        </p:nvCxnSpPr>
        <p:spPr>
          <a:xfrm flipV="1">
            <a:off x="6871853" y="4056772"/>
            <a:ext cx="1302327" cy="6426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848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2DE302F-075A-4D4A-9A04-7BCC97B8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2923"/>
            <a:ext cx="8596668" cy="4373376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2800" b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800" b="1" dirty="0">
                <a:effectLst/>
                <a:ea typeface="Times New Roman" panose="02020603050405020304" pitchFamily="18" charset="0"/>
              </a:rPr>
              <a:t>Ekvivalence množin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 je binární relace na systému množin, je reflexivní, symetrická a tranzitivní, je to tedy </a:t>
            </a:r>
            <a:r>
              <a:rPr lang="cs-CZ" sz="2800" b="1" i="1" dirty="0">
                <a:effectLst/>
                <a:ea typeface="Times New Roman" panose="02020603050405020304" pitchFamily="18" charset="0"/>
              </a:rPr>
              <a:t>relace ekvivalence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>
                <a:effectLst/>
                <a:ea typeface="Times New Roman" panose="02020603050405020304" pitchFamily="18" charset="0"/>
              </a:rPr>
              <a:t>Vytváří rozklad zadaného systému množin na třídy (podmnožiny) navzájem ekvivalentních množin.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>
                <a:effectLst/>
                <a:ea typeface="Times New Roman" panose="02020603050405020304" pitchFamily="18" charset="0"/>
              </a:rPr>
              <a:t>(Vyznačte v obrázku tento rozklad.)</a:t>
            </a:r>
          </a:p>
          <a:p>
            <a:pPr marL="0" indent="0">
              <a:spcBef>
                <a:spcPts val="600"/>
              </a:spcBef>
              <a:buNone/>
            </a:pPr>
            <a:endParaRPr lang="cs-CZ" sz="2800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800" dirty="0">
                <a:effectLst/>
                <a:ea typeface="Times New Roman" panose="02020603050405020304" pitchFamily="18" charset="0"/>
              </a:rPr>
              <a:t>Třídy rozkladu se nazývají </a:t>
            </a:r>
            <a:r>
              <a:rPr lang="cs-CZ" sz="2800" b="1" dirty="0">
                <a:effectLst/>
                <a:ea typeface="Times New Roman" panose="02020603050405020304" pitchFamily="18" charset="0"/>
              </a:rPr>
              <a:t>kardinální čísla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</p:txBody>
      </p:sp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</p:spTree>
    <p:extLst>
      <p:ext uri="{BB962C8B-B14F-4D97-AF65-F5344CB8AC3E}">
        <p14:creationId xmlns:p14="http://schemas.microsoft.com/office/powerpoint/2010/main" val="4087839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7694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xmlns="" id="{78F0898D-CA49-45B3-9006-06364DE2A8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21612" y="1611375"/>
            <a:ext cx="7120769" cy="4036971"/>
          </a:xfrm>
          <a:prstGeom prst="rect">
            <a:avLst/>
          </a:prstGeom>
        </p:spPr>
      </p:pic>
      <p:cxnSp>
        <p:nvCxnSpPr>
          <p:cNvPr id="6146" name="AutoShape 2">
            <a:extLst>
              <a:ext uri="{FF2B5EF4-FFF2-40B4-BE49-F238E27FC236}">
                <a16:creationId xmlns:a16="http://schemas.microsoft.com/office/drawing/2014/main" xmlns="" id="{A5CABB07-D03E-4D16-B77A-CC45AE45DE3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679185" y="1611375"/>
            <a:ext cx="80964" cy="40369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46FEA6B9-A971-4D6A-9B4E-52B72027A25F}"/>
              </a:ext>
            </a:extLst>
          </p:cNvPr>
          <p:cNvSpPr txBox="1"/>
          <p:nvPr/>
        </p:nvSpPr>
        <p:spPr>
          <a:xfrm>
            <a:off x="1678947" y="5828483"/>
            <a:ext cx="60989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  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894CC106-D06E-41AE-A030-3D49F76C16EE}"/>
              </a:ext>
            </a:extLst>
          </p:cNvPr>
          <p:cNvSpPr txBox="1"/>
          <p:nvPr/>
        </p:nvSpPr>
        <p:spPr>
          <a:xfrm>
            <a:off x="7777905" y="1426708"/>
            <a:ext cx="704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Lucida Handwriting" panose="03010101010101010101" pitchFamily="66" charset="0"/>
                <a:ea typeface="Times New Roman" panose="02020603050405020304" pitchFamily="18" charset="0"/>
              </a:rPr>
              <a:t>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2541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2DE302F-075A-4D4A-9A04-7BCC97B84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92923"/>
            <a:ext cx="8596668" cy="4479908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cs-CZ" sz="2400" b="1" dirty="0">
              <a:effectLst/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Kardinální číslo množiny 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(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ozn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. │A│) z neprázdného systému množin  M je třída, do které patří množina A </a:t>
            </a:r>
            <a:r>
              <a:rPr lang="cs-CZ" sz="2400" dirty="0" err="1">
                <a:effectLst/>
                <a:ea typeface="Times New Roman" panose="02020603050405020304" pitchFamily="18" charset="0"/>
              </a:rPr>
              <a:t>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všechny množiny ze systému množin M, které jsou s množinou A ekvivalentní.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b="1" dirty="0">
                <a:effectLst/>
                <a:ea typeface="Times New Roman" panose="02020603050405020304" pitchFamily="18" charset="0"/>
              </a:rPr>
              <a:t>Kardinální čísla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jsou tedy třídy navzájem ekvivalentních množin. Místo pojmu „kardinální číslo“ se též užívá pojem „mohutnost množiny“, což vystihuje společnou vlastnost navzájem ekvivalentních množin.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>
                <a:effectLst/>
                <a:ea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</p:txBody>
      </p:sp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531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</p:spTree>
    <p:extLst>
      <p:ext uri="{BB962C8B-B14F-4D97-AF65-F5344CB8AC3E}">
        <p14:creationId xmlns:p14="http://schemas.microsoft.com/office/powerpoint/2010/main" val="1437908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57694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Kardinální čísla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xmlns="" id="{78F0898D-CA49-45B3-9006-06364DE2A8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2298" y="2232812"/>
            <a:ext cx="7120769" cy="4036971"/>
          </a:xfrm>
          <a:prstGeom prst="rect">
            <a:avLst/>
          </a:prstGeom>
        </p:spPr>
      </p:pic>
      <p:cxnSp>
        <p:nvCxnSpPr>
          <p:cNvPr id="6146" name="AutoShape 2">
            <a:extLst>
              <a:ext uri="{FF2B5EF4-FFF2-40B4-BE49-F238E27FC236}">
                <a16:creationId xmlns:a16="http://schemas.microsoft.com/office/drawing/2014/main" xmlns="" id="{A5CABB07-D03E-4D16-B77A-CC45AE45DE3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910004" y="2232811"/>
            <a:ext cx="80964" cy="40369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3252BE36-408F-4B30-9674-CDE3232DCB31}"/>
              </a:ext>
            </a:extLst>
          </p:cNvPr>
          <p:cNvSpPr txBox="1"/>
          <p:nvPr/>
        </p:nvSpPr>
        <p:spPr>
          <a:xfrm>
            <a:off x="1678947" y="1522700"/>
            <a:ext cx="15092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effectLst/>
                <a:ea typeface="Times New Roman" panose="02020603050405020304" pitchFamily="18" charset="0"/>
              </a:rPr>
              <a:t>         </a:t>
            </a:r>
            <a:r>
              <a:rPr lang="cs-CZ" sz="24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A </a:t>
            </a:r>
            <a:endParaRPr lang="cs-CZ" sz="24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46FEA6B9-A971-4D6A-9B4E-52B72027A25F}"/>
              </a:ext>
            </a:extLst>
          </p:cNvPr>
          <p:cNvSpPr txBox="1"/>
          <p:nvPr/>
        </p:nvSpPr>
        <p:spPr>
          <a:xfrm>
            <a:off x="1678947" y="5828483"/>
            <a:ext cx="609895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b="1" dirty="0">
                <a:effectLst/>
                <a:ea typeface="Times New Roman" panose="02020603050405020304" pitchFamily="18" charset="0"/>
              </a:rPr>
              <a:t>   </a:t>
            </a:r>
          </a:p>
        </p:txBody>
      </p:sp>
      <p:cxnSp>
        <p:nvCxnSpPr>
          <p:cNvPr id="6147" name="AutoShape 3">
            <a:extLst>
              <a:ext uri="{FF2B5EF4-FFF2-40B4-BE49-F238E27FC236}">
                <a16:creationId xmlns:a16="http://schemas.microsoft.com/office/drawing/2014/main" xmlns="" id="{567A9FED-122D-474F-A36A-90265CD7C98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86906" y="2073830"/>
            <a:ext cx="0" cy="48294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3">
            <a:extLst>
              <a:ext uri="{FF2B5EF4-FFF2-40B4-BE49-F238E27FC236}">
                <a16:creationId xmlns:a16="http://schemas.microsoft.com/office/drawing/2014/main" xmlns="" id="{2BC90220-A769-4EA1-A0A5-F5836223A3CE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610036" y="2015586"/>
            <a:ext cx="88775" cy="59943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xmlns="" id="{DB83373D-F386-4F63-9C80-A31EDF929C85}"/>
              </a:ext>
            </a:extLst>
          </p:cNvPr>
          <p:cNvSpPr txBox="1"/>
          <p:nvPr/>
        </p:nvSpPr>
        <p:spPr>
          <a:xfrm>
            <a:off x="4728431" y="1553921"/>
            <a:ext cx="32625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4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B</a:t>
            </a:r>
            <a:r>
              <a:rPr lang="cs-CZ" sz="2400" b="1" dirty="0">
                <a:effectLst/>
                <a:ea typeface="Times New Roman" panose="02020603050405020304" pitchFamily="18" charset="0"/>
              </a:rPr>
              <a:t>   </a:t>
            </a:r>
            <a:endParaRPr lang="cs-CZ" sz="24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xmlns="" id="{894CC106-D06E-41AE-A030-3D49F76C16EE}"/>
              </a:ext>
            </a:extLst>
          </p:cNvPr>
          <p:cNvSpPr txBox="1"/>
          <p:nvPr/>
        </p:nvSpPr>
        <p:spPr>
          <a:xfrm>
            <a:off x="7679185" y="1862261"/>
            <a:ext cx="70416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>
                <a:effectLst/>
                <a:latin typeface="Lucida Handwriting" panose="03010101010101010101" pitchFamily="66" charset="0"/>
                <a:ea typeface="Times New Roman" panose="02020603050405020304" pitchFamily="18" charset="0"/>
              </a:rPr>
              <a:t>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727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18685"/>
            <a:ext cx="8596668" cy="832520"/>
          </a:xfrm>
        </p:spPr>
        <p:txBody>
          <a:bodyPr>
            <a:normAutofit/>
          </a:bodyPr>
          <a:lstStyle/>
          <a:p>
            <a:r>
              <a:rPr lang="cs-CZ" dirty="0"/>
              <a:t>Přirozená čísla jako kardinální čísla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xmlns="" id="{78F0898D-CA49-45B3-9006-06364DE2A8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0155" y="1889871"/>
            <a:ext cx="7120769" cy="4036971"/>
          </a:xfrm>
          <a:prstGeom prst="rect">
            <a:avLst/>
          </a:prstGeom>
        </p:spPr>
      </p:pic>
      <p:cxnSp>
        <p:nvCxnSpPr>
          <p:cNvPr id="6146" name="AutoShape 2">
            <a:extLst>
              <a:ext uri="{FF2B5EF4-FFF2-40B4-BE49-F238E27FC236}">
                <a16:creationId xmlns:a16="http://schemas.microsoft.com/office/drawing/2014/main" xmlns="" id="{A5CABB07-D03E-4D16-B77A-CC45AE45DE3D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7874493" y="1889871"/>
            <a:ext cx="80964" cy="403697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3252BE36-408F-4B30-9674-CDE3232DCB31}"/>
              </a:ext>
            </a:extLst>
          </p:cNvPr>
          <p:cNvSpPr txBox="1"/>
          <p:nvPr/>
        </p:nvSpPr>
        <p:spPr>
          <a:xfrm>
            <a:off x="1518707" y="1520538"/>
            <a:ext cx="66931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|B| =  7	             	                 </a:t>
            </a:r>
            <a:r>
              <a:rPr lang="cs-CZ" sz="1400" dirty="0">
                <a:effectLst/>
                <a:latin typeface="Lucida Handwriting" panose="03010101010101010101" pitchFamily="66" charset="0"/>
                <a:ea typeface="Times New Roman" panose="02020603050405020304" pitchFamily="18" charset="0"/>
              </a:rPr>
              <a:t>M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xmlns="" id="{46FEA6B9-A971-4D6A-9B4E-52B72027A25F}"/>
              </a:ext>
            </a:extLst>
          </p:cNvPr>
          <p:cNvSpPr txBox="1"/>
          <p:nvPr/>
        </p:nvSpPr>
        <p:spPr>
          <a:xfrm>
            <a:off x="1202925" y="5926842"/>
            <a:ext cx="60989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				                               3		                   6                                         </a:t>
            </a:r>
            <a:endParaRPr lang="cs-CZ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2</a:t>
            </a:r>
            <a:endParaRPr lang="cs-CZ" dirty="0"/>
          </a:p>
        </p:txBody>
      </p:sp>
      <p:cxnSp>
        <p:nvCxnSpPr>
          <p:cNvPr id="6147" name="AutoShape 3">
            <a:extLst>
              <a:ext uri="{FF2B5EF4-FFF2-40B4-BE49-F238E27FC236}">
                <a16:creationId xmlns:a16="http://schemas.microsoft.com/office/drawing/2014/main" xmlns="" id="{567A9FED-122D-474F-A36A-90265CD7C989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533313" y="5007006"/>
            <a:ext cx="106532" cy="11629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xmlns="" id="{16ADEA44-EB85-4004-90B7-43862AB89DFD}"/>
              </a:ext>
            </a:extLst>
          </p:cNvPr>
          <p:cNvSpPr txBox="1"/>
          <p:nvPr/>
        </p:nvSpPr>
        <p:spPr>
          <a:xfrm>
            <a:off x="753725" y="1009240"/>
            <a:ext cx="71207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Kardinální čísla konečných množin jsou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přirozená čísla.</a:t>
            </a:r>
            <a:endParaRPr lang="cs-CZ" sz="20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xmlns="" id="{AA59C3FC-6827-4856-8C8B-5BBF2ED867FF}"/>
              </a:ext>
            </a:extLst>
          </p:cNvPr>
          <p:cNvSpPr txBox="1"/>
          <p:nvPr/>
        </p:nvSpPr>
        <p:spPr>
          <a:xfrm flipH="1">
            <a:off x="1881564" y="1520537"/>
            <a:ext cx="11664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b="1" dirty="0">
                <a:effectLst/>
                <a:ea typeface="Times New Roman" panose="02020603050405020304" pitchFamily="18" charset="0"/>
              </a:rPr>
              <a:t>|A| =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88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relace z A do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68002" cy="38807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300" b="1" dirty="0"/>
              <a:t>Kartézský součin množin A x B </a:t>
            </a:r>
          </a:p>
          <a:p>
            <a:pPr marL="0" indent="0">
              <a:buNone/>
            </a:pPr>
            <a:r>
              <a:rPr lang="cs-CZ" sz="2000" dirty="0"/>
              <a:t>je množina všech uspořádaných dvojic, kde 1. složka je z množiny A </a:t>
            </a:r>
            <a:r>
              <a:rPr lang="cs-CZ" sz="2000" dirty="0" err="1"/>
              <a:t>a</a:t>
            </a:r>
            <a:r>
              <a:rPr lang="cs-CZ" sz="2000" dirty="0"/>
              <a:t> 2. složka z množiny B. </a:t>
            </a:r>
          </a:p>
          <a:p>
            <a:pPr marL="0" indent="0">
              <a:buNone/>
            </a:pPr>
            <a:r>
              <a:rPr lang="cs-CZ" sz="3300" b="1" dirty="0"/>
              <a:t>Binární relace z množiny A do množiny B</a:t>
            </a:r>
          </a:p>
          <a:p>
            <a:pPr marL="0" indent="0">
              <a:buNone/>
            </a:pPr>
            <a:r>
              <a:rPr lang="cs-CZ" sz="2000" dirty="0"/>
              <a:t>je kterákoliv množina R, která je podmnožinou kartézského součinu A x B.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sz="2400" b="1" dirty="0"/>
              <a:t>První obor relace O</a:t>
            </a:r>
            <a:r>
              <a:rPr lang="cs-CZ" sz="2400" b="1" baseline="-25000" dirty="0"/>
              <a:t>1</a:t>
            </a:r>
            <a:r>
              <a:rPr lang="cs-CZ" sz="2400" b="1" dirty="0"/>
              <a:t>(R)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000" dirty="0"/>
              <a:t>je množina všech prvních složek uspořádaných dvojic z relace R.</a:t>
            </a:r>
          </a:p>
          <a:p>
            <a:pPr marL="0" indent="0">
              <a:buNone/>
            </a:pPr>
            <a:r>
              <a:rPr lang="cs-CZ" sz="2400" b="1" dirty="0"/>
              <a:t>Druhý obor relace O</a:t>
            </a:r>
            <a:r>
              <a:rPr lang="cs-CZ" sz="2400" b="1" baseline="-25000" dirty="0"/>
              <a:t>2</a:t>
            </a:r>
            <a:r>
              <a:rPr lang="cs-CZ" sz="2400" b="1" dirty="0"/>
              <a:t>(R)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000" dirty="0"/>
              <a:t>je množina všech prvních složek uspořádaných dvojic z relace R.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359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Zástupný obsah 44">
            <a:extLst>
              <a:ext uri="{FF2B5EF4-FFF2-40B4-BE49-F238E27FC236}">
                <a16:creationId xmlns:a16="http://schemas.microsoft.com/office/drawing/2014/main" xmlns="" id="{8D7BB346-D1B2-4366-9E2B-60649FDA5E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571088"/>
            <a:ext cx="8716720" cy="3284998"/>
          </a:xfrm>
          <a:prstGeom prst="rect">
            <a:avLst/>
          </a:prstGeom>
        </p:spPr>
      </p:pic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538579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Nerovnost mezi kardinálními čísly</a:t>
            </a:r>
          </a:p>
        </p:txBody>
      </p:sp>
    </p:spTree>
    <p:extLst>
      <p:ext uri="{BB962C8B-B14F-4D97-AF65-F5344CB8AC3E}">
        <p14:creationId xmlns:p14="http://schemas.microsoft.com/office/powerpoint/2010/main" val="3600369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164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Sčítání kardinálních čísel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64BB1BFB-8FD5-4BBA-8DA9-8BB818135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533" y="1862608"/>
            <a:ext cx="10065992" cy="2564686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CD63F289-5876-4A8D-8BF5-185C00269402}"/>
              </a:ext>
            </a:extLst>
          </p:cNvPr>
          <p:cNvSpPr txBox="1"/>
          <p:nvPr/>
        </p:nvSpPr>
        <p:spPr>
          <a:xfrm>
            <a:off x="677334" y="5332805"/>
            <a:ext cx="609895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Vlastnosti sčítání kardinálních čísel:    ND, A, K, EN</a:t>
            </a:r>
            <a:r>
              <a:rPr lang="cs-CZ" sz="1600" dirty="0">
                <a:effectLst/>
                <a:ea typeface="Times New Roman" panose="02020603050405020304" pitchFamily="18" charset="0"/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endParaRPr lang="cs-CZ" sz="1600" dirty="0"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                         Kardinální číslo prázdné množiny       </a:t>
            </a:r>
            <a:r>
              <a:rPr lang="cs-CZ" sz="16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</a:t>
            </a:r>
            <a:r>
              <a:rPr lang="cs-CZ" sz="1600" dirty="0">
                <a:ea typeface="Times New Roman" panose="02020603050405020304" pitchFamily="18" charset="0"/>
                <a:sym typeface="Symbol" panose="05050102010706020507" pitchFamily="18" charset="2"/>
              </a:rPr>
              <a:t></a:t>
            </a:r>
            <a:r>
              <a:rPr lang="cs-CZ" sz="16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</a:t>
            </a:r>
            <a:endParaRPr lang="cs-CZ" dirty="0">
              <a:effectLst/>
              <a:ea typeface="Times New Roman" panose="02020603050405020304" pitchFamily="18" charset="0"/>
            </a:endParaRP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xmlns="" id="{4E4483F7-D4B9-42A5-979D-4BBD8DE06782}"/>
              </a:ext>
            </a:extLst>
          </p:cNvPr>
          <p:cNvCxnSpPr>
            <a:cxnSpLocks/>
          </p:cNvCxnSpPr>
          <p:nvPr/>
        </p:nvCxnSpPr>
        <p:spPr>
          <a:xfrm>
            <a:off x="5885895" y="5663953"/>
            <a:ext cx="0" cy="3373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3132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164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Násobení kardinálních čísel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A4003766-BA3A-4CC6-8D98-DD85E5C3B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232453"/>
            <a:ext cx="10455828" cy="642366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C198986D-8A8C-4F56-BF40-5D703B0016BE}"/>
              </a:ext>
            </a:extLst>
          </p:cNvPr>
          <p:cNvSpPr txBox="1"/>
          <p:nvPr/>
        </p:nvSpPr>
        <p:spPr>
          <a:xfrm>
            <a:off x="545977" y="3704253"/>
            <a:ext cx="6098958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Vlastnosti násobení kardinálních čísel:    ND, A, K, EN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>
                <a:effectLst/>
                <a:ea typeface="Times New Roman" panose="02020603050405020304" pitchFamily="18" charset="0"/>
              </a:rPr>
              <a:t>               Kardinální číslo jednoprvkové množiny     -    </a:t>
            </a:r>
            <a:r>
              <a:rPr lang="cs-CZ" sz="16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</a:t>
            </a:r>
            <a:r>
              <a:rPr lang="cs-CZ" sz="1600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cs-CZ" sz="1600" b="1" dirty="0">
                <a:effectLst/>
                <a:ea typeface="Times New Roman" panose="02020603050405020304" pitchFamily="18" charset="0"/>
                <a:sym typeface="Symbol" panose="05050102010706020507" pitchFamily="18" charset="2"/>
              </a:rPr>
              <a:t></a:t>
            </a:r>
            <a:endParaRPr lang="cs-CZ" sz="1600" dirty="0">
              <a:effectLst/>
              <a:ea typeface="Times New Roman" panose="02020603050405020304" pitchFamily="18" charset="0"/>
            </a:endParaRP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xmlns="" id="{58974811-E264-401E-9E14-1F53F2A0D207}"/>
              </a:ext>
            </a:extLst>
          </p:cNvPr>
          <p:cNvCxnSpPr>
            <a:cxnSpLocks/>
          </p:cNvCxnSpPr>
          <p:nvPr/>
        </p:nvCxnSpPr>
        <p:spPr>
          <a:xfrm>
            <a:off x="5903650" y="4172505"/>
            <a:ext cx="0" cy="2574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164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4">
            <a:extLst>
              <a:ext uri="{FF2B5EF4-FFF2-40B4-BE49-F238E27FC236}">
                <a16:creationId xmlns:a16="http://schemas.microsoft.com/office/drawing/2014/main" xmlns="" id="{3E3551AA-801C-4131-B0F1-BD06C1EA1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751643"/>
            <a:ext cx="8596668" cy="819705"/>
          </a:xfrm>
        </p:spPr>
        <p:txBody>
          <a:bodyPr>
            <a:normAutofit/>
          </a:bodyPr>
          <a:lstStyle/>
          <a:p>
            <a:r>
              <a:rPr lang="cs-CZ" dirty="0"/>
              <a:t>Úkoly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xmlns="" id="{2D9CE242-93AB-4971-AB4A-0FC4CCDD1E00}"/>
              </a:ext>
            </a:extLst>
          </p:cNvPr>
          <p:cNvSpPr txBox="1"/>
          <p:nvPr/>
        </p:nvSpPr>
        <p:spPr>
          <a:xfrm>
            <a:off x="677334" y="1746150"/>
            <a:ext cx="772094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1.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Jsou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dány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množiny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= { a, b, c } ,  B  </a:t>
            </a:r>
            <a:r>
              <a:rPr lang="cs-CZ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= 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{</a:t>
            </a:r>
            <a:r>
              <a:rPr lang="cs-CZ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1, 2, 3, 4, 5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}  a  C = { c, d } 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a)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Porovnejte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B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své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tvrzení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zdůvodněte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podle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definice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nerovnosti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mezi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kardinálními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čísly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b)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Sečtěte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B.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c)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Sečtěte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C.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d)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Vynásobte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kardinální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čísla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množin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800" dirty="0" err="1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</a:t>
            </a:r>
            <a:r>
              <a:rPr lang="en-US" sz="18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B.</a:t>
            </a:r>
            <a:endParaRPr lang="cs-CZ" sz="1800" dirty="0">
              <a:effectLst/>
              <a:latin typeface="Trebuchet MS" panose="020B0603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79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Zobrazení z A do 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16800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Relace R z množiny A do množiny B se nazývá </a:t>
            </a:r>
            <a:r>
              <a:rPr lang="cs-CZ" sz="2400" b="1" dirty="0"/>
              <a:t>zobrazením z A do B</a:t>
            </a:r>
            <a:r>
              <a:rPr lang="cs-CZ" sz="2400" dirty="0"/>
              <a:t>, právě když ke každému prvku </a:t>
            </a:r>
            <a:r>
              <a:rPr lang="cs-CZ" sz="2400" i="1" dirty="0"/>
              <a:t>a</a:t>
            </a:r>
            <a:r>
              <a:rPr lang="cs-CZ" sz="2400" dirty="0"/>
              <a:t> z množiny A existuje nejvýše jeden prvek </a:t>
            </a:r>
            <a:r>
              <a:rPr lang="cs-CZ" sz="2400" i="1" dirty="0"/>
              <a:t>b </a:t>
            </a:r>
            <a:r>
              <a:rPr lang="cs-CZ" sz="2400" dirty="0"/>
              <a:t>z množiny B, takový, že platí </a:t>
            </a:r>
          </a:p>
          <a:p>
            <a:pPr marL="0" indent="0">
              <a:buNone/>
            </a:pPr>
            <a:r>
              <a:rPr lang="cs-CZ" sz="2000" dirty="0"/>
              <a:t>(Tedy každý prvek z množiny A se může vyskytnout jako první složka  uspořádané dvojice v relaci R nejvýše jednou.)</a:t>
            </a:r>
          </a:p>
          <a:p>
            <a:pPr marL="0" indent="0">
              <a:buNone/>
            </a:pPr>
            <a:r>
              <a:rPr lang="cs-CZ" sz="2000" dirty="0"/>
              <a:t>Jestliže              , pak prvek </a:t>
            </a:r>
            <a:r>
              <a:rPr lang="cs-CZ" sz="2000" b="1" i="1" dirty="0"/>
              <a:t>a</a:t>
            </a:r>
            <a:r>
              <a:rPr lang="cs-CZ" sz="2000" dirty="0"/>
              <a:t> nazýváme </a:t>
            </a:r>
            <a:r>
              <a:rPr lang="cs-CZ" sz="2000" b="1" dirty="0"/>
              <a:t>vzorem</a:t>
            </a:r>
            <a:r>
              <a:rPr lang="cs-CZ" sz="2000" dirty="0"/>
              <a:t> prvku </a:t>
            </a:r>
            <a:r>
              <a:rPr lang="cs-CZ" sz="2000" i="1" dirty="0"/>
              <a:t>b</a:t>
            </a:r>
            <a:r>
              <a:rPr lang="cs-CZ" sz="2000" dirty="0"/>
              <a:t> a prvek </a:t>
            </a:r>
            <a:r>
              <a:rPr lang="cs-CZ" sz="2000" b="1" i="1" dirty="0"/>
              <a:t>b </a:t>
            </a:r>
            <a:r>
              <a:rPr lang="cs-CZ" sz="2000" b="1" dirty="0"/>
              <a:t>obrazem</a:t>
            </a:r>
            <a:r>
              <a:rPr lang="cs-CZ" sz="2000" dirty="0"/>
              <a:t> prvku </a:t>
            </a:r>
            <a:r>
              <a:rPr lang="cs-CZ" sz="2000" i="1" dirty="0"/>
              <a:t>a</a:t>
            </a:r>
            <a:r>
              <a:rPr lang="cs-CZ" sz="2000" dirty="0"/>
              <a:t>  v zobrazení R  (nebo že zobrazení R přiřazuje prvku </a:t>
            </a:r>
            <a:r>
              <a:rPr lang="cs-CZ" sz="2000" i="1" dirty="0"/>
              <a:t>a</a:t>
            </a:r>
            <a:r>
              <a:rPr lang="cs-CZ" sz="2000" dirty="0"/>
              <a:t> prvek </a:t>
            </a:r>
            <a:r>
              <a:rPr lang="cs-CZ" sz="2000" i="1" dirty="0"/>
              <a:t>b</a:t>
            </a:r>
            <a:r>
              <a:rPr lang="cs-CZ" sz="2000" dirty="0"/>
              <a:t>)</a:t>
            </a:r>
            <a:r>
              <a:rPr lang="cs-CZ" sz="2000" i="1" dirty="0"/>
              <a:t>.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 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xmlns="" id="{08B199FA-C73F-4788-B496-2866A205B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5256" y="2859938"/>
            <a:ext cx="15077612" cy="462821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C6ACF647-A33A-405B-B00E-3F6A408AF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6358" y="4210170"/>
            <a:ext cx="9407645" cy="288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97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Zástupný obsah 21">
            <a:extLst>
              <a:ext uri="{FF2B5EF4-FFF2-40B4-BE49-F238E27FC236}">
                <a16:creationId xmlns:a16="http://schemas.microsoft.com/office/drawing/2014/main" xmlns="" id="{06592F36-8FCF-4756-9662-490438256B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961" y="509206"/>
            <a:ext cx="9146760" cy="835044"/>
          </a:xfrm>
        </p:spPr>
      </p:pic>
      <p:sp>
        <p:nvSpPr>
          <p:cNvPr id="29" name="Zástupný obsah 2">
            <a:extLst>
              <a:ext uri="{FF2B5EF4-FFF2-40B4-BE49-F238E27FC236}">
                <a16:creationId xmlns:a16="http://schemas.microsoft.com/office/drawing/2014/main" xmlns="" id="{E6FF901C-F2D6-4836-AD28-13340C37DE07}"/>
              </a:ext>
            </a:extLst>
          </p:cNvPr>
          <p:cNvSpPr txBox="1">
            <a:spLocks/>
          </p:cNvSpPr>
          <p:nvPr/>
        </p:nvSpPr>
        <p:spPr>
          <a:xfrm>
            <a:off x="381736" y="3731937"/>
            <a:ext cx="9168002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Zobrazením jsou relace R</a:t>
            </a:r>
            <a:r>
              <a:rPr lang="cs-CZ" sz="2000" baseline="-25000" dirty="0"/>
              <a:t>1</a:t>
            </a:r>
            <a:r>
              <a:rPr lang="cs-CZ" sz="2000" dirty="0"/>
              <a:t>, R</a:t>
            </a:r>
            <a:r>
              <a:rPr lang="cs-CZ" sz="2000" baseline="-25000" dirty="0"/>
              <a:t>3,  </a:t>
            </a:r>
            <a:r>
              <a:rPr lang="cs-CZ" sz="2000" dirty="0"/>
              <a:t>R</a:t>
            </a:r>
            <a:r>
              <a:rPr lang="cs-CZ" sz="2000" baseline="-25000" dirty="0"/>
              <a:t>4,  </a:t>
            </a:r>
            <a:r>
              <a:rPr lang="cs-CZ" sz="2000" dirty="0"/>
              <a:t>R</a:t>
            </a:r>
            <a:r>
              <a:rPr lang="cs-CZ" sz="2000" baseline="-25000" dirty="0"/>
              <a:t>5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baseline="-25000" dirty="0"/>
              <a:t>1   </a:t>
            </a:r>
            <a:r>
              <a:rPr lang="cs-CZ" sz="2000" dirty="0"/>
              <a:t>- prosté zobrazení z A na B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baseline="-25000" dirty="0"/>
              <a:t>3</a:t>
            </a:r>
            <a:r>
              <a:rPr lang="cs-CZ" sz="2000" dirty="0"/>
              <a:t>  - zobrazení A na B, které není prosté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baseline="-25000" dirty="0"/>
              <a:t>4</a:t>
            </a:r>
            <a:r>
              <a:rPr lang="cs-CZ" sz="2000" dirty="0"/>
              <a:t>  - prosté zobrazení z A do B</a:t>
            </a:r>
          </a:p>
          <a:p>
            <a:pPr marL="0" indent="0">
              <a:buNone/>
            </a:pPr>
            <a:r>
              <a:rPr lang="cs-CZ" sz="2000" dirty="0"/>
              <a:t>R</a:t>
            </a:r>
            <a:r>
              <a:rPr lang="cs-CZ" sz="2000" baseline="-25000" dirty="0"/>
              <a:t>5</a:t>
            </a:r>
            <a:r>
              <a:rPr lang="cs-CZ" sz="2000" dirty="0"/>
              <a:t>  - zobrazení A na B, které není prosté</a:t>
            </a:r>
          </a:p>
          <a:p>
            <a:pPr marL="0" indent="0">
              <a:buFont typeface="Wingdings 3" charset="2"/>
              <a:buNone/>
            </a:pPr>
            <a:endParaRPr lang="cs-CZ" b="1" dirty="0"/>
          </a:p>
          <a:p>
            <a:pPr marL="0" indent="0">
              <a:buFont typeface="Wingdings 3" charset="2"/>
              <a:buNone/>
            </a:pPr>
            <a:r>
              <a:rPr lang="cs-CZ" dirty="0"/>
              <a:t> </a:t>
            </a:r>
          </a:p>
          <a:p>
            <a:pPr marL="0" indent="0">
              <a:buFont typeface="Wingdings 3" charset="2"/>
              <a:buNone/>
            </a:pP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D370EAA0-5D40-43A5-BF8A-86FEFA7C6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962" y="1654556"/>
            <a:ext cx="11484750" cy="169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49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54603"/>
            <a:ext cx="9168002" cy="5286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Vzájemně jednoznačné zobrazení (bijekce)</a:t>
            </a:r>
          </a:p>
          <a:p>
            <a:pPr marL="0" indent="0">
              <a:buNone/>
            </a:pPr>
            <a:r>
              <a:rPr lang="cs-CZ" sz="2400" dirty="0"/>
              <a:t>je prosté zobrazení celé množiny na celou množinu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800" b="1" dirty="0"/>
              <a:t>Množina A je ekvivalentní s množinou B  (A </a:t>
            </a:r>
            <a:r>
              <a:rPr lang="cs-CZ" sz="2800" b="1" dirty="0">
                <a:sym typeface="Symbol" panose="05050102010706020507" pitchFamily="18" charset="2"/>
              </a:rPr>
              <a:t> B),</a:t>
            </a:r>
          </a:p>
          <a:p>
            <a:pPr marL="0" indent="0">
              <a:buNone/>
            </a:pPr>
            <a:r>
              <a:rPr lang="cs-CZ" sz="2400" dirty="0">
                <a:sym typeface="Symbol" panose="05050102010706020507" pitchFamily="18" charset="2"/>
              </a:rPr>
              <a:t>právě když existuje vzájemně jednoznačné zobrazení množiny A na množinu B</a:t>
            </a:r>
          </a:p>
          <a:p>
            <a:pPr marL="0" indent="0">
              <a:buNone/>
            </a:pPr>
            <a:endParaRPr lang="cs-CZ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cs-CZ" sz="2400" i="1" dirty="0">
                <a:sym typeface="Symbol" panose="05050102010706020507" pitchFamily="18" charset="2"/>
              </a:rPr>
              <a:t>Úkol:</a:t>
            </a:r>
          </a:p>
          <a:p>
            <a:pPr marL="0" indent="0">
              <a:buNone/>
            </a:pPr>
            <a:r>
              <a:rPr lang="cs-CZ" sz="2000" dirty="0">
                <a:sym typeface="Symbol" panose="05050102010706020507" pitchFamily="18" charset="2"/>
              </a:rPr>
              <a:t>1. Uveďte několik množin, které jsou ekvivalentní s množinou A = a, b, c, d.</a:t>
            </a:r>
          </a:p>
          <a:p>
            <a:pPr marL="0" indent="0">
              <a:buNone/>
            </a:pPr>
            <a:r>
              <a:rPr lang="cs-CZ" sz="2000" dirty="0"/>
              <a:t>2. Zdůvodněte, že množina N = </a:t>
            </a:r>
            <a:r>
              <a:rPr lang="cs-CZ" sz="2000" dirty="0">
                <a:sym typeface="Symbol" panose="05050102010706020507" pitchFamily="18" charset="2"/>
              </a:rPr>
              <a:t>1, 2, 3, 4, ….</a:t>
            </a:r>
            <a:r>
              <a:rPr lang="cs-CZ" sz="2000" dirty="0"/>
              <a:t> všech přirozených čísel je ekvivalentní s množinou S = </a:t>
            </a:r>
            <a:r>
              <a:rPr lang="cs-CZ" sz="2000" dirty="0">
                <a:sym typeface="Symbol" panose="05050102010706020507" pitchFamily="18" charset="2"/>
              </a:rPr>
              <a:t>2, 4, 6, …. všech sudých čísel.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6998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cs-CZ" dirty="0"/>
              <a:t>Binární relace v množině, 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Binární relace v množině M</a:t>
            </a:r>
            <a:r>
              <a:rPr lang="cs-CZ" sz="2800" dirty="0"/>
              <a:t>. </a:t>
            </a:r>
          </a:p>
          <a:p>
            <a:pPr marL="0" indent="0">
              <a:buNone/>
            </a:pPr>
            <a:r>
              <a:rPr lang="cs-CZ" sz="2000" dirty="0"/>
              <a:t>je kterákoliv podmnožina kartézského součinu M x M. 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b="1" dirty="0" err="1"/>
              <a:t>Znároznění</a:t>
            </a:r>
            <a:r>
              <a:rPr lang="cs-CZ" sz="2000" b="1" dirty="0"/>
              <a:t> binárních relací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Uzlový graf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Kartézský graf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00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cs-CZ" dirty="0"/>
              <a:t>Binární relace v množině, 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5018"/>
            <a:ext cx="9168002" cy="5211192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reflexivní</a:t>
            </a:r>
            <a:r>
              <a:rPr lang="cs-CZ" sz="2000" dirty="0"/>
              <a:t>  právě tehdy, když</a:t>
            </a:r>
            <a:r>
              <a:rPr lang="cs-CZ" sz="2000" b="1" dirty="0"/>
              <a:t>    </a:t>
            </a:r>
            <a:r>
              <a:rPr lang="cs-CZ" sz="2400" b="1" dirty="0"/>
              <a:t>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/>
              <a:t>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tzn. obsahuje všechny uspořádané dvojice [</a:t>
            </a:r>
            <a:r>
              <a:rPr lang="cs-CZ" dirty="0" err="1"/>
              <a:t>x,x</a:t>
            </a:r>
            <a:r>
              <a:rPr lang="cs-CZ" dirty="0"/>
              <a:t>], kde </a:t>
            </a:r>
            <a:r>
              <a:rPr lang="cs-CZ" dirty="0" err="1"/>
              <a:t>x</a:t>
            </a:r>
            <a:r>
              <a:rPr lang="cs-CZ" dirty="0" err="1">
                <a:sym typeface="Symbol" panose="05050102010706020507" pitchFamily="18" charset="2"/>
              </a:rPr>
              <a:t>M</a:t>
            </a:r>
            <a:endParaRPr lang="cs-CZ" sz="2800" b="1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antireflexivní</a:t>
            </a:r>
            <a:r>
              <a:rPr lang="cs-CZ" sz="2000" dirty="0"/>
              <a:t> právě tehdy,  když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                     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tzn. neobsahuje žádnou uspořádanou dvojici typu [</a:t>
            </a:r>
            <a:r>
              <a:rPr lang="cs-CZ" dirty="0" err="1"/>
              <a:t>x,x</a:t>
            </a:r>
            <a:r>
              <a:rPr lang="cs-CZ" dirty="0"/>
              <a:t>], kde </a:t>
            </a:r>
            <a:r>
              <a:rPr lang="cs-CZ" dirty="0" err="1"/>
              <a:t>x</a:t>
            </a:r>
            <a:r>
              <a:rPr lang="cs-CZ" dirty="0" err="1">
                <a:sym typeface="Symbol" panose="05050102010706020507" pitchFamily="18" charset="2"/>
              </a:rPr>
              <a:t></a:t>
            </a:r>
            <a:r>
              <a:rPr lang="cs-CZ" dirty="0" err="1"/>
              <a:t>M</a:t>
            </a:r>
            <a:r>
              <a:rPr lang="cs-CZ" sz="2000" dirty="0"/>
              <a:t>.</a:t>
            </a:r>
          </a:p>
          <a:p>
            <a:pPr marL="0" indent="0">
              <a:spcBef>
                <a:spcPts val="600"/>
              </a:spcBef>
              <a:buNone/>
            </a:pPr>
            <a:endParaRPr lang="cs-CZ" b="1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symetrická</a:t>
            </a:r>
            <a:r>
              <a:rPr lang="cs-CZ" sz="2000" dirty="0"/>
              <a:t> právě tehdy, když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b="1" dirty="0"/>
              <a:t>                      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tzn. s každou uspořádanou dvojicí [</a:t>
            </a:r>
            <a:r>
              <a:rPr lang="cs-CZ" dirty="0" err="1"/>
              <a:t>x,y</a:t>
            </a:r>
            <a:r>
              <a:rPr lang="cs-CZ" dirty="0"/>
              <a:t>] obsahuje i dvojici [</a:t>
            </a:r>
            <a:r>
              <a:rPr lang="cs-CZ" dirty="0" err="1"/>
              <a:t>y,x</a:t>
            </a:r>
            <a:r>
              <a:rPr lang="cs-CZ" dirty="0"/>
              <a:t>].</a:t>
            </a:r>
            <a:endParaRPr lang="cs-CZ" sz="2000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antisymetrická</a:t>
            </a:r>
            <a:r>
              <a:rPr lang="cs-CZ" sz="2000" dirty="0"/>
              <a:t>, právě tehdy,  když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                          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tzn. s žádnou dvojicí [</a:t>
            </a:r>
            <a:r>
              <a:rPr lang="cs-CZ" dirty="0" err="1"/>
              <a:t>x,y</a:t>
            </a:r>
            <a:r>
              <a:rPr lang="cs-CZ" dirty="0"/>
              <a:t>] různých prvků neobsahuje dvojici [</a:t>
            </a:r>
            <a:r>
              <a:rPr lang="cs-CZ" dirty="0" err="1"/>
              <a:t>y,x</a:t>
            </a:r>
            <a:r>
              <a:rPr lang="cs-CZ" dirty="0"/>
              <a:t>].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xmlns="" id="{FFC6DD76-084E-4B96-ADF3-3516A9627E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043" y="1626179"/>
            <a:ext cx="8498959" cy="334747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xmlns="" id="{05479671-B55C-4DD0-9D7F-8EFE13857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024" y="4237531"/>
            <a:ext cx="10121091" cy="318711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5B59AACC-F95B-4FD8-872E-C5C669D62D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043" y="5552982"/>
            <a:ext cx="10121051" cy="318710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B0C12129-7F53-4479-9F9E-BA4C104FE4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5043" y="2902610"/>
            <a:ext cx="10036960" cy="31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/>
          <a:lstStyle/>
          <a:p>
            <a:r>
              <a:rPr lang="cs-CZ" dirty="0"/>
              <a:t>Binární relace v množině, vlastnosti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>
                <a:effectLst/>
                <a:ea typeface="Times New Roman" panose="02020603050405020304" pitchFamily="18" charset="0"/>
              </a:rPr>
              <a:t>Binární relace R v množině M je </a:t>
            </a:r>
            <a:r>
              <a:rPr lang="cs-CZ" sz="2000" b="1" dirty="0">
                <a:effectLst/>
                <a:ea typeface="Times New Roman" panose="02020603050405020304" pitchFamily="18" charset="0"/>
              </a:rPr>
              <a:t>tranzitivní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právě tehdy, když  </a:t>
            </a:r>
          </a:p>
          <a:p>
            <a:pPr marL="0" indent="0">
              <a:spcBef>
                <a:spcPts val="600"/>
              </a:spcBef>
              <a:buNone/>
            </a:pPr>
            <a:endParaRPr lang="cs-CZ" sz="2400" dirty="0">
              <a:ea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tzn. jestliže se v relaci vyskytují „na sebe navazující dvojice“ (tj. druhá složka první dvojice je první složkou druhé dvojice), pak musí relace obsahovat i dvojici, jejíž první složkou je 1. složka z první dvojice a druhou složkou je 2. složka z druhé dvojice.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Binární relace R v množině M je </a:t>
            </a:r>
            <a:r>
              <a:rPr lang="cs-CZ" sz="2000" b="1" dirty="0"/>
              <a:t>souvislá</a:t>
            </a:r>
            <a:r>
              <a:rPr lang="cs-CZ" sz="2000" dirty="0"/>
              <a:t> právě tehdy, když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400" dirty="0"/>
              <a:t>                                                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tzn. každé dva různé prvky z množiny M musí být „spolu v relaci“.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xmlns="" id="{021CE85C-4903-49C7-9E49-DF16EB20A8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4158491"/>
            <a:ext cx="9575256" cy="30152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DD4472B4-CB70-42FD-A36B-A6D9748C7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16394"/>
            <a:ext cx="9650027" cy="30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0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xmlns="" id="{8D23129D-EAED-47E9-8148-FFC43EC3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9705"/>
          </a:xfrm>
        </p:spPr>
        <p:txBody>
          <a:bodyPr>
            <a:normAutofit fontScale="90000"/>
          </a:bodyPr>
          <a:lstStyle/>
          <a:p>
            <a:r>
              <a:rPr lang="cs-CZ" dirty="0"/>
              <a:t>Binární relace ekvivalence a rozklad množiny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9414C51-6383-4209-A06B-61FFF68AA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1349"/>
            <a:ext cx="9168002" cy="44700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Binární relaci R v množině M nazýváme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relací ekvivalence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na M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,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právě když </a:t>
            </a:r>
          </a:p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je reflexivní, symetrická a tranzitivní.</a:t>
            </a:r>
          </a:p>
          <a:p>
            <a:pPr marL="0" indent="0">
              <a:buNone/>
            </a:pPr>
            <a:endParaRPr lang="cs-CZ" sz="18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Každá relace ekvivalence na množině M vytváří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rozklad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této množiny, což je systém neprázdných podmnožin (tzv. tříd rozkladu) množiny M takových, že průnik každých dvou tříd je prázdná množina a sjednocení všech tříd rozkladu tvoří množinu M. </a:t>
            </a:r>
          </a:p>
          <a:p>
            <a:pPr marL="0" indent="0">
              <a:buNone/>
            </a:pPr>
            <a:r>
              <a:rPr lang="cs-CZ" sz="1800" dirty="0">
                <a:effectLst/>
                <a:ea typeface="Times New Roman" panose="02020603050405020304" pitchFamily="18" charset="0"/>
              </a:rPr>
              <a:t>Jinak lze také říci, že říci, že </a:t>
            </a:r>
            <a:r>
              <a:rPr lang="cs-CZ" sz="1800" b="1" dirty="0">
                <a:effectLst/>
                <a:ea typeface="Times New Roman" panose="02020603050405020304" pitchFamily="18" charset="0"/>
              </a:rPr>
              <a:t>rozklad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 množiny M je systém neprázdných podmnožin (tzv. tříd rozkladu) množiny M takových, že každý prvek množiny M patří právě do jedné z těchto tříd.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23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391</TotalTime>
  <Words>523</Words>
  <Application>Microsoft Office PowerPoint</Application>
  <PresentationFormat>Širokoúhlá obrazovka</PresentationFormat>
  <Paragraphs>163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0" baseType="lpstr">
      <vt:lpstr>Arial</vt:lpstr>
      <vt:lpstr>Lucida Handwriting</vt:lpstr>
      <vt:lpstr>Symbol</vt:lpstr>
      <vt:lpstr>Times New Roman</vt:lpstr>
      <vt:lpstr>Trebuchet MS</vt:lpstr>
      <vt:lpstr>Wingdings 3</vt:lpstr>
      <vt:lpstr>Fazeta</vt:lpstr>
      <vt:lpstr>IMAk13   Matematika 3</vt:lpstr>
      <vt:lpstr>Binární relace z A do B</vt:lpstr>
      <vt:lpstr>Zobrazení z A do B</vt:lpstr>
      <vt:lpstr>Prezentace aplikace PowerPoint</vt:lpstr>
      <vt:lpstr>Prezentace aplikace PowerPoint</vt:lpstr>
      <vt:lpstr>Binární relace v množině, vlastnosti</vt:lpstr>
      <vt:lpstr>Binární relace v množině, vlastnosti</vt:lpstr>
      <vt:lpstr>Binární relace v množině, vlastnosti</vt:lpstr>
      <vt:lpstr>Binární relace ekvivalence a rozklad množiny</vt:lpstr>
      <vt:lpstr>Uspořádání v M</vt:lpstr>
      <vt:lpstr>Úkol</vt:lpstr>
      <vt:lpstr>Cvičení</vt:lpstr>
      <vt:lpstr>Kardinální čísla</vt:lpstr>
      <vt:lpstr>Kardinální čísla</vt:lpstr>
      <vt:lpstr>Kardinální čísla</vt:lpstr>
      <vt:lpstr>Kardinální čísla</vt:lpstr>
      <vt:lpstr>Kardinální čísla</vt:lpstr>
      <vt:lpstr>Kardinální čísla</vt:lpstr>
      <vt:lpstr>Přirozená čísla jako kardinální čísla</vt:lpstr>
      <vt:lpstr>Nerovnost mezi kardinálními čísly</vt:lpstr>
      <vt:lpstr>Sčítání kardinálních čísel</vt:lpstr>
      <vt:lpstr>Násobení kardinálních čísel</vt:lpstr>
      <vt:lpstr>Úkoly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Milena Vaňurová</dc:creator>
  <cp:lastModifiedBy>Panáčová</cp:lastModifiedBy>
  <cp:revision>36</cp:revision>
  <dcterms:created xsi:type="dcterms:W3CDTF">2020-10-15T18:54:09Z</dcterms:created>
  <dcterms:modified xsi:type="dcterms:W3CDTF">2023-09-05T21:14:28Z</dcterms:modified>
</cp:coreProperties>
</file>