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5" r:id="rId6"/>
    <p:sldId id="266" r:id="rId7"/>
    <p:sldId id="267" r:id="rId8"/>
    <p:sldId id="268" r:id="rId9"/>
    <p:sldId id="258" r:id="rId10"/>
    <p:sldId id="261" r:id="rId11"/>
    <p:sldId id="263" r:id="rId12"/>
    <p:sldId id="262" r:id="rId13"/>
    <p:sldId id="264" r:id="rId14"/>
    <p:sldId id="270" r:id="rId15"/>
    <p:sldId id="269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81" r:id="rId24"/>
    <p:sldId id="278" r:id="rId25"/>
    <p:sldId id="279" r:id="rId26"/>
    <p:sldId id="280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A80C730-5C4C-44C1-A2BE-2B113298BC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C4BBBBEE-33D0-4C37-BDAE-8C1AD8768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891D500F-FAB2-42FD-9574-88664595E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FE59E23A-4ED3-4C64-B8EE-F7ECCE310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2AC5572F-68BF-4767-A14B-F6A66EDB5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77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09EE900-03D7-4DFC-92A0-7041933AD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320F0E46-0C7D-4BE4-BAA3-1505E7E27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A7A80EF6-484C-4C68-B404-3F1D4C93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B1D82C44-A9A1-4411-B8E6-55694C7E5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E94F696-6998-46FA-B73E-DE77E4560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57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ADE86091-39F4-4EA5-AC43-936D283B2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123C51C9-188A-479B-9314-34742EFC7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9FD39637-6761-4366-9FA4-47D6398F5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22B65C55-4AB5-4F16-BBFB-216DCBAE9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9CEE196F-9158-4A86-AB8B-F7D6B431D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99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CD8BDF5-8E7F-4F43-90F3-3DADEE3BB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2D45D15-EAB1-4F73-AF00-C3B1DF43B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34D6E866-58C0-4940-AAD5-7A6537BDD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2ECB1539-4746-4F75-A134-F1BBB54B6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9BE5E770-2FE6-4205-B479-53B8C307E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10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8F96621-30C3-4F39-AEDF-E881011F9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F8A028AC-4141-4E9F-B5E0-C601ED136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B1FAE004-C184-4DFD-8453-4C287A4B9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6D03AAD-D02A-4149-9674-454C8FD56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58BC2FBF-7B67-4A8B-B03E-57A142A09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23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4428595-12BE-4A07-B752-FB1FCD445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C651C19-2A1F-4B11-9A95-57AAD44B89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4437BA89-5D8D-426A-9F19-EA252D05A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619DA8C3-C2F4-45B6-8A4E-2814BFB4C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5B187523-9EEC-425C-A372-D99609A42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383DD9CB-1F36-4A92-B45D-0A646015E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9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4002668-125B-48EE-BAC5-6FC3AA612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15DDD539-1A52-4341-AA23-F1BCAD980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8B5D514F-B803-4953-A518-87BCFAFC8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6714E0AB-B644-407D-810B-519D233030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6041E4A6-302C-4BD5-A6C4-AF152AD33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CE9C2645-D4F9-4B02-98B1-29F703436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EC8BBB00-7113-4DD8-B10C-C12FACB84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167312D2-92ED-424A-9C7A-6A8CBE57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3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BD5DBE5-231C-44C8-AEF3-05549D467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6943152D-2BD9-4543-B7D4-49B3802BD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DFCB94D9-8DF5-4DAB-9944-A73FFD5D1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21073B0C-E334-4935-A4E6-C9E939E2B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77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9F0D0C4F-B3AB-4036-AFEC-8223082E8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796F5AE6-19FA-4761-982E-3D8BA8274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AA9DCDF7-897F-46A6-9197-6E55DDE68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852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F21581D-4593-448B-84CF-CC7066A28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DFF83D5-9535-41ED-9D72-64D9366AE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BF353F4D-88DB-4065-A03B-F417F083C4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C4C09AE4-2C53-4AD6-885F-12AD64BC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1141F89E-484A-421E-B9A8-8BAEE405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848ACE08-5E18-4919-B9DD-7CD0001E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86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4613A28-20C2-4B85-A8B2-B90F38E61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7D37BA19-0395-42F4-B30E-C1F51673BE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8B4517ED-4E20-46E2-8F58-046E81AF9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2FDF1D5-2925-438A-8AF9-B5BA2D63F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E7C637F7-9176-4BB0-9269-39E343F34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70AC2A80-0B6C-427B-AF24-5CC81DC25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60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B0C37C49-9FBC-411C-9243-B6AF5367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0F9728AD-5BB7-466B-9324-6EECF241B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577AAE50-E9E5-4004-BF71-1D786F8C9E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5CE29568-F0EE-4683-ACAA-02F2C73E53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986DEB61-DB61-47B2-A167-42EB2726F0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21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="" xmlns:a16="http://schemas.microsoft.com/office/drawing/2014/main" id="{879EECFE-814E-4B68-96A7-86A795BD22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ight Triangle 53">
            <a:extLst>
              <a:ext uri="{FF2B5EF4-FFF2-40B4-BE49-F238E27FC236}">
                <a16:creationId xmlns="" xmlns:a16="http://schemas.microsoft.com/office/drawing/2014/main" id="{AF180F00-B4B2-4196-BB1C-ECD21B03F0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EBE2DC57-A7F4-40DA-AEE9-B1BEB92D86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3475" y="625059"/>
            <a:ext cx="6891182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4388" y="1383527"/>
            <a:ext cx="5811555" cy="4175166"/>
          </a:xfrm>
        </p:spPr>
        <p:txBody>
          <a:bodyPr anchor="ctr">
            <a:normAutofit/>
          </a:bodyPr>
          <a:lstStyle/>
          <a:p>
            <a:pPr algn="r"/>
            <a:r>
              <a:rPr lang="cs-CZ" sz="3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Metody řešení matematických úloh 1</a:t>
            </a: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IMAp08 – podzimní </a:t>
            </a:r>
            <a:r>
              <a:rPr lang="cs-CZ" sz="3800">
                <a:solidFill>
                  <a:schemeClr val="tx1">
                    <a:lumMod val="75000"/>
                    <a:lumOff val="25000"/>
                  </a:schemeClr>
                </a:solidFill>
              </a:rPr>
              <a:t>semestr </a:t>
            </a:r>
            <a:r>
              <a:rPr lang="cs-CZ" sz="3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2023</a:t>
            </a:r>
            <a:endParaRPr lang="cs-CZ" sz="3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3517" y="2545976"/>
            <a:ext cx="3086502" cy="1850270"/>
          </a:xfrm>
        </p:spPr>
        <p:txBody>
          <a:bodyPr anchor="ctr">
            <a:normAutofit/>
          </a:bodyPr>
          <a:lstStyle/>
          <a:p>
            <a:pPr algn="l"/>
            <a:r>
              <a:rPr lang="cs-CZ" dirty="0"/>
              <a:t>1. setkání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="" xmlns:a16="http://schemas.microsoft.com/office/drawing/2014/main" id="{54842E36-043B-4569-BA6B-781D4315E317}"/>
              </a:ext>
            </a:extLst>
          </p:cNvPr>
          <p:cNvSpPr txBox="1"/>
          <p:nvPr/>
        </p:nvSpPr>
        <p:spPr>
          <a:xfrm>
            <a:off x="959556" y="5558693"/>
            <a:ext cx="263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Mgr. Jitka Pan</a:t>
            </a:r>
            <a:r>
              <a:rPr lang="cs-CZ" dirty="0" err="1"/>
              <a:t>áčová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3161104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Indukce 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8095826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3200" dirty="0"/>
              <a:t>jednotlivé případy                    obecné pravidlo</a:t>
            </a:r>
          </a:p>
        </p:txBody>
      </p:sp>
      <p:sp>
        <p:nvSpPr>
          <p:cNvPr id="7" name="Nadpis 1">
            <a:extLst>
              <a:ext uri="{FF2B5EF4-FFF2-40B4-BE49-F238E27FC236}">
                <a16:creationId xmlns="" xmlns:a16="http://schemas.microsoft.com/office/drawing/2014/main" id="{390375D7-4547-490C-A6F3-1AE568E1955F}"/>
              </a:ext>
            </a:extLst>
          </p:cNvPr>
          <p:cNvSpPr txBox="1">
            <a:spLocks/>
          </p:cNvSpPr>
          <p:nvPr/>
        </p:nvSpPr>
        <p:spPr>
          <a:xfrm>
            <a:off x="1285241" y="2931660"/>
            <a:ext cx="9231410" cy="326871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7100" b="1" dirty="0"/>
          </a:p>
          <a:p>
            <a:pPr algn="l"/>
            <a:r>
              <a:rPr lang="cs-CZ" sz="7100" b="1" dirty="0"/>
              <a:t>Dedukce</a:t>
            </a:r>
          </a:p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4600" dirty="0">
                <a:latin typeface="+mn-lt"/>
                <a:ea typeface="+mn-ea"/>
                <a:cs typeface="+mn-cs"/>
              </a:rPr>
              <a:t>obecné pravidlo		          jednotlivé případy</a:t>
            </a:r>
          </a:p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="" xmlns:a16="http://schemas.microsoft.com/office/drawing/2014/main" id="{50CF6A82-6640-44A0-B8C9-7EBD021CBE6C}"/>
              </a:ext>
            </a:extLst>
          </p:cNvPr>
          <p:cNvCxnSpPr/>
          <p:nvPr/>
        </p:nvCxnSpPr>
        <p:spPr>
          <a:xfrm>
            <a:off x="4583289" y="2460978"/>
            <a:ext cx="131765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="" xmlns:a16="http://schemas.microsoft.com/office/drawing/2014/main" id="{2F9B2A3B-AD72-4D6C-825A-842B142AE8A2}"/>
              </a:ext>
            </a:extLst>
          </p:cNvPr>
          <p:cNvCxnSpPr/>
          <p:nvPr/>
        </p:nvCxnSpPr>
        <p:spPr>
          <a:xfrm>
            <a:off x="4296302" y="4667809"/>
            <a:ext cx="131765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039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Indukce a dedukce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8095826" cy="3714979"/>
          </a:xfrm>
        </p:spPr>
        <p:txBody>
          <a:bodyPr anchor="t"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platňování indukce a dedukce souvisí s pozorováním, zkoumáním zákonitostí, zobecňováním. 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různé pokusy vést ostrou hranici mezi deduktivní metodou a induktivní se nezdařily, neboť obě metody jsou ve skutečnosti vnitřně spjaty.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530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just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následujících příkladech vycházejte vždy z 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induktivních postupů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ověřujte platnost uvedených pravidel pro několik přirozených čísel. Všímejte si zákonitostí a snažte se formulovat příslušné matematické věty. Věty pak dokažte.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0647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2: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Sčítání přirozených čísel – sčítejte postupně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přirozená čísla a sledujte, jak se dá vyjádřit jejich součet: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6809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Princip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matematick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é indukce: </a:t>
            </a:r>
          </a:p>
          <a:p>
            <a:pPr algn="l"/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Chceme dokázat, že ∀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cs-CZ" sz="2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∈ℕ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: A(n)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 algn="l">
              <a:buAutoNum type="arabicPeriod"/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Dokážeme, že tvrzení platí pro n = 1</a:t>
            </a:r>
          </a:p>
          <a:p>
            <a:pPr marL="514350" indent="-514350" algn="l">
              <a:buAutoNum type="arabicPeriod"/>
            </a:pP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Předpokládáme, že tvrzení platí pro n = k a dokážeme, že platí pro n = k + 1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914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Gaussova úloha:</a:t>
            </a:r>
            <a:endParaRPr lang="cs-CZ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Sečtěte všechna přirozená čísla od 1 do 100.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897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3: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Sledujte součet několika lichých čísel a pokuste se tento součet obecně vyjádřit: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426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4: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Určete součet všech lichých čísel od 1 do 100.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909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</a:t>
            </a:r>
            <a:r>
              <a:rPr lang="cs-C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Sledujte součet několika sudých čísel a pokuste se tento součet obecně vyjádřit: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01999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6: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Určete součet </a:t>
            </a:r>
            <a:r>
              <a:rPr lang="cs-CZ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všech sudých 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čísel od 1 do 100.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0978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Triangle 53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cs-CZ" sz="3700" b="1"/>
              <a:t>Téma: INDUKTIVNÍ A DEDUKTIVNÍ METODY PŘI ŘEŠENÍ MATEMATICKÝCH ÚLOH</a:t>
            </a:r>
            <a:r>
              <a:rPr lang="cs-CZ" sz="3700"/>
              <a:t/>
            </a:r>
            <a:br>
              <a:rPr lang="cs-CZ" sz="3700"/>
            </a:br>
            <a:r>
              <a:rPr lang="cs-CZ" sz="3700"/>
              <a:t/>
            </a:r>
            <a:br>
              <a:rPr lang="cs-CZ" sz="3700"/>
            </a:br>
            <a:r>
              <a:rPr lang="cs-CZ" sz="3700"/>
              <a:t/>
            </a:r>
            <a:br>
              <a:rPr lang="cs-CZ" sz="3700"/>
            </a:br>
            <a:endParaRPr lang="cs-CZ" sz="370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2916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7: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Vynásobte vždy po sobě jdoucí přirozená čísla a tento součin vynásobte čtyřmi. Všimněte si, jak se dá tento </a:t>
            </a:r>
            <a:r>
              <a:rPr lang="cs-CZ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součin vyjádřit.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986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8: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Vyberte si libovolná prvočísla p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&gt;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a sledujte následující vývoj: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1205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9: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Proveďte součin dvou rovných činitelů od 0 do 10 a sledujte číslo zapsané na místě jednotek.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9220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10: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Napište do 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řady 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násobky čísla 3 malé násobilky vzestupně.</a:t>
            </a:r>
          </a:p>
          <a:p>
            <a:pPr algn="l"/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Pod ně napište do řady násobky čísla 7 malé násobilky sestupně.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Pozorujte cifry na místě jednotek… 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6790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11: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Vyjádřete obecně, kolik úhlopříček má konvexní n-úhelník.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367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12: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Vyjádřete obecně, jaký je součet vnitřních úhlů konvexního n-</a:t>
            </a:r>
            <a:r>
              <a:rPr lang="cs-CZ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úhelníka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1758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9585960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13: </a:t>
            </a:r>
          </a:p>
          <a:p>
            <a:pPr algn="l"/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Uvažujme obdélníky s celočíselnými rozměry </a:t>
            </a:r>
          </a:p>
          <a:p>
            <a:pPr algn="l"/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1 x 49, 2 x 48, 3 x 47, 4 x 46, … </a:t>
            </a:r>
          </a:p>
          <a:p>
            <a:pPr algn="l"/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Tyto obdélníky mají obvod roven 100. Nalezněte ostrou nerovnost, která platí pro obsahy všech těchto obdélníků, 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465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Dedukce 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7881337" cy="3714979"/>
          </a:xfrm>
        </p:spPr>
        <p:txBody>
          <a:bodyPr anchor="t"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logické vyvození,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způsob logického myšlení postupujícího od obecného pravidla k jednotlivým případům,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typ úsudku, při němž se z předpokladů  použitím určitých pravidel dospívá k novému tvrzení, tzv. závěru, důsledku,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přechodem od obecného ke zvláštnímu.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272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Deduktivní metoda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8118403" cy="3714979"/>
          </a:xfrm>
        </p:spPr>
        <p:txBody>
          <a:bodyPr anchor="t"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způsob výstavby vědecké teorie založený pouze na dedukci.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platňuje se zpravidla v těch případech, kdy byl nahromaděn a teoreticky vyložen empirický materiál, který chceme uvést v systém, abychom mohli odvodit všechny důsledky plynoucí z přijatých předpokladů,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akto vybudovaná  vědecká teorie je vědecká deduktivní soustava.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476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Deduktivní metoda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3"/>
            <a:ext cx="9231410" cy="1025552"/>
          </a:xfrm>
        </p:spPr>
        <p:txBody>
          <a:bodyPr anchor="t"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Užitím dedukce v matematice se vytvořila tzv. axiomatická metoda, která pomáhá budovat matematickou disciplínu (axiomaticky)</a:t>
            </a:r>
          </a:p>
          <a:p>
            <a:pPr algn="l"/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="" xmlns:a16="http://schemas.microsoft.com/office/drawing/2014/main" id="{7F849760-3284-4893-90FA-919ED76119FE}"/>
              </a:ext>
            </a:extLst>
          </p:cNvPr>
          <p:cNvSpPr txBox="1"/>
          <p:nvPr/>
        </p:nvSpPr>
        <p:spPr>
          <a:xfrm>
            <a:off x="1836214" y="3465852"/>
            <a:ext cx="353170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Axiomy</a:t>
            </a:r>
            <a:r>
              <a:rPr lang="cs-CZ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</a:rPr>
              <a:t>Věty obsahující </a:t>
            </a:r>
            <a:r>
              <a:rPr lang="cs-CZ" sz="2400" b="1" dirty="0">
                <a:latin typeface="Times New Roman" panose="02020603050405020304" pitchFamily="18" charset="0"/>
              </a:rPr>
              <a:t>základní pojmy </a:t>
            </a:r>
            <a:r>
              <a:rPr lang="cs-CZ" sz="2400" dirty="0">
                <a:latin typeface="Times New Roman" panose="02020603050405020304" pitchFamily="18" charset="0"/>
              </a:rPr>
              <a:t>a jejich vztahy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</a:rPr>
              <a:t>Základní pojmy nedefinujeme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="" xmlns:a16="http://schemas.microsoft.com/office/drawing/2014/main" id="{E51A237D-7E18-4ED0-AC9F-3EF2E5BA670A}"/>
              </a:ext>
            </a:extLst>
          </p:cNvPr>
          <p:cNvSpPr txBox="1"/>
          <p:nvPr/>
        </p:nvSpPr>
        <p:spPr>
          <a:xfrm>
            <a:off x="6013091" y="3427216"/>
            <a:ext cx="27160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</a:rPr>
              <a:t>Definujeme nové pojmy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</a:rPr>
              <a:t>Odvozujeme další platné věty</a:t>
            </a: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="" xmlns:a16="http://schemas.microsoft.com/office/drawing/2014/main" id="{4C4E315C-36AE-4905-9BD3-B19E62776222}"/>
              </a:ext>
            </a:extLst>
          </p:cNvPr>
          <p:cNvCxnSpPr/>
          <p:nvPr/>
        </p:nvCxnSpPr>
        <p:spPr>
          <a:xfrm>
            <a:off x="3273778" y="3702756"/>
            <a:ext cx="2449689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153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Deduktivní metoda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9231410" cy="3519663"/>
          </a:xfrm>
        </p:spPr>
        <p:txBody>
          <a:bodyPr anchor="t">
            <a:normAutofit/>
          </a:bodyPr>
          <a:lstStyle/>
          <a:p>
            <a:pPr algn="just"/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Využití deduktivních závěrů: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Při důkazech matematických vět (důkazové techniky = implikace)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Při řešení matematických úloh (řetězením deduktivních závěrů dojdeme k řešení)</a:t>
            </a:r>
          </a:p>
          <a:p>
            <a:pPr algn="just"/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68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 fontScale="90000"/>
          </a:bodyPr>
          <a:lstStyle/>
          <a:p>
            <a:pPr algn="l"/>
            <a:r>
              <a:rPr lang="cs-CZ" sz="5500" b="1" dirty="0"/>
              <a:t>Matematická věta tvaru implikace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1805050"/>
            <a:ext cx="10020068" cy="3895106"/>
          </a:xfrm>
        </p:spPr>
        <p:txBody>
          <a:bodyPr anchor="t">
            <a:normAutofit fontScale="92500" lnSpcReduction="10000"/>
          </a:bodyPr>
          <a:lstStyle/>
          <a:p>
            <a:pPr algn="just"/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A(x) </a:t>
            </a:r>
            <a:r>
              <a:rPr lang="cs-CZ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B(x)</a:t>
            </a:r>
            <a:endParaRPr lang="cs-CZ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 předpoklad           tvrzení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Přímý důkaz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A(x) </a:t>
            </a:r>
            <a:r>
              <a:rPr lang="cs-CZ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(x) </a:t>
            </a:r>
            <a:r>
              <a:rPr lang="cs-CZ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(x) </a:t>
            </a:r>
            <a:r>
              <a:rPr lang="cs-CZ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… ⟹ B(x)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Nepřímý důkaz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: ⏋B(x) </a:t>
            </a:r>
            <a:r>
              <a:rPr lang="cs-CZ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⏋A(x) (Věta obměněná k větě 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A(x) </a:t>
            </a:r>
            <a:r>
              <a:rPr lang="cs-CZ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B(x))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Věta obměněná je ekvivalentní s původní větou, tj.</a:t>
            </a:r>
          </a:p>
          <a:p>
            <a:pPr algn="just"/>
            <a:r>
              <a:rPr lang="cs-CZ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cs-CZ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A(x) </a:t>
            </a:r>
            <a:r>
              <a:rPr lang="cs-CZ" sz="3000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B(x)   ∼ </a:t>
            </a:r>
            <a:r>
              <a:rPr lang="cs-CZ" sz="3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⏋B(x) </a:t>
            </a:r>
            <a:r>
              <a:rPr lang="cs-CZ" sz="3000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cs-CZ" sz="3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⏋A(x) </a:t>
            </a:r>
            <a:endParaRPr lang="cs-CZ" sz="3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71700" lvl="4" indent="-342900" algn="just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473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73184"/>
            <a:ext cx="10020068" cy="3526971"/>
          </a:xfrm>
        </p:spPr>
        <p:txBody>
          <a:bodyPr anchor="t">
            <a:normAutofit/>
          </a:bodyPr>
          <a:lstStyle/>
          <a:p>
            <a:pPr algn="just"/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cs-CZ" sz="2800" b="1" dirty="0">
                <a:latin typeface="Times New Roman" panose="02020603050405020304" pitchFamily="18" charset="0"/>
              </a:rPr>
              <a:t>Příklad 1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Dokažte, že pro každá dvě lichá přirozená čísla platí, že jejich součin je liché číslo.</a:t>
            </a:r>
          </a:p>
          <a:p>
            <a:pPr algn="l"/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="" xmlns:a16="http://schemas.microsoft.com/office/drawing/2014/main" id="{DD7A17AA-1D0D-4BCB-88B1-A8E06DB3F0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5711"/>
          </a:xfrm>
        </p:spPr>
        <p:txBody>
          <a:bodyPr>
            <a:normAutofit fontScale="90000"/>
          </a:bodyPr>
          <a:lstStyle/>
          <a:p>
            <a:r>
              <a:rPr lang="cs-CZ" dirty="0"/>
              <a:t>Důkaz matematické věty</a:t>
            </a:r>
          </a:p>
        </p:txBody>
      </p:sp>
    </p:spTree>
    <p:extLst>
      <p:ext uri="{BB962C8B-B14F-4D97-AF65-F5344CB8AC3E}">
        <p14:creationId xmlns:p14="http://schemas.microsoft.com/office/powerpoint/2010/main" val="2127156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Indukce 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7132335" cy="3714979"/>
          </a:xfrm>
        </p:spPr>
        <p:txBody>
          <a:bodyPr anchor="t"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eden z typů úsudků a metoda zkoumání, kdy se na základě pozorování jednotlivých případů vyvozují všeobecné  závěry. 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Jedná se o postup od zvláštního k obecnému. 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6463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467</Words>
  <Application>Microsoft Office PowerPoint</Application>
  <PresentationFormat>Širokoúhlá obrazovka</PresentationFormat>
  <Paragraphs>103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Times New Roman</vt:lpstr>
      <vt:lpstr>Motiv Office</vt:lpstr>
      <vt:lpstr>Metody řešení matematických úloh 1    IMAp08 – podzimní semestr 2023</vt:lpstr>
      <vt:lpstr>Téma: INDUKTIVNÍ A DEDUKTIVNÍ METODY PŘI ŘEŠENÍ MATEMATICKÝCH ÚLOH   </vt:lpstr>
      <vt:lpstr>Dedukce    </vt:lpstr>
      <vt:lpstr>Deduktivní metoda   </vt:lpstr>
      <vt:lpstr>Deduktivní metoda   </vt:lpstr>
      <vt:lpstr>Deduktivní metoda   </vt:lpstr>
      <vt:lpstr>Matematická věta tvaru implikace   </vt:lpstr>
      <vt:lpstr>Důkaz matematické věty</vt:lpstr>
      <vt:lpstr>Indukce    </vt:lpstr>
      <vt:lpstr>Indukce    </vt:lpstr>
      <vt:lpstr>Indukce a dedukce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řešení matematických úloh 1    IMAp08 – podzimní semestr 2020</dc:title>
  <dc:creator>Jitka Panáčová</dc:creator>
  <cp:lastModifiedBy>Panáčová</cp:lastModifiedBy>
  <cp:revision>25</cp:revision>
  <dcterms:created xsi:type="dcterms:W3CDTF">2020-10-11T14:21:37Z</dcterms:created>
  <dcterms:modified xsi:type="dcterms:W3CDTF">2023-09-05T20:23:59Z</dcterms:modified>
</cp:coreProperties>
</file>