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hbZW4qMymEb5mnxtKzKjjVBi9e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" name="Google Shape;15;p35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" name="Google Shape;16;p35"/>
          <p:cNvSpPr txBox="1"/>
          <p:nvPr>
            <p:ph type="ctrTitle"/>
          </p:nvPr>
        </p:nvSpPr>
        <p:spPr>
          <a:xfrm>
            <a:off x="855388" y="863068"/>
            <a:ext cx="6007691" cy="4985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Meiryo"/>
              <a:buNone/>
              <a:defRPr b="0" sz="6000" cap="none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8197352" y="863068"/>
            <a:ext cx="3351729" cy="5120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93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sz="2400" cap="none">
                <a:solidFill>
                  <a:srgbClr val="262626"/>
                </a:solidFill>
              </a:defRPr>
            </a:lvl1pPr>
            <a:lvl2pPr lvl="1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sz="1600"/>
            </a:lvl6pPr>
            <a:lvl7pPr lvl="6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sz="1600"/>
            </a:lvl7pPr>
            <a:lvl8pPr lvl="7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sz="1600"/>
            </a:lvl8pPr>
            <a:lvl9pPr lvl="8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5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" name="Google Shape;19;p35"/>
          <p:cNvSpPr txBox="1"/>
          <p:nvPr>
            <p:ph idx="10" type="dt"/>
          </p:nvPr>
        </p:nvSpPr>
        <p:spPr>
          <a:xfrm>
            <a:off x="8197353" y="6309360"/>
            <a:ext cx="215113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1" type="ftr"/>
          </p:nvPr>
        </p:nvSpPr>
        <p:spPr>
          <a:xfrm>
            <a:off x="855388" y="6309360"/>
            <a:ext cx="600769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" type="body"/>
          </p:nvPr>
        </p:nvSpPr>
        <p:spPr>
          <a:xfrm rot="5400000">
            <a:off x="5864129" y="217655"/>
            <a:ext cx="5197497" cy="617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4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4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5"/>
          <p:cNvSpPr txBox="1"/>
          <p:nvPr>
            <p:ph type="title"/>
          </p:nvPr>
        </p:nvSpPr>
        <p:spPr>
          <a:xfrm rot="5400000">
            <a:off x="7393812" y="2391190"/>
            <a:ext cx="5339932" cy="15716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" type="body"/>
          </p:nvPr>
        </p:nvSpPr>
        <p:spPr>
          <a:xfrm rot="5400000">
            <a:off x="3252190" y="205883"/>
            <a:ext cx="5322596" cy="59595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89" name="Google Shape;89;p45"/>
          <p:cNvSpPr txBox="1"/>
          <p:nvPr>
            <p:ph idx="10" type="dt"/>
          </p:nvPr>
        </p:nvSpPr>
        <p:spPr>
          <a:xfrm>
            <a:off x="9277965" y="6296615"/>
            <a:ext cx="25059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5"/>
          <p:cNvSpPr txBox="1"/>
          <p:nvPr>
            <p:ph idx="11" type="ftr"/>
          </p:nvPr>
        </p:nvSpPr>
        <p:spPr>
          <a:xfrm>
            <a:off x="2933699" y="6296615"/>
            <a:ext cx="59595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5"/>
          <p:cNvSpPr txBox="1"/>
          <p:nvPr>
            <p:ph idx="12" type="sldNum"/>
          </p:nvPr>
        </p:nvSpPr>
        <p:spPr>
          <a:xfrm rot="5400000">
            <a:off x="8734643" y="2853201"/>
            <a:ext cx="5383267" cy="60426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indent="0" lvl="1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indent="0" lvl="2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indent="0" lvl="3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indent="0" lvl="4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indent="0" lvl="5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indent="0" lvl="6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indent="0" lvl="7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indent="0" lvl="8" marL="0" algn="l">
              <a:spcBef>
                <a:spcPts val="0"/>
              </a:spcBef>
              <a:buNone/>
              <a:defRPr b="1" sz="16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45" title="Rule Line"/>
          <p:cNvCxnSpPr/>
          <p:nvPr/>
        </p:nvCxnSpPr>
        <p:spPr>
          <a:xfrm>
            <a:off x="9111582" y="571502"/>
            <a:ext cx="0" cy="5275467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bg>
      <p:bgPr>
        <a:solidFill>
          <a:schemeClr val="lt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7"/>
          <p:cNvSpPr txBox="1"/>
          <p:nvPr>
            <p:ph idx="1" type="body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7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idx="1" type="body"/>
          </p:nvPr>
        </p:nvSpPr>
        <p:spPr>
          <a:xfrm>
            <a:off x="5376667" y="658999"/>
            <a:ext cx="616642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9"/>
          <p:cNvSpPr txBox="1"/>
          <p:nvPr>
            <p:ph idx="2" type="body"/>
          </p:nvPr>
        </p:nvSpPr>
        <p:spPr>
          <a:xfrm>
            <a:off x="5376668" y="1116199"/>
            <a:ext cx="6166422" cy="2062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3" type="body"/>
          </p:nvPr>
        </p:nvSpPr>
        <p:spPr>
          <a:xfrm>
            <a:off x="5376668" y="3623098"/>
            <a:ext cx="6166421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99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 cap="none">
                <a:solidFill>
                  <a:schemeClr val="accent1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9"/>
          <p:cNvSpPr txBox="1"/>
          <p:nvPr>
            <p:ph idx="4" type="body"/>
          </p:nvPr>
        </p:nvSpPr>
        <p:spPr>
          <a:xfrm>
            <a:off x="5376670" y="4102370"/>
            <a:ext cx="6166419" cy="2066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39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0"/>
          <p:cNvSpPr txBox="1"/>
          <p:nvPr>
            <p:ph idx="1" type="body"/>
          </p:nvPr>
        </p:nvSpPr>
        <p:spPr>
          <a:xfrm>
            <a:off x="5376670" y="705114"/>
            <a:ext cx="6172412" cy="240384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50" name="Google Shape;50;p40"/>
          <p:cNvSpPr txBox="1"/>
          <p:nvPr>
            <p:ph idx="2" type="body"/>
          </p:nvPr>
        </p:nvSpPr>
        <p:spPr>
          <a:xfrm>
            <a:off x="5376670" y="3749040"/>
            <a:ext cx="6172411" cy="2346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3429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7pPr>
            <a:lvl8pPr indent="-3429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800"/>
              <a:buChar char="–"/>
              <a:defRPr/>
            </a:lvl9pPr>
          </a:lstStyle>
          <a:p/>
        </p:txBody>
      </p:sp>
      <p:sp>
        <p:nvSpPr>
          <p:cNvPr id="51" name="Google Shape;51;p40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0"/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7" name="Google Shape;57;p41"/>
          <p:cNvSpPr txBox="1"/>
          <p:nvPr>
            <p:ph type="title"/>
          </p:nvPr>
        </p:nvSpPr>
        <p:spPr>
          <a:xfrm>
            <a:off x="8753015" y="640079"/>
            <a:ext cx="2796066" cy="25517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1"/>
          <p:cNvSpPr txBox="1"/>
          <p:nvPr>
            <p:ph idx="1" type="body"/>
          </p:nvPr>
        </p:nvSpPr>
        <p:spPr>
          <a:xfrm>
            <a:off x="638818" y="640078"/>
            <a:ext cx="6969693" cy="54559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2pPr>
            <a:lvl3pPr indent="-3302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Char char="–"/>
              <a:defRPr sz="1600"/>
            </a:lvl3pPr>
            <a:lvl4pPr indent="-3175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Char char="–"/>
              <a:defRPr sz="1400"/>
            </a:lvl5pPr>
            <a:lvl6pPr indent="-3175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Char char="–"/>
              <a:defRPr sz="1400"/>
            </a:lvl7pPr>
            <a:lvl8pPr indent="-3175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Char char="–"/>
              <a:defRPr sz="1400"/>
            </a:lvl9pPr>
          </a:lstStyle>
          <a:p/>
        </p:txBody>
      </p:sp>
      <p:sp>
        <p:nvSpPr>
          <p:cNvPr id="59" name="Google Shape;59;p41"/>
          <p:cNvSpPr txBox="1"/>
          <p:nvPr>
            <p:ph idx="2" type="body"/>
          </p:nvPr>
        </p:nvSpPr>
        <p:spPr>
          <a:xfrm>
            <a:off x="8753015" y="3223803"/>
            <a:ext cx="2796066" cy="28721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41"/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1" name="Google Shape;61;p41"/>
          <p:cNvSpPr txBox="1"/>
          <p:nvPr>
            <p:ph idx="10" type="dt"/>
          </p:nvPr>
        </p:nvSpPr>
        <p:spPr>
          <a:xfrm>
            <a:off x="8753015" y="6309360"/>
            <a:ext cx="1734207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1"/>
          <p:cNvSpPr txBox="1"/>
          <p:nvPr>
            <p:ph idx="11" type="ftr"/>
          </p:nvPr>
        </p:nvSpPr>
        <p:spPr>
          <a:xfrm>
            <a:off x="638818" y="6309360"/>
            <a:ext cx="6993867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 txBox="1"/>
          <p:nvPr>
            <p:ph type="title"/>
          </p:nvPr>
        </p:nvSpPr>
        <p:spPr>
          <a:xfrm>
            <a:off x="8834996" y="640079"/>
            <a:ext cx="2714085" cy="269590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Meiryo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2"/>
          <p:cNvSpPr/>
          <p:nvPr>
            <p:ph idx="2" type="pic"/>
          </p:nvPr>
        </p:nvSpPr>
        <p:spPr>
          <a:xfrm>
            <a:off x="0" y="0"/>
            <a:ext cx="8248592" cy="6857999"/>
          </a:xfrm>
          <a:prstGeom prst="rect">
            <a:avLst/>
          </a:prstGeom>
          <a:solidFill>
            <a:srgbClr val="C8D3CC"/>
          </a:solidFill>
          <a:ln>
            <a:noFill/>
          </a:ln>
        </p:spPr>
      </p:sp>
      <p:sp>
        <p:nvSpPr>
          <p:cNvPr id="67" name="Google Shape;67;p42"/>
          <p:cNvSpPr txBox="1"/>
          <p:nvPr>
            <p:ph idx="1" type="body"/>
          </p:nvPr>
        </p:nvSpPr>
        <p:spPr>
          <a:xfrm>
            <a:off x="8834996" y="3429000"/>
            <a:ext cx="2714085" cy="25080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42"/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8834997" y="6309360"/>
            <a:ext cx="1645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42"/>
          <p:cNvSpPr txBox="1"/>
          <p:nvPr>
            <p:ph idx="11" type="ftr"/>
          </p:nvPr>
        </p:nvSpPr>
        <p:spPr>
          <a:xfrm>
            <a:off x="64008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4" name="Google Shape;74;p43"/>
          <p:cNvSpPr txBox="1"/>
          <p:nvPr>
            <p:ph type="title"/>
          </p:nvPr>
        </p:nvSpPr>
        <p:spPr>
          <a:xfrm>
            <a:off x="795316" y="1406284"/>
            <a:ext cx="10593694" cy="259784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Meiryo"/>
              <a:buNone/>
              <a:defRPr sz="44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" type="body"/>
          </p:nvPr>
        </p:nvSpPr>
        <p:spPr>
          <a:xfrm>
            <a:off x="2818312" y="4527856"/>
            <a:ext cx="6559018" cy="1570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0" sz="24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" name="Google Shape;76;p43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43"/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" name="Google Shape;7;p34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lv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Meiryo"/>
              <a:buNone/>
              <a:defRPr b="1" i="0" sz="3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34"/>
          <p:cNvSpPr txBox="1"/>
          <p:nvPr>
            <p:ph idx="1" type="body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orbel"/>
              <a:buNone/>
              <a:defRPr b="1" i="0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indent="-228600" lvl="1" marL="9144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orbel"/>
              <a:buNone/>
              <a:defRPr b="0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indent="-317500" lvl="2" marL="13716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indent="-317500" lvl="3" marL="18288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indent="-317500" lvl="4" marL="22860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indent="-317500" lvl="5" marL="27432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A75D8A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indent="-317500" lvl="6" marL="32004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A75D8A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indent="-317500" lvl="7" marL="36576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Font typeface="Corbel"/>
              <a:buChar char="–"/>
              <a:defRPr b="0" i="0" sz="1400" u="none" cap="none" strike="noStrike">
                <a:solidFill>
                  <a:srgbClr val="A75D8A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indent="-317500" lvl="8" marL="4114800" marR="0" rtl="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A75D8A"/>
              </a:buClr>
              <a:buSzPts val="1400"/>
              <a:buFont typeface="Corbel"/>
              <a:buChar char="–"/>
              <a:defRPr b="0" i="1" sz="1400" u="none" cap="none" strike="noStrike">
                <a:solidFill>
                  <a:srgbClr val="A75D8A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0" type="dt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1" type="ftr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/>
        </p:txBody>
      </p:sp>
      <p:sp>
        <p:nvSpPr>
          <p:cNvPr id="11" name="Google Shape;11;p34"/>
          <p:cNvSpPr txBox="1"/>
          <p:nvPr>
            <p:ph idx="12" type="sldNum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34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5" Type="http://schemas.openxmlformats.org/officeDocument/2006/relationships/image" Target="../media/image54.jpg"/><Relationship Id="rId6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Wokw47Bq_rXWA7hoytsd6C90Jc9MIIMN/view?usp=sharing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jpg"/><Relationship Id="rId4" Type="http://schemas.openxmlformats.org/officeDocument/2006/relationships/image" Target="../media/image51.jpg"/><Relationship Id="rId5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23.jpg"/><Relationship Id="rId5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4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Relationship Id="rId4" Type="http://schemas.openxmlformats.org/officeDocument/2006/relationships/image" Target="../media/image47.jpg"/><Relationship Id="rId5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4622" l="0" r="8" t="20889"/>
          <a:stretch/>
        </p:blipFill>
        <p:spPr>
          <a:xfrm>
            <a:off x="20" y="1074544"/>
            <a:ext cx="7562606" cy="5069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2" name="Google Shape;102;p1"/>
          <p:cNvSpPr txBox="1"/>
          <p:nvPr>
            <p:ph type="ctrTitle"/>
          </p:nvPr>
        </p:nvSpPr>
        <p:spPr>
          <a:xfrm>
            <a:off x="7973503" y="1709530"/>
            <a:ext cx="3754671" cy="25285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eiryo"/>
              <a:buNone/>
            </a:pPr>
            <a:r>
              <a:rPr lang="en-US" sz="3600">
                <a:solidFill>
                  <a:schemeClr val="dk2"/>
                </a:solidFill>
              </a:rPr>
              <a:t>KOMUNIKACE 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3600">
                <a:solidFill>
                  <a:schemeClr val="dk2"/>
                </a:solidFill>
              </a:rPr>
              <a:t>S RODIČI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103" name="Google Shape;103;p1"/>
          <p:cNvSpPr txBox="1"/>
          <p:nvPr>
            <p:ph idx="1" type="subTitle"/>
          </p:nvPr>
        </p:nvSpPr>
        <p:spPr>
          <a:xfrm>
            <a:off x="7976914" y="4238046"/>
            <a:ext cx="3806919" cy="1741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>
                <a:solidFill>
                  <a:schemeClr val="dk2"/>
                </a:solidFill>
              </a:rPr>
              <a:t>Karla Černá, Petr Juráček, Petra Turečková, Ivona Princlíková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25" name="Google Shape;225;p10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26" name="Google Shape;226;p10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1434622" y="1113327"/>
            <a:ext cx="4862811" cy="2019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PŘÍKLADY KOMUNIKACE </a:t>
            </a:r>
            <a:br>
              <a:rPr b="1" lang="en-US" sz="28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b="1" lang="en-US" sz="28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 S RODIČI</a:t>
            </a:r>
            <a:endParaRPr/>
          </a:p>
        </p:txBody>
      </p:sp>
      <p:sp>
        <p:nvSpPr>
          <p:cNvPr id="229" name="Google Shape;229;p10"/>
          <p:cNvSpPr/>
          <p:nvPr/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0" name="Google Shape;230;p10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nákladní auto, malé, hračka, vpředu&#10;&#10;Popis se vygeneroval automaticky." id="232" name="Google Shape;232;p10"/>
          <p:cNvPicPr preferRelativeResize="0"/>
          <p:nvPr/>
        </p:nvPicPr>
        <p:blipFill rotWithShape="1">
          <a:blip r:embed="rId3">
            <a:alphaModFix/>
          </a:blip>
          <a:srcRect b="15086" l="0" r="0" t="0"/>
          <a:stretch/>
        </p:blipFill>
        <p:spPr>
          <a:xfrm>
            <a:off x="6858023" y="-2"/>
            <a:ext cx="5333976" cy="3396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exteriér, osoba, lidé&#10;&#10;Popis se vygeneroval automaticky." id="233" name="Google Shape;233;p10"/>
          <p:cNvPicPr preferRelativeResize="0"/>
          <p:nvPr/>
        </p:nvPicPr>
        <p:blipFill rotWithShape="1">
          <a:blip r:embed="rId4">
            <a:alphaModFix/>
          </a:blip>
          <a:srcRect b="14305" l="0" r="2" t="6886"/>
          <a:stretch/>
        </p:blipFill>
        <p:spPr>
          <a:xfrm>
            <a:off x="1067712" y="3435496"/>
            <a:ext cx="5790310" cy="342250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/>
          <p:nvPr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6" name="Google Shape;236;p10"/>
          <p:cNvSpPr txBox="1"/>
          <p:nvPr/>
        </p:nvSpPr>
        <p:spPr>
          <a:xfrm>
            <a:off x="7386762" y="3928342"/>
            <a:ext cx="4162319" cy="2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Brigády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Společná práce, setkání, neformální rozhovory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7" name="Google Shape;237;p10"/>
          <p:cNvSpPr/>
          <p:nvPr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8" name="Google Shape;238;p10"/>
          <p:cNvSpPr txBox="1"/>
          <p:nvPr/>
        </p:nvSpPr>
        <p:spPr>
          <a:xfrm>
            <a:off x="5071641" y="1232703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4" name="Google Shape;244;p11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5" name="Google Shape;245;p11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6" name="Google Shape;246;p11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7" name="Google Shape;247;p11"/>
          <p:cNvSpPr txBox="1"/>
          <p:nvPr>
            <p:ph type="title"/>
          </p:nvPr>
        </p:nvSpPr>
        <p:spPr>
          <a:xfrm>
            <a:off x="642918" y="1072110"/>
            <a:ext cx="3611029" cy="1862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Meiryo"/>
              <a:buNone/>
            </a:pPr>
            <a:r>
              <a:rPr lang="en-US" sz="2500"/>
              <a:t>Brigáda před začátkem školního roku </a:t>
            </a:r>
            <a:endParaRPr/>
          </a:p>
        </p:txBody>
      </p:sp>
      <p:sp>
        <p:nvSpPr>
          <p:cNvPr id="248" name="Google Shape;248;p11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ráva, exteriér, plazi, osoba&#10;&#10;Popis se vygeneroval automaticky." id="249" name="Google Shape;249;p1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874" y="3149167"/>
            <a:ext cx="3616073" cy="2410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250" name="Google Shape;25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85" y="1000165"/>
            <a:ext cx="3279120" cy="3669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tráva, pole, lidé&#10;&#10;Popis se vygeneroval automaticky." id="251" name="Google Shape;251;p11"/>
          <p:cNvPicPr preferRelativeResize="0"/>
          <p:nvPr/>
        </p:nvPicPr>
        <p:blipFill rotWithShape="1">
          <a:blip r:embed="rId5">
            <a:alphaModFix/>
          </a:blip>
          <a:srcRect b="5195" l="0" r="1" t="0"/>
          <a:stretch/>
        </p:blipFill>
        <p:spPr>
          <a:xfrm>
            <a:off x="8949584" y="1220571"/>
            <a:ext cx="2785551" cy="1762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exteriér, přehrávání, dítě&#10;&#10;Popis se vygeneroval automaticky." id="252" name="Google Shape;252;p11"/>
          <p:cNvPicPr preferRelativeResize="0"/>
          <p:nvPr>
            <p:ph idx="4" type="body"/>
          </p:nvPr>
        </p:nvPicPr>
        <p:blipFill rotWithShape="1">
          <a:blip r:embed="rId6">
            <a:alphaModFix/>
          </a:blip>
          <a:srcRect b="2313" l="0" r="2" t="0"/>
          <a:stretch/>
        </p:blipFill>
        <p:spPr>
          <a:xfrm>
            <a:off x="8987233" y="3940196"/>
            <a:ext cx="2706430" cy="17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4" name="Google Shape;254;p11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8" name="Google Shape;258;p11"/>
          <p:cNvSpPr/>
          <p:nvPr/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5" name="Google Shape;265;p12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6" name="Google Shape;266;p12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7" name="Google Shape;267;p12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8" name="Google Shape;268;p12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Společné zážitky</a:t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ráva, exteriér, piknik, park&#10;&#10;Popis se vygeneroval automaticky." id="270" name="Google Shape;270;p12"/>
          <p:cNvPicPr preferRelativeResize="0"/>
          <p:nvPr/>
        </p:nvPicPr>
        <p:blipFill rotWithShape="1">
          <a:blip r:embed="rId3">
            <a:alphaModFix/>
          </a:blip>
          <a:srcRect b="-1" l="0" r="-1" t="3452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2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2" name="Google Shape;272;p12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5071641" y="1232703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2" name="Google Shape;282;p13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3" name="Google Shape;283;p13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4" name="Google Shape;284;p13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5" name="Google Shape;285;p13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Trojlístky</a:t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7" name="Google Shape;287;p13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8" name="Google Shape;288;p13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1" name="Google Shape;291;p13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2" name="Google Shape;292;p13"/>
          <p:cNvSpPr txBox="1"/>
          <p:nvPr/>
        </p:nvSpPr>
        <p:spPr>
          <a:xfrm>
            <a:off x="5071641" y="1232703"/>
            <a:ext cx="2743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Setkání žák, rodič, učitel, ukázka - </a:t>
            </a:r>
            <a:r>
              <a:rPr lang="en-US" sz="1800" u="sng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zde</a:t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stůl, osoba, interiér, vsedě&#10;&#10;Popis se vygeneroval automaticky." id="293" name="Google Shape;2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0856" y="1944676"/>
            <a:ext cx="6890794" cy="3913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0" y="643467"/>
            <a:ext cx="642915" cy="5571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00" name="Google Shape;300;p14"/>
          <p:cNvSpPr/>
          <p:nvPr/>
        </p:nvSpPr>
        <p:spPr>
          <a:xfrm>
            <a:off x="642915" y="6214533"/>
            <a:ext cx="11599127" cy="643467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01" name="Google Shape;301;p14"/>
          <p:cNvSpPr/>
          <p:nvPr/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&#10;&#10;Popis se vygeneroval automaticky." id="304" name="Google Shape;3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86" y="680051"/>
            <a:ext cx="4109047" cy="554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4"/>
          <p:cNvSpPr txBox="1"/>
          <p:nvPr/>
        </p:nvSpPr>
        <p:spPr>
          <a:xfrm>
            <a:off x="5371381" y="971909"/>
            <a:ext cx="6596332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Rozhovor učitele s dítětem:</a:t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se ti daří?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tě baví?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vycházíš s dětmi?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čím potřebuješ pomoct, co ti nejde?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pro to uděláš ty, rodiče, učitelé – plán, který všichni podepíšeme.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 rodičem s dítětem ukazujeme, jak na to.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1" name="Google Shape;311;p15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2" name="Google Shape;312;p15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3" name="Google Shape;313;p15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4" name="Google Shape;314;p15"/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2500"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O škole po škole</a:t>
            </a:r>
            <a:endParaRPr sz="25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Infosemináře od </a:t>
            </a:r>
            <a:endParaRPr sz="25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pedagogů </a:t>
            </a:r>
            <a:endParaRPr sz="25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a dalších odborníků </a:t>
            </a:r>
            <a:endParaRPr sz="25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pro rodiče</a:t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5" name="Google Shape;315;p15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6" name="Google Shape;316;p15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7" name="Google Shape;317;p15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8" name="Google Shape;318;p15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9" name="Google Shape;319;p15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20" name="Google Shape;320;p15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5071641" y="1232703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interiér, stůl, osoba, vsedě&#10;&#10;Popis se vygeneroval automaticky." id="323" name="Google Shape;3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0147" y="1070197"/>
            <a:ext cx="6939022" cy="46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29" name="Google Shape;329;p16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30" name="Google Shape;330;p16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31" name="Google Shape;331;p16"/>
          <p:cNvSpPr/>
          <p:nvPr/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ráva, exteriér, osoba, pole&#10;&#10;Popis se vygeneroval automaticky." id="332" name="Google Shape;332;p16"/>
          <p:cNvPicPr preferRelativeResize="0"/>
          <p:nvPr/>
        </p:nvPicPr>
        <p:blipFill rotWithShape="1">
          <a:blip r:embed="rId3">
            <a:alphaModFix/>
          </a:blip>
          <a:srcRect b="5428" l="0" r="1" t="28152"/>
          <a:stretch/>
        </p:blipFill>
        <p:spPr>
          <a:xfrm>
            <a:off x="1062307" y="906627"/>
            <a:ext cx="5753720" cy="2530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exteriér, osoba, voda, řeka&#10;&#10;Popis se vygeneroval automaticky." id="333" name="Google Shape;333;p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375" l="0" r="-3" t="0"/>
          <a:stretch/>
        </p:blipFill>
        <p:spPr>
          <a:xfrm>
            <a:off x="6841864" y="10"/>
            <a:ext cx="5350136" cy="3437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tráva, exteriér, přehrávání&#10;&#10;Popis se vygeneroval automaticky." id="334" name="Google Shape;334;p16"/>
          <p:cNvPicPr preferRelativeResize="0"/>
          <p:nvPr/>
        </p:nvPicPr>
        <p:blipFill rotWithShape="1">
          <a:blip r:embed="rId5">
            <a:alphaModFix/>
          </a:blip>
          <a:srcRect b="7771" l="0" r="-3" t="2758"/>
          <a:stretch/>
        </p:blipFill>
        <p:spPr>
          <a:xfrm>
            <a:off x="1070774" y="3437667"/>
            <a:ext cx="5748977" cy="342033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6"/>
          <p:cNvSpPr/>
          <p:nvPr/>
        </p:nvSpPr>
        <p:spPr>
          <a:xfrm>
            <a:off x="6822798" y="3438099"/>
            <a:ext cx="5369202" cy="26339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36" name="Google Shape;336;p16"/>
          <p:cNvSpPr txBox="1"/>
          <p:nvPr>
            <p:ph type="title"/>
          </p:nvPr>
        </p:nvSpPr>
        <p:spPr>
          <a:xfrm>
            <a:off x="7116417" y="3616649"/>
            <a:ext cx="4754880" cy="2074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iryo"/>
              <a:buNone/>
            </a:pPr>
            <a:r>
              <a:rPr lang="en-US" sz="1300">
                <a:solidFill>
                  <a:schemeClr val="lt1"/>
                </a:solidFill>
              </a:rPr>
              <a:t>Adaptační pobyt Motýl</a:t>
            </a:r>
            <a:br>
              <a:rPr lang="en-US" sz="1300">
                <a:solidFill>
                  <a:schemeClr val="lt1"/>
                </a:solidFill>
              </a:rPr>
            </a:br>
            <a:br>
              <a:rPr lang="en-US" sz="1300"/>
            </a:br>
            <a:r>
              <a:rPr lang="en-US" sz="1300">
                <a:solidFill>
                  <a:schemeClr val="lt1"/>
                </a:solidFill>
              </a:rPr>
              <a:t>- žáci, mladší starší sourozenci, rodiče, prarodiče</a:t>
            </a:r>
            <a:br>
              <a:rPr lang="en-US" sz="1300">
                <a:solidFill>
                  <a:schemeClr val="lt1"/>
                </a:solidFill>
              </a:rPr>
            </a:br>
            <a:r>
              <a:rPr lang="en-US" sz="1300">
                <a:solidFill>
                  <a:schemeClr val="lt1"/>
                </a:solidFill>
              </a:rPr>
              <a:t>- program zaměřený na to, aby nás bavilo být spolu</a:t>
            </a:r>
            <a:br>
              <a:rPr lang="en-US" sz="1300">
                <a:solidFill>
                  <a:schemeClr val="lt1"/>
                </a:solidFill>
              </a:rPr>
            </a:br>
            <a:r>
              <a:rPr lang="en-US" sz="1300">
                <a:solidFill>
                  <a:schemeClr val="lt1"/>
                </a:solidFill>
              </a:rPr>
              <a:t>- seznámení se, společné zážitky</a:t>
            </a:r>
            <a:br>
              <a:rPr lang="en-US" sz="1300"/>
            </a:br>
            <a:br>
              <a:rPr lang="en-US" sz="1300"/>
            </a:br>
            <a:endParaRPr sz="1300">
              <a:solidFill>
                <a:schemeClr val="lt1"/>
              </a:solidFill>
            </a:endParaRPr>
          </a:p>
        </p:txBody>
      </p:sp>
      <p:sp>
        <p:nvSpPr>
          <p:cNvPr id="337" name="Google Shape;337;p16"/>
          <p:cNvSpPr/>
          <p:nvPr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38" name="Google Shape;338;p16"/>
          <p:cNvSpPr/>
          <p:nvPr/>
        </p:nvSpPr>
        <p:spPr>
          <a:xfrm>
            <a:off x="-1" y="3419907"/>
            <a:ext cx="1219200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39" name="Google Shape;339;p16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46" name="Google Shape;346;p17"/>
          <p:cNvSpPr/>
          <p:nvPr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osoba, exteriér, stůl, lidé&#10;&#10;Popis se vygeneroval automaticky." id="347" name="Google Shape;347;p17"/>
          <p:cNvPicPr preferRelativeResize="0"/>
          <p:nvPr/>
        </p:nvPicPr>
        <p:blipFill rotWithShape="1">
          <a:blip r:embed="rId3">
            <a:alphaModFix/>
          </a:blip>
          <a:srcRect b="1" l="35733" r="14960" t="0"/>
          <a:stretch/>
        </p:blipFill>
        <p:spPr>
          <a:xfrm>
            <a:off x="-3054" y="1095508"/>
            <a:ext cx="3743448" cy="5048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stůl, jídlo, skupina&#10;&#10;Popis se vygeneroval automaticky." id="348" name="Google Shape;348;p17"/>
          <p:cNvPicPr preferRelativeResize="0"/>
          <p:nvPr/>
        </p:nvPicPr>
        <p:blipFill rotWithShape="1">
          <a:blip r:embed="rId4">
            <a:alphaModFix/>
          </a:blip>
          <a:srcRect b="2" l="48057" r="2443" t="0"/>
          <a:stretch/>
        </p:blipFill>
        <p:spPr>
          <a:xfrm>
            <a:off x="3791211" y="1074544"/>
            <a:ext cx="3773854" cy="506986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7"/>
          <p:cNvSpPr/>
          <p:nvPr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50" name="Google Shape;350;p17"/>
          <p:cNvSpPr/>
          <p:nvPr/>
        </p:nvSpPr>
        <p:spPr>
          <a:xfrm>
            <a:off x="7549116" y="1095508"/>
            <a:ext cx="4642884" cy="501689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51" name="Google Shape;351;p17"/>
          <p:cNvSpPr txBox="1"/>
          <p:nvPr>
            <p:ph idx="1" type="subTitle"/>
          </p:nvPr>
        </p:nvSpPr>
        <p:spPr>
          <a:xfrm>
            <a:off x="7876062" y="1201252"/>
            <a:ext cx="3751260" cy="17414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>
                <a:solidFill>
                  <a:schemeClr val="lt1"/>
                </a:solidFill>
              </a:rPr>
              <a:t>Zahájení školního roku - zahradní slavnost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93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0" y="6144405"/>
            <a:ext cx="7534656" cy="734559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53" name="Google Shape;353;p17"/>
          <p:cNvSpPr/>
          <p:nvPr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54" name="Google Shape;354;p17"/>
          <p:cNvSpPr/>
          <p:nvPr/>
        </p:nvSpPr>
        <p:spPr>
          <a:xfrm rot="5400000">
            <a:off x="1226316" y="3558549"/>
            <a:ext cx="5065776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55" name="Google Shape;355;p17"/>
          <p:cNvSpPr/>
          <p:nvPr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&#10;&#10;Popis se vygeneroval automaticky." id="356" name="Google Shape;35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8724" y="2205318"/>
            <a:ext cx="2743200" cy="3792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8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4" name="Google Shape;364;p18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5" name="Google Shape;365;p18"/>
          <p:cNvSpPr/>
          <p:nvPr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7" name="Google Shape;367;p18"/>
          <p:cNvSpPr txBox="1"/>
          <p:nvPr>
            <p:ph type="title"/>
          </p:nvPr>
        </p:nvSpPr>
        <p:spPr>
          <a:xfrm>
            <a:off x="1635102" y="4153113"/>
            <a:ext cx="9180747" cy="12484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eiryo"/>
              <a:buNone/>
            </a:pPr>
            <a:r>
              <a:rPr b="0" lang="en-US" sz="3000" cap="none">
                <a:solidFill>
                  <a:schemeClr val="lt1"/>
                </a:solidFill>
              </a:rPr>
              <a:t>SPOLEČNÉ SLAVNOSTI - TATÍNCI V AKCI</a:t>
            </a: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69" name="Google Shape;369;p18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osoba, exteriér, muž, stojící&#10;&#10;Popis se vygeneroval automaticky." id="370" name="Google Shape;37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2728" y="484632"/>
            <a:ext cx="3989030" cy="299177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8"/>
          <p:cNvSpPr/>
          <p:nvPr/>
        </p:nvSpPr>
        <p:spPr>
          <a:xfrm rot="5400000">
            <a:off x="4649423" y="1933956"/>
            <a:ext cx="393192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stůl, interiér, osoba, vsedě&#10;&#10;Popis se vygeneroval automaticky." id="372" name="Google Shape;37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8829" y="490970"/>
            <a:ext cx="3980580" cy="298543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8"/>
          <p:cNvSpPr txBox="1"/>
          <p:nvPr/>
        </p:nvSpPr>
        <p:spPr>
          <a:xfrm>
            <a:off x="7328829" y="3177862"/>
            <a:ext cx="3980580" cy="298543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Pletení pomlázek</a:t>
            </a:r>
            <a:endParaRPr/>
          </a:p>
        </p:txBody>
      </p:sp>
      <p:sp>
        <p:nvSpPr>
          <p:cNvPr id="374" name="Google Shape;374;p18"/>
          <p:cNvSpPr txBox="1"/>
          <p:nvPr/>
        </p:nvSpPr>
        <p:spPr>
          <a:xfrm>
            <a:off x="1992728" y="3177228"/>
            <a:ext cx="3989030" cy="299177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Grilování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19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2" name="Google Shape;382;p19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5" name="Google Shape;385;p19"/>
          <p:cNvSpPr txBox="1"/>
          <p:nvPr>
            <p:ph type="title"/>
          </p:nvPr>
        </p:nvSpPr>
        <p:spPr>
          <a:xfrm>
            <a:off x="1635102" y="4153113"/>
            <a:ext cx="9180747" cy="12484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eiryo"/>
              <a:buNone/>
            </a:pPr>
            <a:r>
              <a:rPr b="0" lang="en-US" sz="5400" cap="none">
                <a:solidFill>
                  <a:schemeClr val="lt1"/>
                </a:solidFill>
              </a:rPr>
              <a:t>72 HODIN</a:t>
            </a:r>
            <a:endParaRPr/>
          </a:p>
        </p:txBody>
      </p:sp>
      <p:sp>
        <p:nvSpPr>
          <p:cNvPr id="386" name="Google Shape;386;p19"/>
          <p:cNvSpPr txBox="1"/>
          <p:nvPr>
            <p:ph idx="2" type="body"/>
          </p:nvPr>
        </p:nvSpPr>
        <p:spPr>
          <a:xfrm>
            <a:off x="1635104" y="5419983"/>
            <a:ext cx="9180747" cy="661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>
                <a:solidFill>
                  <a:schemeClr val="lt1"/>
                </a:solidFill>
              </a:rPr>
              <a:t>Podpora dobrovolnictví v ČR - společná péče o historický park před školou</a:t>
            </a: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88" name="Google Shape;388;p19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exteriér, tráva, lidé, park&#10;&#10;Popis se vygeneroval automaticky." id="389" name="Google Shape;389;p19"/>
          <p:cNvPicPr preferRelativeResize="0"/>
          <p:nvPr/>
        </p:nvPicPr>
        <p:blipFill rotWithShape="1">
          <a:blip r:embed="rId3">
            <a:alphaModFix/>
          </a:blip>
          <a:srcRect b="25506" l="0" r="305" t="102"/>
          <a:stretch/>
        </p:blipFill>
        <p:spPr>
          <a:xfrm>
            <a:off x="1992728" y="484632"/>
            <a:ext cx="3989030" cy="299177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9"/>
          <p:cNvSpPr/>
          <p:nvPr/>
        </p:nvSpPr>
        <p:spPr>
          <a:xfrm rot="5400000">
            <a:off x="4649423" y="1933956"/>
            <a:ext cx="3931920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bílá tabule&#10;&#10;Popis se vygeneroval automaticky." id="391" name="Google Shape;391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8829" y="490970"/>
            <a:ext cx="3980580" cy="298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3" name="Google Shape;113;p2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535371" y="1044054"/>
            <a:ext cx="10013709" cy="103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RODIČ JAKO SOUČÁST KOMUNIKAČNÍHO TROJÚHELNÍKU</a:t>
            </a: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9" name="Google Shape;119;p2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496321" y="2468708"/>
            <a:ext cx="9935571" cy="9602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 fontScale="85000" lnSpcReduction="10000"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JAK BUDOVAT DŮVĚRU A VZTAH MEZI RODIČEM A PEDAGOGEM V DOBĚ MÍRU TAK,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ABY VZTAH I DŮVĚRA VYDRŽELY V “DOBĚ VÁLKY”?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1574439" y="3653351"/>
            <a:ext cx="9935571" cy="24138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 fontScale="92500"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Cíle: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orbel"/>
              <a:buAutoNum type="arabicPeriod"/>
            </a:pPr>
            <a:r>
              <a:rPr b="1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Student formuluje alespoň 5 možností, jak posilovat vztah s rodiči.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2. Student popíše, jak vést rozhovor s rodiči, když řeší problém, oboustranně přínosným způsobem.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97" name="Google Shape;397;p20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0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99" name="Google Shape;399;p20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00" name="Google Shape;400;p20"/>
          <p:cNvSpPr/>
          <p:nvPr/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01" name="Google Shape;401;p20"/>
          <p:cNvSpPr txBox="1"/>
          <p:nvPr>
            <p:ph type="title"/>
          </p:nvPr>
        </p:nvSpPr>
        <p:spPr>
          <a:xfrm>
            <a:off x="1635103" y="1057522"/>
            <a:ext cx="4741843" cy="2173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iryo"/>
              <a:buNone/>
            </a:pPr>
            <a:r>
              <a:rPr b="0" lang="en-US" sz="2800" cap="none">
                <a:solidFill>
                  <a:schemeClr val="lt1"/>
                </a:solidFill>
              </a:rPr>
              <a:t>DEN ZEMĚ - SPOLEČNÁ PÉČE O ZELEŇ, PRODEJ VLASTNÍCH</a:t>
            </a:r>
            <a:br>
              <a:rPr b="0" lang="en-US" sz="2800" cap="none">
                <a:solidFill>
                  <a:schemeClr val="lt1"/>
                </a:solidFill>
              </a:rPr>
            </a:br>
            <a:r>
              <a:rPr b="0" lang="en-US" sz="2800" cap="none">
                <a:solidFill>
                  <a:schemeClr val="lt1"/>
                </a:solidFill>
              </a:rPr>
              <a:t>SAZENIC</a:t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03" name="Google Shape;403;p20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05" name="Google Shape;405;p20"/>
          <p:cNvSpPr/>
          <p:nvPr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ráva, exteriér, stůl, jídlo&#10;&#10;Popis se vygeneroval automaticky." id="406" name="Google Shape;406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54" l="0" r="-1" t="11800"/>
          <a:stretch/>
        </p:blipFill>
        <p:spPr>
          <a:xfrm>
            <a:off x="6859934" y="10"/>
            <a:ext cx="5332070" cy="3396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rostlina, interiér, stůl, vsedě&#10;&#10;Popis se vygeneroval automaticky." id="407" name="Google Shape;407;p2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35706" l="0" r="3" t="16062"/>
          <a:stretch/>
        </p:blipFill>
        <p:spPr>
          <a:xfrm>
            <a:off x="6859933" y="3429000"/>
            <a:ext cx="5332064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0"/>
          <p:cNvSpPr/>
          <p:nvPr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 txBox="1"/>
          <p:nvPr>
            <p:ph type="title"/>
          </p:nvPr>
        </p:nvSpPr>
        <p:spPr>
          <a:xfrm>
            <a:off x="8753014" y="640080"/>
            <a:ext cx="3109909" cy="195746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Srdce</a:t>
            </a:r>
            <a:br>
              <a:rPr lang="en-US"/>
            </a:br>
            <a:r>
              <a:rPr lang="en-US"/>
              <a:t>na dlani</a:t>
            </a:r>
            <a:endParaRPr/>
          </a:p>
        </p:txBody>
      </p:sp>
      <p:pic>
        <p:nvPicPr>
          <p:cNvPr id="414" name="Google Shape;41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756" y="153748"/>
            <a:ext cx="5002800" cy="33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1"/>
          <p:cNvSpPr txBox="1"/>
          <p:nvPr>
            <p:ph idx="2" type="body"/>
          </p:nvPr>
        </p:nvSpPr>
        <p:spPr>
          <a:xfrm>
            <a:off x="8753015" y="3223803"/>
            <a:ext cx="2796066" cy="28721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/>
              <a:t>pomáháme</a:t>
            </a:r>
            <a:endParaRPr/>
          </a:p>
        </p:txBody>
      </p:sp>
      <p:pic>
        <p:nvPicPr>
          <p:cNvPr id="416" name="Google Shape;41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8174" y="3669624"/>
            <a:ext cx="4533340" cy="302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4526" y="1042984"/>
            <a:ext cx="3022611" cy="201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3" name="Google Shape;423;p22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4" name="Google Shape;424;p22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5" name="Google Shape;425;p22"/>
          <p:cNvSpPr/>
          <p:nvPr/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6" name="Google Shape;426;p22"/>
          <p:cNvSpPr txBox="1"/>
          <p:nvPr>
            <p:ph type="title"/>
          </p:nvPr>
        </p:nvSpPr>
        <p:spPr>
          <a:xfrm>
            <a:off x="1008799" y="878003"/>
            <a:ext cx="5120546" cy="1694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iryo"/>
              <a:buNone/>
            </a:pPr>
            <a:r>
              <a:rPr lang="en-US">
                <a:solidFill>
                  <a:schemeClr val="lt1"/>
                </a:solidFill>
              </a:rPr>
              <a:t>Zápis </a:t>
            </a:r>
            <a:br>
              <a:rPr lang="en-US">
                <a:solidFill>
                  <a:schemeClr val="lt1"/>
                </a:solidFill>
              </a:rPr>
            </a:br>
            <a:r>
              <a:rPr lang="en-US" sz="2800">
                <a:solidFill>
                  <a:schemeClr val="lt1"/>
                </a:solidFill>
              </a:rPr>
              <a:t>cílem je získat zkušenost, že škola je fajn místo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7" name="Google Shape;427;p22"/>
          <p:cNvSpPr/>
          <p:nvPr/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8" name="Google Shape;428;p22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29" name="Google Shape;429;p22"/>
          <p:cNvSpPr/>
          <p:nvPr/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interiér, stůl, vsedě, dort&#10;&#10;Popis se vygeneroval automaticky." id="430" name="Google Shape;430;p22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4126" l="0" r="0" t="464"/>
          <a:stretch/>
        </p:blipFill>
        <p:spPr>
          <a:xfrm>
            <a:off x="6858023" y="-2"/>
            <a:ext cx="5333976" cy="3396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skupina, stůl&#10;&#10;Popis se vygeneroval automaticky." id="431" name="Google Shape;431;p22"/>
          <p:cNvPicPr preferRelativeResize="0"/>
          <p:nvPr/>
        </p:nvPicPr>
        <p:blipFill rotWithShape="1">
          <a:blip r:embed="rId4">
            <a:alphaModFix/>
          </a:blip>
          <a:srcRect b="5009" l="0" r="2" t="6442"/>
          <a:stretch/>
        </p:blipFill>
        <p:spPr>
          <a:xfrm>
            <a:off x="1067712" y="3435496"/>
            <a:ext cx="5790310" cy="342250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2"/>
          <p:cNvSpPr/>
          <p:nvPr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33" name="Google Shape;433;p22"/>
          <p:cNvSpPr/>
          <p:nvPr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, skříňka, bílá tabule, dřevěné&#10;&#10;Popis se vygeneroval automaticky." id="434" name="Google Shape;434;p22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4171" y="3928342"/>
            <a:ext cx="3427500" cy="22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2"/>
          <p:cNvSpPr/>
          <p:nvPr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soba, dítě, interiér, skupina&#10;&#10;Popis se vygeneroval automaticky." id="440" name="Google Shape;440;p23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1762" y="3575693"/>
            <a:ext cx="3109296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3"/>
          <p:cNvSpPr txBox="1"/>
          <p:nvPr>
            <p:ph type="title"/>
          </p:nvPr>
        </p:nvSpPr>
        <p:spPr>
          <a:xfrm>
            <a:off x="642918" y="705113"/>
            <a:ext cx="3411973" cy="1443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None/>
            </a:pPr>
            <a:r>
              <a:rPr lang="en-US"/>
              <a:t>Noc s Andersenem</a:t>
            </a:r>
            <a:endParaRPr/>
          </a:p>
        </p:txBody>
      </p:sp>
      <p:pic>
        <p:nvPicPr>
          <p:cNvPr descr="Obsah obrázku osoba, interiér, dívka, dítě&#10;&#10;Popis se vygeneroval automaticky." id="442" name="Google Shape;44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5281" y="3623983"/>
            <a:ext cx="1930085" cy="28933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dítě, vsedě&#10;&#10;Popis se vygeneroval automaticky." id="443" name="Google Shape;44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5194" y="4881829"/>
            <a:ext cx="2743200" cy="1823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držení, muž, žena&#10;&#10;Popis se vygeneroval automaticky." id="444" name="Google Shape;444;p23"/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1641" y="286964"/>
            <a:ext cx="3102653" cy="2062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skupina, stůl&#10;&#10;Popis se vygeneroval automaticky." id="445" name="Google Shape;445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71782" y="455506"/>
            <a:ext cx="3807758" cy="2529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stůl, dítě&#10;&#10;Popis se vygeneroval automaticky." id="446" name="Google Shape;446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1230" y="2661161"/>
            <a:ext cx="3117011" cy="2067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24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56" name="Google Shape;456;p24"/>
          <p:cNvSpPr txBox="1"/>
          <p:nvPr>
            <p:ph type="title"/>
          </p:nvPr>
        </p:nvSpPr>
        <p:spPr>
          <a:xfrm>
            <a:off x="463825" y="1709530"/>
            <a:ext cx="3754671" cy="25285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eiryo"/>
              <a:buNone/>
            </a:pPr>
            <a:r>
              <a:rPr b="0" lang="en-US" sz="3300" cap="none">
                <a:solidFill>
                  <a:schemeClr val="lt1"/>
                </a:solidFill>
              </a:rPr>
              <a:t>RODIČ JAKO ODBORNÍK - NÁVŠTĚVA TOVÁRNY</a:t>
            </a: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672066" y="0"/>
            <a:ext cx="7519934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osoba, skupina, dítě, lidé&#10;&#10;Popis se vygeneroval automaticky." id="458" name="Google Shape;4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2889" y="1179098"/>
            <a:ext cx="6495040" cy="484971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4"/>
          <p:cNvSpPr/>
          <p:nvPr/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5"/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65" name="Google Shape;465;p25"/>
          <p:cNvSpPr/>
          <p:nvPr/>
        </p:nvSpPr>
        <p:spPr>
          <a:xfrm>
            <a:off x="4456113" y="31750"/>
            <a:ext cx="0" cy="1588"/>
          </a:xfrm>
          <a:custGeom>
            <a:rect b="b" l="l" r="r" t="t"/>
            <a:pathLst>
              <a:path extrusionOk="0" h="2" w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cap="flat" cmpd="sng" w="9525">
            <a:solidFill>
              <a:srgbClr val="30466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5"/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67" name="Google Shape;467;p25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68" name="Google Shape;468;p25"/>
          <p:cNvSpPr/>
          <p:nvPr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69" name="Google Shape;469;p25"/>
          <p:cNvSpPr txBox="1"/>
          <p:nvPr>
            <p:ph type="title"/>
          </p:nvPr>
        </p:nvSpPr>
        <p:spPr>
          <a:xfrm>
            <a:off x="1635103" y="1057522"/>
            <a:ext cx="4741843" cy="2173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iryo"/>
              <a:buNone/>
            </a:pPr>
            <a:r>
              <a:rPr b="0" lang="en-US" sz="2800" cap="none">
                <a:solidFill>
                  <a:schemeClr val="lt1"/>
                </a:solidFill>
              </a:rPr>
              <a:t>RODIČ JAKO DÁRCE - KDYŽ VLASTNÍ DĚTI VYROSTOU Z POMŮCEK</a:t>
            </a:r>
            <a:endParaRPr/>
          </a:p>
        </p:txBody>
      </p:sp>
      <p:sp>
        <p:nvSpPr>
          <p:cNvPr id="470" name="Google Shape;470;p25"/>
          <p:cNvSpPr/>
          <p:nvPr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71" name="Google Shape;471;p25"/>
          <p:cNvSpPr/>
          <p:nvPr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72" name="Google Shape;472;p25"/>
          <p:cNvSpPr/>
          <p:nvPr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473" name="Google Shape;473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539" l="0" r="3" t="0"/>
          <a:stretch/>
        </p:blipFill>
        <p:spPr>
          <a:xfrm>
            <a:off x="6859936" y="-2"/>
            <a:ext cx="5332064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6"/>
          <p:cNvSpPr txBox="1"/>
          <p:nvPr>
            <p:ph type="title"/>
          </p:nvPr>
        </p:nvSpPr>
        <p:spPr>
          <a:xfrm>
            <a:off x="8753015" y="640079"/>
            <a:ext cx="2796066" cy="25517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None/>
            </a:pPr>
            <a:r>
              <a:rPr lang="en-US"/>
              <a:t>Rozsvícení vánočního stromu v Nížkovicích</a:t>
            </a:r>
            <a:endParaRPr/>
          </a:p>
        </p:txBody>
      </p:sp>
      <p:pic>
        <p:nvPicPr>
          <p:cNvPr id="479" name="Google Shape;47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626" y="1258388"/>
            <a:ext cx="7420397" cy="4957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"/>
          <p:cNvSpPr txBox="1"/>
          <p:nvPr>
            <p:ph type="title"/>
          </p:nvPr>
        </p:nvSpPr>
        <p:spPr>
          <a:xfrm>
            <a:off x="8753015" y="640079"/>
            <a:ext cx="2796066" cy="25517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Vánoční dílny</a:t>
            </a:r>
            <a:endParaRPr/>
          </a:p>
        </p:txBody>
      </p:sp>
      <p:pic>
        <p:nvPicPr>
          <p:cNvPr id="485" name="Google Shape;48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4786" y="97635"/>
            <a:ext cx="3998910" cy="5998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>
            <p:ph idx="1" type="body"/>
          </p:nvPr>
        </p:nvSpPr>
        <p:spPr>
          <a:xfrm>
            <a:off x="5376675" y="229701"/>
            <a:ext cx="6166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 fontScale="775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/>
              <a:t>ZPÍVÁME A HRAJEME VŠICHNI SPOLU - DĚTI, UČITELÉ I RODIČE. 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bsah obrázku osoba, exteriér, držení, dítě&#10;&#10;Popis se vygeneroval automaticky." id="491" name="Google Shape;491;p2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7353" y="1116199"/>
            <a:ext cx="3102653" cy="206212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8"/>
          <p:cNvSpPr txBox="1"/>
          <p:nvPr>
            <p:ph idx="3" type="body"/>
          </p:nvPr>
        </p:nvSpPr>
        <p:spPr>
          <a:xfrm>
            <a:off x="5376668" y="4012565"/>
            <a:ext cx="6166421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 fontScale="85000" lnSpcReduction="10000"/>
          </a:bodyPr>
          <a:lstStyle/>
          <a:p>
            <a:pPr indent="0" lvl="0" marL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/>
              <a:t>ZBOŽÍ JSME SPOLEČNĚ VYRÁBĚLI I PRODÁVALI. </a:t>
            </a:r>
            <a:endParaRPr/>
          </a:p>
          <a:p>
            <a:pPr indent="0" lvl="0" marL="0" rtl="0" algn="l">
              <a:lnSpc>
                <a:spcPct val="99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bsah obrázku osoba, stůl, interiér, jídlo&#10;&#10;Popis se vygeneroval automaticky." id="493" name="Google Shape;493;p28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8432" y="4356370"/>
            <a:ext cx="3109296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8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Meiryo"/>
              <a:buNone/>
            </a:pPr>
            <a:r>
              <a:rPr lang="en-US"/>
              <a:t>Vánoční koncert a jarmark</a:t>
            </a:r>
            <a:br>
              <a:rPr lang="en-US"/>
            </a:br>
            <a:endParaRPr/>
          </a:p>
        </p:txBody>
      </p:sp>
      <p:pic>
        <p:nvPicPr>
          <p:cNvPr descr="Obsah obrázku osoba, interiér, skupina, dítě&#10;&#10;Popis se vygeneroval automaticky." id="495" name="Google Shape;49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467" y="4360333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strop, budova, interiér&#10;&#10;Popis se vygeneroval automaticky." id="496" name="Google Shape;49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6333" y="1229600"/>
            <a:ext cx="2743200" cy="182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None/>
            </a:pPr>
            <a:r>
              <a:rPr lang="en-US"/>
              <a:t>I vyúčtování je prostor k učení, věříme si, společně rozhodujeme</a:t>
            </a:r>
            <a:endParaRPr/>
          </a:p>
        </p:txBody>
      </p:sp>
      <p:pic>
        <p:nvPicPr>
          <p:cNvPr descr="Obsah obrázku osoba, interiér, dítě, vsedě&#10;&#10;Popis se vygeneroval automaticky." id="502" name="Google Shape;502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7553" y="227207"/>
            <a:ext cx="4805295" cy="3609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bílá tabule, velké&#10;&#10;Popis se vygeneroval automaticky." id="503" name="Google Shape;50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6606" y="2810435"/>
            <a:ext cx="27432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dítě, stůl&#10;&#10;Popis se vygeneroval automaticky." id="504" name="Google Shape;50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04194" y="2978524"/>
            <a:ext cx="27432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8" name="Google Shape;128;p3"/>
          <p:cNvSpPr txBox="1"/>
          <p:nvPr>
            <p:ph type="title"/>
          </p:nvPr>
        </p:nvSpPr>
        <p:spPr>
          <a:xfrm>
            <a:off x="385763" y="1475398"/>
            <a:ext cx="3328987" cy="2574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None/>
            </a:pPr>
            <a:r>
              <a:rPr lang="en-US"/>
              <a:t>Do školy jdeme s očekáváním:</a:t>
            </a: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4" name="Google Shape;134;p3"/>
          <p:cNvSpPr txBox="1"/>
          <p:nvPr>
            <p:ph idx="1" type="body"/>
          </p:nvPr>
        </p:nvSpPr>
        <p:spPr>
          <a:xfrm>
            <a:off x="826900" y="3434479"/>
            <a:ext cx="2000100" cy="23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700">
                <a:solidFill>
                  <a:srgbClr val="A64D79"/>
                </a:solidFill>
              </a:rPr>
              <a:t>žák</a:t>
            </a:r>
            <a:endParaRPr sz="27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700">
                <a:solidFill>
                  <a:srgbClr val="A64D79"/>
                </a:solidFill>
              </a:rPr>
              <a:t>rodič</a:t>
            </a:r>
            <a:endParaRPr sz="2700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700">
                <a:solidFill>
                  <a:srgbClr val="A64D79"/>
                </a:solidFill>
              </a:rPr>
              <a:t>učitel</a:t>
            </a:r>
            <a:endParaRPr sz="2700">
              <a:solidFill>
                <a:srgbClr val="A64D79"/>
              </a:solidFill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úsměv, osoba, Lidská tvář, Šťastný&#10;&#10;Popis byl vytvořen automaticky" id="137" name="Google Shape;13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459558">
            <a:off x="6264256" y="2157923"/>
            <a:ext cx="2366160" cy="1356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rukopis, Lidská tvář, osoba, brýle&#10;&#10;Popis byl vytvořen automaticky" id="138" name="Google Shape;13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351183">
            <a:off x="3959882" y="2007786"/>
            <a:ext cx="2192512" cy="159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Lidská tvář, osoba, oblečení, batole&#10;&#10;Popis byl vytvořen automaticky" id="139" name="Google Shape;13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2609" y="4049684"/>
            <a:ext cx="2321857" cy="176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0"/>
          <p:cNvSpPr txBox="1"/>
          <p:nvPr>
            <p:ph type="title"/>
          </p:nvPr>
        </p:nvSpPr>
        <p:spPr>
          <a:xfrm>
            <a:off x="8423809" y="640079"/>
            <a:ext cx="3125272" cy="25517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Pasování předškoláků na školáky</a:t>
            </a:r>
            <a:endParaRPr/>
          </a:p>
        </p:txBody>
      </p:sp>
      <p:pic>
        <p:nvPicPr>
          <p:cNvPr id="510" name="Google Shape;510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376" y="977606"/>
            <a:ext cx="7054505" cy="470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1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16" name="Google Shape;516;p31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17" name="Google Shape;517;p31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18" name="Google Shape;518;p31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19" name="Google Shape;519;p31"/>
          <p:cNvSpPr txBox="1"/>
          <p:nvPr>
            <p:ph type="title"/>
          </p:nvPr>
        </p:nvSpPr>
        <p:spPr>
          <a:xfrm>
            <a:off x="642918" y="1072110"/>
            <a:ext cx="3611029" cy="35646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None/>
            </a:pPr>
            <a:r>
              <a:rPr lang="en-US" sz="3600"/>
              <a:t>Školní rok </a:t>
            </a:r>
            <a:br>
              <a:rPr lang="en-US" sz="3600"/>
            </a:br>
            <a:r>
              <a:rPr lang="en-US" sz="3600"/>
              <a:t>by neměl skončit, měl by se uzavřít. </a:t>
            </a:r>
            <a:endParaRPr/>
          </a:p>
        </p:txBody>
      </p:sp>
      <p:sp>
        <p:nvSpPr>
          <p:cNvPr id="520" name="Google Shape;520;p31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521" name="Google Shape;521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193" l="0" r="2" t="17499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  <a:solidFill>
            <a:srgbClr val="C8D3CC"/>
          </a:solidFill>
          <a:ln>
            <a:noFill/>
          </a:ln>
        </p:spPr>
      </p:pic>
      <p:sp>
        <p:nvSpPr>
          <p:cNvPr id="522" name="Google Shape;522;p31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3" name="Google Shape;523;p31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4" name="Google Shape;524;p31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5" name="Google Shape;525;p31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6" name="Google Shape;526;p31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/>
          <p:nvPr>
            <p:ph type="title"/>
          </p:nvPr>
        </p:nvSpPr>
        <p:spPr>
          <a:xfrm>
            <a:off x="8753025" y="640078"/>
            <a:ext cx="27960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A ještě</a:t>
            </a:r>
            <a:endParaRPr/>
          </a:p>
        </p:txBody>
      </p:sp>
      <p:grpSp>
        <p:nvGrpSpPr>
          <p:cNvPr id="532" name="Google Shape;532;p32"/>
          <p:cNvGrpSpPr/>
          <p:nvPr/>
        </p:nvGrpSpPr>
        <p:grpSpPr>
          <a:xfrm>
            <a:off x="1260876" y="641543"/>
            <a:ext cx="5725310" cy="5452676"/>
            <a:chOff x="622701" y="1780"/>
            <a:chExt cx="5725310" cy="5452676"/>
          </a:xfrm>
        </p:grpSpPr>
        <p:sp>
          <p:nvSpPr>
            <p:cNvPr id="533" name="Google Shape;533;p32"/>
            <p:cNvSpPr/>
            <p:nvPr/>
          </p:nvSpPr>
          <p:spPr>
            <a:xfrm>
              <a:off x="622701" y="1780"/>
              <a:ext cx="2726338" cy="163580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2"/>
            <p:cNvSpPr txBox="1"/>
            <p:nvPr/>
          </p:nvSpPr>
          <p:spPr>
            <a:xfrm>
              <a:off x="622701" y="1780"/>
              <a:ext cx="2726338" cy="1635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eiryo"/>
                <a:buNone/>
              </a:pPr>
              <a:r>
                <a:rPr lang="en-US" sz="1600">
                  <a:solidFill>
                    <a:schemeClr val="lt1"/>
                  </a:solidFill>
                  <a:latin typeface="Meiryo"/>
                  <a:ea typeface="Meiryo"/>
                  <a:cs typeface="Meiryo"/>
                  <a:sym typeface="Meiryo"/>
                </a:rPr>
                <a:t>Jedeme společně do divadla</a:t>
              </a:r>
              <a:endParaRPr sz="16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3621673" y="1780"/>
              <a:ext cx="2726338" cy="163580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2"/>
            <p:cNvSpPr txBox="1"/>
            <p:nvPr/>
          </p:nvSpPr>
          <p:spPr>
            <a:xfrm>
              <a:off x="3621673" y="1780"/>
              <a:ext cx="2726338" cy="1635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eiryo"/>
                <a:buNone/>
              </a:pPr>
              <a:r>
                <a:rPr lang="en-US" sz="1600">
                  <a:solidFill>
                    <a:schemeClr val="lt1"/>
                  </a:solidFill>
                  <a:latin typeface="Meiryo"/>
                  <a:ea typeface="Meiryo"/>
                  <a:cs typeface="Meiryo"/>
                  <a:sym typeface="Meiryo"/>
                </a:rPr>
                <a:t>Jedeme na dospělácký večer do vinného sklípku nebo do místního pivovaru.</a:t>
              </a:r>
              <a:endParaRPr sz="16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622701" y="1910216"/>
              <a:ext cx="2726338" cy="163580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2"/>
            <p:cNvSpPr txBox="1"/>
            <p:nvPr/>
          </p:nvSpPr>
          <p:spPr>
            <a:xfrm>
              <a:off x="622701" y="1910216"/>
              <a:ext cx="2726338" cy="1635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eiryo"/>
                <a:buNone/>
              </a:pPr>
              <a:r>
                <a:rPr lang="en-US" sz="1600">
                  <a:solidFill>
                    <a:schemeClr val="lt1"/>
                  </a:solidFill>
                  <a:latin typeface="Meiryo"/>
                  <a:ea typeface="Meiryo"/>
                  <a:cs typeface="Meiryo"/>
                  <a:sym typeface="Meiryo"/>
                </a:rPr>
                <a:t>Stýská se nám po sobě navzájem, když se nemůžeme setkávat.</a:t>
              </a:r>
              <a:endParaRPr sz="16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3621673" y="1910216"/>
              <a:ext cx="2726338" cy="163580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2"/>
            <p:cNvSpPr txBox="1"/>
            <p:nvPr/>
          </p:nvSpPr>
          <p:spPr>
            <a:xfrm>
              <a:off x="3621673" y="1910216"/>
              <a:ext cx="2726338" cy="1635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eiryo"/>
                <a:buNone/>
              </a:pPr>
              <a:r>
                <a:rPr lang="en-US" sz="1600">
                  <a:solidFill>
                    <a:schemeClr val="lt1"/>
                  </a:solidFill>
                  <a:latin typeface="Meiryo"/>
                  <a:ea typeface="Meiryo"/>
                  <a:cs typeface="Meiryo"/>
                  <a:sym typeface="Meiryo"/>
                </a:rPr>
                <a:t>Rádi se spolu smějeme.</a:t>
              </a:r>
              <a:endParaRPr sz="16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2122187" y="3818653"/>
              <a:ext cx="2726338" cy="163580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2"/>
            <p:cNvSpPr txBox="1"/>
            <p:nvPr/>
          </p:nvSpPr>
          <p:spPr>
            <a:xfrm>
              <a:off x="2122187" y="3818653"/>
              <a:ext cx="2726338" cy="1635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eiryo"/>
                <a:buNone/>
              </a:pPr>
              <a:r>
                <a:rPr lang="en-US" sz="1600">
                  <a:solidFill>
                    <a:schemeClr val="lt1"/>
                  </a:solidFill>
                  <a:latin typeface="Meiryo"/>
                  <a:ea typeface="Meiryo"/>
                  <a:cs typeface="Meiryo"/>
                  <a:sym typeface="Meiryo"/>
                </a:rPr>
                <a:t>Víme, že se naši rodiče za nás postaví, když to bude potřeba. </a:t>
              </a:r>
              <a:endParaRPr sz="160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543" name="Google Shape;543;p32"/>
          <p:cNvSpPr txBox="1"/>
          <p:nvPr>
            <p:ph idx="2" type="body"/>
          </p:nvPr>
        </p:nvSpPr>
        <p:spPr>
          <a:xfrm>
            <a:off x="8753025" y="1564075"/>
            <a:ext cx="2796000" cy="45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600"/>
              <a:t>Vztah nevzniká, </a:t>
            </a:r>
            <a:endParaRPr sz="2600"/>
          </a:p>
          <a:p>
            <a:pPr indent="0" lvl="0" marL="0" rtl="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600"/>
              <a:t>na vztahu se musí</a:t>
            </a:r>
            <a:endParaRPr sz="2600"/>
          </a:p>
          <a:p>
            <a:pPr indent="0" lvl="0" marL="0" rtl="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2600"/>
              <a:t> "pracovat". </a:t>
            </a:r>
            <a:endParaRPr sz="2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3"/>
          <p:cNvSpPr txBox="1"/>
          <p:nvPr>
            <p:ph type="title"/>
          </p:nvPr>
        </p:nvSpPr>
        <p:spPr>
          <a:xfrm>
            <a:off x="8753025" y="640073"/>
            <a:ext cx="2796000" cy="35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Řešení problému</a:t>
            </a:r>
            <a:endParaRPr/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-</a:t>
            </a:r>
            <a:endParaRPr/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</a:pPr>
            <a:r>
              <a:rPr lang="en-US"/>
              <a:t>postupová mapa. </a:t>
            </a:r>
            <a:endParaRPr/>
          </a:p>
        </p:txBody>
      </p:sp>
      <p:sp>
        <p:nvSpPr>
          <p:cNvPr id="549" name="Google Shape;549;p33"/>
          <p:cNvSpPr txBox="1"/>
          <p:nvPr>
            <p:ph idx="1" type="body"/>
          </p:nvPr>
        </p:nvSpPr>
        <p:spPr>
          <a:xfrm>
            <a:off x="1181100" y="152400"/>
            <a:ext cx="64272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 fontScale="40000" lnSpcReduction="20000"/>
          </a:bodyPr>
          <a:lstStyle/>
          <a:p>
            <a:pPr indent="-355673" lvl="0" marL="342900" rtl="0" algn="l">
              <a:lnSpc>
                <a:spcPct val="200000"/>
              </a:lnSpc>
              <a:spcBef>
                <a:spcPts val="17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Domluva termínu schůzky – aby vyhovovalo oběma stranám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Zjišťuji, co kdo doopravdy ví -</a:t>
            </a:r>
            <a:r>
              <a:rPr b="0" lang="en-US" sz="3315">
                <a:latin typeface="Times New Roman"/>
                <a:ea typeface="Times New Roman"/>
                <a:cs typeface="Times New Roman"/>
                <a:sym typeface="Times New Roman"/>
              </a:rPr>
              <a:t> informace před schůzkou</a:t>
            </a:r>
            <a:endParaRPr b="0"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Řeším, kdo bude u schůzky - </a:t>
            </a:r>
            <a:r>
              <a:rPr b="0" lang="en-US" sz="3315">
                <a:latin typeface="Times New Roman"/>
                <a:ea typeface="Times New Roman"/>
                <a:cs typeface="Times New Roman"/>
                <a:sym typeface="Times New Roman"/>
              </a:rPr>
              <a:t>pozor na přesilovku</a:t>
            </a:r>
            <a:endParaRPr b="0"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Informace pro rodiče o osobách, které se zúčastní schůzky + o zápisu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Jak podpořit začínajícího učitele? (férové pro rodiče)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Cíl schůzky – najít řešení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Kdo schůzku požaduje, ten začíná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Druhý si řekne své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Pojmenování příčiny, hledá se řešení, více možností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Závěr – co udělá škola, co rodina, co dítě + podpisy + kopie rodičům.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-355673" lvl="0" marL="342900" rtl="0" algn="l">
              <a:lnSpc>
                <a:spcPct val="20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Meiryo"/>
              <a:buAutoNum type="arabicPeriod"/>
            </a:pPr>
            <a:r>
              <a:rPr lang="en-US" sz="3315">
                <a:latin typeface="Times New Roman"/>
                <a:ea typeface="Times New Roman"/>
                <a:cs typeface="Times New Roman"/>
                <a:sym typeface="Times New Roman"/>
              </a:rPr>
              <a:t>Další schůzka, řekneme si, jestli to funguje</a:t>
            </a:r>
            <a:endParaRPr sz="331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40000"/>
              </a:lnSpc>
              <a:spcBef>
                <a:spcPts val="173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Meiryo"/>
              <a:buNone/>
            </a:pPr>
            <a:r>
              <a:rPr lang="en-US"/>
              <a:t>Co s tím?</a:t>
            </a:r>
            <a:br>
              <a:rPr lang="en-US"/>
            </a:br>
            <a:r>
              <a:rPr b="0" lang="en-US" sz="3100"/>
              <a:t>Nikdo nemá povinnost naplňovat očekávání ostatních. </a:t>
            </a:r>
            <a:endParaRPr b="0" sz="3100"/>
          </a:p>
        </p:txBody>
      </p:sp>
      <p:sp>
        <p:nvSpPr>
          <p:cNvPr id="145" name="Google Shape;145;p4"/>
          <p:cNvSpPr txBox="1"/>
          <p:nvPr>
            <p:ph idx="1" type="body"/>
          </p:nvPr>
        </p:nvSpPr>
        <p:spPr>
          <a:xfrm>
            <a:off x="5228275" y="705125"/>
            <a:ext cx="6320700" cy="51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rPr lang="en-US" sz="3200">
                <a:solidFill>
                  <a:srgbClr val="C27BA0"/>
                </a:solidFill>
              </a:rPr>
              <a:t>Co pomáhá?</a:t>
            </a:r>
            <a:endParaRPr sz="800">
              <a:solidFill>
                <a:srgbClr val="C27BA0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/>
              <a:t>Informace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/>
              <a:t>Zvědomování jazykem zúčastněných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/>
              <a:t>Pravdivost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 sz="3600">
                <a:solidFill>
                  <a:srgbClr val="A64D79"/>
                </a:solidFill>
              </a:rPr>
              <a:t>Kde a jak předávat informace?</a:t>
            </a:r>
            <a:endParaRPr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/>
              <a:t>www, sociální sítě, třídní schůzky, hovorové hodiny, akce, běžné rozhovory…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1" name="Google Shape;151;p5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2" name="Google Shape;152;p5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8129873" y="-10597"/>
            <a:ext cx="4067173" cy="683812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4" name="Google Shape;154;p5"/>
          <p:cNvSpPr/>
          <p:nvPr/>
        </p:nvSpPr>
        <p:spPr>
          <a:xfrm flipH="1">
            <a:off x="-5047" y="717163"/>
            <a:ext cx="8068913" cy="545045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859536" y="1056362"/>
            <a:ext cx="6754446" cy="1154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ZÁSADY KOMUNIKACE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 flipH="1">
            <a:off x="8129872" y="717163"/>
            <a:ext cx="4059075" cy="5392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869182" y="1931061"/>
            <a:ext cx="6627226" cy="3505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Informovanost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Jednoznačnost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Profesionalita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Spolehlivost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Důvěryhodnost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Pochopení pro druhého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Individuální přístup</a:t>
            </a:r>
            <a:endParaRPr b="1" i="0" sz="24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9" name="Google Shape;159;p5"/>
          <p:cNvSpPr/>
          <p:nvPr/>
        </p:nvSpPr>
        <p:spPr>
          <a:xfrm flipH="1">
            <a:off x="0" y="6167615"/>
            <a:ext cx="8063866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8068914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1" name="Google Shape;161;p5"/>
          <p:cNvSpPr/>
          <p:nvPr/>
        </p:nvSpPr>
        <p:spPr>
          <a:xfrm flipH="1">
            <a:off x="8132924" y="6134669"/>
            <a:ext cx="4059075" cy="723331"/>
          </a:xfrm>
          <a:prstGeom prst="rect">
            <a:avLst/>
          </a:prstGeom>
          <a:solidFill>
            <a:srgbClr val="C8D3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8" name="Google Shape;168;p6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69" name="Google Shape;169;p6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0" name="Google Shape;170;p6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1" name="Google Shape;171;p6"/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KOMUNIKACE 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V SOULADU SE SYSTÉMEM ŠKOLY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2" name="Google Shape;172;p6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ŠKOLNÍ ŘÁD, SMĚRNICE, JINÉ - ukotvení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společná domluva pedagogů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- postup pro komunikaci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&#10;&#10;Popis se vygeneroval automaticky." id="174" name="Google Shape;1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082" y="1178652"/>
            <a:ext cx="7575481" cy="459715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6" name="Google Shape;176;p6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85" name="Google Shape;185;p7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86" name="Google Shape;186;p7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87" name="Google Shape;187;p7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KOMUNIKACE 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V SOULADU SE SYSTÉMEM ŠKOLY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89" name="Google Shape;189;p7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ŠKOLNÍ ŘÁD, SMĚRNICE, JINÉ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společná domluva pedagogů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- postup pro komunikaci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1" name="Google Shape;191;p7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2" name="Google Shape;192;p7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&#10;&#10;Popis se vygeneroval automaticky." id="196" name="Google Shape;1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020" y="821152"/>
            <a:ext cx="6987251" cy="5225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2" name="Google Shape;202;p8"/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3" name="Google Shape;203;p8"/>
          <p:cNvSpPr/>
          <p:nvPr/>
        </p:nvSpPr>
        <p:spPr>
          <a:xfrm flipH="1">
            <a:off x="0" y="0"/>
            <a:ext cx="12192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4" name="Google Shape;204;p8"/>
          <p:cNvSpPr/>
          <p:nvPr/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642918" y="1072110"/>
            <a:ext cx="3611029" cy="1862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KOMUNIKACE 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V SOULADU SE SYSTÉMEM ŠKOLY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6" name="Google Shape;206;p8"/>
          <p:cNvSpPr/>
          <p:nvPr/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637874" y="2934455"/>
            <a:ext cx="3616073" cy="2840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ŠKOLNÍ ŘÁD, SMĚRNICE, JINÉ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společná domluva pedagogů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- postup pro komunikaci</a:t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8" name="Google Shape;208;p8"/>
          <p:cNvSpPr/>
          <p:nvPr/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9" name="Google Shape;209;p8"/>
          <p:cNvSpPr/>
          <p:nvPr/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10" name="Google Shape;210;p8"/>
          <p:cNvSpPr/>
          <p:nvPr/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Obsah obrázku text&#10;&#10;Popis se vygeneroval automaticky." id="213" name="Google Shape;21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6603" y="1465398"/>
            <a:ext cx="6987250" cy="1255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/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Meiryo"/>
              <a:buNone/>
            </a:pPr>
            <a:r>
              <a:rPr lang="en-US"/>
              <a:t>Jak posilovat vztahy </a:t>
            </a:r>
            <a:br>
              <a:rPr lang="en-US"/>
            </a:br>
            <a:r>
              <a:rPr lang="en-US"/>
              <a:t>U-Ž-R</a:t>
            </a:r>
            <a:endParaRPr/>
          </a:p>
        </p:txBody>
      </p:sp>
      <p:sp>
        <p:nvSpPr>
          <p:cNvPr id="219" name="Google Shape;219;p9"/>
          <p:cNvSpPr txBox="1"/>
          <p:nvPr/>
        </p:nvSpPr>
        <p:spPr>
          <a:xfrm>
            <a:off x="5729300" y="973475"/>
            <a:ext cx="56577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AutoNum type="arabicPeriod"/>
            </a:pPr>
            <a:r>
              <a:rPr b="1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Pravidelné posilování vztahu U-Ž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(Proč chodí dítě rádo do školy?)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AutoNum type="arabicPeriod"/>
            </a:pPr>
            <a:r>
              <a:rPr b="1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Jednorázové aktivity pro rodiče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(</a:t>
            </a:r>
            <a:r>
              <a:rPr lang="en-US" sz="18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řijdou se podívat, ale neočekává se od nich nějaká aktivita - ta je na straně učitelů a žáků.)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AutoNum type="arabicPeriod"/>
            </a:pPr>
            <a:r>
              <a:rPr b="1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Jednorázové aktivity s rodiči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(</a:t>
            </a:r>
            <a:r>
              <a:rPr lang="en-US" sz="18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N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a dospělácké vlně.)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AutoNum type="arabicPeriod"/>
            </a:pPr>
            <a:r>
              <a:rPr b="1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Pravidelné posilování vztahu U-R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(</a:t>
            </a:r>
            <a:r>
              <a:rPr lang="en-US" sz="180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Pr</a:t>
            </a:r>
            <a:r>
              <a:rPr b="0" i="0" lang="en-US" sz="1800" u="none" cap="none" strike="noStrik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avidelné aktivity s rodiči podporující jejich dítě - když má problém, informovanost,....).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iryo"/>
              <a:buNone/>
            </a:pPr>
            <a:r>
              <a:t/>
            </a:r>
            <a:endParaRPr sz="18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ojiVTI">
  <a:themeElements>
    <a:clrScheme name="AnalogousFromLightSeedRightStep">
      <a:dk1>
        <a:srgbClr val="000000"/>
      </a:dk1>
      <a:lt1>
        <a:srgbClr val="FFFFFF"/>
      </a:lt1>
      <a:dk2>
        <a:srgbClr val="41242A"/>
      </a:dk2>
      <a:lt2>
        <a:srgbClr val="E2E8E4"/>
      </a:lt2>
      <a:accent1>
        <a:srgbClr val="C696B3"/>
      </a:accent1>
      <a:accent2>
        <a:srgbClr val="BA7F8A"/>
      </a:accent2>
      <a:accent3>
        <a:srgbClr val="C39B8F"/>
      </a:accent3>
      <a:accent4>
        <a:srgbClr val="B6A17C"/>
      </a:accent4>
      <a:accent5>
        <a:srgbClr val="A4A67E"/>
      </a:accent5>
      <a:accent6>
        <a:srgbClr val="92AC76"/>
      </a:accent6>
      <a:hlink>
        <a:srgbClr val="558D6B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2020-11-29T22:21:46Z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