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7" r:id="rId12"/>
    <p:sldId id="259" r:id="rId13"/>
    <p:sldId id="258" r:id="rId14"/>
    <p:sldId id="260" r:id="rId15"/>
    <p:sldId id="263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5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70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93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1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0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05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38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7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04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EF57A2A-C0B4-4768-A21D-B575923003B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64ACD-67B1-489E-B06B-B62500C0EAC4}" type="slidenum">
              <a:rPr lang="cs-CZ" smtClean="0"/>
              <a:t>‹#›</a:t>
            </a:fld>
            <a:endParaRPr lang="cs-CZ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5882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C478-EBEB-76F5-4157-0B4A0900C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Copingové</a:t>
            </a:r>
            <a:r>
              <a:rPr lang="cs-CZ" dirty="0"/>
              <a:t> strategie a asertivita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B2655-DD9F-B456-D00C-7DEAF51F9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68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4FD53-D7EF-D8DF-3CE3-33F45816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prokrastinátorů</a:t>
            </a:r>
            <a:r>
              <a:rPr lang="cs-CZ" dirty="0"/>
              <a:t> (</a:t>
            </a:r>
            <a:r>
              <a:rPr lang="cs-CZ" dirty="0" err="1"/>
              <a:t>Malatincová</a:t>
            </a:r>
            <a:r>
              <a:rPr lang="cs-CZ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908F-4639-1F04-C990-ADDD6DB8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176" y="1572768"/>
            <a:ext cx="9784080" cy="4477176"/>
          </a:xfrm>
        </p:spPr>
        <p:txBody>
          <a:bodyPr>
            <a:normAutofit/>
          </a:bodyPr>
          <a:lstStyle/>
          <a:p>
            <a:r>
              <a:rPr lang="cs-CZ" sz="2800" dirty="0"/>
              <a:t>3 typy</a:t>
            </a:r>
          </a:p>
          <a:p>
            <a:pPr lvl="1"/>
            <a:r>
              <a:rPr lang="cs-CZ" sz="2400" dirty="0"/>
              <a:t>Aktivní </a:t>
            </a:r>
            <a:r>
              <a:rPr lang="cs-CZ" sz="2400" dirty="0" err="1"/>
              <a:t>prokratinátoři</a:t>
            </a:r>
            <a:endParaRPr lang="cs-CZ" sz="2400" dirty="0"/>
          </a:p>
          <a:p>
            <a:pPr lvl="2"/>
            <a:r>
              <a:rPr lang="cs-CZ" sz="2000" dirty="0"/>
              <a:t>Stres je motivuje a aktivuje, nevnímají ho negativně</a:t>
            </a:r>
          </a:p>
          <a:p>
            <a:pPr lvl="1"/>
            <a:r>
              <a:rPr lang="cs-CZ" sz="2400" dirty="0" err="1"/>
              <a:t>Averzivní</a:t>
            </a:r>
            <a:r>
              <a:rPr lang="cs-CZ" sz="2400" dirty="0"/>
              <a:t> </a:t>
            </a:r>
            <a:r>
              <a:rPr lang="cs-CZ" sz="2400" dirty="0" err="1"/>
              <a:t>prokrastinátoři</a:t>
            </a:r>
            <a:endParaRPr lang="cs-CZ" sz="2400" dirty="0"/>
          </a:p>
          <a:p>
            <a:pPr lvl="2"/>
            <a:r>
              <a:rPr lang="cs-CZ" sz="2000" dirty="0"/>
              <a:t>Jsou demotivovaní, nechtějí dělat danou práci, nevidí v ní smysl</a:t>
            </a:r>
          </a:p>
          <a:p>
            <a:pPr lvl="1"/>
            <a:r>
              <a:rPr lang="cs-CZ" sz="2400" dirty="0"/>
              <a:t>Úzkostní </a:t>
            </a:r>
            <a:r>
              <a:rPr lang="cs-CZ" sz="2400" dirty="0" err="1"/>
              <a:t>prokrastinátoři</a:t>
            </a:r>
            <a:r>
              <a:rPr lang="cs-CZ" sz="2400" dirty="0"/>
              <a:t> </a:t>
            </a:r>
          </a:p>
          <a:p>
            <a:pPr lvl="2"/>
            <a:r>
              <a:rPr lang="cs-CZ" sz="2200" dirty="0" err="1"/>
              <a:t>Amiciózní</a:t>
            </a:r>
            <a:r>
              <a:rPr lang="cs-CZ" sz="2200" dirty="0"/>
              <a:t>, nerealistické cíle a odhad tempa</a:t>
            </a:r>
          </a:p>
        </p:txBody>
      </p:sp>
    </p:spTree>
    <p:extLst>
      <p:ext uri="{BB962C8B-B14F-4D97-AF65-F5344CB8AC3E}">
        <p14:creationId xmlns:p14="http://schemas.microsoft.com/office/powerpoint/2010/main" val="336521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49A0C8-4DD4-4ABB-A614-232847765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6A325A-2919-4123-9174-54EABC5A0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E82CC2-31B4-4592-9C30-6A975D5D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8CE383-5E7E-4B66-B52A-B492AE0F1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185A96-18D7-4084-8117-F60559EB2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34A425-32DC-4467-9A4A-9176EC369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F53389-3CCE-4DFA-9F44-1093CA4DB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6C351-BB63-5147-0824-EB203D99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736964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/>
              <a:t>Asertivita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553ED-2B16-B9DA-7D58-5167F3561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0424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989C-A354-B35C-FDAC-E73E8D6E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asertivita?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FD9C-27CD-45A7-C69D-ECF8907E9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648" y="1344168"/>
            <a:ext cx="8814491" cy="5248656"/>
          </a:xfrm>
        </p:spPr>
        <p:txBody>
          <a:bodyPr>
            <a:normAutofit/>
          </a:bodyPr>
          <a:lstStyle/>
          <a:p>
            <a:r>
              <a:rPr lang="cs-CZ" sz="2400" dirty="0"/>
              <a:t>Asertivita je jednou z klíčových dovedností při komunikaci</a:t>
            </a:r>
          </a:p>
          <a:p>
            <a:r>
              <a:rPr lang="cs-CZ" sz="2400" dirty="0"/>
              <a:t>Je to především schopnost vyrovnaně </a:t>
            </a:r>
            <a:r>
              <a:rPr lang="cs-CZ" sz="2400" b="1" dirty="0"/>
              <a:t>prosadit své názory, práva, přání či potřeby bez využívání agresivního chování</a:t>
            </a:r>
          </a:p>
          <a:p>
            <a:r>
              <a:rPr lang="cs-CZ" sz="2400" dirty="0"/>
              <a:t>Základní předpoklady</a:t>
            </a:r>
          </a:p>
          <a:p>
            <a:pPr lvl="1"/>
            <a:r>
              <a:rPr lang="it-IT" sz="2000" dirty="0"/>
              <a:t>Važte si své osoby a svých práv</a:t>
            </a:r>
            <a:endParaRPr lang="cs-CZ" sz="2000" dirty="0"/>
          </a:p>
          <a:p>
            <a:pPr lvl="1"/>
            <a:r>
              <a:rPr lang="cs-CZ" sz="2000" dirty="0"/>
              <a:t>Nebojte se rozhodně projevovat své potřeby</a:t>
            </a:r>
          </a:p>
          <a:p>
            <a:pPr lvl="1"/>
            <a:r>
              <a:rPr lang="cs-CZ" sz="2000" dirty="0"/>
              <a:t>Pochopte, že nemůžete kontrolovat chování a činy ostatních</a:t>
            </a:r>
          </a:p>
          <a:p>
            <a:pPr lvl="1"/>
            <a:r>
              <a:rPr lang="cs-CZ" sz="2000" dirty="0"/>
              <a:t>Snažte se působit pozitivně</a:t>
            </a:r>
          </a:p>
          <a:p>
            <a:pPr lvl="1"/>
            <a:r>
              <a:rPr lang="cs-CZ" sz="2000" dirty="0"/>
              <a:t>Naučte se říkat „Ne“</a:t>
            </a:r>
          </a:p>
        </p:txBody>
      </p:sp>
    </p:spTree>
    <p:extLst>
      <p:ext uri="{BB962C8B-B14F-4D97-AF65-F5344CB8AC3E}">
        <p14:creationId xmlns:p14="http://schemas.microsoft.com/office/powerpoint/2010/main" val="358384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3ABF-D2AB-74A2-777C-5FE290CE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773101"/>
            <a:ext cx="7958331" cy="1077229"/>
          </a:xfrm>
        </p:spPr>
        <p:txBody>
          <a:bodyPr/>
          <a:lstStyle/>
          <a:p>
            <a:r>
              <a:rPr lang="cs-CZ" dirty="0"/>
              <a:t>Asertivní techniky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3E223-6B6E-A9B5-4BCA-D945D6F94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Asertivní NE</a:t>
            </a:r>
          </a:p>
          <a:p>
            <a:r>
              <a:rPr lang="cs-CZ" sz="3200" dirty="0"/>
              <a:t>Negativní aserce/Otevřené dveře</a:t>
            </a:r>
          </a:p>
          <a:p>
            <a:r>
              <a:rPr lang="cs-CZ" sz="3200" dirty="0"/>
              <a:t>Pokažená gramofonová deska</a:t>
            </a:r>
          </a:p>
          <a:p>
            <a:r>
              <a:rPr lang="cs-CZ" sz="3200" dirty="0"/>
              <a:t>Asertivní obligace</a:t>
            </a:r>
          </a:p>
        </p:txBody>
      </p:sp>
    </p:spTree>
    <p:extLst>
      <p:ext uri="{BB962C8B-B14F-4D97-AF65-F5344CB8AC3E}">
        <p14:creationId xmlns:p14="http://schemas.microsoft.com/office/powerpoint/2010/main" val="422833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1BF8-6F57-8645-B572-39CD5EE2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ASERTIVNÍ NE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D886-47A7-0379-12CB-D3DDEE11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Říci „Ne, nechci!“. „Ne, nemám zájem!“ „Ne, to neudělám!“</a:t>
            </a:r>
          </a:p>
          <a:p>
            <a:r>
              <a:rPr lang="cs-CZ" sz="2800" dirty="0"/>
              <a:t>Nic nepřidávat. Vyhýbáme se odpovědi „Nemohu!“</a:t>
            </a:r>
          </a:p>
          <a:p>
            <a:r>
              <a:rPr lang="cs-CZ" sz="2800" dirty="0"/>
              <a:t>Raději nevysvětlovat příčiny odpovědi, když, tak stručně.</a:t>
            </a:r>
          </a:p>
          <a:p>
            <a:r>
              <a:rPr lang="cs-CZ" sz="2800" dirty="0"/>
              <a:t>Vyjádřit empatii a respekt.</a:t>
            </a:r>
          </a:p>
        </p:txBody>
      </p:sp>
    </p:spTree>
    <p:extLst>
      <p:ext uri="{BB962C8B-B14F-4D97-AF65-F5344CB8AC3E}">
        <p14:creationId xmlns:p14="http://schemas.microsoft.com/office/powerpoint/2010/main" val="368261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6BC5-4641-1B53-C199-C2145927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OTEVŘENÉ DVEŘE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2BEA-686A-AB91-1C01-A839E1489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592" y="1499616"/>
            <a:ext cx="9692639" cy="4965192"/>
          </a:xfrm>
        </p:spPr>
        <p:txBody>
          <a:bodyPr>
            <a:normAutofit/>
          </a:bodyPr>
          <a:lstStyle/>
          <a:p>
            <a:r>
              <a:rPr lang="cs-CZ" sz="2400" dirty="0"/>
              <a:t>souhlas s kritikou skutečnosti, aniž bychom se omlouvali nebo vysvětlovali</a:t>
            </a:r>
          </a:p>
          <a:p>
            <a:pPr lvl="1"/>
            <a:r>
              <a:rPr lang="cs-CZ" sz="2000" dirty="0"/>
              <a:t>bez ohledu na to, zda je kritika vhodně podaná</a:t>
            </a:r>
          </a:p>
          <a:p>
            <a:r>
              <a:rPr lang="cs-CZ" sz="2400" dirty="0"/>
              <a:t>posouzení vlastního chování bez obrany, úzkosti či popírání chyby</a:t>
            </a:r>
          </a:p>
          <a:p>
            <a:pPr lvl="1"/>
            <a:r>
              <a:rPr lang="cs-CZ" sz="2000" dirty="0"/>
              <a:t>redukuje zlost a agresivitu kritika</a:t>
            </a:r>
          </a:p>
          <a:p>
            <a:pPr lvl="1"/>
            <a:r>
              <a:rPr lang="cs-CZ" sz="2000" dirty="0"/>
              <a:t>učí nás přijímat chyby a omyly</a:t>
            </a:r>
          </a:p>
          <a:p>
            <a:r>
              <a:rPr lang="cs-CZ" sz="2400" dirty="0"/>
              <a:t> např.</a:t>
            </a:r>
          </a:p>
          <a:p>
            <a:pPr lvl="1"/>
            <a:r>
              <a:rPr lang="cs-CZ" sz="2000" dirty="0"/>
              <a:t>A: „Směješ se jako idiot.“</a:t>
            </a:r>
          </a:p>
          <a:p>
            <a:pPr lvl="1"/>
            <a:r>
              <a:rPr lang="cs-CZ" sz="2000" dirty="0"/>
              <a:t>B: „Máš pravdu, že moje reakce mohla někomu připadat přehnaná.“</a:t>
            </a:r>
          </a:p>
        </p:txBody>
      </p:sp>
    </p:spTree>
    <p:extLst>
      <p:ext uri="{BB962C8B-B14F-4D97-AF65-F5344CB8AC3E}">
        <p14:creationId xmlns:p14="http://schemas.microsoft.com/office/powerpoint/2010/main" val="414965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E313-E13A-05E9-6CE7-1290EBF2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POKAŽENÁ GRAMOFONOVÁ DESKA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D049-2C45-4AE5-37B6-636CC2DE2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426464"/>
            <a:ext cx="9893808" cy="5047488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Učí vytrvalosti v prosazování svého, bez nutnosti připravených argumentů nebo pocitu zlosti</a:t>
            </a:r>
          </a:p>
          <a:p>
            <a:r>
              <a:rPr lang="cs-CZ" sz="2400" dirty="0"/>
              <a:t>Umožňuje ignorovat manipulativní a </a:t>
            </a:r>
            <a:r>
              <a:rPr lang="cs-CZ" sz="2400" dirty="0" err="1"/>
              <a:t>argumentativní</a:t>
            </a:r>
            <a:r>
              <a:rPr lang="cs-CZ" sz="2400" dirty="0"/>
              <a:t> léčky a trvat při tom na svém</a:t>
            </a:r>
          </a:p>
          <a:p>
            <a:pPr lvl="1"/>
            <a:r>
              <a:rPr lang="cs-CZ" sz="2000" dirty="0"/>
              <a:t>1. Ujasnit si svoje právo nebo nárok</a:t>
            </a:r>
          </a:p>
          <a:p>
            <a:pPr lvl="1"/>
            <a:r>
              <a:rPr lang="cs-CZ" sz="2000" dirty="0"/>
              <a:t>2. Udržovat oční kontakt</a:t>
            </a:r>
          </a:p>
          <a:p>
            <a:pPr lvl="1"/>
            <a:r>
              <a:rPr lang="cs-CZ" sz="2000" dirty="0"/>
              <a:t>3. Klidně a stručně mechanicky opakovat znovu a znovu</a:t>
            </a:r>
          </a:p>
          <a:p>
            <a:pPr lvl="1"/>
            <a:r>
              <a:rPr lang="cs-CZ" sz="2000" dirty="0"/>
              <a:t>svůj názor nebo rozhodnutí</a:t>
            </a:r>
          </a:p>
          <a:p>
            <a:pPr lvl="1"/>
            <a:r>
              <a:rPr lang="cs-CZ" sz="2000" dirty="0"/>
              <a:t>1. Komunikační partner má v zásobě jen několik „ne“</a:t>
            </a:r>
          </a:p>
          <a:p>
            <a:pPr lvl="1"/>
            <a:r>
              <a:rPr lang="cs-CZ" sz="2000" dirty="0"/>
              <a:t>2. Ignorovat pokusy o zlákání na postranní témata</a:t>
            </a:r>
          </a:p>
          <a:p>
            <a:pPr lvl="1"/>
            <a:r>
              <a:rPr lang="cs-CZ" sz="2000" dirty="0"/>
              <a:t>3. Nebrat ohled na otázky „Proč?“</a:t>
            </a:r>
          </a:p>
          <a:p>
            <a:pPr lvl="1"/>
            <a:r>
              <a:rPr lang="cs-CZ" sz="2000" dirty="0"/>
              <a:t>4. Nejsou nutné žádné argumenty, vysvětlení ani omluvy</a:t>
            </a:r>
          </a:p>
        </p:txBody>
      </p:sp>
    </p:spTree>
    <p:extLst>
      <p:ext uri="{BB962C8B-B14F-4D97-AF65-F5344CB8AC3E}">
        <p14:creationId xmlns:p14="http://schemas.microsoft.com/office/powerpoint/2010/main" val="2346493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9040-C0A2-10E7-1249-FDEDAED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ASERTIVNÍ OBLIGACE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9381A-5919-668C-10C9-0219FB9E4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655064"/>
            <a:ext cx="9793223" cy="484632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směřuje ke kompromisu a dohodě</a:t>
            </a:r>
          </a:p>
          <a:p>
            <a:r>
              <a:rPr lang="cs-CZ" sz="2800" dirty="0"/>
              <a:t>dobré se nejprve zamyslet - nebojte si klidně říct i o čas na rozmyšlenou (co chci, vlastní i partnerova práva, důsledky řešení)</a:t>
            </a:r>
          </a:p>
          <a:p>
            <a:r>
              <a:rPr lang="cs-CZ" sz="2800" dirty="0"/>
              <a:t>1. Asertivní reakce</a:t>
            </a:r>
          </a:p>
          <a:p>
            <a:r>
              <a:rPr lang="cs-CZ" sz="2800" dirty="0"/>
              <a:t>2. Sdělení pocitů</a:t>
            </a:r>
          </a:p>
          <a:p>
            <a:r>
              <a:rPr lang="cs-CZ" sz="2800" dirty="0"/>
              <a:t>3. Vysvětlení</a:t>
            </a:r>
          </a:p>
          <a:p>
            <a:r>
              <a:rPr lang="cs-CZ" sz="2800" dirty="0"/>
              <a:t>4. Empatie</a:t>
            </a:r>
          </a:p>
          <a:p>
            <a:r>
              <a:rPr lang="cs-CZ" sz="2800" dirty="0"/>
              <a:t>5. Kompromis</a:t>
            </a:r>
          </a:p>
        </p:txBody>
      </p:sp>
    </p:spTree>
    <p:extLst>
      <p:ext uri="{BB962C8B-B14F-4D97-AF65-F5344CB8AC3E}">
        <p14:creationId xmlns:p14="http://schemas.microsoft.com/office/powerpoint/2010/main" val="258615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49A0C8-4DD4-4ABB-A614-232847765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6A325A-2919-4123-9174-54EABC5A0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E82CC2-31B4-4592-9C30-6A975D5D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8CE383-5E7E-4B66-B52A-B492AE0F1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185A96-18D7-4084-8117-F60559EB2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34A425-32DC-4467-9A4A-9176EC369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F53389-3CCE-4DFA-9F44-1093CA4DB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4105F-CF2A-417F-A2A8-AEF10387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736964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/>
              <a:t>Copingové strategie a prokrastinace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6BCA-5004-7BFE-7B04-DB38691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8946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9029-B6D2-6A4F-F2CE-38D1C74E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Copingové</a:t>
            </a:r>
            <a:r>
              <a:rPr lang="cs-CZ" dirty="0"/>
              <a:t> strategie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4A90-6588-7E05-3A56-225ABE529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203" y="2120630"/>
            <a:ext cx="9259515" cy="3929314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Strategie zvládání stresu</a:t>
            </a:r>
          </a:p>
          <a:p>
            <a:r>
              <a:rPr lang="cs-CZ" sz="2800" dirty="0"/>
              <a:t>dělení</a:t>
            </a:r>
          </a:p>
          <a:p>
            <a:pPr lvl="1"/>
            <a:r>
              <a:rPr lang="cs-CZ" sz="2800" dirty="0"/>
              <a:t>Efektivnost</a:t>
            </a:r>
          </a:p>
          <a:p>
            <a:pPr lvl="2"/>
            <a:r>
              <a:rPr lang="cs-CZ" sz="2400" dirty="0"/>
              <a:t>Adaptivní a maladaptivní x pozitivní a negativní</a:t>
            </a:r>
          </a:p>
          <a:p>
            <a:pPr lvl="1"/>
            <a:r>
              <a:rPr lang="cs-CZ" sz="2800" dirty="0"/>
              <a:t>Zaměření</a:t>
            </a:r>
          </a:p>
          <a:p>
            <a:pPr lvl="2"/>
            <a:r>
              <a:rPr lang="cs-CZ" sz="2400" dirty="0"/>
              <a:t>situační (stresor) a stresové (stresová reakce)</a:t>
            </a:r>
          </a:p>
          <a:p>
            <a:pPr lvl="2"/>
            <a:r>
              <a:rPr lang="cs-CZ" sz="2400" dirty="0"/>
              <a:t>Postupy zaměřené na řešení a postupy zaměřené na emoce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44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5244-B2CD-4C78-BACE-90C57B99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Postupy zaměřené na řešení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933D-AF15-4353-5DDD-2E52119E0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hledání informací</a:t>
            </a:r>
            <a:endParaRPr lang="cs-CZ" sz="2000" dirty="0"/>
          </a:p>
          <a:p>
            <a:r>
              <a:rPr lang="cs-CZ" sz="2400" dirty="0"/>
              <a:t>snahy o přímou akci</a:t>
            </a:r>
          </a:p>
          <a:p>
            <a:r>
              <a:rPr lang="cs-CZ" sz="2400" dirty="0"/>
              <a:t>Inhibice (vyhýbání se stresoru)</a:t>
            </a:r>
          </a:p>
          <a:p>
            <a:r>
              <a:rPr lang="cs-CZ" sz="2400" dirty="0"/>
              <a:t>intrapsychické procesy (přehodnocování situace)</a:t>
            </a:r>
          </a:p>
          <a:p>
            <a:r>
              <a:rPr lang="cs-CZ" sz="2400" dirty="0"/>
              <a:t>obracení se na druhé</a:t>
            </a:r>
          </a:p>
        </p:txBody>
      </p:sp>
    </p:spTree>
    <p:extLst>
      <p:ext uri="{BB962C8B-B14F-4D97-AF65-F5344CB8AC3E}">
        <p14:creationId xmlns:p14="http://schemas.microsoft.com/office/powerpoint/2010/main" val="153642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1AF2-CC18-1404-64BD-3EED48FD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postupy zaměřené na zvládnutí emocí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898C-4342-1B40-749D-599BBC8C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008" y="2052116"/>
            <a:ext cx="8220131" cy="3997828"/>
          </a:xfrm>
        </p:spPr>
        <p:txBody>
          <a:bodyPr>
            <a:normAutofit/>
          </a:bodyPr>
          <a:lstStyle/>
          <a:p>
            <a:r>
              <a:rPr lang="cs-CZ" sz="2400" dirty="0"/>
              <a:t>Techniky práce s emocionální reakcí, kterou v nás stresor vyvolává</a:t>
            </a:r>
          </a:p>
          <a:p>
            <a:r>
              <a:rPr lang="cs-CZ" sz="2400" dirty="0"/>
              <a:t>Z velké části naprostá většina technik, co si společně v rámci kurzu procvičujeme</a:t>
            </a:r>
          </a:p>
        </p:txBody>
      </p:sp>
    </p:spTree>
    <p:extLst>
      <p:ext uri="{BB962C8B-B14F-4D97-AF65-F5344CB8AC3E}">
        <p14:creationId xmlns:p14="http://schemas.microsoft.com/office/powerpoint/2010/main" val="348979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2289-D0F4-29AB-61F1-A47800F2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Maladaptivní </a:t>
            </a:r>
            <a:r>
              <a:rPr lang="cs-CZ" dirty="0" err="1"/>
              <a:t>copingové</a:t>
            </a:r>
            <a:r>
              <a:rPr lang="cs-CZ" dirty="0"/>
              <a:t> strategie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47F3A-D88E-6B11-ABB3-F2793783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168" y="1885285"/>
            <a:ext cx="9793224" cy="4745736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Nejčastější „nástroj“ ve chvíli kdy nás stres převálcuje, jsme zvyklí na nevhodné zacházení a devalvaci emocí</a:t>
            </a:r>
          </a:p>
          <a:p>
            <a:r>
              <a:rPr lang="cs-CZ" sz="2400" dirty="0"/>
              <a:t>Nejčastější maladaptivních </a:t>
            </a:r>
            <a:r>
              <a:rPr lang="cs-CZ" sz="2400" dirty="0" err="1"/>
              <a:t>copingové</a:t>
            </a:r>
            <a:r>
              <a:rPr lang="cs-CZ" sz="2400" dirty="0"/>
              <a:t> strategie</a:t>
            </a:r>
          </a:p>
          <a:p>
            <a:pPr lvl="1"/>
            <a:r>
              <a:rPr lang="cs-CZ" sz="2400" dirty="0"/>
              <a:t>Užívání návykových látek, sebepoškozování, přejídání se a rizikové chování</a:t>
            </a:r>
          </a:p>
          <a:p>
            <a:pPr lvl="1"/>
            <a:r>
              <a:rPr lang="cs-CZ" sz="2400" dirty="0"/>
              <a:t>Emoční otupění, behaviorální odpojení</a:t>
            </a:r>
          </a:p>
          <a:p>
            <a:pPr lvl="1"/>
            <a:r>
              <a:rPr lang="cs-CZ" sz="2400" dirty="0"/>
              <a:t>Únik, denní snění, vyhýbání se úzkosti</a:t>
            </a:r>
          </a:p>
          <a:p>
            <a:pPr lvl="1"/>
            <a:r>
              <a:rPr lang="cs-CZ" sz="2400" dirty="0"/>
              <a:t>Intrusivní myšlenky, ruminace, ujišťování se</a:t>
            </a:r>
          </a:p>
          <a:p>
            <a:pPr lvl="1"/>
            <a:r>
              <a:rPr lang="cs-CZ" sz="2400" dirty="0"/>
              <a:t>Prokrastinace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68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FBA-784A-2BE9-297D-038C584A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maladaptivních strategií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6AA38-85BE-514B-8358-301232A6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673352"/>
            <a:ext cx="7796540" cy="4376592"/>
          </a:xfrm>
        </p:spPr>
        <p:txBody>
          <a:bodyPr>
            <a:normAutofit/>
          </a:bodyPr>
          <a:lstStyle/>
          <a:p>
            <a:r>
              <a:rPr lang="cs-CZ" sz="2400" dirty="0"/>
              <a:t>POSÍLENÍ STRACHU z dané situace</a:t>
            </a:r>
          </a:p>
          <a:p>
            <a:r>
              <a:rPr lang="cs-CZ" sz="2400" dirty="0"/>
              <a:t>Vyhýbání se rodině a přátelům</a:t>
            </a:r>
          </a:p>
          <a:p>
            <a:r>
              <a:rPr lang="cs-CZ" sz="2400" dirty="0"/>
              <a:t>Snížené používání sociálních schopností, které vede k jejich ochabení až ztrátě/nedostatečnému rozvinutí</a:t>
            </a:r>
          </a:p>
          <a:p>
            <a:r>
              <a:rPr lang="cs-CZ" sz="2400" dirty="0"/>
              <a:t>Snížené výsledky v akademické a profesionální dráze</a:t>
            </a:r>
          </a:p>
          <a:p>
            <a:r>
              <a:rPr lang="cs-CZ" sz="2400" dirty="0"/>
              <a:t>Vyhýbání se náročným konverzacím</a:t>
            </a:r>
          </a:p>
          <a:p>
            <a:r>
              <a:rPr lang="cs-CZ" sz="2400" dirty="0"/>
              <a:t>Zhoršující se psychický a fyzický stav</a:t>
            </a:r>
          </a:p>
        </p:txBody>
      </p:sp>
    </p:spTree>
    <p:extLst>
      <p:ext uri="{BB962C8B-B14F-4D97-AF65-F5344CB8AC3E}">
        <p14:creationId xmlns:p14="http://schemas.microsoft.com/office/powerpoint/2010/main" val="293385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457D-7868-3E58-0B3A-5221A72E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Prokrastinace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5C2E-A521-2F8E-1073-0FCC8E254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Chorobné odkládání úkolů</a:t>
            </a:r>
          </a:p>
        </p:txBody>
      </p:sp>
      <p:pic>
        <p:nvPicPr>
          <p:cNvPr id="5" name="Picture 4" descr="A group of circles with text&#10;&#10;Description automatically generated">
            <a:extLst>
              <a:ext uri="{FF2B5EF4-FFF2-40B4-BE49-F238E27FC236}">
                <a16:creationId xmlns:a16="http://schemas.microsoft.com/office/drawing/2014/main" id="{85F48855-B9B8-917A-64C7-72FD8159C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r="16008" b="9530"/>
          <a:stretch/>
        </p:blipFill>
        <p:spPr>
          <a:xfrm>
            <a:off x="2836550" y="1521299"/>
            <a:ext cx="6920098" cy="50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8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E5A3-AB29-F716-A4C8-8E64EA43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</a:t>
            </a:r>
            <a:r>
              <a:rPr lang="cs-CZ" dirty="0" err="1"/>
              <a:t>prokrastinujete</a:t>
            </a:r>
            <a:r>
              <a:rPr lang="cs-CZ" dirty="0"/>
              <a:t>?</a:t>
            </a:r>
          </a:p>
        </p:txBody>
      </p:sp>
      <p:pic>
        <p:nvPicPr>
          <p:cNvPr id="5" name="Content Placeholder 4" descr="A cartoon of a person in a black robe&#10;&#10;Description automatically generated">
            <a:extLst>
              <a:ext uri="{FF2B5EF4-FFF2-40B4-BE49-F238E27FC236}">
                <a16:creationId xmlns:a16="http://schemas.microsoft.com/office/drawing/2014/main" id="{B851B951-F407-D347-4066-17BF46F29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64" y="1479396"/>
            <a:ext cx="6717018" cy="5193095"/>
          </a:xfrm>
        </p:spPr>
      </p:pic>
    </p:spTree>
    <p:extLst>
      <p:ext uri="{BB962C8B-B14F-4D97-AF65-F5344CB8AC3E}">
        <p14:creationId xmlns:p14="http://schemas.microsoft.com/office/powerpoint/2010/main" val="2995622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54</TotalTime>
  <Words>589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MS Shell Dlg 2</vt:lpstr>
      <vt:lpstr>Wingdings</vt:lpstr>
      <vt:lpstr>Wingdings 3</vt:lpstr>
      <vt:lpstr>Madison</vt:lpstr>
      <vt:lpstr>Copingové strategie a asertivita</vt:lpstr>
      <vt:lpstr>Copingové strategie a prokrastinace</vt:lpstr>
      <vt:lpstr>Copingové strategie</vt:lpstr>
      <vt:lpstr>Postupy zaměřené na řešení</vt:lpstr>
      <vt:lpstr>postupy zaměřené na zvládnutí emocí</vt:lpstr>
      <vt:lpstr>Maladaptivní copingové strategie</vt:lpstr>
      <vt:lpstr>Důsledky maladaptivních strategií</vt:lpstr>
      <vt:lpstr>Prokrastinace</vt:lpstr>
      <vt:lpstr>Proč prokrastinujete?</vt:lpstr>
      <vt:lpstr>Typy prokrastinátorů (Malatincová)</vt:lpstr>
      <vt:lpstr>Asertivita</vt:lpstr>
      <vt:lpstr>Co je to asertivita?</vt:lpstr>
      <vt:lpstr>Asertivní techniky</vt:lpstr>
      <vt:lpstr>ASERTIVNÍ NE</vt:lpstr>
      <vt:lpstr>OTEVŘENÉ DVEŘE</vt:lpstr>
      <vt:lpstr>POKAŽENÁ GRAMOFONOVÁ DESKA</vt:lpstr>
      <vt:lpstr>ASERTIVNÍ OBLIGACE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Copingové strategie a asertivita</dc:title>
  <dc:creator>Jana Sklepníková</dc:creator>
  <cp:lastModifiedBy>Jana Sklepníková</cp:lastModifiedBy>
  <cp:revision>2</cp:revision>
  <dcterms:created xsi:type="dcterms:W3CDTF">2023-10-22T18:51:19Z</dcterms:created>
  <dcterms:modified xsi:type="dcterms:W3CDTF">2023-10-22T19:45:48Z</dcterms:modified>
</cp:coreProperties>
</file>