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FDFE07A-B302-4DF8-97BC-FB0E2D001F67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</p14:sldIdLst>
        </p14:section>
        <p14:section name="Раздел без заголовка" id="{767BDA52-1126-414F-9005-D817A11CF5C6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128F8-A7D2-4B83-A022-96349185D3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Советская научная фантастика 1960-х</a:t>
            </a:r>
          </a:p>
        </p:txBody>
      </p:sp>
    </p:spTree>
    <p:extLst>
      <p:ext uri="{BB962C8B-B14F-4D97-AF65-F5344CB8AC3E}">
        <p14:creationId xmlns:p14="http://schemas.microsoft.com/office/powerpoint/2010/main" val="3293815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4A924A-5E1A-4A8F-AD25-FBBE299CA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Русский </a:t>
            </a:r>
            <a:r>
              <a:rPr lang="en-US" dirty="0"/>
              <a:t>young adult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910CF4-BFCE-4F76-93C3-516864D06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800" dirty="0"/>
              <a:t>С новым термином в российскую литературу для старших подростков и «юных взрослых» пришли новые герои и современные реалии</a:t>
            </a:r>
          </a:p>
        </p:txBody>
      </p:sp>
    </p:spTree>
    <p:extLst>
      <p:ext uri="{BB962C8B-B14F-4D97-AF65-F5344CB8AC3E}">
        <p14:creationId xmlns:p14="http://schemas.microsoft.com/office/powerpoint/2010/main" val="2754282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7E57-B774-4868-A611-0BA25617D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«Электроник — мальчик из чемодана»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4083E-1F3B-4D68-921A-70AE0FA7A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4000" dirty="0"/>
              <a:t>В середине 1960-х почти одновременно появляется несколько книг, в которых действуют дети и роботы (или дети-роботы), дети и космос, дети и инопланетяне. </a:t>
            </a:r>
          </a:p>
        </p:txBody>
      </p:sp>
    </p:spTree>
    <p:extLst>
      <p:ext uri="{BB962C8B-B14F-4D97-AF65-F5344CB8AC3E}">
        <p14:creationId xmlns:p14="http://schemas.microsoft.com/office/powerpoint/2010/main" val="428996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6BEC3-2329-4B13-885C-C8D1E4998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«Тайна третьей планеты» </a:t>
            </a:r>
          </a:p>
        </p:txBody>
      </p:sp>
      <p:pic>
        <p:nvPicPr>
          <p:cNvPr id="4" name="Объект 3" descr="https://api.polka.academy/storage/block/picture/4217/regular_image-6196d572742dba12c96dc357e1663675.jpeg">
            <a:extLst>
              <a:ext uri="{FF2B5EF4-FFF2-40B4-BE49-F238E27FC236}">
                <a16:creationId xmlns:a16="http://schemas.microsoft.com/office/drawing/2014/main" id="{540B6AFF-0B31-4F47-BB0A-C69FFDD1616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74" y="2107096"/>
            <a:ext cx="2994331" cy="3778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249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29848-2C19-4A2C-BF70-6171A4520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Генрих Сапгир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EDE844-AAA2-49E7-852D-561BB6738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51722"/>
            <a:ext cx="8915400" cy="550627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И криком и смехом</a:t>
            </a:r>
          </a:p>
          <a:p>
            <a:r>
              <a:rPr lang="ru-RU" dirty="0"/>
              <a:t>Совсем заглушён,</a:t>
            </a:r>
          </a:p>
          <a:p>
            <a:r>
              <a:rPr lang="ru-RU" dirty="0"/>
              <a:t>«Но я же дракон!» —</a:t>
            </a:r>
          </a:p>
          <a:p>
            <a:r>
              <a:rPr lang="ru-RU" dirty="0"/>
              <a:t>Убеждает Дракон.</a:t>
            </a:r>
          </a:p>
          <a:p>
            <a:r>
              <a:rPr lang="ru-RU" dirty="0"/>
              <a:t>— Ты уж!</a:t>
            </a:r>
          </a:p>
          <a:p>
            <a:r>
              <a:rPr lang="ru-RU" dirty="0"/>
              <a:t>— Ты лягушка! —</a:t>
            </a:r>
          </a:p>
          <a:p>
            <a:r>
              <a:rPr lang="ru-RU" dirty="0"/>
              <a:t>Дракон разозлился.</a:t>
            </a:r>
          </a:p>
          <a:p>
            <a:r>
              <a:rPr lang="ru-RU" dirty="0"/>
              <a:t>Как жаркая печка,</a:t>
            </a:r>
          </a:p>
          <a:p>
            <a:r>
              <a:rPr lang="ru-RU" dirty="0"/>
              <a:t>Дракон раскалился...</a:t>
            </a:r>
          </a:p>
          <a:p>
            <a:r>
              <a:rPr lang="ru-RU" dirty="0"/>
              <a:t>И тут бы, наверно,</a:t>
            </a:r>
          </a:p>
          <a:p>
            <a:r>
              <a:rPr lang="ru-RU" dirty="0"/>
              <a:t>Случилась беда.</a:t>
            </a:r>
          </a:p>
          <a:p>
            <a:r>
              <a:rPr lang="ru-RU" dirty="0"/>
              <a:t>Но...</a:t>
            </a:r>
          </a:p>
          <a:p>
            <a:r>
              <a:rPr lang="ru-RU" dirty="0"/>
              <a:t>Вспыхнул Дракон</a:t>
            </a:r>
          </a:p>
          <a:p>
            <a:r>
              <a:rPr lang="ru-RU" dirty="0"/>
              <a:t>И сгорел без следа.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418CFE-620F-4051-9984-BA08611B3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974" y="1905000"/>
            <a:ext cx="4863548" cy="445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87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6E1896-1D86-4F1A-AFD0-523E09008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Журнал «Трамвай»: новый образ детского чтения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47183-C45C-4F5D-AC0E-14DE813E7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200" dirty="0"/>
              <a:t>Если у авторов поколения «Трамвая» была какая-то общая идеология, её можно назвать «раскрепощение»: за неимением лучшего определения можно сказать, что детская литература рубежа 80–90-х становится прикольной.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7309E3-3C84-4F55-89C9-22B998A3D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69" y="0"/>
            <a:ext cx="4041913" cy="512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73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87A61-5CF5-4A35-A317-5D92B16E5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Григорий Остер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415806-F040-43FF-A8B5-681B312C1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/>
              <a:t>Василиса Премудрая и Змей Горыныч играли в шашки. Сначала Василиса съела у Горыныча 3 шашки, а он у нее — 5. Потом Василиса съела у Горыныча 6 шашек, а он у Василисы — 2. После следующего хода Василиса съела у Горыныча 3 шашки, а Горыныч съел саму Василису. Можно ли считать, что Змей Горыныч выиграл у Василисы Премудрой партию в шашки?</a:t>
            </a:r>
          </a:p>
        </p:txBody>
      </p:sp>
    </p:spTree>
    <p:extLst>
      <p:ext uri="{BB962C8B-B14F-4D97-AF65-F5344CB8AC3E}">
        <p14:creationId xmlns:p14="http://schemas.microsoft.com/office/powerpoint/2010/main" val="499426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7140AD-B896-4EE9-9348-3A512E48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Вредные советы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A5C9830-AF2A-423E-8DC2-355CF9C6D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4278" y="2133600"/>
            <a:ext cx="5128592" cy="515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26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D73E4-B293-43A5-A011-178E02778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«Детский детектив»: триумф массовых жанров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ACCD07-8769-4E2E-AC27-59E4B668A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800" dirty="0"/>
              <a:t>На молодой постсоветский книжный рынок выходят новые игроки, вырастает количество переводов; вслед за западными мультсериалами в детскую повседневность врываются комиксы — переводные, о диснеевских персонажах, черепашках-ниндзя, медведе </a:t>
            </a:r>
            <a:r>
              <a:rPr lang="ru-RU" sz="2800" dirty="0" err="1"/>
              <a:t>Бамси</a:t>
            </a:r>
            <a:r>
              <a:rPr lang="ru-RU" sz="2800" dirty="0"/>
              <a:t>; до становления русской комиксовой индустрии остаётся ещё пара десятилетий. </a:t>
            </a:r>
          </a:p>
        </p:txBody>
      </p:sp>
    </p:spTree>
    <p:extLst>
      <p:ext uri="{BB962C8B-B14F-4D97-AF65-F5344CB8AC3E}">
        <p14:creationId xmlns:p14="http://schemas.microsoft.com/office/powerpoint/2010/main" val="1574085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95F7B-B30F-47B0-B756-8A8C6E98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«Гарри Поттер» Джоан Роулинг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90AD73-FCE1-4AD7-BC7E-43ADBD69E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4768" y="1905000"/>
            <a:ext cx="3629844" cy="46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279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</TotalTime>
  <Words>294</Words>
  <Application>Microsoft Office PowerPoint</Application>
  <PresentationFormat>Широкоэкранный</PresentationFormat>
  <Paragraphs>29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Легкий дым</vt:lpstr>
      <vt:lpstr>Советская научная фантастика 1960-х</vt:lpstr>
      <vt:lpstr>«Электроник — мальчик из чемодана»</vt:lpstr>
      <vt:lpstr>«Тайна третьей планеты» </vt:lpstr>
      <vt:lpstr>Генрих Сапгир </vt:lpstr>
      <vt:lpstr>Журнал «Трамвай»: новый образ детского чтения</vt:lpstr>
      <vt:lpstr>Григорий Остер </vt:lpstr>
      <vt:lpstr>Вредные советы</vt:lpstr>
      <vt:lpstr>«Детский детектив»: триумф массовых жанров </vt:lpstr>
      <vt:lpstr>«Гарри Поттер» Джоан Роулинг</vt:lpstr>
      <vt:lpstr>Русский young adult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Советская научная фантастика 1960-х</dc:title>
  <dc:creator>NVG</dc:creator>
  <cp:lastModifiedBy>NVG</cp:lastModifiedBy>
  <cp:revision>3</cp:revision>
  <dcterms:created xsi:type="dcterms:W3CDTF">2022-12-11T16:38:54Z</dcterms:created>
  <dcterms:modified xsi:type="dcterms:W3CDTF">2022-12-11T16:55:48Z</dcterms:modified>
</cp:coreProperties>
</file>