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gdWGvAmLhldSSnvuNK4qyl4G3X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>
      <p:cViewPr varScale="1">
        <p:scale>
          <a:sx n="91" d="100"/>
          <a:sy n="91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oddílu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12-9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1997-48#f517585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zakonyprolidi.cz/cs/1997-48#f517585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zcr.cz/uhradova-vyhlaska-2024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cs-CZ" sz="5400" i="1"/>
              <a:t>Organizace a řízení poskytování zdravotních služeb</a:t>
            </a:r>
            <a:endParaRPr sz="540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Mgr. Martin Vrubel, Ph.D.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Nelékařské profese - činnosti</a:t>
            </a:r>
            <a:endParaRPr/>
          </a:p>
        </p:txBody>
      </p: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Vyhláška č. 55/2011 Sb. </a:t>
            </a:r>
            <a:r>
              <a:rPr lang="cs-CZ" i="1"/>
              <a:t>o činnostech zdravotnických pracovníků a jiných odborných pracovníků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i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b="1"/>
              <a:t>§ 22a Behaviorální analytik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b="1"/>
              <a:t>§ 30 Asistent behaviorálního analytika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b="1"/>
              <a:t>§ 30a Behaviorální technik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https://www.zakonyprolidi.cz/cs/2011-55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Kdo hájí zájmy zdravotnických profesí?</a:t>
            </a:r>
            <a:endParaRPr/>
          </a:p>
        </p:txBody>
      </p:sp>
      <p:sp>
        <p:nvSpPr>
          <p:cNvPr id="145" name="Google Shape;145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b="1"/>
              <a:t>ODBORNÉ KOMORY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b="1"/>
              <a:t>VS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b="1"/>
              <a:t>ODBORNÉ SPOLEČNOSTI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ODBORNÉ KOMORY</a:t>
            </a:r>
            <a:endParaRPr/>
          </a:p>
        </p:txBody>
      </p:sp>
      <p:sp>
        <p:nvSpPr>
          <p:cNvPr id="151" name="Google Shape;15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cs-CZ" sz="2380" b="1"/>
              <a:t>Česká lékařská komora, Česká stomatologická komora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cs-CZ" sz="2380" b="1"/>
              <a:t>Česká lékárnická komora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endParaRPr sz="2380" b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cs-CZ" sz="2380"/>
              <a:t>zřízeny zákonem 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cs-CZ" sz="2380"/>
              <a:t>subjekty s nuceným členstvím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cs-CZ" sz="2380"/>
              <a:t>stanovují podmínky výkonu profese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cs-CZ" sz="2380"/>
              <a:t>vydávají pravidla profesní etiky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cs-CZ" sz="2380"/>
              <a:t>dohlíží nad výkonem profese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cs-CZ" sz="2380"/>
              <a:t>účastní se jednání při tvorbě sazebníků lékařských výkonů, při tvorbě cen léků, léčivých přípravků a sazebníků ostatních služeb poskytovaných lékárnami,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cs-CZ" sz="2380"/>
              <a:t>účastní se výběrových řízení při obsazování vedoucích míst ve zdravotnictví 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ODBORNÉ SPOLEČNOSTI</a:t>
            </a:r>
            <a:endParaRPr/>
          </a:p>
        </p:txBody>
      </p:sp>
      <p:sp>
        <p:nvSpPr>
          <p:cNvPr id="157" name="Google Shape;157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r>
              <a:rPr lang="cs-CZ" sz="2170" b="1"/>
              <a:t>Česká lékařská společnost Jana Evangelisty Purkyně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r>
              <a:rPr lang="cs-CZ" sz="2170" b="1"/>
              <a:t>Společenstvo českých optiků a optometristů</a:t>
            </a:r>
            <a:endParaRPr sz="2170" b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r>
              <a:rPr lang="cs-CZ" sz="2170" b="1"/>
              <a:t>Česká odborná společnost aplikované behaviorální analýzy </a:t>
            </a:r>
            <a:endParaRPr sz="2170" b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r>
              <a:rPr lang="cs-CZ" sz="2170" b="1"/>
              <a:t>Asociace zrakových terapeutů</a:t>
            </a:r>
            <a:endParaRPr sz="2170" b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endParaRPr sz="217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r>
              <a:rPr lang="cs-CZ" sz="2170"/>
              <a:t>subjekty s dobrovolným členstvím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r>
              <a:rPr lang="cs-CZ" sz="2170"/>
              <a:t>podílejí se na tvorbě podmínek výkonu profese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r>
              <a:rPr lang="cs-CZ" sz="2170"/>
              <a:t>vydávají pravidla profesní etiky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r>
              <a:rPr lang="cs-CZ" sz="2170"/>
              <a:t>neformálně dohlíží nad výkonem profese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r>
              <a:rPr lang="cs-CZ" sz="2170"/>
              <a:t>propagují obor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r>
              <a:rPr lang="cs-CZ" sz="2170"/>
              <a:t>pokud zastupují většinu odborníků bývají přizvány k diskusi o  tvorbě legislativy 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r>
              <a:rPr lang="cs-CZ" sz="2170"/>
              <a:t>mají své zástupce v akreditační komisi MZ ČR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r>
              <a:rPr lang="cs-CZ" sz="2170"/>
              <a:t>mají své zástupce v Hospodářské komoře ČR</a:t>
            </a:r>
            <a:endParaRPr/>
          </a:p>
          <a:p>
            <a:pPr marL="228600" lvl="0" indent="-9080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70"/>
              <a:buNone/>
            </a:pPr>
            <a:endParaRPr sz="217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Příklady aktivit odborné společnosti</a:t>
            </a:r>
            <a:endParaRPr/>
          </a:p>
        </p:txBody>
      </p:sp>
      <p:sp>
        <p:nvSpPr>
          <p:cNvPr id="163" name="Google Shape;163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b="1"/>
              <a:t>Společenstvo českých optiků a optometristů</a:t>
            </a:r>
            <a:endParaRPr b="1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Předsednictvo – Představenstvo – Valná hromada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Obhajoba zájmů na Ministerstvu zdravotnictví – komise pro úhrady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Obhajoba zájmů na MŠMT, MPO ČR, SUKL, Živnostenské úřady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Pořádání školení (nyní dobrovolné), kongresů, veletrhů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Právní poradna pro členy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Vydávání odborného časopisu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Zastupování zájmů v Evropské asociaci optometrie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Česká odborná společnost aplikované behaviorální analýzy </a:t>
            </a:r>
            <a:endParaRPr/>
          </a:p>
        </p:txBody>
      </p:sp>
      <p:sp>
        <p:nvSpPr>
          <p:cNvPr id="169" name="Google Shape;169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Ukázka stanov odborné společnosti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Předseda/Předsedkyně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Místopředseda/Místopředsedkyně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Zástupce pro vzdělávání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Revizor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Etika</a:t>
            </a:r>
            <a:endParaRPr/>
          </a:p>
        </p:txBody>
      </p:sp>
      <p:sp>
        <p:nvSpPr>
          <p:cNvPr id="175" name="Google Shape;175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Etický kodex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Etická komise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Etické jednání s klienty, ale i v rámci oboru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Trochu psychologie na závěr: https://www.youtube.com/watch?v=tik1V2sv4Z0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Obsah</a:t>
            </a:r>
            <a:endParaRPr/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Systém poskytování zdravotní služby v ČR + úhrady za služby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Legislativa (zákon o veřejném zdraví, zákon o nelékařských zdravotnických profesích, související vyhlášky)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Nelékařské zdravotnické profese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Hájení zájmů zdravotnických profesí (komory vs odborné společnosti)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Čemu všemu se odborná společnost může věnovat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Etika práce zdravotnického pracovníka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Systém poskytování zdravotní péče v ČR</a:t>
            </a:r>
            <a:endParaRPr/>
          </a:p>
        </p:txBody>
      </p:sp>
      <p:sp>
        <p:nvSpPr>
          <p:cNvPr id="97" name="Google Shape;9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Zdravotní služby poskytuje: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cs-CZ"/>
              <a:t>soustava zařízení ambulantní péče,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cs-CZ"/>
              <a:t>zařízení ústavní (lůžkové) péče,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cs-CZ"/>
              <a:t>zařízení závodní preventivní péče,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cs-CZ"/>
              <a:t>zařízení neodkladné péče,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cs-CZ"/>
              <a:t>zařízení dopravy nemocných, raněných a rodiček,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-"/>
            </a:pPr>
            <a:r>
              <a:rPr lang="cs-CZ"/>
              <a:t>zařízení lázeňské péče, zařízení zajišťující léčiva a zdravotní pomůcky a stomatologické výrobky.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Systém poskytování zdravotní péče v ČR</a:t>
            </a:r>
            <a:endParaRPr/>
          </a:p>
        </p:txBody>
      </p:sp>
      <p:sp>
        <p:nvSpPr>
          <p:cNvPr id="103" name="Google Shape;10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endParaRPr sz="2590"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cs-CZ" sz="2590"/>
              <a:t>státní X nestátní zdravotnická zařízení</a:t>
            </a:r>
            <a:endParaRPr/>
          </a:p>
          <a:p>
            <a:pPr marL="228600" lvl="0" indent="-64135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endParaRPr sz="259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cs-CZ" sz="2590"/>
              <a:t>Zdravotničtí pracovníci mohou poskytovat zdravotní péči pouze ve zdravotnických zařízeních (ordinace, vyšetřovna, ABA centrum)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cs-CZ" sz="2590"/>
              <a:t>Zařízení, která mají uzavřenou smlouvu o poskytování a úhradě zdravotní péče se zdravotní pojišťovnou poskytují pacientům pojištěným u příslušné zdravotní pojišťovny zdravotní péči </a:t>
            </a:r>
            <a:r>
              <a:rPr lang="cs-CZ" sz="2590" b="1"/>
              <a:t>bez přímé úhrady. </a:t>
            </a:r>
            <a:endParaRPr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cs-CZ" sz="2590"/>
              <a:t>Ostatní zdravotnická zařízení poskytují služby za přímou úhradu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br>
              <a:rPr lang="cs-CZ" sz="2590"/>
            </a:br>
            <a:endParaRPr sz="259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Nestátní zdravotnické zařízení - vymezení</a:t>
            </a:r>
            <a:endParaRPr/>
          </a:p>
        </p:txBody>
      </p:sp>
      <p:sp>
        <p:nvSpPr>
          <p:cNvPr id="109" name="Google Shape;109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b="1"/>
              <a:t>Zákon o Zdravotní péči v nestátních zdravotnických zařízení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V nestátních zařízeních lze poskytovat zdravotní péči poradenskou, ošetřovatelskou, diagnostickou, preventivní, rehabilitační, lázeňskou, léčebnou a lékárenskou. V nestátních zařízeních lze poskytovat péči ambulantní i ústavní, včetně poskytování prostředků zdravotnické techniky a dopravní zdravotnické služby sloužící k přepravě nemocných.</a:t>
            </a:r>
            <a:endParaRPr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Nestátní zdravotnické zařízení - podrobně</a:t>
            </a:r>
            <a:endParaRPr/>
          </a:p>
        </p:txBody>
      </p:sp>
      <p:sp>
        <p:nvSpPr>
          <p:cNvPr id="115" name="Google Shape;11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sz="2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https://www.zakonyprolidi.cz/cs/2012-92</a:t>
            </a:r>
            <a:endParaRPr sz="38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38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b="1"/>
              <a:t>Vyhláška č. 92/2012 Sb. </a:t>
            </a:r>
            <a:r>
              <a:rPr lang="cs-CZ" b="1" i="1"/>
              <a:t>o požadavcích na minimální technické a věcné vybavení zdravotnických zařízení a kontaktních pracovišť domácí péče</a:t>
            </a:r>
            <a:endParaRPr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Společné požadavky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Speciální oborové požadavky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Důležité legislativní normy</a:t>
            </a:r>
            <a:endParaRPr/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60"/>
              <a:buChar char="•"/>
            </a:pPr>
            <a:r>
              <a:rPr lang="cs-CZ" sz="1960"/>
              <a:t>Zákon č. 258/2000 Sb.</a:t>
            </a:r>
            <a:r>
              <a:rPr lang="cs-CZ" sz="1960" i="1"/>
              <a:t> o ochraně veřejného zdraví</a:t>
            </a:r>
            <a:endParaRPr/>
          </a:p>
          <a:p>
            <a:pPr marL="228600" lvl="0" indent="-10414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</a:pPr>
            <a:endParaRPr sz="196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60"/>
              <a:buChar char="•"/>
            </a:pPr>
            <a:r>
              <a:rPr lang="cs-CZ" sz="1960"/>
              <a:t>Zákon č. 48/1997 Sb. </a:t>
            </a:r>
            <a:r>
              <a:rPr lang="cs-CZ" sz="1960" i="1"/>
              <a:t>o veřejném zdravotním pojištění </a:t>
            </a:r>
            <a:endParaRPr sz="1960"/>
          </a:p>
          <a:p>
            <a:pPr marL="228600" lvl="0" indent="-10414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</a:pPr>
            <a:endParaRPr sz="196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</a:pPr>
            <a:r>
              <a:rPr lang="cs-CZ" sz="1960" b="1"/>
              <a:t>§ 1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</a:pPr>
            <a:r>
              <a:rPr lang="cs-CZ" sz="1960" b="1"/>
              <a:t>(1)</a:t>
            </a:r>
            <a:r>
              <a:rPr lang="cs-CZ" sz="1960"/>
              <a:t> Tento zákon zapracovává příslušné předpisy Evropské unie</a:t>
            </a:r>
            <a:r>
              <a:rPr lang="cs-CZ" sz="1960" b="1" u="sng" baseline="30000">
                <a:solidFill>
                  <a:schemeClr val="hlink"/>
                </a:solidFill>
                <a:hlinkClick r:id="rId3"/>
              </a:rPr>
              <a:t>1</a:t>
            </a:r>
            <a:r>
              <a:rPr lang="cs-CZ" sz="1960" b="1" u="sng">
                <a:solidFill>
                  <a:schemeClr val="hlink"/>
                </a:solidFill>
                <a:hlinkClick r:id="rId3"/>
              </a:rPr>
              <a:t>)</a:t>
            </a:r>
            <a:r>
              <a:rPr lang="cs-CZ" sz="1960"/>
              <a:t>, zároveň navazuje na přímo použitelné předpisy Evropské unie</a:t>
            </a:r>
            <a:r>
              <a:rPr lang="cs-CZ" sz="1960" b="1" u="sng" baseline="30000">
                <a:solidFill>
                  <a:schemeClr val="hlink"/>
                </a:solidFill>
                <a:hlinkClick r:id="rId4"/>
              </a:rPr>
              <a:t>51</a:t>
            </a:r>
            <a:r>
              <a:rPr lang="cs-CZ" sz="1960" b="1" u="sng">
                <a:solidFill>
                  <a:schemeClr val="hlink"/>
                </a:solidFill>
                <a:hlinkClick r:id="rId4"/>
              </a:rPr>
              <a:t>)</a:t>
            </a:r>
            <a:r>
              <a:rPr lang="cs-CZ" sz="1960"/>
              <a:t> a upravuje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</a:pPr>
            <a:r>
              <a:rPr lang="cs-CZ" sz="1960" b="1"/>
              <a:t>a)</a:t>
            </a:r>
            <a:r>
              <a:rPr lang="cs-CZ" sz="1960"/>
              <a:t> veřejné zdravotní pojištění (dále jen "zdravotní pojištění"),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</a:pPr>
            <a:r>
              <a:rPr lang="cs-CZ" sz="1960" b="1"/>
              <a:t>b)</a:t>
            </a:r>
            <a:r>
              <a:rPr lang="cs-CZ" sz="1960"/>
              <a:t> rozsah a podmínky, za nichž jsou na základě tohoto zákona ze zdravotního pojištění hrazeny zdravotní služby (dále jen „hrazené služby“),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</a:pPr>
            <a:r>
              <a:rPr lang="cs-CZ" sz="1960" b="1"/>
              <a:t>c)</a:t>
            </a:r>
            <a:r>
              <a:rPr lang="cs-CZ" sz="1960"/>
              <a:t> způsob stanovení cen a úhrad léčivých přípravků a potravin pro zvláštní lékařské účely hrazených ze zdravotního pojištění,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</a:pPr>
            <a:r>
              <a:rPr lang="cs-CZ" sz="1960" b="1"/>
              <a:t>d)</a:t>
            </a:r>
            <a:r>
              <a:rPr lang="cs-CZ" sz="1960"/>
              <a:t> způsob stanovení úhrad zdravotnických prostředků předepsaných na poukaz hrazených ze zdravotního pojištění.</a:t>
            </a:r>
            <a:endParaRPr/>
          </a:p>
          <a:p>
            <a:pPr marL="228600" lvl="0" indent="-10414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</a:pPr>
            <a:endParaRPr sz="196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Platby z veřejného pojištění</a:t>
            </a:r>
            <a:endParaRPr/>
          </a:p>
        </p:txBody>
      </p:sp>
      <p:sp>
        <p:nvSpPr>
          <p:cNvPr id="127" name="Google Shape;12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b="1"/>
              <a:t>VYHLÁŠKA o stanovení hodnot bodu, výše úhrad hrazených služeb a regulačních omezení pro rok 2024 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Tzv. ÚHRADOVÁ VYHLÁŠKA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https://www.mzcr.cz/uhradova-vyhlaska-2024/</a:t>
            </a:r>
            <a:endParaRPr sz="35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Nelékařské profese - vzdělávání</a:t>
            </a:r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1"/>
          </p:nvPr>
        </p:nvSpPr>
        <p:spPr>
          <a:xfrm>
            <a:off x="838200" y="1489166"/>
            <a:ext cx="10515600" cy="468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40"/>
              <a:buNone/>
            </a:pPr>
            <a:r>
              <a:rPr lang="cs-CZ" sz="1540" b="1"/>
              <a:t>Zákon č. 96/2004 Sb. </a:t>
            </a:r>
            <a:r>
              <a:rPr lang="cs-CZ" sz="1540" b="1" i="1"/>
              <a:t>o podmínkách získávání a uznávání způsobilosti k výkonu nelékařských zdravotnických povolání 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None/>
            </a:pPr>
            <a:endParaRPr sz="1540" i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95"/>
              <a:buNone/>
            </a:pPr>
            <a:r>
              <a:rPr lang="cs-CZ" sz="1595" b="1"/>
              <a:t>HLAVA I                 OBECNÁ USTANOVENÍ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95"/>
              <a:buNone/>
            </a:pPr>
            <a:r>
              <a:rPr lang="cs-CZ" sz="1595" b="1"/>
              <a:t>§ 3 Způsobilost k výkonu povolání zdravotnického pracovníka a jiného odborného pracovníka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95"/>
              <a:buNone/>
            </a:pPr>
            <a:endParaRPr sz="1595" i="1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95"/>
              <a:buNone/>
            </a:pPr>
            <a:r>
              <a:rPr lang="cs-CZ" sz="1595" b="1"/>
              <a:t>HLAVA II                ZÍSKÁVÁNÍ ZPŮSOBILOSTI ZDRAVOTNICKÉHO PRACOVNÍKA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95"/>
              <a:buNone/>
            </a:pPr>
            <a:r>
              <a:rPr lang="cs-CZ" sz="1595" b="1"/>
              <a:t>Zdravotnický pracovník způsobilý k výkonu zdravotnického povolání </a:t>
            </a:r>
            <a:r>
              <a:rPr lang="cs-CZ" sz="1595" b="1" u="sng"/>
              <a:t>bez odborného dohledu po získání odborné způsobilosti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95"/>
              <a:buNone/>
            </a:pPr>
            <a:r>
              <a:rPr lang="cs-CZ" sz="1595" b="1" i="1"/>
              <a:t>§ 21c   Odborná způsobilost k výkonu povolání behaviorálního analytika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95"/>
              <a:buNone/>
            </a:pPr>
            <a:endParaRPr sz="1595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95"/>
              <a:buNone/>
            </a:pPr>
            <a:r>
              <a:rPr lang="cs-CZ" sz="1595" b="1"/>
              <a:t>Zdravotnický pracovník způsobilý k výkonu zdravotnického povolání </a:t>
            </a:r>
            <a:r>
              <a:rPr lang="cs-CZ" sz="1595" b="1" u="sng"/>
              <a:t>pod odborným dohledem nebo přímým vedením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95"/>
              <a:buNone/>
            </a:pPr>
            <a:r>
              <a:rPr lang="cs-CZ" sz="1595" b="1" i="1"/>
              <a:t>§ 29   Odborná způsobilost k výkonu povolání asistent behaviorálního analytika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95"/>
              <a:buNone/>
            </a:pPr>
            <a:r>
              <a:rPr lang="cs-CZ" sz="1595" b="1" i="1"/>
              <a:t>§ 29a Odborná způsobilost k výkonu povolání behaviorálního technika</a:t>
            </a:r>
            <a:endParaRPr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None/>
            </a:pPr>
            <a:endParaRPr sz="154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None/>
            </a:pPr>
            <a:r>
              <a:rPr lang="cs-CZ" sz="1540"/>
              <a:t>https://www.zakonyprolidi.cz/cs/2004-96</a:t>
            </a:r>
            <a:endParaRPr/>
          </a:p>
          <a:p>
            <a:pPr marL="228600" lvl="0" indent="-13081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40"/>
              <a:buNone/>
            </a:pPr>
            <a:endParaRPr sz="154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847</Words>
  <Application>Microsoft Macintosh PowerPoint</Application>
  <PresentationFormat>Širokoúhlá obrazovka</PresentationFormat>
  <Paragraphs>138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Office</vt:lpstr>
      <vt:lpstr>Organizace a řízení poskytování zdravotních služeb</vt:lpstr>
      <vt:lpstr>Obsah</vt:lpstr>
      <vt:lpstr>Systém poskytování zdravotní péče v ČR</vt:lpstr>
      <vt:lpstr>Systém poskytování zdravotní péče v ČR</vt:lpstr>
      <vt:lpstr>Nestátní zdravotnické zařízení - vymezení</vt:lpstr>
      <vt:lpstr>Nestátní zdravotnické zařízení - podrobně</vt:lpstr>
      <vt:lpstr>Důležité legislativní normy</vt:lpstr>
      <vt:lpstr>Platby z veřejného pojištění</vt:lpstr>
      <vt:lpstr>Nelékařské profese - vzdělávání</vt:lpstr>
      <vt:lpstr>Nelékařské profese - činnosti</vt:lpstr>
      <vt:lpstr>Kdo hájí zájmy zdravotnických profesí?</vt:lpstr>
      <vt:lpstr>ODBORNÉ KOMORY</vt:lpstr>
      <vt:lpstr>ODBORNÉ SPOLEČNOSTI</vt:lpstr>
      <vt:lpstr>Příklady aktivit odborné společnosti</vt:lpstr>
      <vt:lpstr>Česká odborná společnost aplikované behaviorální analýzy </vt:lpstr>
      <vt:lpstr>Etika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a řízení poskytování zdravotních služeb</dc:title>
  <dc:creator>Uživatel Microsoft Office</dc:creator>
  <cp:lastModifiedBy>Martin Vrubel</cp:lastModifiedBy>
  <cp:revision>1</cp:revision>
  <dcterms:created xsi:type="dcterms:W3CDTF">2020-01-23T20:32:33Z</dcterms:created>
  <dcterms:modified xsi:type="dcterms:W3CDTF">2023-12-21T13:40:10Z</dcterms:modified>
</cp:coreProperties>
</file>