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1"/>
  </p:notesMasterIdLst>
  <p:sldIdLst>
    <p:sldId id="256" r:id="rId2"/>
    <p:sldId id="258" r:id="rId3"/>
    <p:sldId id="260" r:id="rId4"/>
    <p:sldId id="261" r:id="rId5"/>
    <p:sldId id="298" r:id="rId6"/>
    <p:sldId id="299" r:id="rId7"/>
    <p:sldId id="265" r:id="rId8"/>
    <p:sldId id="263" r:id="rId9"/>
    <p:sldId id="309" r:id="rId10"/>
    <p:sldId id="264" r:id="rId11"/>
    <p:sldId id="268" r:id="rId12"/>
    <p:sldId id="279" r:id="rId13"/>
    <p:sldId id="290" r:id="rId14"/>
    <p:sldId id="291" r:id="rId15"/>
    <p:sldId id="292" r:id="rId16"/>
    <p:sldId id="294" r:id="rId17"/>
    <p:sldId id="306" r:id="rId18"/>
    <p:sldId id="307" r:id="rId19"/>
    <p:sldId id="286" r:id="rId20"/>
    <p:sldId id="287" r:id="rId21"/>
    <p:sldId id="288" r:id="rId22"/>
    <p:sldId id="262" r:id="rId23"/>
    <p:sldId id="266" r:id="rId24"/>
    <p:sldId id="267" r:id="rId25"/>
    <p:sldId id="289" r:id="rId26"/>
    <p:sldId id="269" r:id="rId27"/>
    <p:sldId id="300" r:id="rId28"/>
    <p:sldId id="301" r:id="rId29"/>
    <p:sldId id="305" r:id="rId30"/>
    <p:sldId id="270" r:id="rId31"/>
    <p:sldId id="280" r:id="rId32"/>
    <p:sldId id="296" r:id="rId33"/>
    <p:sldId id="297" r:id="rId34"/>
    <p:sldId id="311" r:id="rId35"/>
    <p:sldId id="312" r:id="rId36"/>
    <p:sldId id="314" r:id="rId37"/>
    <p:sldId id="315" r:id="rId38"/>
    <p:sldId id="282" r:id="rId39"/>
    <p:sldId id="281" r:id="rId40"/>
    <p:sldId id="283" r:id="rId41"/>
    <p:sldId id="284" r:id="rId42"/>
    <p:sldId id="285" r:id="rId43"/>
    <p:sldId id="271" r:id="rId44"/>
    <p:sldId id="308" r:id="rId45"/>
    <p:sldId id="273" r:id="rId46"/>
    <p:sldId id="310" r:id="rId47"/>
    <p:sldId id="257" r:id="rId48"/>
    <p:sldId id="259" r:id="rId49"/>
    <p:sldId id="277" r:id="rId5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77"/>
  </p:normalViewPr>
  <p:slideViewPr>
    <p:cSldViewPr>
      <p:cViewPr varScale="1">
        <p:scale>
          <a:sx n="119" d="100"/>
          <a:sy n="119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1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 0 24575,'-17'0'0,"5"0"0,-10 0 0,3 0 0,-4 0 0,-1 0 0,0 0 0,0 0 0,6 0 0,1 0 0,6 0 0,0 0 0,0 0 0,0 5 0,0 1 0,1 5 0,-7 0 0,5 0 0,0 0 0,2 0 0,4 0 0,-5-1 0,5 1 0,-4-5 0,9 4 0,-9 1 0,-3 14 0,-1 7 0,-5 7 0,-2 17 0,6-19 0,-13 25 0,14-20 0,-6 7 0,1-9 0,5-10 0,2-12 0,2-1 0,9-7 0,-4 1 0,5 0 0,0 0 0,0-1 0,0 7 0,0-5 0,0 10 0,0-9 0,0 3 0,0 1 0,0-5 0,0 10 0,0-10 0,0 5 0,0-1 0,0-3 0,0 3 0,0 1 0,0-5 0,0 4 0,0-5 0,0 0 0,0-1 0,0 1 0,0 0 0,0 0 0,0 5 0,0-4 0,0 11 0,0-5 0,0 5 0,0 1 0,0-6 0,0-1 0,0-7 0,0 1 0,0 0 0,0 0 0,0-1 0,0 1 0,0 0 0,0-1 0,0 1 0,0 0 0,0 0 0,0-1 0,0 1 0,0 0 0,0 0 0,0-1 0,0 1 0,0 6 0,0-5 0,0 10 0,0-4 0,0 6 0,0 0 0,0-1 0,0 1 0,0-6 0,5 4 0,-3-9 0,8 3 0,-9 1 0,4-5 0,-1 4 0,-2 1 0,2-5 0,-4 4 0,0 1 0,0-5 0,5 5 0,-4-7 0,4 1 0,-5 0 0,0 0 0,0-1 0,0 1 0,0 0 0,0 0 0,0-1 0,0 7 0,0-5 0,0 10 0,0-10 0,0 11 0,0-5 0,0 5 0,0-5 0,0 5 0,0-5 0,0 0 0,0 4 0,0-10 0,0 5 0,0-7 0,0 1 0,0 0 0,0 5 0,0-3 0,0 9 0,0-10 0,0 10 0,0-9 0,0 9 0,0-4 0,0 6 0,0-1 0,0 1 0,0 0 0,0 0 0,0-1 0,0-5 0,0 9 0,0-13 0,0 7 0,0-10 0,0-1 0,0 1 0,0 0 0,0 0 0,0-1 0,0 1 0,0 0 0,0 0 0,0-1 0,0 1 0,0 0 0,0 0 0,0-1 0,0 1 0,0 0 0,0-1 0,0 1 0,5-5 0,-4 4 0,4-4 0,-5 4 0,0 1 0,0 0 0,0 0 0,0-1 0,0 1 0,0 0 0,0 0 0,0-1 0,0 1 0,0 0 0,0 0 0,0-1 0,0 1 0,0 0 0,0-1 0,0 1 0,0 0 0,0 0 0,0-1 0,0 1 0,0 0 0,0 0 0,0-1 0,0 1 0,0 0 0,5 0 0,-4-1 0,4 1 0,-5 0 0,0-1 0,0 1 0,0 0 0,0 0 0,0-1 0,0 1 0,0 0 0,0 5 0,0-3 0,0 3 0,0-5 0,0 0 0,0-1 0,0 1 0,0 0 0,0 5 0,0-4 0,0 5 0,0-6 0,0-1 0,0 1 0,0 0 0,0 0 0,0-1 0,0 1 0,0 0 0,0 0 0,0-1 0,0 1 0,0 0 0,0 0 0,0-1 0,0 1 0,0 0 0,0 0 0,0-1 0,0 1 0,0 0 0,0-1 0,0 1 0,0 0 0,-5 0 0,3-1 0,-2 1 0,4 0 0,-5-5 0,4 3 0,-4-3 0,5 5 0,-5 0 0,4 0 0,-10 5 0,10-4 0,-9 5 0,9-1 0,-9-4 0,4 11 0,-6-5 0,5 5 0,-3 1 0,3 0 0,-5 0 0,0-6 0,0 4 0,6-10 0,-4 10 0,3-9 0,-4 3 0,0-5 0,0 0 0,0-1 0,0 1 0,0 0 0,1 0 0,-7-5 0,5 3 0,-5-3 0,6 0 0,-6 4 0,5-4 0,-5 5 0,6-5 0,-5 4 0,3-4 0,-3 6 0,5-2 0,0 1 0,0 0 0,0 0 0,0-1 0,0 1 0,-5 0 0,3 0 0,-9 1 0,9-1 0,-14 5 0,14-4 0,-9 4 0,11-5 0,0 0 0,0-5 0,0-1 0,5-1 0,6-2 0,6 2 0,5-4 0,0 0 0,0 0 0,-1 0 0,1 0 0,0 0 0,-5 5 0,3-4 0,-3 9 0,5-9 0,-5 9 0,3-9 0,-3 4 0,0-1 0,4-2 0,-4 7 0,5-3 0,-5 5 0,3-5 0,-3 3 0,0-3 0,-1 5 0,0 0 0,-4-1 0,8 1 0,-7 0 0,7 0 0,-8-1 0,4 1 0,0 0 0,-4 0 0,9-1 0,-9 7 0,3-5 0,1 5 0,-4-7 0,4 1 0,0 0 0,-4 0 0,9-1 0,-9 1 0,8 0 0,-7-1 0,2 1 0,-4 0 0,0 5 0,0-3 0,0 9 0,6 3 0,-4 0 0,3 6 0,0-13 0,-4 4 0,4-4 0,-5 6 0,0-6 0,5 4 0,-3-4 0,3 6 0,-5 6 0,0 2 0,0 7 0,0 8 0,0-6 0,0 6 0,0-14 0,0 21 0,5-25 0,-3 19 0,3-30 0,-5 11 0,6-3 0,-5 13 0,5 8 0,-6-6 0,6 14 0,-4-14 0,4 14 0,-6-14 0,0 13 0,0-19 0,0 3 0,0-14 0,0-6 0,0 4 0,0-10 0,0 5 0,0-6 0,0 5 0,0 2 0,0 6 0,0 0 0,0-1 0,0 1 0,5 0 0,-3 4 0,3-9 0,-5 3 0,5-12 0,-4 7 0,8-5 0,-7 10 0,8-4 0,-4 6 0,7 7 0,-7-6 0,5 6 0,-4-13 0,-1 11 0,4-15 0,-9 9 0,9-7 0,-9 2 0,4 0 0,-5 5 0,0-11 0,0 4 0,0-5 0,0 0 0,0 0 0,0-1 0,0 1 0,0 0 0,0 20 0,0 5 0,0 30 0,0-7 0,0-1 0,0-3 0,0-14 0,0 13 0,0-19 0,0 10 0,0-20 0,0 6 0,0-1 0,0-4 0,0 4 0,0-6 0,0-6 0,0 4 0,0-4 0,0 0 0,0-1 0,0-7 0,0 1 0,0 0 0,0 0 0,0-1 0,0 1 0,0 0 0,0 0 0,0 5 0,6 2 0,-5 0 0,4 4 0,-5-4 0,0 0 0,0-1 0,0-6 0,0-1 0,0 1 0,5 0 0,-4 0 0,4-1 0,-5 1 0,0 0 0,0-1 0,0 1 0,0 6 0,0-5 0,0 10 0,0-4 0,0 6 0,0 0 0,0-6 0,0 4 0,0-10 0,0 5 0,0-7 0,0 1 0,0 0 0,0 0 0,0-1 0,0 1 0,0 0 0,0-1 0,0 1 0,0 0 0,0 0 0,0-1 0,0 1 0,0 0 0,0 0 0,0-1 0,0 1 0,0 0 0,0 0 0,0-1 0,0 1 0,0 0 0,0 0 0,0-1 0,0 1 0,0 0 0,0-1 0,0 1 0,0 0 0,0 0 0,0-1 0,0 1 0,0 0 0,0 0 0,0-1 0,0 1 0,0 0 0,0 0 0,0-1 0,0 1 0,0 0 0,0-1 0,0 1 0,0 0 0,0 0 0,0-1 0,0 1 0,0 0 0,0 0 0,0-1 0,0 1 0,0 0 0,0 0 0,0-1 0,0 1 0,0 0 0,5 0 0,-4-1 0,4 1 0,0-5 0,-4 3 0,8-3 0,-8 5 0,9 0 0,-4 0 0,0-1 0,3 1 0,-3 0 0,0 0 0,4-1 0,-4-4 0,0 4 0,3-4 0,-3 5 0,5-5 0,-5 3 0,4-8 0,-9 9 0,8-9 0,-3 4 0,5 0 0,0-4 0,0 8 0,-1-8 0,-4 9 0,4-9 0,-4 4 0,4 0 0,1-4 0,0 4 0,0-1 0,-1-2 0,1 2 0,0 1 0,5-4 0,-3 9 0,3-9 0,1 4 0,-5-5 0,4 5 0,-5-4 0,0 4 0,-5-1 0,3-2 0,-3 2 0,5-4 0,-5 5 0,3-4 0,-3 4 0,5-5 0,0 0 0,0 0 0,-1 0 0,1 5 0,0-4 0,0 4 0,-5 0 0,3-4 0,-3 4 0,5-5 0,0 0 0,-6 4 0,5-2 0,-4 2 0,5-4 0,-1 0 0,1 0 0,0 0 0,0 0 0,-1 0 0,1 0 0,0 0 0,0 0 0,-5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3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0 642 24575,'0'-24'0,"0"-7"0,12-1 0,-3-7 0,10-8 0,0 6 0,-4-6 0,9 7 0,-9 1 0,8 7 0,-9 1 0,3 13 0,-6 1 0,0 6 0,-5 0 0,3 0 0,-7 1 0,7-1 0,-8-6 0,9 5 0,-4-11 0,5 11 0,1-11 0,-1 11 0,0-5 0,0 6 0,-1 1 0,1-1 0,-5 9 0,-1 9 0,-5 5 0,0 11 0,0-5 0,0 6 0,0-1 0,0 1 0,0 7 0,0-6 0,0 12 0,0-11 0,0 4 0,0 1 0,0-6 0,0 13 0,0-13 0,0 6 0,0-8 0,0-5 0,0 5 0,0 1 0,0 2 0,0 4 0,0 1 0,0-6 0,0 6 0,0-1 0,0-4 0,0-1 0,0-3 0,0-10 0,0 10 0,0-9 0,0 3 0,0-5 0,0 0 0,0-1 0,0 1 0,0 0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3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24575,'0'11'0,"0"0"0,0 0 0,0-1 0,0 1 0,5 0 0,-4-1 0,4 1 0,-5 0 0,0 0 0,0-1 0,0 1 0,0 0 0,0 0 0,0-1 0,0 1 0,0 0 0,0 0 0,4-5 0,-2 3 0,7-8 0,-8 9 0,4-4 0,-5-5 0,5 2 0,-4-12 0,9 8 0,-9-9 0,8 9 0,-3-9 0,5 4 0,0 0 0,-1-4 0,1 9 0,0-4 0,-5 0 0,3 4 0,-7-9 0,7 9 0,-3-4 0,5 0 0,0 4 0,-1-4 0,1 5 0,0 0 0,0 0 0,-1 0 0,1 0 0,0 0 0,-1 0 0,1 0 0,0 0 0,0 0 0,-1 5 0,1 1 0,0 0 0,0 4 0,-1-4 0,-4 4 0,4-4 0,-9 4 0,9-9 0,-9 9 0,4-4 0,-1 0 0,-2 3 0,2-3 0,-4 5 0,0 0 0,5-6 0,-4 5 0,4-4 0,-5 5 0,0-1 0,0 1 0,5 0 0,-4 5 0,4 2 0,-5 6 0,5 0 0,-4-6 0,5-2 0,-6-5 0,0 0 0,0 0 0,0-1 0,0 1 0,0 0 0,0 5 0,0 2 0,0 6 0,0 0 0,0 0 0,0-1 0,0 1 0,0-6 0,0-1 0,0-7 0,0 1 0,0 0 0,0-1 0,0 1 0,-11 0 0,4-4 0,-10-2 0,6 0 0,-6-4 0,5 4 0,-5-1 0,6-3 0,0 4 0,1-5 0,-1 0 0,-6 0 0,5 0 0,-11 0 0,5 0 0,-6 0 0,6 0 0,-4 0 0,9 0 0,-3 0 0,5 0 0,0 0 0,0 0 0,5-5 0,1-1 0,5-5 0,-5 1 0,4-1 0,-4 0 0,0 0 0,4 0 0,-9 0 0,9 0 0,-4 0 0,0 5 0,4 1 0,-4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24575,'11'0'0,"-1"0"0,1 0 0,0 0 0,-1 0 0,1 0 0,6 0 0,-5-5 0,4 4 0,-5-9 0,0 9 0,0-4 0,-1 0 0,1 4 0,0-4 0,0 5 0,-1 0 0,1 0 0,0 0 0,0 0 0,-1 0 0,1 0 0,0 0 0,-1 0 0,-4-5 0,4 4 0,-4-4 0,5 5 0,-5-5 0,3 4 0,-3-9 0,5 9 0,-5-4 0,-1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24575,'-11'0'0,"1"0"0,-1 0 0,0 0 0,0 0 0,0 0 0,0 0 0,0 0 0,0 0 0,0 0 0,0 0 0,5 4 0,2 2 0,4 5 0,0 0 0,0 0 0,0-1 0,4-4 0,-2 4 0,7-9 0,-3 9 0,5-9 0,-5 8 0,3-7 0,-3 7 0,5-8 0,0 4 0,-5 0 0,3-4 0,-8 9 0,9-9 0,-4 4 0,5-1 0,-1-3 0,-4 9 0,4-9 0,-4 4 0,0 0 0,-1 1 0,-5 4 0,0 1 0,0 0 0,0 0 0,-5-5 0,-1 3 0,-5-3 0,0 5 0,0 0 0,5-1 0,-4 1 0,4 0 0,0 0 0,-4-6 0,9 5 0,-8-9 0,7 9 0,-7-9 0,7-1 0,-2-6 0,4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Budování vědeckých poznatků je principielně jednodušší (kontext se snažíme epliminovat, nikoli zohledňovat).</a:t>
            </a:r>
          </a:p>
          <a:p>
            <a:r>
              <a:rPr lang="cs-CZ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15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/>
              <a:t>Porozumění s tím nemá co dělat. Pravda je filozofický pojem.</a:t>
            </a:r>
          </a:p>
          <a:p>
            <a:r>
              <a:rPr lang="cs-CZ"/>
              <a:t>Analýza – deskriptivní.</a:t>
            </a:r>
          </a:p>
          <a:p>
            <a:r>
              <a:rPr lang="cs-CZ"/>
              <a:t>Statistická indukce již je součástí indukce.</a:t>
            </a:r>
          </a:p>
          <a:p>
            <a:r>
              <a:rPr lang="cs-CZ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/>
              <a:t>Fakta jsou výsledky analýzy dat, jde o tvrzení o datech.</a:t>
            </a:r>
          </a:p>
          <a:p>
            <a:r>
              <a:rPr lang="cs-CZ"/>
              <a:t>Filozofie vědy se zabývá především vztahem mezi jevy a daty.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16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pedf.cuni.cz/pedagogika/?p=11212&amp;lang=c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3" Type="http://schemas.openxmlformats.org/officeDocument/2006/relationships/hyperlink" Target="https://psychologie.ped.muni.cz/media/3264934/pokyny_pro_zaverecne_prace_kpsy_ver_2.pdf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koronavirus/aktuality/muni-spustila-svou-vlastni-e-vypujck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knihovna.ped.muni.cz/katalogy-a-e-zdroje/odborne-elektronicke-zdroj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-psycholog.eu/" TargetMode="External"/><Relationship Id="rId13" Type="http://schemas.openxmlformats.org/officeDocument/2006/relationships/hyperlink" Target="http://scholar.google.cz/" TargetMode="External"/><Relationship Id="rId3" Type="http://schemas.openxmlformats.org/officeDocument/2006/relationships/hyperlink" Target="https://knihovna.ped.muni.cz/katalogy-a-e-zdroje/odborne-elektronicke-zdroje" TargetMode="External"/><Relationship Id="rId7" Type="http://schemas.openxmlformats.org/officeDocument/2006/relationships/hyperlink" Target="http://cspsych.psu.cas.cz/index2.html" TargetMode="External"/><Relationship Id="rId12" Type="http://schemas.openxmlformats.org/officeDocument/2006/relationships/hyperlink" Target="http://versita.metapress.com/content/121797/?p=308776c098324673a757906501ceab7e&amp;pi=0" TargetMode="External"/><Relationship Id="rId17" Type="http://schemas.openxmlformats.org/officeDocument/2006/relationships/hyperlink" Target="https://www.csicr.cz/cz/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www.msm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f.cuni.cz/pedagogika" TargetMode="External"/><Relationship Id="rId11" Type="http://schemas.openxmlformats.org/officeDocument/2006/relationships/hyperlink" Target="http://www.casopispedagogika.sk/" TargetMode="External"/><Relationship Id="rId5" Type="http://schemas.openxmlformats.org/officeDocument/2006/relationships/hyperlink" Target="http://books.google.cz/" TargetMode="External"/><Relationship Id="rId15" Type="http://schemas.openxmlformats.org/officeDocument/2006/relationships/hyperlink" Target="http://www.nadani.cz/" TargetMode="External"/><Relationship Id="rId10" Type="http://schemas.openxmlformats.org/officeDocument/2006/relationships/hyperlink" Target="http://www.oleweb.net/tvorba/reces/dokumenty.htm" TargetMode="External"/><Relationship Id="rId4" Type="http://schemas.openxmlformats.org/officeDocument/2006/relationships/hyperlink" Target="https://knihovna.ped.muni.cz/" TargetMode="External"/><Relationship Id="rId9" Type="http://schemas.openxmlformats.org/officeDocument/2006/relationships/hyperlink" Target="http://www.school-psychology.cz/skolsky_psycholog.html" TargetMode="External"/><Relationship Id="rId14" Type="http://schemas.openxmlformats.org/officeDocument/2006/relationships/hyperlink" Target="https://rvp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ped.muni.cz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tedry.ped.muni.cz/knihovna/e-zdroje/databaze" TargetMode="External"/><Relationship Id="rId4" Type="http://schemas.openxmlformats.org/officeDocument/2006/relationships/hyperlink" Target="https://scholar.google.com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nsus.app/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ypeset.io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ypeset.io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upport.microsoft.com/cs-cz/office/p%C5%99epis-nahr%C3%A1vek-7fc2efec-245e-45f0-b053-2a97531ecf5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js.cuni.cz/pedagogika/article/view/1889/1507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7" Type="http://schemas.openxmlformats.org/officeDocument/2006/relationships/hyperlink" Target="https://psychologie.ped.muni.cz/studium/celozivotni-vzdelavan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d.muni.cz/czv/pro-ucastniky-czv/zaverecne-zkousky-a-zaverecna-prace" TargetMode="External"/><Relationship Id="rId5" Type="http://schemas.openxmlformats.org/officeDocument/2006/relationships/hyperlink" Target="https://theses.cz/" TargetMode="External"/><Relationship Id="rId4" Type="http://schemas.openxmlformats.org/officeDocument/2006/relationships/hyperlink" Target="http://psychologie.ped.muni.cz/studium/diplomove-prac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ped/stud/stud/sablona_zaverecne_pra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czv/pro-ucastniky-czv/zaverecne-zkousky-a-zaverecna-prace" TargetMode="External"/><Relationship Id="rId2" Type="http://schemas.openxmlformats.org/officeDocument/2006/relationships/hyperlink" Target="https://forms.gle/Akh9TFq63fsb1o4G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/>
              <a:t>Seminář Specializační studium 2023/2024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Druhý druh názvu  přímo informuje o problému a cílech. Obsahuje prvky dobře formulované výzkumné otázky. </a:t>
            </a:r>
          </a:p>
          <a:p>
            <a:pPr lvl="2">
              <a:lnSpc>
                <a:spcPct val="80000"/>
              </a:lnSpc>
            </a:pPr>
            <a:r>
              <a:rPr lang="cs-CZ" sz="1800" dirty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Inspirací (nebo negativním příkladem) mohou být i již odevzdané práce - </a:t>
            </a:r>
            <a:r>
              <a:rPr lang="cs-CZ" sz="2400" dirty="0">
                <a:hlinkClick r:id="rId3"/>
              </a:rPr>
              <a:t>http://is.muni.cz/thesis/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/>
              <a:t>Definujte si témata, která vás zajímají. Snažte se je vyjádřit </a:t>
            </a:r>
            <a:r>
              <a:rPr lang="en-GB" sz="1800" u="sng"/>
              <a:t>odbornými termíny</a:t>
            </a:r>
            <a:r>
              <a:rPr lang="en-GB" sz="1800"/>
              <a:t>.</a:t>
            </a:r>
          </a:p>
          <a:p>
            <a:pPr>
              <a:lnSpc>
                <a:spcPct val="102000"/>
              </a:lnSpc>
            </a:pPr>
            <a:r>
              <a:rPr lang="en-GB" sz="180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/>
              <a:t>ojmy</a:t>
            </a:r>
            <a:r>
              <a:rPr lang="en-GB" sz="1800"/>
              <a:t> chápány v</a:t>
            </a:r>
            <a:r>
              <a:rPr lang="cs-CZ" sz="1800"/>
              <a:t>ašimi kolegy</a:t>
            </a:r>
            <a:r>
              <a:rPr lang="en-GB" sz="180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/>
              <a:t>Konfrontujte svůj výběr témat, proměnných s obdobnými </a:t>
            </a:r>
            <a:r>
              <a:rPr lang="cs-CZ" sz="1800"/>
              <a:t>studiemi</a:t>
            </a:r>
            <a:r>
              <a:rPr lang="en-GB" sz="1800"/>
              <a:t> u nás i v zahraničí.</a:t>
            </a:r>
            <a:endParaRPr lang="cs-CZ" sz="1800"/>
          </a:p>
          <a:p>
            <a:pPr>
              <a:lnSpc>
                <a:spcPct val="102000"/>
              </a:lnSpc>
            </a:pPr>
            <a:r>
              <a:rPr lang="en-GB" sz="1800"/>
              <a:t>Napište si sám pro sebe, jaké zkušenosti máte s tématy, která chcete </a:t>
            </a:r>
            <a:r>
              <a:rPr lang="cs-CZ" sz="1800"/>
              <a:t>zkoumat</a:t>
            </a:r>
            <a:r>
              <a:rPr lang="en-GB" sz="1800"/>
              <a:t>.</a:t>
            </a:r>
          </a:p>
          <a:p>
            <a:pPr>
              <a:lnSpc>
                <a:spcPct val="102000"/>
              </a:lnSpc>
            </a:pPr>
            <a:r>
              <a:rPr lang="en-GB" sz="180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z </a:t>
            </a:r>
            <a:r>
              <a:rPr lang="cs-CZ" sz="2200" dirty="0">
                <a:hlinkClick r:id="rId2"/>
              </a:rPr>
              <a:t>http://edi.fmph.uniba.sk/ucebnica</a:t>
            </a:r>
            <a:r>
              <a:rPr lang="cs-CZ" sz="2200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ŠVAŘÍČEK,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Praha: Portál, 2007. 384 s. ISBN 978-80-7367-313-0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VZNIKAJÍ POZNATKY?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Autorita (</a:t>
            </a:r>
            <a:r>
              <a:rPr lang="cs-CZ" sz="2800" b="1" dirty="0" err="1"/>
              <a:t>J.A.Komenský</a:t>
            </a:r>
            <a:r>
              <a:rPr lang="cs-CZ" sz="2800" b="1" dirty="0"/>
              <a:t>, Průcha, </a:t>
            </a:r>
            <a:r>
              <a:rPr lang="cs-CZ" sz="2800" b="1" dirty="0" err="1"/>
              <a:t>Gavora</a:t>
            </a:r>
            <a:r>
              <a:rPr lang="cs-CZ" sz="2800" b="1" dirty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/>
          </a:p>
          <a:p>
            <a:pPr marL="609600" indent="-609600" algn="r">
              <a:buFontTx/>
              <a:buNone/>
            </a:pPr>
            <a:endParaRPr lang="cs-CZ" sz="1000" b="1" dirty="0"/>
          </a:p>
          <a:p>
            <a:pPr marL="609600" indent="-609600" algn="r">
              <a:buFontTx/>
              <a:buNone/>
            </a:pPr>
            <a:r>
              <a:rPr lang="cs-CZ" sz="2000" b="1" dirty="0"/>
              <a:t>Charles </a:t>
            </a:r>
            <a:r>
              <a:rPr lang="cs-CZ" sz="2000" b="1" dirty="0" err="1"/>
              <a:t>Peirce</a:t>
            </a:r>
            <a:r>
              <a:rPr lang="cs-CZ" sz="1800" b="1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Fixation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Belief</a:t>
            </a:r>
            <a:r>
              <a:rPr lang="cs-CZ" sz="1800" dirty="0"/>
              <a:t> http://www.peirce.org/writings/p107.html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/>
              <a:t>ZÁVĚREČNOU </a:t>
            </a:r>
            <a:r>
              <a:rPr lang="cs-CZ" sz="1400" b="1" dirty="0"/>
              <a:t>PRÁCI?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thesis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řekne… věda</a:t>
            </a:r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VÝZKUMU?</a:t>
            </a:r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Případová studie – obvyklý typ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Případem</a:t>
            </a:r>
            <a:r>
              <a:rPr lang="cs-CZ" dirty="0"/>
              <a:t> je rozuměna snaha popsat </a:t>
            </a:r>
            <a:r>
              <a:rPr lang="pl-PL" dirty="0"/>
              <a:t>např. osobu, organizaci, instituci, komunitu, ale i třeba program, politický postup, proces (Yin, 2014, s. 237)</a:t>
            </a:r>
          </a:p>
          <a:p>
            <a:r>
              <a:rPr lang="cs-CZ" dirty="0"/>
              <a:t>může se provádět </a:t>
            </a:r>
            <a:r>
              <a:rPr lang="cs-CZ" b="1" dirty="0"/>
              <a:t>pomocí různých metod</a:t>
            </a:r>
            <a:r>
              <a:rPr lang="cs-CZ" dirty="0"/>
              <a:t> (pozorováním, individuálními rozhovory, diskusí v  ohniskové skupině, obsahovou analýzou dokumentace,  dotazníkovým šetřením atd.). </a:t>
            </a:r>
          </a:p>
          <a:p>
            <a:r>
              <a:rPr lang="cs-CZ" dirty="0"/>
              <a:t>Jedná se o  přístup celostní, holistický, jenž se snaží poznat konstitutivní složky případu, zachytit zkoumaný případ (či několik případů) </a:t>
            </a:r>
            <a:r>
              <a:rPr lang="cs-CZ" b="1" dirty="0"/>
              <a:t>v kontextu reálného života a dospět k jeho hlubšímu porozumění</a:t>
            </a:r>
            <a:r>
              <a:rPr lang="cs-CZ" dirty="0"/>
              <a:t>.</a:t>
            </a:r>
          </a:p>
          <a:p>
            <a:r>
              <a:rPr lang="cs-CZ" dirty="0"/>
              <a:t>Nejběžnější, ale nikoli nejpřesnější charakteristika říká, že jde o </a:t>
            </a:r>
            <a:r>
              <a:rPr lang="cs-CZ" b="1" dirty="0"/>
              <a:t>popis jedné nebo dvou osob</a:t>
            </a:r>
            <a:r>
              <a:rPr lang="cs-CZ" dirty="0"/>
              <a:t> (v medicíně pak pacientů) se stejnými nebo podobnými problémy, účelem kterého je buď uvést novou představu, nebo potvrdit předchozí nález (</a:t>
            </a:r>
            <a:r>
              <a:rPr lang="cs-CZ" dirty="0" err="1"/>
              <a:t>Mihál</a:t>
            </a:r>
            <a:r>
              <a:rPr lang="cs-CZ" dirty="0"/>
              <a:t>, 2003).</a:t>
            </a:r>
          </a:p>
          <a:p>
            <a:r>
              <a:rPr lang="cs-CZ" dirty="0"/>
              <a:t>Nebo obecněji: jde o </a:t>
            </a:r>
            <a:r>
              <a:rPr lang="cs-CZ" b="1" dirty="0"/>
              <a:t>detailní studium jednoho nebo několika málo případů</a:t>
            </a:r>
            <a:r>
              <a:rPr lang="cs-CZ" dirty="0"/>
              <a:t>, jimiž se snažíme zachytit složitost případu a popsat vztahy v jejich celistvosti. Předpokládá se, že důkladným prozkoumáním jednoho případu lépe porozumíme jiným podobným případům (</a:t>
            </a:r>
            <a:r>
              <a:rPr lang="cs-CZ" dirty="0" err="1"/>
              <a:t>Hendl</a:t>
            </a:r>
            <a:r>
              <a:rPr lang="cs-CZ" dirty="0"/>
              <a:t>, 2005, s. 104).</a:t>
            </a:r>
          </a:p>
          <a:p>
            <a:endParaRPr lang="cs-CZ" sz="2200" dirty="0"/>
          </a:p>
          <a:p>
            <a:r>
              <a:rPr lang="cs-CZ" sz="2200" dirty="0"/>
              <a:t>Více viz Mareš, Jiří. (2015). Tvorba případových studií pro výzkumné účely. </a:t>
            </a:r>
            <a:r>
              <a:rPr lang="cs-CZ" sz="2200" i="1" dirty="0"/>
              <a:t>Pedagogika</a:t>
            </a:r>
            <a:r>
              <a:rPr lang="cs-CZ" sz="2200" dirty="0"/>
              <a:t>, </a:t>
            </a:r>
            <a:r>
              <a:rPr lang="cs-CZ" sz="2200" i="1" dirty="0"/>
              <a:t>65</a:t>
            </a:r>
            <a:r>
              <a:rPr lang="cs-CZ" sz="2200" dirty="0"/>
              <a:t>(2), 113-142. Dostupné z </a:t>
            </a:r>
            <a:r>
              <a:rPr lang="cs-CZ" sz="2200" dirty="0">
                <a:hlinkClick r:id="rId2"/>
              </a:rPr>
              <a:t>http://pages.pedf.cuni.cz/pedagogika/?p=11212&amp;lang=cs</a:t>
            </a:r>
            <a:r>
              <a:rPr lang="cs-CZ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87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-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Deskriptivní (popisující) případová studie</a:t>
            </a:r>
            <a:r>
              <a:rPr lang="cs-CZ" dirty="0"/>
              <a:t>. Používá se k  podrobnému, komplexnímu popisu nějakého jevu reálného života v tom kontextu, v němž se běžně vyskytuje a probíhá.</a:t>
            </a:r>
          </a:p>
          <a:p>
            <a:r>
              <a:rPr lang="cs-CZ" b="1" dirty="0" err="1"/>
              <a:t>Exploratorní</a:t>
            </a:r>
            <a:r>
              <a:rPr lang="cs-CZ" b="1" dirty="0"/>
              <a:t> (průzkumná) případová studie.</a:t>
            </a:r>
            <a:r>
              <a:rPr lang="cs-CZ" dirty="0"/>
              <a:t> Používá se, když hledáme odpověď na  předpokládané příčinné vztahy, které se odehrávají v reálném životě a jsou příliš složité na  to, abychom je zkoumali pomocí dotazníků nebo je modelovali v experimentu. Hledáme strukturu případu, vytváříme si pracovní hypotézy, připravujeme si materiál pro další, přesněji zacílený výzkum.</a:t>
            </a:r>
          </a:p>
          <a:p>
            <a:r>
              <a:rPr lang="cs-CZ" b="1" dirty="0"/>
              <a:t>Explanační (vysvětlující) případová studie. </a:t>
            </a:r>
            <a:r>
              <a:rPr lang="cs-CZ" dirty="0"/>
              <a:t>Používá se, když (kromě přesného popisu faktů o  zkoumaném případu) hledáme mezi konkurujícími si, „soupeřícími“ vysvětleními zjištěných vztahů ta, která dokáží důvěryhodně a  přesvědčivě tyto vztahy vysvětlit, a přitom odpovídají všem známým faktům. Nemusí jít jen o  jedno „jedině správné“ vysvětlení.</a:t>
            </a:r>
          </a:p>
          <a:p>
            <a:r>
              <a:rPr lang="cs-CZ" b="1" dirty="0"/>
              <a:t>Instrumentální případová studie. </a:t>
            </a:r>
            <a:r>
              <a:rPr lang="cs-CZ" dirty="0"/>
              <a:t>Používá se, když chce výzkumník prozkoumat konkrétní podoby nějakého obecného jevu. Vyhledá jeden nebo několik případů, které tento obecný jev reprezentují, a  důkladně je prostuduje. Cílem výzkumu je hlouběji porozumět teoretickým otázkám typu „jak“ a „proč“ to v reálném životě funguje. Výzkumník se ve svých úvahách snaží jít nad empirická data.</a:t>
            </a:r>
          </a:p>
          <a:p>
            <a:r>
              <a:rPr lang="cs-CZ" dirty="0"/>
              <a:t>Opakem je </a:t>
            </a:r>
            <a:r>
              <a:rPr lang="cs-CZ" b="1" dirty="0" err="1"/>
              <a:t>intrinzitní</a:t>
            </a:r>
            <a:r>
              <a:rPr lang="cs-CZ" b="1" dirty="0"/>
              <a:t> případová studie. </a:t>
            </a:r>
            <a:r>
              <a:rPr lang="cs-CZ" dirty="0"/>
              <a:t>Používá se, když vztah k obecnějšímu rámci není podstatný. Výzkumník studuje jen jeden ojedinělý případ a snaží se u něj jít do velké hloubky. Cílem je pochopit fungování jednotlivých dílčích částí, poznat vnitřní aspekty a na základě toho porozumět svébytnému fungování tohoto celku. Nejde ani o ověřování pracovních hypotéz, ani o vytváření obecnější teorie.</a:t>
            </a:r>
          </a:p>
          <a:p>
            <a:r>
              <a:rPr lang="cs-CZ" b="1" dirty="0"/>
              <a:t>Evaluační případová studie. </a:t>
            </a:r>
            <a:r>
              <a:rPr lang="cs-CZ" dirty="0"/>
              <a:t>Používá se, když sice popisujeme nějaký jev, hledáme příčinné vztahy, snažíme se jev vysvětlit, ale především nám jde o jeho zhodnocení podle určitých kritérií. Obvykle se hodnotí nějaký program či intervenční zásah. </a:t>
            </a:r>
          </a:p>
        </p:txBody>
      </p:sp>
    </p:spTree>
    <p:extLst>
      <p:ext uri="{BB962C8B-B14F-4D97-AF65-F5344CB8AC3E}">
        <p14:creationId xmlns:p14="http://schemas.microsoft.com/office/powerpoint/2010/main" val="101202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metod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(kde hledat dotazníky – příklad)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</a:t>
            </a:r>
            <a:r>
              <a:rPr lang="en-GB" b="1" dirty="0" err="1"/>
              <a:t>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práce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Projekt práce – součást dohody s vedoucím práce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dirty="0"/>
              <a:t>popis řešeného problému;  </a:t>
            </a:r>
          </a:p>
          <a:p>
            <a:r>
              <a:rPr lang="cs-CZ" dirty="0"/>
              <a:t>uvedení do kontextu problému v rámci současného stavu oboru (přehled literatury); </a:t>
            </a:r>
          </a:p>
          <a:p>
            <a:r>
              <a:rPr lang="cs-CZ" dirty="0"/>
              <a:t>určit cíle práce;</a:t>
            </a:r>
          </a:p>
          <a:p>
            <a:r>
              <a:rPr lang="cs-CZ" dirty="0"/>
              <a:t>objasnit, jak se bude postupovat, aby se cílů dosáhlo.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Struktura práce – součást šablony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/>
              <a:t>Část praktická </a:t>
            </a:r>
            <a:r>
              <a:rPr lang="cs-CZ" sz="2000" dirty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Popis standardu na </a:t>
            </a:r>
            <a:r>
              <a:rPr lang="cs-CZ" sz="2000" dirty="0" err="1"/>
              <a:t>KPsy</a:t>
            </a:r>
            <a:r>
              <a:rPr lang="cs-CZ" sz="2000" dirty="0"/>
              <a:t> PdF MU prací viz </a:t>
            </a:r>
            <a:r>
              <a:rPr lang="cs-CZ" sz="2000" dirty="0">
                <a:hlinkClick r:id="rId3"/>
              </a:rPr>
              <a:t>https://psychologie.ped.muni.cz/media/3264934/pokyny_pro_zaverecne_prace_kpsy_ver_2.pdf</a:t>
            </a:r>
            <a:r>
              <a:rPr lang="cs-CZ" sz="2000" dirty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8992"/>
            <a:ext cx="2788656" cy="1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14:cNvPr>
              <p14:cNvContentPartPr/>
              <p14:nvPr/>
            </p14:nvContentPartPr>
            <p14:xfrm>
              <a:off x="367566" y="1688967"/>
              <a:ext cx="432360" cy="3123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566" y="1679967"/>
                <a:ext cx="450000" cy="31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14:cNvPr>
              <p14:cNvContentPartPr/>
              <p14:nvPr/>
            </p14:nvContentPartPr>
            <p14:xfrm>
              <a:off x="87846" y="2532087"/>
              <a:ext cx="115200" cy="321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6" y="2523087"/>
                <a:ext cx="13284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4EA3EA0-DDE2-D343-B911-B9272FFC76F1}"/>
              </a:ext>
            </a:extLst>
          </p:cNvPr>
          <p:cNvGrpSpPr/>
          <p:nvPr/>
        </p:nvGrpSpPr>
        <p:grpSpPr>
          <a:xfrm>
            <a:off x="259566" y="2550807"/>
            <a:ext cx="289440" cy="304560"/>
            <a:chOff x="259566" y="2550807"/>
            <a:chExt cx="2894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14:cNvPr>
                <p14:cNvContentPartPr/>
                <p14:nvPr/>
              </p14:nvContentPartPr>
              <p14:xfrm>
                <a:off x="259566" y="2571687"/>
                <a:ext cx="151560" cy="2836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0926" y="2562687"/>
                  <a:ext cx="169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14:cNvPr>
                <p14:cNvContentPartPr/>
                <p14:nvPr/>
              </p14:nvContentPartPr>
              <p14:xfrm>
                <a:off x="279726" y="2550807"/>
                <a:ext cx="124920" cy="237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1086" y="2541807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14:cNvPr>
                <p14:cNvContentPartPr/>
                <p14:nvPr/>
              </p14:nvContentPartPr>
              <p14:xfrm>
                <a:off x="460446" y="2734407"/>
                <a:ext cx="58320" cy="11448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806" y="2725767"/>
                  <a:ext cx="7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14:cNvPr>
                <p14:cNvContentPartPr/>
                <p14:nvPr/>
              </p14:nvContentPartPr>
              <p14:xfrm>
                <a:off x="548646" y="2842407"/>
                <a:ext cx="360" cy="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006" y="28337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K tématu je vhodné si obstarat </a:t>
            </a:r>
            <a:r>
              <a:rPr lang="cs-CZ" sz="2400" u="sng" dirty="0"/>
              <a:t>přiměřené</a:t>
            </a:r>
            <a:r>
              <a:rPr lang="cs-CZ" sz="2400" dirty="0"/>
              <a:t> množství literatury ;)</a:t>
            </a:r>
          </a:p>
          <a:p>
            <a:r>
              <a:rPr lang="cs-CZ" sz="2400" dirty="0"/>
              <a:t>Literaturu může doporučit vedoucí, důležitý je i vlastní výběr</a:t>
            </a:r>
          </a:p>
          <a:p>
            <a:r>
              <a:rPr lang="cs-CZ" sz="2400" dirty="0"/>
              <a:t>Kde seženu literaturu? Do Brna je daleko…</a:t>
            </a:r>
          </a:p>
          <a:p>
            <a:pPr lvl="1"/>
            <a:r>
              <a:rPr lang="cs-CZ" sz="2100" dirty="0"/>
              <a:t>V online studovně knihovny MU </a:t>
            </a:r>
            <a:r>
              <a:rPr lang="cs-CZ" sz="2100" dirty="0">
                <a:hlinkClick r:id="rId3"/>
              </a:rPr>
              <a:t>„e-prezenčka“ </a:t>
            </a:r>
            <a:r>
              <a:rPr lang="cs-CZ" sz="2100" dirty="0"/>
              <a:t>(na čtyři hodiny knihu z katalogu knihoven na MU)</a:t>
            </a:r>
          </a:p>
          <a:p>
            <a:pPr lvl="1"/>
            <a:r>
              <a:rPr lang="cs-CZ" sz="2100" dirty="0">
                <a:hlinkClick r:id="rId4"/>
              </a:rPr>
              <a:t>https://knihovna.ped.muni.cz/katalogy-a-e-zdroje/odborne-elektronicke-zdroje</a:t>
            </a:r>
            <a:r>
              <a:rPr lang="cs-CZ" sz="2100" dirty="0"/>
              <a:t> </a:t>
            </a:r>
          </a:p>
          <a:p>
            <a:r>
              <a:rPr lang="cs-CZ" sz="2400" dirty="0"/>
              <a:t>Průběžně je velmi dobré psát si poznámky a vytvářet seznam literatury </a:t>
            </a:r>
          </a:p>
          <a:p>
            <a:pPr lvl="1"/>
            <a:r>
              <a:rPr lang="cs-CZ" sz="2000" dirty="0"/>
              <a:t>(„Odkud, </a:t>
            </a:r>
            <a:r>
              <a:rPr lang="cs-CZ" sz="2000" dirty="0" err="1"/>
              <a:t>doprčic</a:t>
            </a:r>
            <a:r>
              <a:rPr lang="cs-CZ" sz="2000" dirty="0"/>
              <a:t>, byla ta modrá knížka? A tohle jsem našel kde?“)</a:t>
            </a:r>
          </a:p>
          <a:p>
            <a:pPr lvl="1"/>
            <a:r>
              <a:rPr lang="cs-CZ" sz="2000" dirty="0"/>
              <a:t>Od začátku podle normy APA</a:t>
            </a:r>
          </a:p>
          <a:p>
            <a:pPr lvl="2"/>
            <a:r>
              <a:rPr lang="cs-CZ" sz="1800" dirty="0"/>
              <a:t>Užitečný on-line nástroj </a:t>
            </a:r>
            <a:r>
              <a:rPr lang="cs-CZ" sz="1800" dirty="0">
                <a:hlinkClick r:id="rId5"/>
              </a:rPr>
              <a:t>http://www.citace.com/</a:t>
            </a:r>
            <a:r>
              <a:rPr lang="cs-CZ" sz="1800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7"/>
            <a:ext cx="9113289" cy="6638393"/>
          </a:xfrm>
          <a:prstGeom prst="rect">
            <a:avLst/>
          </a:prstGeom>
        </p:spPr>
      </p:pic>
      <p:sp>
        <p:nvSpPr>
          <p:cNvPr id="2" name="Šipka: doleva 1">
            <a:extLst>
              <a:ext uri="{FF2B5EF4-FFF2-40B4-BE49-F238E27FC236}">
                <a16:creationId xmlns:a16="http://schemas.microsoft.com/office/drawing/2014/main" id="{0F4BBDA4-250D-7068-D96A-C21CB120A2FD}"/>
              </a:ext>
            </a:extLst>
          </p:cNvPr>
          <p:cNvSpPr/>
          <p:nvPr/>
        </p:nvSpPr>
        <p:spPr>
          <a:xfrm rot="17726275">
            <a:off x="7630514" y="93943"/>
            <a:ext cx="792088" cy="576064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PedF MU – </a:t>
            </a:r>
            <a:r>
              <a:rPr lang="cs-CZ" sz="2000" dirty="0">
                <a:hlinkClick r:id="rId3"/>
              </a:rPr>
              <a:t>https://knihovna.ped.muni.cz/katalogy-a-e-zdroje/odborne-elektronicke-zdroje</a:t>
            </a:r>
            <a:r>
              <a:rPr lang="cs-CZ" sz="2000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V angličtině - </a:t>
            </a:r>
            <a:r>
              <a:rPr lang="cs-CZ" sz="1800" dirty="0">
                <a:hlinkClick r:id="rId4"/>
              </a:rPr>
              <a:t>https://knihovna.ped.muni.cz/</a:t>
            </a:r>
            <a:endParaRPr lang="cs-CZ" sz="1800" dirty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Google </a:t>
            </a:r>
            <a:r>
              <a:rPr lang="cs-CZ" sz="1800" dirty="0" err="1"/>
              <a:t>books</a:t>
            </a:r>
            <a:r>
              <a:rPr lang="cs-CZ" sz="1800" dirty="0"/>
              <a:t> </a:t>
            </a:r>
            <a:r>
              <a:rPr lang="cs-CZ" sz="1800" dirty="0">
                <a:hlinkClick r:id="rId5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>
                <a:hlinkClick r:id="rId6"/>
              </a:rPr>
              <a:t>Pedagogika</a:t>
            </a:r>
            <a:r>
              <a:rPr lang="cs-CZ" sz="2000" dirty="0"/>
              <a:t>, </a:t>
            </a:r>
            <a:r>
              <a:rPr lang="cs-CZ" sz="2000" dirty="0">
                <a:hlinkClick r:id="rId7"/>
              </a:rPr>
              <a:t>Čs. psychologie</a:t>
            </a:r>
            <a:r>
              <a:rPr lang="cs-CZ" sz="2000" dirty="0"/>
              <a:t>, </a:t>
            </a:r>
            <a:r>
              <a:rPr lang="cs-CZ" sz="2000" dirty="0">
                <a:hlinkClick r:id="rId8"/>
              </a:rPr>
              <a:t>e-psychologie</a:t>
            </a:r>
            <a:r>
              <a:rPr lang="cs-CZ" sz="2000" dirty="0"/>
              <a:t>, Studia </a:t>
            </a:r>
            <a:r>
              <a:rPr lang="cs-CZ" sz="2000" dirty="0" err="1"/>
              <a:t>Paedagogica</a:t>
            </a:r>
            <a:r>
              <a:rPr lang="cs-CZ" sz="2000" dirty="0"/>
              <a:t>, </a:t>
            </a:r>
            <a:r>
              <a:rPr lang="cs-CZ" sz="2000" dirty="0">
                <a:hlinkClick r:id="rId9"/>
              </a:rPr>
              <a:t>Školský </a:t>
            </a:r>
            <a:r>
              <a:rPr lang="cs-CZ" sz="2000" dirty="0" err="1">
                <a:hlinkClick r:id="rId9"/>
              </a:rPr>
              <a:t>psychológ</a:t>
            </a:r>
            <a:r>
              <a:rPr lang="cs-CZ" sz="2000" dirty="0"/>
              <a:t>, </a:t>
            </a:r>
            <a:r>
              <a:rPr lang="cs-CZ" sz="2000" dirty="0">
                <a:hlinkClick r:id="rId10"/>
              </a:rPr>
              <a:t>Orbis </a:t>
            </a:r>
            <a:r>
              <a:rPr lang="cs-CZ" sz="2000" dirty="0" err="1">
                <a:hlinkClick r:id="rId10"/>
              </a:rPr>
              <a:t>Scholae</a:t>
            </a:r>
            <a:r>
              <a:rPr lang="cs-CZ" sz="2000" dirty="0"/>
              <a:t>, </a:t>
            </a:r>
            <a:r>
              <a:rPr lang="cs-CZ" sz="2000" dirty="0">
                <a:hlinkClick r:id="rId11"/>
              </a:rPr>
              <a:t>Pedagogika.sk</a:t>
            </a:r>
            <a:r>
              <a:rPr lang="cs-CZ" sz="2000" dirty="0"/>
              <a:t>, </a:t>
            </a:r>
            <a:r>
              <a:rPr lang="cs-CZ" sz="2000" dirty="0" err="1">
                <a:hlinkClick r:id="rId12"/>
              </a:rPr>
              <a:t>Journal</a:t>
            </a:r>
            <a:r>
              <a:rPr lang="cs-CZ" sz="2000" dirty="0">
                <a:hlinkClick r:id="rId12"/>
              </a:rPr>
              <a:t> </a:t>
            </a:r>
            <a:r>
              <a:rPr lang="cs-CZ" sz="2000" dirty="0" err="1">
                <a:hlinkClick r:id="rId12"/>
              </a:rPr>
              <a:t>of</a:t>
            </a:r>
            <a:r>
              <a:rPr lang="cs-CZ" sz="2000" dirty="0">
                <a:hlinkClick r:id="rId12"/>
              </a:rPr>
              <a:t> Pedagogy / Pedagogický </a:t>
            </a:r>
            <a:r>
              <a:rPr lang="cs-CZ" sz="2000" dirty="0" err="1">
                <a:hlinkClick r:id="rId12"/>
              </a:rPr>
              <a:t>casopis</a:t>
            </a:r>
            <a:r>
              <a:rPr lang="cs-CZ" sz="2000" dirty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/>
              <a:t>Scholar</a:t>
            </a:r>
            <a:r>
              <a:rPr lang="cs-CZ" sz="1600" dirty="0"/>
              <a:t> </a:t>
            </a:r>
            <a:r>
              <a:rPr lang="cs-CZ" sz="1600" dirty="0" err="1"/>
              <a:t>google</a:t>
            </a:r>
            <a:r>
              <a:rPr lang="cs-CZ" sz="1600" dirty="0"/>
              <a:t> </a:t>
            </a:r>
            <a:r>
              <a:rPr lang="cs-CZ" sz="1600" dirty="0">
                <a:hlinkClick r:id="rId13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4"/>
              </a:rPr>
              <a:t>https://rvp.cz</a:t>
            </a:r>
            <a:r>
              <a:rPr lang="cs-CZ" sz="2000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organizací </a:t>
            </a:r>
            <a:r>
              <a:rPr lang="cs-CZ" sz="2000" dirty="0">
                <a:hlinkClick r:id="rId15"/>
              </a:rPr>
              <a:t>www.nadani.cz</a:t>
            </a:r>
            <a:r>
              <a:rPr lang="cs-CZ" sz="2000" dirty="0"/>
              <a:t> aj.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Veřejné zdroje informací – </a:t>
            </a:r>
            <a:r>
              <a:rPr lang="cs-CZ" sz="2000" dirty="0">
                <a:hlinkClick r:id="rId16"/>
              </a:rPr>
              <a:t>MŠMT</a:t>
            </a:r>
            <a:r>
              <a:rPr lang="cs-CZ" sz="2000" dirty="0"/>
              <a:t>, weby škol, </a:t>
            </a:r>
            <a:r>
              <a:rPr lang="cs-CZ" sz="2000" dirty="0">
                <a:hlinkClick r:id="rId17"/>
              </a:rPr>
              <a:t>ČŠI</a:t>
            </a:r>
            <a:r>
              <a:rPr lang="cs-CZ" sz="2000" dirty="0"/>
              <a:t> atd.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A99D9A2-4CEF-BE21-BEBA-75593827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06"/>
            <a:ext cx="9144000" cy="61969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7144734" y="4485496"/>
            <a:ext cx="21237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3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7F0D57-EF95-0E74-0C1C-56A50061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46"/>
            <a:ext cx="8892480" cy="61116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7205250" y="5220010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3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7F59A48-6DDE-83B5-97C9-8FCD8AA3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580"/>
            <a:ext cx="9144000" cy="577283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6557178" y="4793473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5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4688" y="548680"/>
            <a:ext cx="7315200" cy="685800"/>
          </a:xfrm>
        </p:spPr>
        <p:txBody>
          <a:bodyPr/>
          <a:lstStyle/>
          <a:p>
            <a:r>
              <a:rPr lang="cs-CZ" sz="2400" dirty="0"/>
              <a:t>K čemu je dobrá?</a:t>
            </a:r>
          </a:p>
          <a:p>
            <a:r>
              <a:rPr lang="cs-CZ" sz="2400" dirty="0"/>
              <a:t>Jak vybrat téma a jak s ním pracovat?</a:t>
            </a:r>
          </a:p>
          <a:p>
            <a:r>
              <a:rPr lang="cs-CZ" sz="2400" dirty="0"/>
              <a:t>Jak vybrat vedoucího?</a:t>
            </a:r>
          </a:p>
          <a:p>
            <a:r>
              <a:rPr lang="cs-CZ" sz="2400" dirty="0"/>
              <a:t>Metodologie práce.</a:t>
            </a:r>
          </a:p>
          <a:p>
            <a:r>
              <a:rPr lang="cs-CZ" sz="2400" dirty="0"/>
              <a:t>Práce s literaturou.</a:t>
            </a:r>
          </a:p>
          <a:p>
            <a:r>
              <a:rPr lang="cs-CZ" sz="2400" dirty="0"/>
              <a:t>Struktura práce.</a:t>
            </a:r>
          </a:p>
          <a:p>
            <a:r>
              <a:rPr lang="cs-CZ" sz="2400" dirty="0"/>
              <a:t>Technické aspekty práce.</a:t>
            </a:r>
          </a:p>
          <a:p>
            <a:r>
              <a:rPr lang="cs-CZ" sz="2400" dirty="0"/>
              <a:t>Prezentace práce a její obhajoba</a:t>
            </a:r>
            <a:r>
              <a:rPr lang="cs-CZ" dirty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práce – obsah setkání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katalogu knihovny </a:t>
            </a:r>
            <a:r>
              <a:rPr lang="cs-CZ" sz="2000" dirty="0" err="1"/>
              <a:t>PedF</a:t>
            </a:r>
            <a:r>
              <a:rPr lang="cs-CZ" sz="2000" dirty="0"/>
              <a:t> MU a dalších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hlinkClick r:id="rId3"/>
              </a:rPr>
              <a:t>https://knihovna.ped.muni.cz/</a:t>
            </a:r>
            <a:r>
              <a:rPr lang="cs-CZ" sz="1700" dirty="0"/>
              <a:t> (s odkazy na elektronické zdroje)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českém </a:t>
            </a:r>
            <a:r>
              <a:rPr lang="cs-CZ" sz="2000" dirty="0" err="1"/>
              <a:t>interentu</a:t>
            </a:r>
            <a:r>
              <a:rPr lang="cs-CZ" sz="2000" dirty="0"/>
              <a:t> (seznam, </a:t>
            </a:r>
            <a:r>
              <a:rPr lang="cs-CZ" sz="2000" dirty="0" err="1"/>
              <a:t>google</a:t>
            </a:r>
            <a:r>
              <a:rPr lang="cs-CZ" sz="2000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hlinkClick r:id="rId4"/>
              </a:rPr>
              <a:t>https://scholar.google.com/</a:t>
            </a:r>
            <a:r>
              <a:rPr lang="cs-CZ" sz="17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5"/>
              </a:rPr>
              <a:t>http://katedry.ped.muni.cz/knihovna/e-zdroje/databaze</a:t>
            </a:r>
            <a:endParaRPr lang="cs-CZ" sz="1800" dirty="0"/>
          </a:p>
          <a:p>
            <a:pPr lvl="3">
              <a:lnSpc>
                <a:spcPct val="90000"/>
              </a:lnSpc>
            </a:pPr>
            <a:r>
              <a:rPr lang="cs-CZ" sz="1600" dirty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ERIC -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Resource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JSTOR (…)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E4FD19-9D7B-BA48-FA77-DFE9C10C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2" y="692696"/>
            <a:ext cx="8826098" cy="56770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197767" y="4534673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0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5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C71EE-A99A-CD7C-3A5F-73899740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 a tvorba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EE595-6772-0EC6-50BA-0FDEC844EC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Stanovisko MUNI</a:t>
            </a:r>
          </a:p>
          <a:p>
            <a:pPr lvl="1"/>
            <a:r>
              <a:rPr lang="cs-CZ" dirty="0">
                <a:hlinkClick r:id="rId2"/>
              </a:rPr>
              <a:t>https://www.muni.cz/o-univerzite/uredni-deska/stanovisko-k-vyuzivani-ai</a:t>
            </a:r>
            <a:r>
              <a:rPr lang="cs-CZ" dirty="0"/>
              <a:t> </a:t>
            </a:r>
          </a:p>
          <a:p>
            <a:r>
              <a:rPr lang="cs-CZ" dirty="0"/>
              <a:t>Pozor na obecné AI (</a:t>
            </a:r>
            <a:r>
              <a:rPr lang="cs-CZ" dirty="0" err="1"/>
              <a:t>ChatGPT</a:t>
            </a:r>
            <a:r>
              <a:rPr lang="cs-CZ" dirty="0"/>
              <a:t>, </a:t>
            </a:r>
            <a:r>
              <a:rPr lang="cs-CZ" dirty="0" err="1"/>
              <a:t>BingChat</a:t>
            </a:r>
            <a:r>
              <a:rPr lang="cs-CZ" dirty="0"/>
              <a:t> a Bard) – jsou trénované na obecných textových datech (internet) a nejsou příliš faktograficky spolehlivé. Jsou ale vhodné pro práci s textem (formulační úpravy, parafráze, akademický styl). Nutnou podmínkou je ale správné zadání („prompt“)</a:t>
            </a:r>
          </a:p>
          <a:p>
            <a:r>
              <a:rPr lang="cs-CZ" dirty="0"/>
              <a:t>Pro práci se zdroji jsou hodnější </a:t>
            </a:r>
            <a:r>
              <a:rPr lang="cs-CZ" dirty="0">
                <a:hlinkClick r:id="rId3"/>
              </a:rPr>
              <a:t>Consensus</a:t>
            </a:r>
            <a:r>
              <a:rPr lang="cs-CZ" dirty="0"/>
              <a:t> a </a:t>
            </a:r>
            <a:r>
              <a:rPr lang="cs-CZ" dirty="0">
                <a:hlinkClick r:id="rId4"/>
              </a:rPr>
              <a:t>SciScape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7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7C584-0CBB-41BA-AB7B-57049DEE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Zkuste </a:t>
            </a:r>
            <a:r>
              <a:rPr lang="cs-CZ" dirty="0" err="1"/>
              <a:t>SciSpace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https://typeset.io/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B754A5-CD8C-3066-418A-AC77774DE8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2775" y="1777851"/>
            <a:ext cx="8153400" cy="4140498"/>
          </a:xfrm>
        </p:spPr>
      </p:pic>
    </p:spTree>
    <p:extLst>
      <p:ext uri="{BB962C8B-B14F-4D97-AF65-F5344CB8AC3E}">
        <p14:creationId xmlns:p14="http://schemas.microsoft.com/office/powerpoint/2010/main" val="438237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0CD972B-6255-D448-5DC7-3B3F4575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661"/>
            <a:ext cx="9144000" cy="581267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DB8C48-BCE1-5011-8406-8D4F7E77F636}"/>
              </a:ext>
            </a:extLst>
          </p:cNvPr>
          <p:cNvSpPr txBox="1"/>
          <p:nvPr/>
        </p:nvSpPr>
        <p:spPr>
          <a:xfrm>
            <a:off x="2627784" y="1994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Výzkumná otázka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FB27089-463E-4495-7528-3FD4E3D7D871}"/>
              </a:ext>
            </a:extLst>
          </p:cNvPr>
          <p:cNvSpPr txBox="1"/>
          <p:nvPr/>
        </p:nvSpPr>
        <p:spPr>
          <a:xfrm>
            <a:off x="3815408" y="83671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Přehledová informace z pěti nejvlivnějších zdrojů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6A6F1FA-3781-D091-CAFC-2C7F53875FC2}"/>
              </a:ext>
            </a:extLst>
          </p:cNvPr>
          <p:cNvSpPr txBox="1"/>
          <p:nvPr/>
        </p:nvSpPr>
        <p:spPr>
          <a:xfrm>
            <a:off x="971600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Články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166C1E-66BB-FC22-B1D8-21B3A5B1EAA3}"/>
              </a:ext>
            </a:extLst>
          </p:cNvPr>
          <p:cNvSpPr txBox="1"/>
          <p:nvPr/>
        </p:nvSpPr>
        <p:spPr>
          <a:xfrm>
            <a:off x="3239852" y="512312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autor v článku odpovídá na otázku, kterou položím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98104AE-3EBE-E6E6-7919-30FBC9E455BB}"/>
              </a:ext>
            </a:extLst>
          </p:cNvPr>
          <p:cNvSpPr txBox="1"/>
          <p:nvPr/>
        </p:nvSpPr>
        <p:spPr>
          <a:xfrm>
            <a:off x="5904148" y="446491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Hlavní závěry článku</a:t>
            </a:r>
          </a:p>
        </p:txBody>
      </p:sp>
      <p:sp>
        <p:nvSpPr>
          <p:cNvPr id="17" name="Šipka: doleva 16">
            <a:extLst>
              <a:ext uri="{FF2B5EF4-FFF2-40B4-BE49-F238E27FC236}">
                <a16:creationId xmlns:a16="http://schemas.microsoft.com/office/drawing/2014/main" id="{71EDF78B-69A3-4345-2411-42098BF913A9}"/>
              </a:ext>
            </a:extLst>
          </p:cNvPr>
          <p:cNvSpPr/>
          <p:nvPr/>
        </p:nvSpPr>
        <p:spPr>
          <a:xfrm rot="11634163">
            <a:off x="5056656" y="320049"/>
            <a:ext cx="827246" cy="26938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9D480E55-3C86-96C9-C4B3-EADDB13EE609}"/>
              </a:ext>
            </a:extLst>
          </p:cNvPr>
          <p:cNvSpPr/>
          <p:nvPr/>
        </p:nvSpPr>
        <p:spPr>
          <a:xfrm rot="11634163">
            <a:off x="6680478" y="1124165"/>
            <a:ext cx="827246" cy="26938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eva 18">
            <a:extLst>
              <a:ext uri="{FF2B5EF4-FFF2-40B4-BE49-F238E27FC236}">
                <a16:creationId xmlns:a16="http://schemas.microsoft.com/office/drawing/2014/main" id="{99B462B1-8C91-D751-5C61-E050C6C4EA7F}"/>
              </a:ext>
            </a:extLst>
          </p:cNvPr>
          <p:cNvSpPr/>
          <p:nvPr/>
        </p:nvSpPr>
        <p:spPr>
          <a:xfrm rot="11634163">
            <a:off x="1372227" y="3935859"/>
            <a:ext cx="827246" cy="26938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eva 19">
            <a:extLst>
              <a:ext uri="{FF2B5EF4-FFF2-40B4-BE49-F238E27FC236}">
                <a16:creationId xmlns:a16="http://schemas.microsoft.com/office/drawing/2014/main" id="{FCEA40F2-3182-B472-F7D1-08FE2C0F5AD8}"/>
              </a:ext>
            </a:extLst>
          </p:cNvPr>
          <p:cNvSpPr/>
          <p:nvPr/>
        </p:nvSpPr>
        <p:spPr>
          <a:xfrm rot="2023657">
            <a:off x="7736029" y="4572098"/>
            <a:ext cx="827246" cy="26938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eva 20">
            <a:extLst>
              <a:ext uri="{FF2B5EF4-FFF2-40B4-BE49-F238E27FC236}">
                <a16:creationId xmlns:a16="http://schemas.microsoft.com/office/drawing/2014/main" id="{756737B5-6BA5-9FA8-4EB5-4C817412A4C8}"/>
              </a:ext>
            </a:extLst>
          </p:cNvPr>
          <p:cNvSpPr/>
          <p:nvPr/>
        </p:nvSpPr>
        <p:spPr>
          <a:xfrm rot="970667">
            <a:off x="4559857" y="4894661"/>
            <a:ext cx="827246" cy="26938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539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1BCD3-5559-FA09-B9AE-3F2B28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 pomůže i s přepisem rozhovorů – třeba přímo v MS Word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7E449-CCA2-E38F-205C-DAD43B0BCC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https://support.microsoft.com/cs-cz/office/p%C5%99epis-nahr%C3%A1vek-7fc2efec-245e-45f0-b053-2a97531ecf57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07C856-4B56-F2FB-4F4F-58C751488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34" y="3212976"/>
            <a:ext cx="378915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5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</a:t>
            </a:r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5D0A63-7CE5-23E6-91EF-E9C4FBCD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" y="0"/>
            <a:ext cx="87865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Vypracováním závěrečné práce má student veřejně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B5FE3-1AC1-8FE5-2733-CB141D62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035"/>
            <a:ext cx="9144000" cy="5811929"/>
          </a:xfrm>
          <a:prstGeom prst="rect">
            <a:avLst/>
          </a:prstGeom>
        </p:spPr>
      </p:pic>
      <p:sp>
        <p:nvSpPr>
          <p:cNvPr id="6" name="Šipka: doleva 5">
            <a:extLst>
              <a:ext uri="{FF2B5EF4-FFF2-40B4-BE49-F238E27FC236}">
                <a16:creationId xmlns:a16="http://schemas.microsoft.com/office/drawing/2014/main" id="{5C946551-90DB-CABA-F90A-C5FB20BE6C12}"/>
              </a:ext>
            </a:extLst>
          </p:cNvPr>
          <p:cNvSpPr/>
          <p:nvPr/>
        </p:nvSpPr>
        <p:spPr>
          <a:xfrm rot="18066300">
            <a:off x="3330978" y="636212"/>
            <a:ext cx="1008112" cy="52970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B8453E3D-14D3-6B35-F70F-6CCAD0D8E504}"/>
              </a:ext>
            </a:extLst>
          </p:cNvPr>
          <p:cNvSpPr/>
          <p:nvPr/>
        </p:nvSpPr>
        <p:spPr>
          <a:xfrm rot="18066300">
            <a:off x="4411098" y="622329"/>
            <a:ext cx="1008112" cy="52970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6C6D531-EEAC-B542-A5DD-2425E4CD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202"/>
            <a:ext cx="9144000" cy="59835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182122-BE91-9F04-8C4E-25C125D6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47650"/>
            <a:ext cx="910590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Nepracujte s programovým vybavením, se kterým neumíte ;)</a:t>
            </a:r>
          </a:p>
          <a:p>
            <a:r>
              <a:rPr lang="cs-CZ" sz="2400" dirty="0"/>
              <a:t>Zálohujte průběžně svou práci a nejméně 2x a na různé datové nosiče (</a:t>
            </a:r>
            <a:r>
              <a:rPr lang="cs-CZ" sz="2400" dirty="0" err="1"/>
              <a:t>flash</a:t>
            </a:r>
            <a:r>
              <a:rPr lang="cs-CZ" sz="2400" dirty="0"/>
              <a:t> disk, </a:t>
            </a:r>
            <a:r>
              <a:rPr lang="cs-CZ" sz="2400" dirty="0" err="1"/>
              <a:t>cloud</a:t>
            </a:r>
            <a:r>
              <a:rPr lang="cs-CZ" sz="2400" dirty="0"/>
              <a:t>) a aspoň jednu zálohu mějte jinde, než máte PC (krádež, požár… ;)</a:t>
            </a:r>
          </a:p>
          <a:p>
            <a:r>
              <a:rPr lang="cs-CZ" sz="2400" dirty="0"/>
              <a:t>Udržujte i archiv starších verzí práce… pro případ, že aktuální dokument zhavaruje</a:t>
            </a:r>
          </a:p>
          <a:p>
            <a:r>
              <a:rPr lang="cs-CZ" sz="2400" dirty="0"/>
              <a:t>Sežeňte si někoho, kdo si po Vás práci přečte (20x viděná hloupost je „neviditelná“)</a:t>
            </a:r>
          </a:p>
          <a:p>
            <a:r>
              <a:rPr lang="cs-CZ" sz="2400" dirty="0"/>
              <a:t>Nezapomeňte zkontrolovat titulní stranu ;)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Kontrola citací a plagiátů </a:t>
            </a:r>
            <a:br>
              <a:rPr lang="cs-CZ" sz="2800" dirty="0"/>
            </a:br>
            <a:r>
              <a:rPr lang="cs-CZ" sz="2800" dirty="0"/>
              <a:t>(IS -Soubory – Úschovna)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8332" y="1219200"/>
            <a:ext cx="8464287" cy="544277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403648" y="1988840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452320" y="6165304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403648" y="4145386"/>
            <a:ext cx="648072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52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Výsledky </a:t>
            </a:r>
          </a:p>
          <a:p>
            <a:pPr lvl="1"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40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dr. Jana Berana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Od roku 2022 bude nejlepší práce oceněna cenou dr. Jana Berana (1944-2020)</a:t>
            </a:r>
          </a:p>
          <a:p>
            <a:pPr lvl="1"/>
            <a:r>
              <a:rPr lang="cs-CZ" dirty="0"/>
              <a:t>Připomínka našeho kolegy a mentora, zakladatele kurzů CŽV VP a MP na PdF MU</a:t>
            </a:r>
          </a:p>
          <a:p>
            <a:pPr lvl="2"/>
            <a:r>
              <a:rPr lang="cs-CZ" dirty="0">
                <a:hlinkClick r:id="rId2"/>
              </a:rPr>
              <a:t>https://ojs.cuni.cz/pedagogika/article/view/1889/1507</a:t>
            </a:r>
            <a:endParaRPr lang="cs-CZ" dirty="0"/>
          </a:p>
          <a:p>
            <a:pPr lvl="1"/>
            <a:r>
              <a:rPr lang="cs-CZ" dirty="0"/>
              <a:t>Nominace – vedoucí práce ;)</a:t>
            </a: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1490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4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Úvod do pedagogického výzkumu</a:t>
            </a:r>
            <a:r>
              <a:rPr lang="cs-CZ" sz="180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Výzkumné metody v pedagogice</a:t>
            </a:r>
            <a:r>
              <a:rPr lang="cs-CZ" sz="180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/>
              <a:t>E-učebnica metodológie kvantitatívneho výskumu - </a:t>
            </a:r>
            <a:r>
              <a:rPr lang="cs-CZ" sz="1800">
                <a:hlinkClick r:id="rId3"/>
              </a:rPr>
              <a:t>http://www.e-metodologia.fedu.uniba.sk/</a:t>
            </a:r>
            <a:r>
              <a:rPr lang="cs-CZ" sz="1800"/>
              <a:t> </a:t>
            </a:r>
          </a:p>
          <a:p>
            <a:pPr>
              <a:lnSpc>
                <a:spcPct val="80000"/>
              </a:lnSpc>
            </a:pPr>
            <a:r>
              <a:rPr lang="cs-CZ" sz="1800"/>
              <a:t>ŠVAŘÍČEK, R., ŠEĎOVÁ, K. (Eds.) </a:t>
            </a:r>
            <a:r>
              <a:rPr lang="cs-CZ" sz="1800" i="1"/>
              <a:t>Kvalitativní výzkum v pedagogických vědách: pravidla hry</a:t>
            </a:r>
            <a:r>
              <a:rPr lang="cs-CZ" sz="180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MAREŠ, J., GAVORA, P. </a:t>
            </a:r>
            <a:r>
              <a:rPr lang="cs-CZ" sz="1800" i="1"/>
              <a:t>Anglicko - český pedagogický slovník.</a:t>
            </a:r>
            <a:r>
              <a:rPr lang="cs-CZ" sz="180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/>
              <a:t>PRůCHA, J., WALTEROVÁ, E., MAREŠ, J. </a:t>
            </a:r>
            <a:r>
              <a:rPr lang="cs-CZ" sz="1800" i="1"/>
              <a:t>Pedagogický slovník</a:t>
            </a:r>
            <a:r>
              <a:rPr lang="cs-CZ" sz="180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SPOUSTA, Vladimír. </a:t>
            </a:r>
            <a:r>
              <a:rPr lang="cs-CZ" sz="1800" i="1"/>
              <a:t>Vádemékum autora odborné a vědecké práce (se zaměřením na práce pedagogické)</a:t>
            </a:r>
            <a:r>
              <a:rPr lang="cs-CZ" sz="180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/>
              <a:t>ČMEJRKOVÁ, S.; DANEŠ, F.; SVĚTLÁ, D. </a:t>
            </a:r>
            <a:r>
              <a:rPr lang="cs-CZ" sz="1800" i="1"/>
              <a:t>Jak napsat odborný text</a:t>
            </a:r>
            <a:r>
              <a:rPr lang="cs-CZ" sz="180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/>
              <a:t>ECO, Umberto. </a:t>
            </a:r>
            <a:r>
              <a:rPr lang="cs-CZ" sz="1800" i="1"/>
              <a:t>Jak napsat diplomovou práci</a:t>
            </a:r>
            <a:r>
              <a:rPr lang="cs-CZ" sz="180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 </a:t>
            </a:r>
            <a:endParaRPr lang="cs-CZ" dirty="0"/>
          </a:p>
          <a:p>
            <a:r>
              <a:rPr lang="cs-CZ" dirty="0"/>
              <a:t>Odkazy na stránkách </a:t>
            </a:r>
            <a:r>
              <a:rPr lang="cs-CZ" dirty="0" err="1"/>
              <a:t>Kpsych</a:t>
            </a:r>
            <a:r>
              <a:rPr lang="cs-CZ" dirty="0"/>
              <a:t> </a:t>
            </a:r>
            <a:r>
              <a:rPr lang="cs-CZ" dirty="0" err="1"/>
              <a:t>PedF</a:t>
            </a:r>
            <a:r>
              <a:rPr lang="cs-CZ" dirty="0"/>
              <a:t> MU</a:t>
            </a:r>
          </a:p>
          <a:p>
            <a:pPr lvl="1"/>
            <a:r>
              <a:rPr lang="cs-CZ" sz="1800" dirty="0">
                <a:hlinkClick r:id="rId4"/>
              </a:rPr>
              <a:t>http://psychologie.ped.muni.cz/studium/diplomove-prace</a:t>
            </a:r>
            <a:r>
              <a:rPr lang="cs-CZ" sz="1800" dirty="0"/>
              <a:t> </a:t>
            </a:r>
          </a:p>
          <a:p>
            <a:endParaRPr lang="cs-CZ" sz="2400" dirty="0">
              <a:hlinkClick r:id="rId5"/>
            </a:endParaRPr>
          </a:p>
          <a:p>
            <a:r>
              <a:rPr lang="cs-CZ" sz="2400" b="1" dirty="0"/>
              <a:t>Archiv kvalifikačních prací</a:t>
            </a:r>
            <a:endParaRPr lang="cs-CZ" sz="2400" dirty="0">
              <a:hlinkClick r:id="rId5"/>
            </a:endParaRPr>
          </a:p>
          <a:p>
            <a:pPr lvl="1"/>
            <a:r>
              <a:rPr lang="cs-CZ" sz="2100" dirty="0">
                <a:hlinkClick r:id="rId5"/>
              </a:rPr>
              <a:t>https://theses.cz/</a:t>
            </a:r>
            <a:endParaRPr lang="cs-CZ" sz="2100" dirty="0"/>
          </a:p>
          <a:p>
            <a:endParaRPr lang="cs-CZ" sz="2100" dirty="0"/>
          </a:p>
          <a:p>
            <a:r>
              <a:rPr lang="cs-CZ" sz="2100" b="1" dirty="0"/>
              <a:t>Pokyny k závěrečné zkoušce</a:t>
            </a:r>
          </a:p>
          <a:p>
            <a:pPr lvl="1"/>
            <a:r>
              <a:rPr lang="cs-CZ" sz="1800" dirty="0">
                <a:hlinkClick r:id="rId6"/>
              </a:rPr>
              <a:t>https://www.ped.muni.cz/czv/pro-ucastniky-czv/zaverecne-zkousky-a-zaverecna-prace</a:t>
            </a:r>
            <a:r>
              <a:rPr lang="cs-CZ" sz="1800" dirty="0"/>
              <a:t> (obecné informace studijního oddělení)</a:t>
            </a:r>
          </a:p>
          <a:p>
            <a:pPr lvl="1"/>
            <a:r>
              <a:rPr lang="cs-CZ" sz="1800" dirty="0">
                <a:hlinkClick r:id="rId7"/>
              </a:rPr>
              <a:t>https://psychologie.ped.muni.cz/studium/celozivotni-vzdelavani</a:t>
            </a:r>
            <a:r>
              <a:rPr lang="cs-CZ" sz="1800" dirty="0"/>
              <a:t> (okruhy ke zkoušce)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Závěrečná práce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Rozsah práce má být 30 (min. 15) stran a </a:t>
            </a:r>
            <a:r>
              <a:rPr lang="cs-CZ" b="1" dirty="0"/>
              <a:t>zveřejněn v </a:t>
            </a:r>
            <a:r>
              <a:rPr lang="cs-CZ" b="1" dirty="0" err="1"/>
              <a:t>ISu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souvislosti s GDPR se v některých případech prací </a:t>
            </a:r>
            <a:r>
              <a:rPr lang="cs-CZ" b="1" dirty="0"/>
              <a:t>osobní a interní údaje se stávají neveřejnou přílohou práce</a:t>
            </a:r>
            <a:r>
              <a:rPr lang="cs-CZ" dirty="0"/>
              <a:t> (cca 15 stran) a jsou součástí obhajoby a závěrečné zkoušky</a:t>
            </a:r>
          </a:p>
          <a:p>
            <a:pPr lvl="1"/>
            <a:r>
              <a:rPr lang="cs-CZ" dirty="0"/>
              <a:t>Tj. původní rozsah 30 stran je zachován a některé práce budou mít i nadále tuto podobu (tj. obsahují jen veřejně dostupné informace a nepracují s citlivými daty (např. je možná anonymizace))</a:t>
            </a:r>
          </a:p>
          <a:p>
            <a:pPr lvl="1"/>
            <a:r>
              <a:rPr lang="cs-CZ" dirty="0"/>
              <a:t>Rozhodnutí o obsahu neveřejné přílohy konzultovat s vedoucím práce, sporné případy s dr. Marešem (GDPR koordinátor </a:t>
            </a:r>
            <a:r>
              <a:rPr lang="cs-CZ" dirty="0" err="1"/>
              <a:t>KPsy</a:t>
            </a:r>
            <a:r>
              <a:rPr lang="cs-CZ" dirty="0"/>
              <a:t> ;) </a:t>
            </a:r>
          </a:p>
          <a:p>
            <a:r>
              <a:rPr lang="cs-CZ" dirty="0"/>
              <a:t>Šablona práce k dispozici </a:t>
            </a:r>
          </a:p>
          <a:p>
            <a:pPr lvl="1"/>
            <a:r>
              <a:rPr lang="cs-CZ" dirty="0">
                <a:hlinkClick r:id="rId3"/>
              </a:rPr>
              <a:t>https://is.muni.cz/auth/do/ped/stud/stud/sablona_zaverecne_prace/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9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7848872" cy="49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vybrat téma a jak s ním pracovat?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Jedná se „umění možného“ – výběr:</a:t>
            </a:r>
          </a:p>
          <a:p>
            <a:pPr lvl="1"/>
            <a:r>
              <a:rPr lang="cs-CZ" sz="2000" dirty="0"/>
              <a:t>Mezi tématy obvyklými a častými („to se mi líbí“)</a:t>
            </a:r>
          </a:p>
          <a:p>
            <a:pPr lvl="1"/>
            <a:r>
              <a:rPr lang="cs-CZ" sz="2000" dirty="0"/>
              <a:t>Výběr tématu vlastního („tohle mne zajímá“ či „tohle ve škole využijeme“)</a:t>
            </a:r>
          </a:p>
          <a:p>
            <a:pPr lvl="1"/>
            <a:endParaRPr lang="cs-CZ" sz="2000" dirty="0"/>
          </a:p>
          <a:p>
            <a:r>
              <a:rPr lang="cs-CZ" sz="2400" dirty="0"/>
              <a:t>Téma: </a:t>
            </a:r>
          </a:p>
          <a:p>
            <a:pPr lvl="1"/>
            <a:r>
              <a:rPr lang="cs-CZ" sz="2000" dirty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/>
              <a:t>Mělo by souviset s vlastní praxí („užitečnost“)</a:t>
            </a:r>
          </a:p>
          <a:p>
            <a:pPr lvl="1"/>
            <a:r>
              <a:rPr lang="cs-CZ" sz="2000" dirty="0"/>
              <a:t>Mělo by být pro autora atraktivní</a:t>
            </a:r>
          </a:p>
          <a:p>
            <a:pPr lvl="1"/>
            <a:endParaRPr lang="cs-CZ" sz="2000" dirty="0"/>
          </a:p>
          <a:p>
            <a:r>
              <a:rPr lang="cs-CZ" sz="2400" b="1" dirty="0"/>
              <a:t>Obojí ovlivňuje i </a:t>
            </a:r>
            <a:r>
              <a:rPr lang="cs-CZ" sz="2400" b="1" dirty="0" err="1"/>
              <a:t>přidělění</a:t>
            </a:r>
            <a:r>
              <a:rPr lang="cs-CZ" sz="2400" b="1" dirty="0"/>
              <a:t> vedoucího práce (i možného konzultanta ;)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3C203-1000-D749-9575-44172C5E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 téma. A jak sehnat vedoucího?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5929-0BF7-3D4F-9121-32865CF64D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Vyplnit formulář </a:t>
            </a:r>
            <a:r>
              <a:rPr lang="cs-CZ"/>
              <a:t>na </a:t>
            </a:r>
            <a:r>
              <a:rPr lang="cs-CZ">
                <a:hlinkClick r:id="rId2"/>
              </a:rPr>
              <a:t>https://forms.gle/Akh9TFq63fsb1o4G9</a:t>
            </a:r>
            <a:r>
              <a:rPr lang="cs-CZ"/>
              <a:t> </a:t>
            </a:r>
            <a:endParaRPr lang="cs-CZ" dirty="0"/>
          </a:p>
          <a:p>
            <a:r>
              <a:rPr lang="cs-CZ"/>
              <a:t>dr</a:t>
            </a:r>
            <a:r>
              <a:rPr lang="cs-CZ" dirty="0"/>
              <a:t>. Kohoutek a dr. Mareš osloví vedoucí z </a:t>
            </a:r>
            <a:r>
              <a:rPr lang="cs-CZ" dirty="0" err="1"/>
              <a:t>Kpsy</a:t>
            </a:r>
            <a:r>
              <a:rPr lang="cs-CZ" dirty="0"/>
              <a:t> PdF i z okruhu externích vyučujících (např. doc. </a:t>
            </a:r>
            <a:r>
              <a:rPr lang="cs-CZ" dirty="0" err="1"/>
              <a:t>Portešová</a:t>
            </a:r>
            <a:r>
              <a:rPr lang="cs-CZ" dirty="0"/>
              <a:t>)</a:t>
            </a:r>
          </a:p>
          <a:p>
            <a:r>
              <a:rPr lang="cs-CZ" i="1" dirty="0"/>
              <a:t>(Pozor! Metodici prevence píší mail dr. Kohoutkovi </a:t>
            </a:r>
            <a:r>
              <a:rPr lang="cs-CZ" i="1" dirty="0">
                <a:sym typeface="Wingdings" pitchFamily="2" charset="2"/>
              </a:rPr>
              <a:t> )</a:t>
            </a:r>
            <a:endParaRPr lang="cs-CZ" i="1" dirty="0"/>
          </a:p>
          <a:p>
            <a:r>
              <a:rPr lang="cs-CZ" dirty="0"/>
              <a:t>Dostanete od nich kontaktní mail s možnostmi konzultací</a:t>
            </a:r>
          </a:p>
          <a:p>
            <a:r>
              <a:rPr lang="cs-CZ" dirty="0"/>
              <a:t>Vlastní téma musí být vypsáno v </a:t>
            </a:r>
            <a:r>
              <a:rPr lang="cs-CZ" dirty="0" err="1"/>
              <a:t>ISu</a:t>
            </a:r>
            <a:r>
              <a:rPr lang="cs-CZ" dirty="0"/>
              <a:t> až 30.3.2024 (viz </a:t>
            </a:r>
            <a:r>
              <a:rPr lang="cs-CZ" dirty="0">
                <a:hlinkClick r:id="rId3"/>
              </a:rPr>
              <a:t>pokyny stud. odd. k SZZ </a:t>
            </a:r>
            <a:r>
              <a:rPr lang="cs-CZ" dirty="0"/>
              <a:t>) ; vlastní zkouška v červnu 2023 (typicky 1. týden, ale neslibujeme… ;)</a:t>
            </a:r>
          </a:p>
        </p:txBody>
      </p:sp>
    </p:spTree>
    <p:extLst>
      <p:ext uri="{BB962C8B-B14F-4D97-AF65-F5344CB8AC3E}">
        <p14:creationId xmlns:p14="http://schemas.microsoft.com/office/powerpoint/2010/main" val="55182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692</TotalTime>
  <Words>2964</Words>
  <Application>Microsoft Office PowerPoint</Application>
  <PresentationFormat>Předvádění na obrazovce (4:3)</PresentationFormat>
  <Paragraphs>314</Paragraphs>
  <Slides>49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– obsah setkání</vt:lpstr>
      <vt:lpstr>K čemu je dobrá?</vt:lpstr>
      <vt:lpstr>Závěrečná práce</vt:lpstr>
      <vt:lpstr>Prezentace aplikace PowerPoint</vt:lpstr>
      <vt:lpstr>Jak vybrat téma a jak s ním pracovat?</vt:lpstr>
      <vt:lpstr>Výběr tématu</vt:lpstr>
      <vt:lpstr>Mám téma. A jak sehnat vedoucího?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MAPA VÝZKUMU CO VŠECHNO PATŘÍ DO VÝZKUMU?</vt:lpstr>
      <vt:lpstr>Případová studie – obvyklý typ práce</vt:lpstr>
      <vt:lpstr>Případová studie - typy</vt:lpstr>
      <vt:lpstr>Příklady metod</vt:lpstr>
      <vt:lpstr>Prezentace aplikace PowerPoint</vt:lpstr>
      <vt:lpstr>Projekt práce</vt:lpstr>
      <vt:lpstr>Projekt práce – součást dohody s vedoucím práce</vt:lpstr>
      <vt:lpstr>Struktura práce – součást šablony</vt:lpstr>
      <vt:lpstr>Práce s literaturou</vt:lpstr>
      <vt:lpstr>Prezentace aplikace PowerPoint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AI a tvorba textu</vt:lpstr>
      <vt:lpstr>Zkuste SciSpace https://typeset.io/ </vt:lpstr>
      <vt:lpstr>Prezentace aplikace PowerPoint</vt:lpstr>
      <vt:lpstr>AI pomůže i s přepisem rozhovorů – třeba přímo v MS Word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Kontrola citací a plagiátů  (IS -Soubory – Úschovna)</vt:lpstr>
      <vt:lpstr>Prezentace práce</vt:lpstr>
      <vt:lpstr>Cena dr. Jana Berana</vt:lpstr>
      <vt:lpstr>Literatura (výběr)</vt:lpstr>
      <vt:lpstr>Internetové zdroje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Jan Mareš</cp:lastModifiedBy>
  <cp:revision>60</cp:revision>
  <dcterms:created xsi:type="dcterms:W3CDTF">2007-10-05T07:25:22Z</dcterms:created>
  <dcterms:modified xsi:type="dcterms:W3CDTF">2023-11-07T15:00:52Z</dcterms:modified>
</cp:coreProperties>
</file>