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51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300" r:id="rId14"/>
    <p:sldId id="264" r:id="rId15"/>
    <p:sldId id="265" r:id="rId16"/>
    <p:sldId id="266" r:id="rId17"/>
    <p:sldId id="267" r:id="rId18"/>
    <p:sldId id="299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96" r:id="rId27"/>
    <p:sldId id="275" r:id="rId28"/>
    <p:sldId id="324" r:id="rId29"/>
    <p:sldId id="325" r:id="rId30"/>
    <p:sldId id="297" r:id="rId31"/>
    <p:sldId id="307" r:id="rId32"/>
    <p:sldId id="313" r:id="rId33"/>
    <p:sldId id="314" r:id="rId34"/>
    <p:sldId id="315" r:id="rId35"/>
    <p:sldId id="318" r:id="rId36"/>
    <p:sldId id="308" r:id="rId37"/>
    <p:sldId id="277" r:id="rId38"/>
    <p:sldId id="276" r:id="rId39"/>
    <p:sldId id="278" r:id="rId40"/>
    <p:sldId id="279" r:id="rId41"/>
    <p:sldId id="304" r:id="rId42"/>
    <p:sldId id="305" r:id="rId43"/>
    <p:sldId id="306" r:id="rId44"/>
    <p:sldId id="298" r:id="rId45"/>
    <p:sldId id="320" r:id="rId46"/>
    <p:sldId id="280" r:id="rId47"/>
    <p:sldId id="295" r:id="rId48"/>
    <p:sldId id="322" r:id="rId49"/>
    <p:sldId id="281" r:id="rId50"/>
    <p:sldId id="293" r:id="rId51"/>
    <p:sldId id="294" r:id="rId52"/>
    <p:sldId id="282" r:id="rId53"/>
    <p:sldId id="283" r:id="rId54"/>
    <p:sldId id="288" r:id="rId55"/>
    <p:sldId id="284" r:id="rId56"/>
    <p:sldId id="292" r:id="rId57"/>
    <p:sldId id="290" r:id="rId58"/>
    <p:sldId id="291" r:id="rId59"/>
    <p:sldId id="285" r:id="rId60"/>
    <p:sldId id="286" r:id="rId61"/>
    <p:sldId id="287" r:id="rId62"/>
  </p:sldIdLst>
  <p:sldSz cx="10071100" cy="7556500"/>
  <p:notesSz cx="10071100" cy="75565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TLWCTC+Wingdings" panose="020B0604020202020204" charset="2"/>
      <p:regular r:id="rId69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456BAE-F89C-49F4-B09A-441E7B8E8F19}" v="33" dt="2021-12-02T12:32:03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08" autoAdjust="0"/>
  </p:normalViewPr>
  <p:slideViewPr>
    <p:cSldViewPr>
      <p:cViewPr varScale="1">
        <p:scale>
          <a:sx n="56" d="100"/>
          <a:sy n="56" d="100"/>
        </p:scale>
        <p:origin x="1416" y="4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4.fntdata"/><Relationship Id="rId7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3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75E33-F287-9DE9-E978-BDCDEAD1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00" y="503767"/>
            <a:ext cx="3248192" cy="1763183"/>
          </a:xfrm>
        </p:spPr>
        <p:txBody>
          <a:bodyPr anchor="b"/>
          <a:lstStyle>
            <a:lvl1pPr>
              <a:defRPr sz="2643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BDC461-11C5-F9BA-122A-CC9161955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529" y="1087996"/>
            <a:ext cx="5098494" cy="5370013"/>
          </a:xfrm>
        </p:spPr>
        <p:txBody>
          <a:bodyPr/>
          <a:lstStyle>
            <a:lvl1pPr>
              <a:defRPr sz="2643"/>
            </a:lvl1pPr>
            <a:lvl2pPr>
              <a:defRPr sz="2313"/>
            </a:lvl2pPr>
            <a:lvl3pPr>
              <a:defRPr sz="1982"/>
            </a:lvl3pPr>
            <a:lvl4pPr>
              <a:defRPr sz="1652"/>
            </a:lvl4pPr>
            <a:lvl5pPr>
              <a:defRPr sz="1652"/>
            </a:lvl5pPr>
            <a:lvl6pPr>
              <a:defRPr sz="1652"/>
            </a:lvl6pPr>
            <a:lvl7pPr>
              <a:defRPr sz="1652"/>
            </a:lvl7pPr>
            <a:lvl8pPr>
              <a:defRPr sz="1652"/>
            </a:lvl8pPr>
            <a:lvl9pPr>
              <a:defRPr sz="1652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05BF146-2D13-2CA3-60A6-9BEF18D51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00" y="2266950"/>
            <a:ext cx="3248192" cy="4199805"/>
          </a:xfrm>
        </p:spPr>
        <p:txBody>
          <a:bodyPr/>
          <a:lstStyle>
            <a:lvl1pPr marL="0" indent="0">
              <a:buNone/>
              <a:defRPr sz="1322"/>
            </a:lvl1pPr>
            <a:lvl2pPr marL="377647" indent="0">
              <a:buNone/>
              <a:defRPr sz="1156"/>
            </a:lvl2pPr>
            <a:lvl3pPr marL="755294" indent="0">
              <a:buNone/>
              <a:defRPr sz="991"/>
            </a:lvl3pPr>
            <a:lvl4pPr marL="1132942" indent="0">
              <a:buNone/>
              <a:defRPr sz="826"/>
            </a:lvl4pPr>
            <a:lvl5pPr marL="1510589" indent="0">
              <a:buNone/>
              <a:defRPr sz="826"/>
            </a:lvl5pPr>
            <a:lvl6pPr marL="1888236" indent="0">
              <a:buNone/>
              <a:defRPr sz="826"/>
            </a:lvl6pPr>
            <a:lvl7pPr marL="2265883" indent="0">
              <a:buNone/>
              <a:defRPr sz="826"/>
            </a:lvl7pPr>
            <a:lvl8pPr marL="2643530" indent="0">
              <a:buNone/>
              <a:defRPr sz="826"/>
            </a:lvl8pPr>
            <a:lvl9pPr marL="3021178" indent="0">
              <a:buNone/>
              <a:defRPr sz="826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FE3C42B-DABA-1791-0C1E-28538D04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FEA1-DBCA-40C6-9585-C42B77462D9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DB28C9-5EF6-E143-6D66-7FE25E19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B3B60A6-A935-6F39-D263-70F45FB6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8F49-B5E5-47E9-9AEC-83816D732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09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1D0E7F-1E3E-4CD7-EA1A-E20A6A548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00" y="503767"/>
            <a:ext cx="3248192" cy="1763183"/>
          </a:xfrm>
        </p:spPr>
        <p:txBody>
          <a:bodyPr anchor="b"/>
          <a:lstStyle>
            <a:lvl1pPr>
              <a:defRPr sz="2643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5C67200-9C1D-FA59-574E-5A3257C9C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1529" y="1087996"/>
            <a:ext cx="5098494" cy="5370013"/>
          </a:xfrm>
        </p:spPr>
        <p:txBody>
          <a:bodyPr/>
          <a:lstStyle>
            <a:lvl1pPr marL="0" indent="0">
              <a:buNone/>
              <a:defRPr sz="2643"/>
            </a:lvl1pPr>
            <a:lvl2pPr marL="377647" indent="0">
              <a:buNone/>
              <a:defRPr sz="2313"/>
            </a:lvl2pPr>
            <a:lvl3pPr marL="755294" indent="0">
              <a:buNone/>
              <a:defRPr sz="1982"/>
            </a:lvl3pPr>
            <a:lvl4pPr marL="1132942" indent="0">
              <a:buNone/>
              <a:defRPr sz="1652"/>
            </a:lvl4pPr>
            <a:lvl5pPr marL="1510589" indent="0">
              <a:buNone/>
              <a:defRPr sz="1652"/>
            </a:lvl5pPr>
            <a:lvl6pPr marL="1888236" indent="0">
              <a:buNone/>
              <a:defRPr sz="1652"/>
            </a:lvl6pPr>
            <a:lvl7pPr marL="2265883" indent="0">
              <a:buNone/>
              <a:defRPr sz="1652"/>
            </a:lvl7pPr>
            <a:lvl8pPr marL="2643530" indent="0">
              <a:buNone/>
              <a:defRPr sz="1652"/>
            </a:lvl8pPr>
            <a:lvl9pPr marL="3021178" indent="0">
              <a:buNone/>
              <a:defRPr sz="1652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CD2F34-064D-26E3-2E61-28903D0C5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00" y="2266950"/>
            <a:ext cx="3248192" cy="4199805"/>
          </a:xfrm>
        </p:spPr>
        <p:txBody>
          <a:bodyPr/>
          <a:lstStyle>
            <a:lvl1pPr marL="0" indent="0">
              <a:buNone/>
              <a:defRPr sz="1322"/>
            </a:lvl1pPr>
            <a:lvl2pPr marL="377647" indent="0">
              <a:buNone/>
              <a:defRPr sz="1156"/>
            </a:lvl2pPr>
            <a:lvl3pPr marL="755294" indent="0">
              <a:buNone/>
              <a:defRPr sz="991"/>
            </a:lvl3pPr>
            <a:lvl4pPr marL="1132942" indent="0">
              <a:buNone/>
              <a:defRPr sz="826"/>
            </a:lvl4pPr>
            <a:lvl5pPr marL="1510589" indent="0">
              <a:buNone/>
              <a:defRPr sz="826"/>
            </a:lvl5pPr>
            <a:lvl6pPr marL="1888236" indent="0">
              <a:buNone/>
              <a:defRPr sz="826"/>
            </a:lvl6pPr>
            <a:lvl7pPr marL="2265883" indent="0">
              <a:buNone/>
              <a:defRPr sz="826"/>
            </a:lvl7pPr>
            <a:lvl8pPr marL="2643530" indent="0">
              <a:buNone/>
              <a:defRPr sz="826"/>
            </a:lvl8pPr>
            <a:lvl9pPr marL="3021178" indent="0">
              <a:buNone/>
              <a:defRPr sz="826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D13994-A3D2-9637-5590-2423CD6A7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FEA1-DBCA-40C6-9585-C42B77462D9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768909-2D14-1211-535B-B4EEEFE29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2B48E6-C5E9-BBE5-71E9-371077493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8F49-B5E5-47E9-9AEC-83816D732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454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F6D8E-FE5E-69EF-7567-F6A93AFF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48DB7A8-46F3-300D-7D02-D45F0CCD6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62C492-72A5-4C2F-562B-8F67A2A7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FEA1-DBCA-40C6-9585-C42B77462D9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5B3BFB-5BEF-9496-8618-8F9E06DEA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91A058-2D31-B352-D30D-27B96C03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8F49-B5E5-47E9-9AEC-83816D732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514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64BAD16-E7AD-ED4C-78C7-453E387B8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07131" y="402314"/>
            <a:ext cx="2171581" cy="6403784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51D3CE-5542-5E17-BFF3-9DB4E4F67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2388" y="402314"/>
            <a:ext cx="6388854" cy="640378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A250BC-4122-6210-DB85-B74F91747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FEA1-DBCA-40C6-9585-C42B77462D9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E32463-7D13-E232-2692-6844B25C8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1C02A8-E720-F12C-C5E0-86D39D2E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8F49-B5E5-47E9-9AEC-83816D732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79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69FBC-6311-4588-80F6-4A5F3674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276999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1001F8-7EE3-4915-9568-7D5B8B9CF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2459482"/>
            <a:ext cx="6797992" cy="138499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FD67746-BA22-41DF-A22D-7FF1D14E0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66" y="9944862"/>
            <a:ext cx="1737264" cy="276999"/>
          </a:xfrm>
        </p:spPr>
        <p:txBody>
          <a:bodyPr/>
          <a:lstStyle/>
          <a:p>
            <a:fld id="{4E0F1229-D8E2-4AF1-8F49-15499FC87B38}" type="datetimeFigureOut">
              <a:rPr lang="sk-SK" smtClean="0"/>
              <a:t>3. 11. 2023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DF9E50E-6111-4373-9F89-FC707002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130" y="9944862"/>
            <a:ext cx="2417063" cy="276999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D65BE8D-49E3-4574-87B0-B8C8403C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8394" y="9944862"/>
            <a:ext cx="1737264" cy="276999"/>
          </a:xfrm>
        </p:spPr>
        <p:txBody>
          <a:bodyPr/>
          <a:lstStyle/>
          <a:p>
            <a:fld id="{4FFA7D2C-EB2E-40EB-BF74-8C3B08A95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047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9BBAF-F6DA-86C1-8718-C23D40E13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888" y="1236678"/>
            <a:ext cx="7553325" cy="2630781"/>
          </a:xfrm>
        </p:spPr>
        <p:txBody>
          <a:bodyPr anchor="b"/>
          <a:lstStyle>
            <a:lvl1pPr algn="ctr">
              <a:defRPr sz="4956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597306-8AC7-5C31-A4C7-665A38451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888" y="3968912"/>
            <a:ext cx="7553325" cy="1824404"/>
          </a:xfrm>
        </p:spPr>
        <p:txBody>
          <a:bodyPr/>
          <a:lstStyle>
            <a:lvl1pPr marL="0" indent="0" algn="ctr">
              <a:buNone/>
              <a:defRPr sz="1982"/>
            </a:lvl1pPr>
            <a:lvl2pPr marL="377647" indent="0" algn="ctr">
              <a:buNone/>
              <a:defRPr sz="1652"/>
            </a:lvl2pPr>
            <a:lvl3pPr marL="755294" indent="0" algn="ctr">
              <a:buNone/>
              <a:defRPr sz="1487"/>
            </a:lvl3pPr>
            <a:lvl4pPr marL="1132942" indent="0" algn="ctr">
              <a:buNone/>
              <a:defRPr sz="1322"/>
            </a:lvl4pPr>
            <a:lvl5pPr marL="1510589" indent="0" algn="ctr">
              <a:buNone/>
              <a:defRPr sz="1322"/>
            </a:lvl5pPr>
            <a:lvl6pPr marL="1888236" indent="0" algn="ctr">
              <a:buNone/>
              <a:defRPr sz="1322"/>
            </a:lvl6pPr>
            <a:lvl7pPr marL="2265883" indent="0" algn="ctr">
              <a:buNone/>
              <a:defRPr sz="1322"/>
            </a:lvl7pPr>
            <a:lvl8pPr marL="2643530" indent="0" algn="ctr">
              <a:buNone/>
              <a:defRPr sz="1322"/>
            </a:lvl8pPr>
            <a:lvl9pPr marL="3021178" indent="0" algn="ctr">
              <a:buNone/>
              <a:defRPr sz="1322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8A4AD9-1ED5-90E7-EE3E-9319FABA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FEA1-DBCA-40C6-9585-C42B77462D9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A1204D-92F2-68C4-DE25-A87DF2AD5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FEF910-1252-1FF0-9563-2EE54634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8F49-B5E5-47E9-9AEC-83816D732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4789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16BB07-8322-72DB-7168-2C7D765A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CD2493-EE47-91B3-68C5-974DAC5CA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1B9772-531E-6738-3A47-9E4F40BF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FEA1-DBCA-40C6-9585-C42B77462D9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549090-08DD-8C60-BAE3-18965FD8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3752C9-D0A0-61D2-5862-CC0B83A3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8F49-B5E5-47E9-9AEC-83816D732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083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2FE83E-C751-8C46-75A3-CD7355E1A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143" y="1883878"/>
            <a:ext cx="8686324" cy="3143294"/>
          </a:xfrm>
        </p:spPr>
        <p:txBody>
          <a:bodyPr anchor="b"/>
          <a:lstStyle>
            <a:lvl1pPr>
              <a:defRPr sz="4956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B3F22F-3544-750A-358B-6D1B4AC8F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143" y="5056909"/>
            <a:ext cx="8686324" cy="1652984"/>
          </a:xfrm>
        </p:spPr>
        <p:txBody>
          <a:bodyPr/>
          <a:lstStyle>
            <a:lvl1pPr marL="0" indent="0">
              <a:buNone/>
              <a:defRPr sz="1982">
                <a:solidFill>
                  <a:schemeClr val="tx1">
                    <a:tint val="75000"/>
                  </a:schemeClr>
                </a:solidFill>
              </a:defRPr>
            </a:lvl1pPr>
            <a:lvl2pPr marL="377647" indent="0">
              <a:buNone/>
              <a:defRPr sz="1652">
                <a:solidFill>
                  <a:schemeClr val="tx1">
                    <a:tint val="75000"/>
                  </a:schemeClr>
                </a:solidFill>
              </a:defRPr>
            </a:lvl2pPr>
            <a:lvl3pPr marL="755294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3pPr>
            <a:lvl4pPr marL="1132942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058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8236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5883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353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11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B9A759-2D50-0B4F-3526-F1906D6F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FEA1-DBCA-40C6-9585-C42B77462D9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F543E7-5C67-7E69-38E8-27D9FBA3F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A239CF-812F-1B35-C31A-003CC9D5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8F49-B5E5-47E9-9AEC-83816D732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81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82D2D-6073-C2A4-8BA4-D58DC7F5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F9985F-9D46-696D-8307-6F871870F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2388" y="2011568"/>
            <a:ext cx="4280218" cy="479453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D7CAD9-59B7-84D5-0FC6-C840EA64F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8494" y="2011568"/>
            <a:ext cx="4280218" cy="479453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39FAD1-D582-F9CA-DF71-A1385C4F5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FEA1-DBCA-40C6-9585-C42B77462D9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C81536-9B25-217E-C840-5B39D4AC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67F793-F530-D875-7659-0B0DFCBE9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8F49-B5E5-47E9-9AEC-83816D732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32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5323DB-B1E0-0948-2F6A-EC3DB36F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00" y="402314"/>
            <a:ext cx="8686324" cy="1460574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17490C-BAE3-979D-DF2B-98B943C1D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00" y="1852393"/>
            <a:ext cx="4260547" cy="907829"/>
          </a:xfrm>
        </p:spPr>
        <p:txBody>
          <a:bodyPr anchor="b"/>
          <a:lstStyle>
            <a:lvl1pPr marL="0" indent="0">
              <a:buNone/>
              <a:defRPr sz="1982" b="1"/>
            </a:lvl1pPr>
            <a:lvl2pPr marL="377647" indent="0">
              <a:buNone/>
              <a:defRPr sz="1652" b="1"/>
            </a:lvl2pPr>
            <a:lvl3pPr marL="755294" indent="0">
              <a:buNone/>
              <a:defRPr sz="1487" b="1"/>
            </a:lvl3pPr>
            <a:lvl4pPr marL="1132942" indent="0">
              <a:buNone/>
              <a:defRPr sz="1322" b="1"/>
            </a:lvl4pPr>
            <a:lvl5pPr marL="1510589" indent="0">
              <a:buNone/>
              <a:defRPr sz="1322" b="1"/>
            </a:lvl5pPr>
            <a:lvl6pPr marL="1888236" indent="0">
              <a:buNone/>
              <a:defRPr sz="1322" b="1"/>
            </a:lvl6pPr>
            <a:lvl7pPr marL="2265883" indent="0">
              <a:buNone/>
              <a:defRPr sz="1322" b="1"/>
            </a:lvl7pPr>
            <a:lvl8pPr marL="2643530" indent="0">
              <a:buNone/>
              <a:defRPr sz="1322" b="1"/>
            </a:lvl8pPr>
            <a:lvl9pPr marL="3021178" indent="0">
              <a:buNone/>
              <a:defRPr sz="1322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D292FC-AE93-7731-3801-1C7A6C07B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00" y="2760222"/>
            <a:ext cx="4260547" cy="405987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7BB6693-20FE-53B8-006F-450B544A8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8495" y="1852393"/>
            <a:ext cx="4281529" cy="907829"/>
          </a:xfrm>
        </p:spPr>
        <p:txBody>
          <a:bodyPr anchor="b"/>
          <a:lstStyle>
            <a:lvl1pPr marL="0" indent="0">
              <a:buNone/>
              <a:defRPr sz="1982" b="1"/>
            </a:lvl1pPr>
            <a:lvl2pPr marL="377647" indent="0">
              <a:buNone/>
              <a:defRPr sz="1652" b="1"/>
            </a:lvl2pPr>
            <a:lvl3pPr marL="755294" indent="0">
              <a:buNone/>
              <a:defRPr sz="1487" b="1"/>
            </a:lvl3pPr>
            <a:lvl4pPr marL="1132942" indent="0">
              <a:buNone/>
              <a:defRPr sz="1322" b="1"/>
            </a:lvl4pPr>
            <a:lvl5pPr marL="1510589" indent="0">
              <a:buNone/>
              <a:defRPr sz="1322" b="1"/>
            </a:lvl5pPr>
            <a:lvl6pPr marL="1888236" indent="0">
              <a:buNone/>
              <a:defRPr sz="1322" b="1"/>
            </a:lvl6pPr>
            <a:lvl7pPr marL="2265883" indent="0">
              <a:buNone/>
              <a:defRPr sz="1322" b="1"/>
            </a:lvl7pPr>
            <a:lvl8pPr marL="2643530" indent="0">
              <a:buNone/>
              <a:defRPr sz="1322" b="1"/>
            </a:lvl8pPr>
            <a:lvl9pPr marL="3021178" indent="0">
              <a:buNone/>
              <a:defRPr sz="1322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9D6D44E-E667-94D1-0084-F2C978801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8495" y="2760222"/>
            <a:ext cx="4281529" cy="405987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A6BEA79-DC96-ACBC-97B3-989DC9E51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FEA1-DBCA-40C6-9585-C42B77462D9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F52C144-A91D-80E5-9A7C-06C36F7E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BD4C07B-74D9-C591-E911-44691EE0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8F49-B5E5-47E9-9AEC-83816D732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58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113B71-DF28-1321-6799-238899FB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B7CD13-0177-C248-E157-63432B4FF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FEA1-DBCA-40C6-9585-C42B77462D9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D23DCD-D124-AD4D-9567-0FDC4704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092828-9B32-8105-0496-00C158414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8F49-B5E5-47E9-9AEC-83816D732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52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F10CF79-0D07-49A9-7C7F-93D46D8C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FEA1-DBCA-40C6-9585-C42B77462D9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2C3341C-A5D2-2167-6404-64633937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1CD58B-F5AD-1E7B-57A0-A3861716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8F49-B5E5-47E9-9AEC-83816D732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05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924128-962D-8D41-6246-7D865B8B5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8" y="402314"/>
            <a:ext cx="8686324" cy="146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E681C8-FC6E-CE19-1317-DC318C7F9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388" y="2011568"/>
            <a:ext cx="8686324" cy="479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05284F-F12D-2560-0A91-19A3180209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388" y="7003756"/>
            <a:ext cx="2265998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1FEA1-DBCA-40C6-9585-C42B77462D9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305432-EAEB-69F2-92B0-BEFCCB0E3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6052" y="7003756"/>
            <a:ext cx="3398996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CEB872-BC17-FA7B-DC05-7FDE3E198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714" y="7003756"/>
            <a:ext cx="2265998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A8F49-B5E5-47E9-9AEC-83816D7325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0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755294" rtl="0" eaLnBrk="1" latinLnBrk="0" hangingPunct="1">
        <a:lnSpc>
          <a:spcPct val="90000"/>
        </a:lnSpc>
        <a:spcBef>
          <a:spcPct val="0"/>
        </a:spcBef>
        <a:buNone/>
        <a:defRPr sz="36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824" indent="-188824" algn="l" defTabSz="755294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sz="2313" kern="1200">
          <a:solidFill>
            <a:schemeClr val="tx1"/>
          </a:solidFill>
          <a:latin typeface="+mn-lt"/>
          <a:ea typeface="+mn-ea"/>
          <a:cs typeface="+mn-cs"/>
        </a:defRPr>
      </a:lvl1pPr>
      <a:lvl2pPr marL="566471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2" kern="1200">
          <a:solidFill>
            <a:schemeClr val="tx1"/>
          </a:solidFill>
          <a:latin typeface="+mn-lt"/>
          <a:ea typeface="+mn-ea"/>
          <a:cs typeface="+mn-cs"/>
        </a:defRPr>
      </a:lvl2pPr>
      <a:lvl3pPr marL="944118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2" kern="1200">
          <a:solidFill>
            <a:schemeClr val="tx1"/>
          </a:solidFill>
          <a:latin typeface="+mn-lt"/>
          <a:ea typeface="+mn-ea"/>
          <a:cs typeface="+mn-cs"/>
        </a:defRPr>
      </a:lvl3pPr>
      <a:lvl4pPr marL="1321765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7" kern="1200">
          <a:solidFill>
            <a:schemeClr val="tx1"/>
          </a:solidFill>
          <a:latin typeface="+mn-lt"/>
          <a:ea typeface="+mn-ea"/>
          <a:cs typeface="+mn-cs"/>
        </a:defRPr>
      </a:lvl4pPr>
      <a:lvl5pPr marL="1699412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7" kern="1200">
          <a:solidFill>
            <a:schemeClr val="tx1"/>
          </a:solidFill>
          <a:latin typeface="+mn-lt"/>
          <a:ea typeface="+mn-ea"/>
          <a:cs typeface="+mn-cs"/>
        </a:defRPr>
      </a:lvl5pPr>
      <a:lvl6pPr marL="2077060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7" kern="1200">
          <a:solidFill>
            <a:schemeClr val="tx1"/>
          </a:solidFill>
          <a:latin typeface="+mn-lt"/>
          <a:ea typeface="+mn-ea"/>
          <a:cs typeface="+mn-cs"/>
        </a:defRPr>
      </a:lvl6pPr>
      <a:lvl7pPr marL="2454707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7" kern="1200">
          <a:solidFill>
            <a:schemeClr val="tx1"/>
          </a:solidFill>
          <a:latin typeface="+mn-lt"/>
          <a:ea typeface="+mn-ea"/>
          <a:cs typeface="+mn-cs"/>
        </a:defRPr>
      </a:lvl7pPr>
      <a:lvl8pPr marL="2832354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7" kern="1200">
          <a:solidFill>
            <a:schemeClr val="tx1"/>
          </a:solidFill>
          <a:latin typeface="+mn-lt"/>
          <a:ea typeface="+mn-ea"/>
          <a:cs typeface="+mn-cs"/>
        </a:defRPr>
      </a:lvl8pPr>
      <a:lvl9pPr marL="3210001" indent="-188824" algn="l" defTabSz="75529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1pPr>
      <a:lvl2pPr marL="377647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2pPr>
      <a:lvl3pPr marL="755294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3pPr>
      <a:lvl4pPr marL="1132942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4pPr>
      <a:lvl5pPr marL="1510589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5pPr>
      <a:lvl6pPr marL="1888236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6pPr>
      <a:lvl7pPr marL="2265883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7pPr>
      <a:lvl8pPr marL="2643530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8pPr>
      <a:lvl9pPr marL="3021178" algn="l" defTabSz="755294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42536" y="628015"/>
            <a:ext cx="2143288" cy="663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Bioetika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25901" y="3286268"/>
            <a:ext cx="317776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5"/>
              </a:lnSpc>
              <a:spcBef>
                <a:spcPts val="0"/>
              </a:spcBef>
              <a:spcAft>
                <a:spcPts val="0"/>
              </a:spcAft>
            </a:pPr>
            <a:r>
              <a:rPr sz="3200" u="sng" dirty="0">
                <a:solidFill>
                  <a:srgbClr val="000000"/>
                </a:solidFill>
                <a:latin typeface="Arial"/>
                <a:cs typeface="Arial"/>
              </a:rPr>
              <a:t>Slavomír</a:t>
            </a:r>
            <a:r>
              <a:rPr sz="3200" u="sng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u="sng" dirty="0">
                <a:solidFill>
                  <a:srgbClr val="000000"/>
                </a:solidFill>
                <a:latin typeface="Arial"/>
                <a:cs typeface="Arial"/>
              </a:rPr>
              <a:t>Lesňák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1013" y="4192841"/>
            <a:ext cx="9505057" cy="230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endParaRPr lang="sk-SK" sz="3200" spc="-15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Jemelka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P.: Úvod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bioetiky.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(2012)</a:t>
            </a:r>
            <a:endParaRPr lang="sk-SK"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3200" dirty="0">
                <a:solidFill>
                  <a:srgbClr val="000000"/>
                </a:solidFill>
                <a:latin typeface="Arial"/>
                <a:cs typeface="Arial"/>
              </a:rPr>
              <a:t>Kuře, J.: Prospektivní bioetika: Studie ke konceptu etiky biomedicínských technologií. (2020)</a:t>
            </a:r>
          </a:p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15947" y="628015"/>
            <a:ext cx="5998760" cy="663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Pacient a rozhodovanie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981568"/>
            <a:ext cx="262860" cy="892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757"/>
              </a:lnSpc>
              <a:spcBef>
                <a:spcPts val="3163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787058"/>
            <a:ext cx="6741786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Právo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informácie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paternalizmus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2418652"/>
            <a:ext cx="8093885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Právo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00"/>
                </a:solidFill>
                <a:latin typeface="Arial"/>
                <a:cs typeface="Arial"/>
              </a:rPr>
              <a:t>voľbu</a:t>
            </a:r>
            <a:r>
              <a:rPr sz="3200" b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liečby – výhody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nevýhody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11428" y="3049588"/>
            <a:ext cx="8297199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(reverz,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odmietnutie, spolupráca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prevencia)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11428" y="3876536"/>
            <a:ext cx="262860" cy="261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4821" y="3682301"/>
            <a:ext cx="7280288" cy="94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Výhrady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vo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svedomí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(lekára,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pacienta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</a:p>
          <a:p>
            <a:pPr marL="0" marR="0">
              <a:lnSpc>
                <a:spcPts val="3563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transfúzie,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očkovanie)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1428" y="4959810"/>
            <a:ext cx="263044" cy="8944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0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757"/>
              </a:lnSpc>
              <a:spcBef>
                <a:spcPts val="3174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4821" y="4765590"/>
            <a:ext cx="7726067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Právo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súkromie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dôstojnosť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(geriatria)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34821" y="5398706"/>
            <a:ext cx="7597120" cy="1399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Styk s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dokumentáciou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pacienta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</a:p>
          <a:p>
            <a:pPr marL="0" marR="0">
              <a:lnSpc>
                <a:spcPts val="3563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obchodovanie,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pohrebná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služba,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príbuzní</a:t>
            </a:r>
          </a:p>
          <a:p>
            <a:pPr marL="0" marR="0">
              <a:lnSpc>
                <a:spcPts val="3575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(pokrvní?,</a:t>
            </a:r>
            <a:r>
              <a:rPr sz="3200" spc="-4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manželia?)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11652" y="608225"/>
            <a:ext cx="3605473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Enhancement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8854192" cy="945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Vylepšovanie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človeka,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zdokonaľovanie</a:t>
            </a:r>
            <a:r>
              <a:rPr sz="3200" spc="-3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ľudských</a:t>
            </a:r>
          </a:p>
          <a:p>
            <a:pPr marL="343204" marR="0">
              <a:lnSpc>
                <a:spcPts val="356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atribútov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3224" y="2872803"/>
            <a:ext cx="9095197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Zväčšenie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veľkosti,</a:t>
            </a:r>
            <a:r>
              <a:rPr sz="3200" spc="83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sily, pridanie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niečoho (veku,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6429" y="3325155"/>
            <a:ext cx="5885960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schopnosti),</a:t>
            </a:r>
            <a:r>
              <a:rPr sz="32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vylepšenie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(kvality)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82139" y="608225"/>
            <a:ext cx="6462914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Terapia vs.</a:t>
            </a:r>
            <a:r>
              <a:rPr sz="44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enhancement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4664" y="1833542"/>
            <a:ext cx="2572863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Morálne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záväzné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130038" y="1833542"/>
            <a:ext cx="198149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dirty="0" err="1">
                <a:solidFill>
                  <a:srgbClr val="FFFFFF"/>
                </a:solidFill>
                <a:latin typeface="Arial"/>
                <a:cs typeface="Arial"/>
              </a:rPr>
              <a:t>adštandard</a:t>
            </a:r>
            <a:endParaRPr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664" y="2912153"/>
            <a:ext cx="2519827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Odbornosť lekára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130038" y="2912153"/>
            <a:ext cx="4066687" cy="14573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Nad</a:t>
            </a:r>
            <a:r>
              <a:rPr sz="24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rámec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odbornosti</a:t>
            </a:r>
            <a:r>
              <a:rPr sz="240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lekára</a:t>
            </a:r>
          </a:p>
          <a:p>
            <a:pPr marL="0" marR="0">
              <a:lnSpc>
                <a:spcPts val="2681"/>
              </a:lnSpc>
              <a:spcBef>
                <a:spcPts val="5812"/>
              </a:spcBef>
              <a:spcAft>
                <a:spcPts val="0"/>
              </a:spcAft>
            </a:pPr>
            <a:r>
              <a:rPr sz="2400" spc="-11" dirty="0">
                <a:solidFill>
                  <a:srgbClr val="000000"/>
                </a:solidFill>
                <a:latin typeface="Arial"/>
                <a:cs typeface="Arial"/>
              </a:rPr>
              <a:t>Vylepšenie</a:t>
            </a:r>
            <a:r>
              <a:rPr sz="2400" spc="4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človeka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94664" y="3990891"/>
            <a:ext cx="1812875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Odstránenie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94664" y="4356651"/>
            <a:ext cx="2812702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choroby/nedostatku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34767" y="608225"/>
            <a:ext cx="5559182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Fyzický</a:t>
            </a:r>
            <a:r>
              <a:rPr sz="44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enhancement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9854"/>
            <a:ext cx="4389166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Zvýšenie</a:t>
            </a:r>
            <a:r>
              <a:rPr sz="2400" spc="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fyz.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výkonu a vzhľadu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3224" y="2308395"/>
            <a:ext cx="7950448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2400" spc="20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Doping,</a:t>
            </a:r>
            <a:r>
              <a:rPr sz="2400" spc="3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drogy, hormóny, anabolické</a:t>
            </a:r>
            <a:r>
              <a:rPr sz="2400" spc="4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steroidy, plastová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60729" y="2648247"/>
            <a:ext cx="1405979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chirurgia,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3224" y="3166407"/>
            <a:ext cx="9003396" cy="1058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2400" spc="20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Kyborgizácia</a:t>
            </a:r>
            <a:r>
              <a:rPr sz="2400" spc="70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(prepojenie</a:t>
            </a:r>
            <a:r>
              <a:rPr sz="2400" spc="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so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strojom</a:t>
            </a:r>
            <a:r>
              <a:rPr sz="2400" spc="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biočipy,</a:t>
            </a:r>
            <a:r>
              <a:rPr sz="2400" spc="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prepojenie</a:t>
            </a:r>
            <a:r>
              <a:rPr sz="2400" spc="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</a:p>
          <a:p>
            <a:pPr marL="457504" marR="0">
              <a:lnSpc>
                <a:spcPts val="2676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PC,</a:t>
            </a:r>
            <a:r>
              <a:rPr sz="2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prepojenie</a:t>
            </a:r>
            <a:r>
              <a:rPr sz="2400" spc="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nervových systémov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dvoch</a:t>
            </a:r>
            <a:r>
              <a:rPr sz="2400" spc="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ľudí</a:t>
            </a:r>
            <a:r>
              <a:rPr sz="2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– komunikácia</a:t>
            </a:r>
          </a:p>
          <a:p>
            <a:pPr marL="457504" marR="0">
              <a:lnSpc>
                <a:spcPts val="2677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bez bariér, z mozgu</a:t>
            </a:r>
            <a:r>
              <a:rPr sz="2400" spc="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do mozgu...)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D5ECF6-2F37-4724-BFF5-80E5EEF14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227" y="286480"/>
            <a:ext cx="6797992" cy="553998"/>
          </a:xfrm>
        </p:spPr>
        <p:txBody>
          <a:bodyPr/>
          <a:lstStyle/>
          <a:p>
            <a:pPr algn="ctr"/>
            <a:r>
              <a:rPr lang="sk-SK" sz="3600" dirty="0" err="1"/>
              <a:t>Kyborgovia</a:t>
            </a:r>
            <a:endParaRPr lang="sk-SK" sz="36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86A4EAB-42E9-4A71-99A3-57EE7FF0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67057" y="3995605"/>
            <a:ext cx="4594939" cy="745966"/>
          </a:xfrm>
        </p:spPr>
        <p:txBody>
          <a:bodyPr>
            <a:normAutofit fontScale="40000" lnSpcReduction="20000"/>
          </a:bodyPr>
          <a:lstStyle/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endParaRPr lang="sk-SK" sz="743" dirty="0"/>
          </a:p>
          <a:p>
            <a:r>
              <a:rPr lang="sk-SK" sz="743" dirty="0"/>
              <a:t>https://www.idnes.cz/xman/profily/antena-v-hlave-kyborg-neil-harbisson.A180327_151843_profily_fro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AE56FD3-01E6-44FF-8D8F-3A446C9FA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9" t="12892" r="30119" b="15327"/>
          <a:stretch/>
        </p:blipFill>
        <p:spPr>
          <a:xfrm>
            <a:off x="2056183" y="1161657"/>
            <a:ext cx="5958734" cy="5233187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A7BF381-01F9-49DC-A144-3E43FB132C25}"/>
              </a:ext>
            </a:extLst>
          </p:cNvPr>
          <p:cNvSpPr txBox="1"/>
          <p:nvPr/>
        </p:nvSpPr>
        <p:spPr>
          <a:xfrm>
            <a:off x="371671" y="6394844"/>
            <a:ext cx="8195770" cy="32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87" dirty="0"/>
              <a:t>https://www.idnes.cz/xman/profily/antena-v-hlave-kyborg-neil-harbisson.A180327_151843_profily_fro</a:t>
            </a:r>
          </a:p>
        </p:txBody>
      </p:sp>
    </p:spTree>
    <p:extLst>
      <p:ext uri="{BB962C8B-B14F-4D97-AF65-F5344CB8AC3E}">
        <p14:creationId xmlns:p14="http://schemas.microsoft.com/office/powerpoint/2010/main" val="460962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94789" y="608225"/>
            <a:ext cx="7238884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Psychologický</a:t>
            </a:r>
            <a:r>
              <a:rPr sz="4400" spc="-4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enhancement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3224" y="2418652"/>
            <a:ext cx="6425375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lang="cs-CZ"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Zvýšenie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schopnosti</a:t>
            </a:r>
            <a:r>
              <a:rPr sz="32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presadiť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3224" y="3049588"/>
            <a:ext cx="769817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Viac asertivity,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priebojnosti,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odvážnosti,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04341" y="3683489"/>
            <a:ext cx="8234895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2800" spc="184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sociálnych zručností</a:t>
            </a:r>
            <a:r>
              <a:rPr sz="2800" spc="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– prekonávanie hanblivosti,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61566" y="4079729"/>
            <a:ext cx="1557203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plachosti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3224" y="4614714"/>
            <a:ext cx="8555960" cy="14001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Prozac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liek na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depresie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pacienti brali o po</a:t>
            </a:r>
          </a:p>
          <a:p>
            <a:pPr marL="343204" marR="0">
              <a:lnSpc>
                <a:spcPts val="3578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terapii</a:t>
            </a:r>
            <a:r>
              <a:rPr sz="3200" spc="87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-hlásili zlepšenie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odvahy,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uvoľnenie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</a:p>
          <a:p>
            <a:pPr marL="343204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sebavedomie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03224" y="6154284"/>
            <a:ext cx="6760463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Problém: sebachápanie,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bezpečnosť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59864" y="608225"/>
            <a:ext cx="6308990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Kognitívny</a:t>
            </a:r>
            <a:r>
              <a:rPr sz="4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enhancement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5079679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Rozšírenie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kogn.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kapacít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3224" y="2418652"/>
            <a:ext cx="8671566" cy="946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Lepšie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vnímanie,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pozornosť,</a:t>
            </a:r>
            <a:r>
              <a:rPr sz="3200" spc="-3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pamäť, rýchlosť</a:t>
            </a:r>
          </a:p>
          <a:p>
            <a:pPr marL="457504" marR="0">
              <a:lnSpc>
                <a:spcPts val="3575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spracovania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inf., rečové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schopnosti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60729" y="3325155"/>
            <a:ext cx="7666615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porozumenie,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emocionálna sebaregulácia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3224" y="3958145"/>
            <a:ext cx="7853181" cy="94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Bylinné extrakty,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meditácie, jóga, bojové</a:t>
            </a:r>
          </a:p>
          <a:p>
            <a:pPr marL="457504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umenie, trénovanie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pamäte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03224" y="5042091"/>
            <a:ext cx="9500878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Ginko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biloba – p</a:t>
            </a:r>
            <a:r>
              <a:rPr lang="sk-SK" sz="3200" dirty="0" err="1">
                <a:solidFill>
                  <a:srgbClr val="000000"/>
                </a:solidFill>
                <a:latin typeface="Arial"/>
                <a:cs typeface="Arial"/>
              </a:rPr>
              <a:t>am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äť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, kofein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bdelosť, 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modafilin</a:t>
            </a:r>
            <a:r>
              <a:rPr lang="sk-SK" sz="3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(narkolepsia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spánkové</a:t>
            </a:r>
            <a:r>
              <a:rPr sz="32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deficity) – 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pamäť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sk-SK" sz="3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bdelosť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ritafilin</a:t>
            </a:r>
            <a:r>
              <a:rPr sz="32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(hyperaktivita)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 koncentrácia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42616" y="608225"/>
            <a:ext cx="4941686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Enhancement</a:t>
            </a:r>
            <a:r>
              <a:rPr sz="4400" spc="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veku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8754106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Predlžovanie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života</a:t>
            </a:r>
            <a:r>
              <a:rPr sz="32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pomocou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bioetechnológií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3224" y="2418652"/>
            <a:ext cx="8186056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 starnutím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ubúda sila, imunita, rýchlosť,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60729" y="2872803"/>
            <a:ext cx="6412679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flexibilita, agilita, reakčnosť,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pamäť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3224" y="3503464"/>
            <a:ext cx="9207462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Tradične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pomáhala: hygiena,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podpora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zdravia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60729" y="3958145"/>
            <a:ext cx="144127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imunity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3224" y="4588805"/>
            <a:ext cx="9069378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 USA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 r. 1900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priem, vek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dožitia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48r,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1999: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60729" y="5042091"/>
            <a:ext cx="60500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7</a:t>
            </a:r>
            <a:r>
              <a:rPr lang="sk-SK" sz="3200" dirty="0">
                <a:solidFill>
                  <a:srgbClr val="000000"/>
                </a:solidFill>
                <a:latin typeface="Arial"/>
                <a:cs typeface="Arial"/>
              </a:rPr>
              <a:t>8</a:t>
            </a:r>
            <a:endParaRPr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3224" y="5674550"/>
            <a:ext cx="9164441" cy="945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Japonsko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premiant, najviac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100 r.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ľudí, priem,</a:t>
            </a:r>
          </a:p>
          <a:p>
            <a:pPr marL="457504" marR="0">
              <a:lnSpc>
                <a:spcPts val="3563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vek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muža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 2006: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81, ž: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85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04644" y="608225"/>
            <a:ext cx="6019066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Ako spomaliť</a:t>
            </a:r>
            <a:r>
              <a:rPr sz="44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starnutie?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8188759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Compressed</a:t>
            </a:r>
            <a:r>
              <a:rPr sz="3200" spc="-3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morbility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skrátenie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obdobie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60729" y="2240344"/>
            <a:ext cx="7439717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chorôb</a:t>
            </a:r>
            <a:r>
              <a:rPr sz="32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(zvýšenie</a:t>
            </a:r>
            <a:r>
              <a:rPr sz="3200" spc="-4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kvality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prežitých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rokov)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3224" y="2872803"/>
            <a:ext cx="8678676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507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prevencia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ochorení spojených</a:t>
            </a:r>
            <a:r>
              <a:rPr sz="3200" spc="-3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starobou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3224" y="3503464"/>
            <a:ext cx="9136286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Decelerated</a:t>
            </a:r>
            <a:r>
              <a:rPr sz="32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aging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spomalenie starnutia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(teda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60729" y="3958145"/>
            <a:ext cx="7484478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 predĺženie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veku,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ale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 zdravého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života?)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3224" y="4588805"/>
            <a:ext cx="8665640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Negligible senescence</a:t>
            </a:r>
            <a:r>
              <a:rPr sz="3200" spc="-3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odvracanie</a:t>
            </a:r>
            <a:r>
              <a:rPr sz="3200" spc="-3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procesu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60729" y="5042091"/>
            <a:ext cx="6636888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starnutia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(odstrániť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starnutie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smrť)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03224" y="6305160"/>
            <a:ext cx="741545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(Josef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Kuře: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k-SK" sz="3200" spc="-11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3200" dirty="0" err="1">
                <a:solidFill>
                  <a:srgbClr val="000000"/>
                </a:solidFill>
                <a:latin typeface="Arial"/>
                <a:cs typeface="Arial"/>
              </a:rPr>
              <a:t>rospektivní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bioetika,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2020)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3224" y="1787058"/>
            <a:ext cx="8734974" cy="1400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Technika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zmierňovania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príjmu kalórií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</a:p>
          <a:p>
            <a:pPr marL="457504" marR="0">
              <a:lnSpc>
                <a:spcPts val="356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zvýšenie</a:t>
            </a:r>
            <a:r>
              <a:rPr sz="3200" spc="-4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výživových</a:t>
            </a:r>
            <a:r>
              <a:rPr sz="3200" spc="-5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doplnkov (na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vyváženie,</a:t>
            </a:r>
          </a:p>
          <a:p>
            <a:pPr marL="457504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rovnováha)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3325155"/>
            <a:ext cx="8958695" cy="17566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(testovanie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myšiach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dramaticky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úspešné)</a:t>
            </a:r>
          </a:p>
          <a:p>
            <a:pPr marL="0" marR="0">
              <a:lnSpc>
                <a:spcPts val="3579"/>
              </a:lnSpc>
              <a:spcBef>
                <a:spcPts val="1402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Výskum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červoch: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zvýšenie</a:t>
            </a:r>
            <a:r>
              <a:rPr sz="3200" spc="-4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 400 percent</a:t>
            </a:r>
          </a:p>
          <a:p>
            <a:pPr marL="0" marR="0">
              <a:lnSpc>
                <a:spcPts val="3582"/>
              </a:lnSpc>
              <a:spcBef>
                <a:spcPts val="133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Výskum</a:t>
            </a:r>
            <a:r>
              <a:rPr sz="3200" spc="-3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rastových</a:t>
            </a:r>
            <a:r>
              <a:rPr sz="3200" spc="-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hormónov u starších</a:t>
            </a:r>
            <a:r>
              <a:rPr sz="3200" spc="-4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ľudí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3224" y="5220398"/>
            <a:ext cx="8328997" cy="946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Pridanie: zvýšenie</a:t>
            </a:r>
            <a:r>
              <a:rPr sz="3200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imunity,</a:t>
            </a:r>
            <a:r>
              <a:rPr sz="32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svalovej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hmoty,</a:t>
            </a:r>
          </a:p>
          <a:p>
            <a:pPr marL="457504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zníženie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tuku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96816" y="628015"/>
            <a:ext cx="2236483" cy="663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Na úvod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592490"/>
            <a:ext cx="249236" cy="808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38"/>
              </a:lnSpc>
              <a:spcBef>
                <a:spcPts val="0"/>
              </a:spcBef>
              <a:spcAft>
                <a:spcPts val="0"/>
              </a:spcAft>
            </a:pPr>
            <a:r>
              <a:rPr sz="12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541"/>
              </a:lnSpc>
              <a:spcBef>
                <a:spcPts val="3033"/>
              </a:spcBef>
              <a:spcAft>
                <a:spcPts val="0"/>
              </a:spcAft>
            </a:pPr>
            <a:r>
              <a:rPr sz="12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423397"/>
            <a:ext cx="5277761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Užšie poňatie</a:t>
            </a:r>
            <a:r>
              <a:rPr sz="2800" spc="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- medicínska etika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1997669"/>
            <a:ext cx="8329756" cy="435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6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Širší poňatie</a:t>
            </a:r>
            <a:r>
              <a:rPr sz="2800" spc="79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- najvyššou hodnotou</a:t>
            </a:r>
            <a:r>
              <a:rPr sz="2800" spc="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i dobrom</a:t>
            </a:r>
            <a:r>
              <a:rPr sz="280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– život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2396090"/>
            <a:ext cx="6807536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(ľudský?) (zahŕňa</a:t>
            </a:r>
            <a:r>
              <a:rPr sz="28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i environmentálnu</a:t>
            </a:r>
            <a:r>
              <a:rPr sz="2800" spc="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etiku)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11428" y="2970638"/>
            <a:ext cx="1732855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Úlohy BE: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1428" y="3714533"/>
            <a:ext cx="249052" cy="233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38"/>
              </a:lnSpc>
              <a:spcBef>
                <a:spcPts val="0"/>
              </a:spcBef>
              <a:spcAft>
                <a:spcPts val="0"/>
              </a:spcAft>
            </a:pPr>
            <a:r>
              <a:rPr sz="12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3545440"/>
            <a:ext cx="8525333" cy="8310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Užšie: kritická</a:t>
            </a:r>
            <a:r>
              <a:rPr sz="28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analýza aspektov</a:t>
            </a:r>
            <a:r>
              <a:rPr sz="2800" spc="4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vedeckého výskumu</a:t>
            </a:r>
          </a:p>
          <a:p>
            <a:pPr marL="0" marR="0">
              <a:lnSpc>
                <a:spcPts val="311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– cez hodnotenie</a:t>
            </a:r>
            <a:r>
              <a:rPr sz="2800" spc="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motivácie a jeho aplikácie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4821" y="4339444"/>
            <a:ext cx="8156113" cy="831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(predĺženie</a:t>
            </a:r>
            <a:r>
              <a:rPr sz="2800" spc="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života, rozhodovanie o pohlaví dieťaťa,</a:t>
            </a:r>
          </a:p>
          <a:p>
            <a:pPr marL="0" marR="0">
              <a:lnSpc>
                <a:spcPts val="3120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prirodzené</a:t>
            </a:r>
            <a:r>
              <a:rPr sz="2800" spc="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biologické hranice matky, a pod.)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11428" y="5479579"/>
            <a:ext cx="249052" cy="233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38"/>
              </a:lnSpc>
              <a:spcBef>
                <a:spcPts val="0"/>
              </a:spcBef>
              <a:spcAft>
                <a:spcPts val="0"/>
              </a:spcAft>
            </a:pPr>
            <a:r>
              <a:rPr sz="12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34821" y="5310487"/>
            <a:ext cx="8731832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Širšie: Kritická analýza vplyvu moci vedy a techniky na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34821" y="5708250"/>
            <a:ext cx="804644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svet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1428" y="6452246"/>
            <a:ext cx="249052" cy="80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38"/>
              </a:lnSpc>
              <a:spcBef>
                <a:spcPts val="0"/>
              </a:spcBef>
              <a:spcAft>
                <a:spcPts val="0"/>
              </a:spcAft>
            </a:pPr>
            <a:r>
              <a:rPr sz="12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538"/>
              </a:lnSpc>
              <a:spcBef>
                <a:spcPts val="3035"/>
              </a:spcBef>
              <a:spcAft>
                <a:spcPts val="0"/>
              </a:spcAft>
            </a:pPr>
            <a:r>
              <a:rPr sz="12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34821" y="6283154"/>
            <a:ext cx="5533106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Dopady</a:t>
            </a:r>
            <a:r>
              <a:rPr sz="2800" spc="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na zdravie, dopady na ŽP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4821" y="6857702"/>
            <a:ext cx="7545114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Má</a:t>
            </a:r>
            <a:r>
              <a:rPr sz="2800" spc="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byť BE</a:t>
            </a:r>
            <a:r>
              <a:rPr sz="28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deskriptívnou alebo preskriptívnou?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8175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01239" y="608225"/>
            <a:ext cx="5624714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Génový enhancement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7484470" cy="1400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 zárodočných</a:t>
            </a:r>
            <a:r>
              <a:rPr sz="3200" spc="-4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buniek: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možno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docieliť</a:t>
            </a:r>
          </a:p>
          <a:p>
            <a:pPr marL="457504" marR="0">
              <a:lnSpc>
                <a:spcPts val="356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zmiernenie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utrpenia,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výskyt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dedičných</a:t>
            </a:r>
          </a:p>
          <a:p>
            <a:pPr marL="457504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ochorení,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prevencia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3224" y="3325155"/>
            <a:ext cx="9004870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Párom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 genetickými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vadami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umožňuje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zdravé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60729" y="3779837"/>
            <a:ext cx="1074300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dieťa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3224" y="4410773"/>
            <a:ext cx="243848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Problémy: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03224" y="5042091"/>
            <a:ext cx="7873407" cy="1125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Génový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doping v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športe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bez odhalenia</a:t>
            </a:r>
          </a:p>
          <a:p>
            <a:pPr marL="0" marR="0">
              <a:lnSpc>
                <a:spcPts val="3579"/>
              </a:lnSpc>
              <a:spcBef>
                <a:spcPts val="140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Myšlienka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dizajnu detí rodičmi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960605-60C0-4180-A3C5-0F8294178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554" y="446265"/>
            <a:ext cx="6797992" cy="1849930"/>
          </a:xfrm>
        </p:spPr>
        <p:txBody>
          <a:bodyPr/>
          <a:lstStyle/>
          <a:p>
            <a:pPr marL="0" marR="0" algn="ctr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3600" dirty="0" err="1">
                <a:solidFill>
                  <a:srgbClr val="000000"/>
                </a:solidFill>
                <a:latin typeface="Arial"/>
                <a:cs typeface="Arial"/>
              </a:rPr>
              <a:t>Spoločenská</a:t>
            </a:r>
            <a:r>
              <a:rPr lang="cs-CZ" sz="36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3600" dirty="0" err="1">
                <a:solidFill>
                  <a:srgbClr val="000000"/>
                </a:solidFill>
                <a:latin typeface="Arial"/>
                <a:cs typeface="Arial"/>
              </a:rPr>
              <a:t>regulácia</a:t>
            </a:r>
            <a:r>
              <a:rPr lang="cs-CZ" sz="3600" dirty="0">
                <a:solidFill>
                  <a:srgbClr val="000000"/>
                </a:solidFill>
                <a:latin typeface="Arial"/>
                <a:cs typeface="Arial"/>
              </a:rPr>
              <a:t> životného </a:t>
            </a:r>
            <a:r>
              <a:rPr lang="cs-CZ" sz="3600" dirty="0" err="1">
                <a:solidFill>
                  <a:srgbClr val="000000"/>
                </a:solidFill>
                <a:latin typeface="Arial"/>
                <a:cs typeface="Arial"/>
              </a:rPr>
              <a:t>štýlu</a:t>
            </a:r>
            <a:r>
              <a:rPr lang="cs-CZ" sz="3600" dirty="0">
                <a:solidFill>
                  <a:srgbClr val="000000"/>
                </a:solidFill>
                <a:latin typeface="Arial"/>
                <a:cs typeface="Arial"/>
              </a:rPr>
              <a:t> a bioetika</a:t>
            </a:r>
            <a:br>
              <a:rPr lang="cs-CZ" sz="3600" dirty="0">
                <a:solidFill>
                  <a:srgbClr val="000000"/>
                </a:solidFill>
                <a:latin typeface="Arial"/>
                <a:cs typeface="Arial"/>
              </a:rPr>
            </a:br>
            <a:endParaRPr lang="cs-CZ" sz="3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C88601-23BE-482E-9ACA-2D3B93FF3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41C253-37F2-40B1-9FCA-D5E4FEAA2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0" t="5512" r="18250" b="11867"/>
          <a:stretch/>
        </p:blipFill>
        <p:spPr>
          <a:xfrm>
            <a:off x="1312518" y="1983508"/>
            <a:ext cx="7446064" cy="51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56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50061" y="316230"/>
            <a:ext cx="8330665" cy="1286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Spoločenská</a:t>
            </a:r>
            <a:r>
              <a:rPr sz="44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regulácia životného</a:t>
            </a:r>
          </a:p>
          <a:p>
            <a:pPr marL="3513099" marR="0">
              <a:lnSpc>
                <a:spcPts val="4911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4400" dirty="0">
                <a:solidFill>
                  <a:srgbClr val="000000"/>
                </a:solidFill>
                <a:latin typeface="Arial"/>
                <a:cs typeface="Arial"/>
              </a:rPr>
              <a:t>š</a:t>
            </a:r>
            <a:r>
              <a:rPr sz="4400" dirty="0" err="1">
                <a:solidFill>
                  <a:srgbClr val="000000"/>
                </a:solidFill>
                <a:latin typeface="Arial"/>
                <a:cs typeface="Arial"/>
              </a:rPr>
              <a:t>týlu</a:t>
            </a:r>
            <a:r>
              <a:rPr lang="sk-SK" sz="4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sz="4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1428" y="1935185"/>
            <a:ext cx="235245" cy="22772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18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318"/>
              </a:lnSpc>
              <a:spcBef>
                <a:spcPts val="2764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318"/>
              </a:lnSpc>
              <a:spcBef>
                <a:spcPts val="2799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318"/>
              </a:lnSpc>
              <a:spcBef>
                <a:spcPts val="2711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318"/>
              </a:lnSpc>
              <a:spcBef>
                <a:spcPts val="276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789854"/>
            <a:ext cx="3370834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400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2400" dirty="0" err="1">
                <a:solidFill>
                  <a:srgbClr val="000000"/>
                </a:solidFill>
                <a:latin typeface="Arial"/>
                <a:cs typeface="Arial"/>
              </a:rPr>
              <a:t>rogy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, alkohol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2308395"/>
            <a:ext cx="4102349" cy="895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Nepripútanie</a:t>
            </a:r>
            <a:r>
              <a:rPr sz="2400" spc="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sa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pásmi</a:t>
            </a:r>
            <a:r>
              <a:rPr sz="2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v aute</a:t>
            </a:r>
          </a:p>
          <a:p>
            <a:pPr marL="0" marR="0">
              <a:lnSpc>
                <a:spcPts val="2681"/>
              </a:lnSpc>
              <a:spcBef>
                <a:spcPts val="1336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Násilná</a:t>
            </a:r>
            <a:r>
              <a:rPr sz="2400" spc="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kriminalita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3343191"/>
            <a:ext cx="5576641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400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2400" dirty="0" err="1">
                <a:solidFill>
                  <a:srgbClr val="000000"/>
                </a:solidFill>
                <a:latin typeface="Arial"/>
                <a:cs typeface="Arial"/>
              </a:rPr>
              <a:t>ridrahá</a:t>
            </a:r>
            <a:r>
              <a:rPr sz="240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liečba</a:t>
            </a:r>
            <a:r>
              <a:rPr sz="2400" spc="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→ prevencia</a:t>
            </a:r>
            <a:r>
              <a:rPr sz="240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→sloboda?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3861605"/>
            <a:ext cx="7952888" cy="718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Drahé patenty → povinné</a:t>
            </a:r>
            <a:r>
              <a:rPr sz="2400" spc="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zdieľanie</a:t>
            </a:r>
            <a:r>
              <a:rPr sz="2400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→ zákaz súkromného</a:t>
            </a:r>
          </a:p>
          <a:p>
            <a:pPr marL="0" marR="0">
              <a:lnSpc>
                <a:spcPts val="2675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vlastníctva?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1428" y="4864948"/>
            <a:ext cx="235245" cy="1063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18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318"/>
              </a:lnSpc>
              <a:spcBef>
                <a:spcPts val="549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4719617"/>
            <a:ext cx="7645654" cy="720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Opačne: chudoba</a:t>
            </a:r>
            <a:r>
              <a:rPr sz="240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→ nelegálne</a:t>
            </a:r>
            <a:r>
              <a:rPr sz="2400" spc="4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transplantácie</a:t>
            </a:r>
            <a:r>
              <a:rPr sz="240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→ radšej</a:t>
            </a:r>
          </a:p>
          <a:p>
            <a:pPr marL="0" marR="0">
              <a:lnSpc>
                <a:spcPts val="2681"/>
              </a:lnSpc>
              <a:spcBef>
                <a:spcPts val="9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základný</a:t>
            </a:r>
            <a:r>
              <a:rPr sz="2400" spc="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minimálny</a:t>
            </a:r>
            <a:r>
              <a:rPr sz="240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príjem?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4821" y="5578010"/>
            <a:ext cx="8224463" cy="719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Sexuálny</a:t>
            </a:r>
            <a:r>
              <a:rPr sz="2400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a rodinný</a:t>
            </a:r>
            <a:r>
              <a:rPr sz="2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život mentálne</a:t>
            </a:r>
            <a:r>
              <a:rPr sz="2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postihnutých</a:t>
            </a:r>
            <a:r>
              <a:rPr sz="2400" spc="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ľudí? Kto je</a:t>
            </a:r>
          </a:p>
          <a:p>
            <a:pPr marL="0" marR="0">
              <a:lnSpc>
                <a:spcPts val="2681"/>
              </a:lnSpc>
              <a:spcBef>
                <a:spcPts val="6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oprávnený</a:t>
            </a:r>
            <a:r>
              <a:rPr sz="2400" spc="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rozhodovať?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11428" y="6581607"/>
            <a:ext cx="235245" cy="723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18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318"/>
              </a:lnSpc>
              <a:spcBef>
                <a:spcPts val="2761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34821" y="6436276"/>
            <a:ext cx="1969889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Preľudnenie?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34821" y="6954436"/>
            <a:ext cx="5052716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Regulácia</a:t>
            </a:r>
            <a:r>
              <a:rPr sz="2400" spc="4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modifikovaných</a:t>
            </a:r>
            <a:r>
              <a:rPr sz="2400" spc="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potravín?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322D1-BA48-1B26-2F84-510C1D3C2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Pandemie Covid 19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06A0B6-637E-7EA5-8C76-5422F5EE5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9DD389-56DD-2474-3BE9-21ADC4F7A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1" t="20833" r="16484" b="12083"/>
          <a:stretch/>
        </p:blipFill>
        <p:spPr>
          <a:xfrm>
            <a:off x="1911935" y="2247916"/>
            <a:ext cx="6483271" cy="380026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032DFB-3E2E-5701-784C-C16B40187C21}"/>
              </a:ext>
            </a:extLst>
          </p:cNvPr>
          <p:cNvSpPr txBox="1"/>
          <p:nvPr/>
        </p:nvSpPr>
        <p:spPr>
          <a:xfrm>
            <a:off x="417007" y="6042190"/>
            <a:ext cx="9166273" cy="27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5294"/>
            <a:r>
              <a:rPr lang="cs-CZ" sz="1156" dirty="0">
                <a:solidFill>
                  <a:prstClr val="black"/>
                </a:solidFill>
                <a:latin typeface="Calibri" panose="020F0502020204030204"/>
              </a:rPr>
              <a:t>Daniel D. Novotný: Strategie boje s epidemií: vítězové a poražení? In: </a:t>
            </a:r>
            <a:r>
              <a:rPr lang="en-US" sz="1156" dirty="0">
                <a:solidFill>
                  <a:prstClr val="black"/>
                </a:solidFill>
                <a:latin typeface="Calibri" panose="020F0502020204030204"/>
              </a:rPr>
              <a:t>Journal of Medical Law and Bioethics</a:t>
            </a:r>
            <a:r>
              <a:rPr lang="cs-CZ" sz="1156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1156" dirty="0">
                <a:solidFill>
                  <a:prstClr val="black"/>
                </a:solidFill>
                <a:latin typeface="Calibri" panose="020F0502020204030204"/>
              </a:rPr>
              <a:t>Vol 11, No 2 (2021), ISSN 1804-8137</a:t>
            </a:r>
            <a:r>
              <a:rPr lang="cs-CZ" sz="1156" dirty="0">
                <a:solidFill>
                  <a:prstClr val="black"/>
                </a:solidFill>
                <a:latin typeface="Calibri" panose="020F0502020204030204"/>
              </a:rPr>
              <a:t> s. 6.</a:t>
            </a:r>
          </a:p>
        </p:txBody>
      </p:sp>
    </p:spTree>
    <p:extLst>
      <p:ext uri="{BB962C8B-B14F-4D97-AF65-F5344CB8AC3E}">
        <p14:creationId xmlns:p14="http://schemas.microsoft.com/office/powerpoint/2010/main" val="1159811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AF648-9579-6D98-FA9E-83FFA61BE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67E969-3597-0D67-C601-E5690FCF2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07" y="5728215"/>
            <a:ext cx="1424116" cy="744842"/>
          </a:xfrm>
        </p:spPr>
        <p:txBody>
          <a:bodyPr>
            <a:normAutofit fontScale="32500" lnSpcReduction="20000"/>
          </a:bodyPr>
          <a:lstStyle/>
          <a:p>
            <a:r>
              <a:rPr lang="cs-CZ" dirty="0"/>
              <a:t>Daniel D. Novotný: Strategie boje s epidemií: vítězové a poražení? In: </a:t>
            </a:r>
            <a:r>
              <a:rPr lang="en-US" dirty="0"/>
              <a:t>Journal of Medical Law and Bioethics</a:t>
            </a:r>
            <a:r>
              <a:rPr lang="cs-CZ" dirty="0"/>
              <a:t>. </a:t>
            </a:r>
            <a:r>
              <a:rPr lang="en-US" dirty="0"/>
              <a:t>Vol 11, No 2 (2021), ISSN 1804-8137</a:t>
            </a:r>
            <a:r>
              <a:rPr lang="cs-CZ" dirty="0"/>
              <a:t> s. 15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1FA076-50F3-6AC7-BE85-0835AB474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5" t="44306" r="18906" b="33333"/>
          <a:stretch/>
        </p:blipFill>
        <p:spPr>
          <a:xfrm>
            <a:off x="2371254" y="5839679"/>
            <a:ext cx="5838091" cy="12667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D56614-A107-70B6-3460-2C540B26F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40" t="21527" r="19610" b="15024"/>
          <a:stretch/>
        </p:blipFill>
        <p:spPr>
          <a:xfrm>
            <a:off x="463042" y="370356"/>
            <a:ext cx="9145016" cy="53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02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B47D50-83F1-43C4-A887-85F80669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446" y="96466"/>
            <a:ext cx="5251574" cy="1849930"/>
          </a:xfrm>
        </p:spPr>
        <p:txBody>
          <a:bodyPr/>
          <a:lstStyle/>
          <a:p>
            <a:pPr marL="0" marR="0" algn="ctr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3600" dirty="0" err="1">
                <a:solidFill>
                  <a:srgbClr val="000000"/>
                </a:solidFill>
                <a:latin typeface="Arial"/>
                <a:cs typeface="Arial"/>
              </a:rPr>
              <a:t>Spoločenská</a:t>
            </a:r>
            <a:r>
              <a:rPr lang="cs-CZ" sz="36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3600" dirty="0" err="1">
                <a:solidFill>
                  <a:srgbClr val="000000"/>
                </a:solidFill>
                <a:latin typeface="Arial"/>
                <a:cs typeface="Arial"/>
              </a:rPr>
              <a:t>regulácia</a:t>
            </a:r>
            <a:r>
              <a:rPr lang="cs-CZ" sz="3600" dirty="0">
                <a:solidFill>
                  <a:srgbClr val="000000"/>
                </a:solidFill>
                <a:latin typeface="Arial"/>
                <a:cs typeface="Arial"/>
              </a:rPr>
              <a:t> životného </a:t>
            </a:r>
            <a:r>
              <a:rPr lang="cs-CZ" sz="3600" dirty="0" err="1">
                <a:solidFill>
                  <a:srgbClr val="000000"/>
                </a:solidFill>
                <a:latin typeface="Arial"/>
                <a:cs typeface="Arial"/>
              </a:rPr>
              <a:t>štýlu</a:t>
            </a:r>
            <a:br>
              <a:rPr lang="cs-CZ" sz="3600" dirty="0">
                <a:solidFill>
                  <a:srgbClr val="000000"/>
                </a:solidFill>
                <a:latin typeface="Arial"/>
                <a:cs typeface="Arial"/>
              </a:rPr>
            </a:b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5FC612-1811-41FE-B49D-2B3B9D00A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2459482"/>
            <a:ext cx="6797992" cy="27699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5923E5-B42B-4549-A10B-4EC1DD4B2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2" t="34959" r="55250" b="15772"/>
          <a:stretch/>
        </p:blipFill>
        <p:spPr>
          <a:xfrm>
            <a:off x="6061733" y="2688567"/>
            <a:ext cx="4009367" cy="4619156"/>
          </a:xfrm>
          <a:prstGeom prst="rect">
            <a:avLst/>
          </a:prstGeom>
        </p:spPr>
      </p:pic>
      <p:pic>
        <p:nvPicPr>
          <p:cNvPr id="3076" name="Picture 4" descr="Kybernemoc! obálka knihy">
            <a:extLst>
              <a:ext uri="{FF2B5EF4-FFF2-40B4-BE49-F238E27FC236}">
                <a16:creationId xmlns:a16="http://schemas.microsoft.com/office/drawing/2014/main" id="{15761787-9700-448A-891D-885AEF4B1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06" y="83139"/>
            <a:ext cx="3118560" cy="475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yber a eko obálka knihy">
            <a:extLst>
              <a:ext uri="{FF2B5EF4-FFF2-40B4-BE49-F238E27FC236}">
                <a16:creationId xmlns:a16="http://schemas.microsoft.com/office/drawing/2014/main" id="{35434104-151C-4AF6-988A-CB5CE1A12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70" y="1733693"/>
            <a:ext cx="3118560" cy="485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226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AEC10-BC5D-4AC4-BC5C-450A9FBD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194388" cy="430887"/>
          </a:xfrm>
        </p:spPr>
        <p:txBody>
          <a:bodyPr/>
          <a:lstStyle/>
          <a:p>
            <a:pPr algn="ctr"/>
            <a:r>
              <a:rPr lang="sk-SK" sz="2800" dirty="0" err="1"/>
              <a:t>Surogacie</a:t>
            </a:r>
            <a:r>
              <a:rPr lang="sk-SK" sz="2800" dirty="0"/>
              <a:t> a reprodukční </a:t>
            </a:r>
            <a:r>
              <a:rPr lang="sk-SK" sz="2800" dirty="0" err="1"/>
              <a:t>turismus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D7ECB1-AD58-4D12-A863-3678801D4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50 nemluvňat je bez rodičů. Obchod s dětmi na Ukrajině zastavil virus -  Seznam Zprávy">
            <a:extLst>
              <a:ext uri="{FF2B5EF4-FFF2-40B4-BE49-F238E27FC236}">
                <a16:creationId xmlns:a16="http://schemas.microsoft.com/office/drawing/2014/main" id="{77699FFC-0A6B-498D-B529-FB1509B9D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6" y="1144902"/>
            <a:ext cx="4898488" cy="22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B61777F-3BC6-449C-BBD2-684C656A6055}"/>
              </a:ext>
            </a:extLst>
          </p:cNvPr>
          <p:cNvSpPr txBox="1"/>
          <p:nvPr/>
        </p:nvSpPr>
        <p:spPr>
          <a:xfrm>
            <a:off x="241857" y="3997268"/>
            <a:ext cx="5144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dirty="0"/>
              <a:t>Vynosenie dieťaťa pre niekoho iného (náhradné materstvo). </a:t>
            </a:r>
          </a:p>
          <a:p>
            <a:pPr algn="just"/>
            <a:r>
              <a:rPr lang="sk-SK" dirty="0"/>
              <a:t>Obrázok z Ukrajiny z doby pandémie (2020), keď si „noví“ rodičia po dieťa nemohli prísť, </a:t>
            </a:r>
          </a:p>
          <a:p>
            <a:pPr algn="just"/>
            <a:r>
              <a:rPr lang="sk-SK" dirty="0"/>
              <a:t>ale pôvodná matka sa ho už vzdala.. Hromadenie novorodeniatok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E0406C-6E54-41BF-A6F2-96952A7AF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15" t="20256" r="34270" b="22544"/>
          <a:stretch/>
        </p:blipFill>
        <p:spPr>
          <a:xfrm>
            <a:off x="5655214" y="1140161"/>
            <a:ext cx="3412257" cy="416129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4A5B6FF-5639-42B4-905B-7766A66C608F}"/>
              </a:ext>
            </a:extLst>
          </p:cNvPr>
          <p:cNvSpPr txBox="1"/>
          <p:nvPr/>
        </p:nvSpPr>
        <p:spPr>
          <a:xfrm>
            <a:off x="5539606" y="5475792"/>
            <a:ext cx="3782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err="1"/>
              <a:t>Markoš</a:t>
            </a:r>
            <a:r>
              <a:rPr lang="sk-SK" sz="1200" dirty="0"/>
              <a:t>, Ján: Medzi dobrom a zlom. N Press, 2020, s. 47.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928229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AB42A-EFD4-6A09-DA47-B35CC9026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65882"/>
            <a:ext cx="8767672" cy="553998"/>
          </a:xfrm>
        </p:spPr>
        <p:txBody>
          <a:bodyPr/>
          <a:lstStyle/>
          <a:p>
            <a:pPr algn="ctr"/>
            <a:r>
              <a:rPr lang="cs-CZ" sz="3600" dirty="0"/>
              <a:t>Postup </a:t>
            </a:r>
            <a:r>
              <a:rPr lang="cs-CZ" sz="3600" i="1" dirty="0"/>
              <a:t>in vitro </a:t>
            </a:r>
            <a:r>
              <a:rPr lang="cs-CZ" sz="3600" dirty="0"/>
              <a:t>pro náhradní mateřství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467A72-54C5-B5A5-7D87-E2876ECC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055B34-1120-F41E-FACE-2143E0827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5" t="18970" r="12820" b="14410"/>
          <a:stretch/>
        </p:blipFill>
        <p:spPr>
          <a:xfrm>
            <a:off x="554544" y="1342598"/>
            <a:ext cx="8070228" cy="475252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0EE22E6-A46B-1C6F-4D85-419A4684421E}"/>
              </a:ext>
            </a:extLst>
          </p:cNvPr>
          <p:cNvSpPr txBox="1"/>
          <p:nvPr/>
        </p:nvSpPr>
        <p:spPr>
          <a:xfrm>
            <a:off x="571054" y="6543459"/>
            <a:ext cx="9289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Molina-</a:t>
            </a:r>
            <a:r>
              <a:rPr lang="cs-CZ" dirty="0" err="1"/>
              <a:t>Ricaurte</a:t>
            </a:r>
            <a:r>
              <a:rPr lang="cs-CZ" dirty="0"/>
              <a:t>, Carlos </a:t>
            </a:r>
            <a:r>
              <a:rPr lang="cs-CZ" dirty="0" err="1"/>
              <a:t>Jesus</a:t>
            </a:r>
            <a:r>
              <a:rPr lang="cs-CZ" dirty="0"/>
              <a:t>: </a:t>
            </a:r>
            <a:r>
              <a:rPr lang="en-US" b="1" dirty="0"/>
              <a:t>Surrogacy: challenges for the law in a globalized world</a:t>
            </a:r>
            <a:r>
              <a:rPr lang="cs-CZ" b="1" dirty="0"/>
              <a:t>. In: </a:t>
            </a:r>
            <a:r>
              <a:rPr lang="en-US" b="1" dirty="0"/>
              <a:t>EVISTA DE DIREITO SANITARIO-JOURNAL OF HEALTH LAW</a:t>
            </a:r>
            <a:r>
              <a:rPr lang="cs-CZ" b="1" dirty="0"/>
              <a:t>, </a:t>
            </a:r>
            <a:r>
              <a:rPr lang="cs-CZ" b="1" dirty="0" err="1"/>
              <a:t>Volume</a:t>
            </a:r>
            <a:r>
              <a:rPr lang="cs-CZ" b="1" dirty="0"/>
              <a:t> </a:t>
            </a:r>
            <a:r>
              <a:rPr lang="cs-CZ" dirty="0"/>
              <a:t>22, </a:t>
            </a:r>
            <a:r>
              <a:rPr lang="cs-CZ" b="1" dirty="0" err="1"/>
              <a:t>Issue</a:t>
            </a:r>
            <a:r>
              <a:rPr lang="cs-CZ" b="1" dirty="0"/>
              <a:t> </a:t>
            </a:r>
            <a:r>
              <a:rPr lang="cs-CZ" dirty="0"/>
              <a:t>2, 2022, e-</a:t>
            </a:r>
            <a:r>
              <a:rPr lang="cs-CZ" dirty="0" err="1"/>
              <a:t>issn</a:t>
            </a:r>
            <a:r>
              <a:rPr lang="cs-CZ" dirty="0"/>
              <a:t>: 2316-9044. </a:t>
            </a:r>
            <a:endParaRPr lang="pt-BR" dirty="0"/>
          </a:p>
          <a:p>
            <a:r>
              <a:rPr lang="pt-BR" dirty="0"/>
              <a:t>https://doi.org/10.11606/issn.2316-9044.rdisan.2022.185547</a:t>
            </a:r>
            <a:endParaRPr lang="en-US" b="1" dirty="0"/>
          </a:p>
          <a:p>
            <a:r>
              <a:rPr lang="cs-CZ" b="1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5962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EDBE97-A311-F687-FAED-E65974F9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134" y="609898"/>
            <a:ext cx="6797992" cy="615553"/>
          </a:xfrm>
        </p:spPr>
        <p:txBody>
          <a:bodyPr/>
          <a:lstStyle/>
          <a:p>
            <a:pPr algn="ctr"/>
            <a:r>
              <a:rPr lang="cs-CZ" sz="4000" dirty="0"/>
              <a:t>Rozšíření a zákazy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4BA6CC-AF24-30A9-34F8-0D4F39ECD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60" y="1762026"/>
            <a:ext cx="9122380" cy="4616648"/>
          </a:xfrm>
        </p:spPr>
        <p:txBody>
          <a:bodyPr/>
          <a:lstStyle/>
          <a:p>
            <a:r>
              <a:rPr lang="cs-CZ" sz="2400" dirty="0"/>
              <a:t>Nejdříve praxe ve většině krajin povolena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Časem zákazy:</a:t>
            </a:r>
          </a:p>
          <a:p>
            <a:r>
              <a:rPr lang="cs-CZ" sz="2400" dirty="0"/>
              <a:t>Německo, Francie, Belgie, Španělsko, Itálie, Švýcarsko, Rakousko, Norsko, Švédsko, Island, Estonsko, Moldavsko, Turecko, Saudská Arábie, Egypt (a další arabské země), </a:t>
            </a:r>
            <a:r>
              <a:rPr lang="cs-CZ" sz="2400" dirty="0" err="1"/>
              <a:t>Pakistán</a:t>
            </a:r>
            <a:r>
              <a:rPr lang="cs-CZ" sz="2400" dirty="0"/>
              <a:t>, Japonsko, Čína, Kanada (</a:t>
            </a:r>
            <a:r>
              <a:rPr lang="cs-CZ" sz="2400" dirty="0" err="1"/>
              <a:t>Quebec</a:t>
            </a:r>
            <a:r>
              <a:rPr lang="cs-CZ" sz="2400" dirty="0"/>
              <a:t>), USA (Arizona, Michigan, Indiana, Severní Dakota), Mexiko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Altruistické omezení: Indie, Austrálie, Kanada (kromě </a:t>
            </a:r>
            <a:r>
              <a:rPr lang="cs-CZ" sz="2400" dirty="0" err="1"/>
              <a:t>Quebecu</a:t>
            </a:r>
            <a:r>
              <a:rPr lang="cs-CZ" sz="2400" dirty="0"/>
              <a:t>), Spojené král., Řecko, Portugalsko, Nizozemsko, Dánsko, Maďarsko, Izrael, USA (NY, NJ, NM, </a:t>
            </a:r>
            <a:r>
              <a:rPr lang="cs-CZ" sz="2400" dirty="0" err="1"/>
              <a:t>Nebr</a:t>
            </a:r>
            <a:r>
              <a:rPr lang="cs-CZ" sz="2400" dirty="0"/>
              <a:t>., </a:t>
            </a:r>
            <a:r>
              <a:rPr lang="cs-CZ" sz="2400" dirty="0" err="1"/>
              <a:t>Virg</a:t>
            </a:r>
            <a:r>
              <a:rPr lang="cs-CZ" sz="2400" dirty="0"/>
              <a:t>, OR, WSH)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Žádná opatření: Rusko, Ukrajina, Gruzie, Arménie, Jihoafrická republika, USA (Kalifornie, Vermont a d.)</a:t>
            </a:r>
          </a:p>
          <a:p>
            <a:endParaRPr lang="cs-CZ" dirty="0"/>
          </a:p>
          <a:p>
            <a:r>
              <a:rPr lang="cs-CZ" dirty="0"/>
              <a:t>Molina-</a:t>
            </a:r>
            <a:r>
              <a:rPr lang="cs-CZ" dirty="0" err="1"/>
              <a:t>Ricaurte</a:t>
            </a:r>
            <a:r>
              <a:rPr lang="cs-CZ" dirty="0"/>
              <a:t>, Carlos </a:t>
            </a:r>
            <a:r>
              <a:rPr lang="cs-CZ" dirty="0" err="1"/>
              <a:t>Jesus</a:t>
            </a:r>
            <a:r>
              <a:rPr lang="cs-CZ" dirty="0"/>
              <a:t>, 2022. </a:t>
            </a:r>
          </a:p>
        </p:txBody>
      </p:sp>
    </p:spTree>
    <p:extLst>
      <p:ext uri="{BB962C8B-B14F-4D97-AF65-F5344CB8AC3E}">
        <p14:creationId xmlns:p14="http://schemas.microsoft.com/office/powerpoint/2010/main" val="306218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39033" y="628015"/>
            <a:ext cx="3352821" cy="663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Z histórie</a:t>
            </a:r>
            <a:r>
              <a:rPr sz="44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BE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981568"/>
            <a:ext cx="262860" cy="261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1428" y="1787058"/>
            <a:ext cx="4018882" cy="1124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392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Od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70. rokov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20. st.</a:t>
            </a:r>
          </a:p>
          <a:p>
            <a:pPr marL="0" marR="0">
              <a:lnSpc>
                <a:spcPts val="3579"/>
              </a:lnSpc>
              <a:spcBef>
                <a:spcPts val="1391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Chápanie problémov: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1428" y="3243822"/>
            <a:ext cx="262860" cy="261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3049588"/>
            <a:ext cx="6606748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Dogmaticky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stredovek: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(absolútne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3503464"/>
            <a:ext cx="8178626" cy="9473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presadzovanie</a:t>
            </a:r>
            <a:r>
              <a:rPr sz="3200" spc="-3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Hyppokratovej</a:t>
            </a:r>
            <a:r>
              <a:rPr sz="3200" spc="-4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prísahy,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vzťah</a:t>
            </a:r>
          </a:p>
          <a:p>
            <a:pPr marL="0" marR="0">
              <a:lnSpc>
                <a:spcPts val="357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moci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lekára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či odborníka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nad pacientom)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1428" y="4783316"/>
            <a:ext cx="262860" cy="892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757"/>
              </a:lnSpc>
              <a:spcBef>
                <a:spcPts val="3163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4588805"/>
            <a:ext cx="7778684" cy="1124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Cez</a:t>
            </a:r>
            <a:r>
              <a:rPr sz="3200" spc="87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optimistickú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racionalizáciu</a:t>
            </a:r>
            <a:r>
              <a:rPr sz="32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(moderna)</a:t>
            </a:r>
          </a:p>
          <a:p>
            <a:pPr marL="0" marR="0">
              <a:lnSpc>
                <a:spcPts val="3579"/>
              </a:lnSpc>
              <a:spcBef>
                <a:spcPts val="1391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 pluralitný pohľad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(postmoderna)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11021" y="6023139"/>
            <a:ext cx="249052" cy="770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38"/>
              </a:lnSpc>
              <a:spcBef>
                <a:spcPts val="0"/>
              </a:spcBef>
              <a:spcAft>
                <a:spcPts val="0"/>
              </a:spcAft>
            </a:pPr>
            <a:r>
              <a:rPr sz="12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538"/>
              </a:lnSpc>
              <a:spcBef>
                <a:spcPts val="2737"/>
              </a:spcBef>
              <a:spcAft>
                <a:spcPts val="0"/>
              </a:spcAft>
            </a:pPr>
            <a:r>
              <a:rPr sz="12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335658" y="5854046"/>
            <a:ext cx="2703380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i verejný diskurs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335658" y="6390749"/>
            <a:ext cx="7434274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poloteória</a:t>
            </a:r>
            <a:r>
              <a:rPr sz="2800" spc="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(má metodiku</a:t>
            </a:r>
            <a:r>
              <a:rPr sz="2800" spc="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ale je</a:t>
            </a:r>
            <a:r>
              <a:rPr sz="28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i otvorená iným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335658" y="6786988"/>
            <a:ext cx="1675037" cy="43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odborom)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83A4D-2165-6B34-A53E-64E1C2984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206" y="603480"/>
            <a:ext cx="6797992" cy="1354217"/>
          </a:xfrm>
        </p:spPr>
        <p:txBody>
          <a:bodyPr/>
          <a:lstStyle/>
          <a:p>
            <a:pPr algn="ctr"/>
            <a:r>
              <a:rPr lang="cs-CZ" sz="4400" dirty="0"/>
              <a:t>Reprodukční turismus povolen 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BA79D3-B790-A2E2-DDAE-0FEFE7FE0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2459482"/>
            <a:ext cx="8978364" cy="5755422"/>
          </a:xfrm>
        </p:spPr>
        <p:txBody>
          <a:bodyPr/>
          <a:lstStyle/>
          <a:p>
            <a:r>
              <a:rPr lang="cs-CZ" sz="2000" dirty="0"/>
              <a:t>Uznání zahraničního soudního rozsudku - zápisu zahraničního rodného listu do příslušných občanských rejstříků povoleno v: Albánii, Španělsku, Estonsku,</a:t>
            </a:r>
          </a:p>
          <a:p>
            <a:r>
              <a:rPr lang="cs-CZ" sz="2000" dirty="0"/>
              <a:t>Gruzii, Řecku, Maďarsku, Irsku, Nizozemsku, České republice, Spojeném království,</a:t>
            </a:r>
          </a:p>
          <a:p>
            <a:r>
              <a:rPr lang="cs-CZ" sz="2000" dirty="0"/>
              <a:t>Rusku, Slovinsku a na Ukrajině, Rakousko, Belgie, Finsko, Island, </a:t>
            </a:r>
          </a:p>
          <a:p>
            <a:endParaRPr lang="cs-CZ" sz="2000" dirty="0"/>
          </a:p>
          <a:p>
            <a:r>
              <a:rPr lang="cs-CZ" sz="2000" dirty="0"/>
              <a:t>Itálie - za předpokladu, že alespoň zamýšlený otec je biologickým otcem - a také Malta, Polsko, San Marino, Švédsko, Švýcarsko a Lucembursko, Německo, </a:t>
            </a:r>
          </a:p>
          <a:p>
            <a:endParaRPr lang="cs-CZ" sz="2000" dirty="0"/>
          </a:p>
          <a:p>
            <a:r>
              <a:rPr lang="cs-CZ" sz="2000" dirty="0"/>
              <a:t>Není možné v: Andorra, </a:t>
            </a:r>
            <a:r>
              <a:rPr lang="pt-BR" sz="2000" dirty="0"/>
              <a:t>Bosna a Hercegovina, Lotyšsko, Litva,</a:t>
            </a:r>
            <a:r>
              <a:rPr lang="cs-CZ" sz="2000" dirty="0"/>
              <a:t> </a:t>
            </a:r>
            <a:r>
              <a:rPr lang="pt-BR" sz="2000" dirty="0"/>
              <a:t>Moldavsko, Monako, Černá Hora, Rumunsko, Srbsko a Turecko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Členské státy odmítali jako formu podvodu do 2019</a:t>
            </a:r>
          </a:p>
          <a:p>
            <a:r>
              <a:rPr lang="cs-CZ" sz="2000" dirty="0"/>
              <a:t>2019: Evropský soud pro lidská práva (ESLP) stanovisko – státy musí uznat právní vztah mezi dítětem narozeným prostřednictvím náhradního mateřství v zahraničí a plánovanou matkou</a:t>
            </a:r>
          </a:p>
          <a:p>
            <a:r>
              <a:rPr lang="cs-CZ" sz="2000" dirty="0"/>
              <a:t>Molina-</a:t>
            </a:r>
            <a:r>
              <a:rPr lang="cs-CZ" sz="2000" dirty="0" err="1"/>
              <a:t>Ricaurte</a:t>
            </a:r>
            <a:r>
              <a:rPr lang="cs-CZ" sz="2000" dirty="0"/>
              <a:t>, Carlos </a:t>
            </a:r>
            <a:r>
              <a:rPr lang="cs-CZ" sz="2000" dirty="0" err="1"/>
              <a:t>Jesus</a:t>
            </a:r>
            <a:r>
              <a:rPr lang="cs-CZ" sz="2000" dirty="0"/>
              <a:t>, 2022. </a:t>
            </a:r>
          </a:p>
          <a:p>
            <a:endParaRPr lang="cs-CZ" dirty="0"/>
          </a:p>
          <a:p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5761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7669F1-D5DA-5930-4EC1-F6F1DB50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374" y="550994"/>
            <a:ext cx="2952328" cy="1460574"/>
          </a:xfrm>
        </p:spPr>
        <p:txBody>
          <a:bodyPr/>
          <a:lstStyle/>
          <a:p>
            <a:r>
              <a:rPr lang="cs-CZ" b="1" dirty="0"/>
              <a:t>Situace v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9FB620-A6A9-4363-7D8A-E616FB378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Na báze důvěry – náhradní matku nemůžou kontrolovat (zdraví, návyky, budoucnost)</a:t>
            </a:r>
          </a:p>
          <a:p>
            <a:r>
              <a:rPr lang="cs-CZ" dirty="0"/>
              <a:t>Odměna za mateřství – jako příjem nepovolena </a:t>
            </a:r>
          </a:p>
          <a:p>
            <a:r>
              <a:rPr lang="cs-CZ" dirty="0"/>
              <a:t>Komerční sprostředkovatel – nepovolen</a:t>
            </a:r>
          </a:p>
          <a:p>
            <a:r>
              <a:rPr lang="cs-CZ" dirty="0"/>
              <a:t>Přesto - až 100 dětí ročně (po porodu se matka na soudě zřekne rodičovských práv ve prospěch nových rodičů)</a:t>
            </a:r>
          </a:p>
          <a:p>
            <a:r>
              <a:rPr lang="cs-CZ" dirty="0"/>
              <a:t>Problémy: zdravotní závady dítěte, problémy nové rodiny (rozvod, závislosti, majetkové potíže, zhoršení vztahů, nepřijetí dítěte jako vlastního, pocit nevěry mužů, </a:t>
            </a:r>
            <a:r>
              <a:rPr lang="cs-CZ" dirty="0" err="1"/>
              <a:t>a.d</a:t>
            </a:r>
            <a:r>
              <a:rPr lang="cs-CZ" dirty="0"/>
              <a:t>.)</a:t>
            </a:r>
          </a:p>
          <a:p>
            <a:r>
              <a:rPr lang="cs-CZ" dirty="0"/>
              <a:t>Prodleva odevzdání: matky se nechtějí emocionálně navázat na dítě (“jednala jsem raději jako robot“)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AB01C9-ABBE-8186-41EC-BAE2A4F41D47}"/>
              </a:ext>
            </a:extLst>
          </p:cNvPr>
          <p:cNvSpPr txBox="1"/>
          <p:nvPr/>
        </p:nvSpPr>
        <p:spPr>
          <a:xfrm>
            <a:off x="692388" y="6156597"/>
            <a:ext cx="8867289" cy="321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5294"/>
            <a:r>
              <a:rPr lang="cs-CZ" sz="1487" dirty="0">
                <a:solidFill>
                  <a:prstClr val="black"/>
                </a:solidFill>
                <a:latin typeface="Calibri" panose="020F0502020204030204"/>
              </a:rPr>
              <a:t>https://www.idnes.cz/onadnes/vztahy/nahradni-surogatni-materstvi-u-nas-v-cesku.A161121_222050_deti_haa</a:t>
            </a:r>
          </a:p>
        </p:txBody>
      </p:sp>
    </p:spTree>
    <p:extLst>
      <p:ext uri="{BB962C8B-B14F-4D97-AF65-F5344CB8AC3E}">
        <p14:creationId xmlns:p14="http://schemas.microsoft.com/office/powerpoint/2010/main" val="1998068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4E47F3-ABC5-4F2C-8075-AF0E5125C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266396" cy="430887"/>
          </a:xfrm>
        </p:spPr>
        <p:txBody>
          <a:bodyPr/>
          <a:lstStyle/>
          <a:p>
            <a:pPr algn="ctr"/>
            <a:r>
              <a:rPr lang="sk-SK" sz="2800" dirty="0"/>
              <a:t>Typy asistovanej reprodukcie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BAB23B-6CD4-48E1-ADD4-4DE0734E3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75CF47A-08E9-4ECD-A1D7-4DEBB977F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5" t="20256" r="34270" b="8816"/>
          <a:stretch/>
        </p:blipFill>
        <p:spPr>
          <a:xfrm>
            <a:off x="352708" y="825980"/>
            <a:ext cx="4157043" cy="62862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C545926-8B94-4D88-9A98-582CA4DF9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90" t="46569" r="32840" b="15544"/>
          <a:stretch/>
        </p:blipFill>
        <p:spPr>
          <a:xfrm rot="10800000">
            <a:off x="4434884" y="2459482"/>
            <a:ext cx="5481547" cy="455912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61C1FF7-D807-470D-8E11-FE846E02B539}"/>
              </a:ext>
            </a:extLst>
          </p:cNvPr>
          <p:cNvSpPr txBox="1"/>
          <p:nvPr/>
        </p:nvSpPr>
        <p:spPr>
          <a:xfrm>
            <a:off x="499046" y="7186823"/>
            <a:ext cx="6192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 err="1"/>
              <a:t>Markoš</a:t>
            </a:r>
            <a:r>
              <a:rPr lang="sk-SK" sz="1100" dirty="0"/>
              <a:t>, Ján: Medzi dobrom a zlom. 2020, s. 41-42.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503845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365050" y="21249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19126" y="628015"/>
            <a:ext cx="7116001" cy="474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4400" dirty="0" err="1">
                <a:solidFill>
                  <a:srgbClr val="000000"/>
                </a:solidFill>
                <a:latin typeface="Arial"/>
                <a:cs typeface="Arial"/>
              </a:rPr>
              <a:t>Čo</a:t>
            </a:r>
            <a:r>
              <a:rPr lang="cs-CZ" sz="4400" dirty="0">
                <a:solidFill>
                  <a:srgbClr val="000000"/>
                </a:solidFill>
                <a:latin typeface="Arial"/>
                <a:cs typeface="Arial"/>
              </a:rPr>
              <a:t> so</a:t>
            </a:r>
            <a:r>
              <a:rPr lang="cs-CZ" sz="44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4400" dirty="0" err="1">
                <a:solidFill>
                  <a:srgbClr val="000000"/>
                </a:solidFill>
                <a:latin typeface="Arial"/>
                <a:cs typeface="Arial"/>
              </a:rPr>
              <a:t>zvyšnými</a:t>
            </a:r>
            <a:r>
              <a:rPr lang="cs-CZ" sz="44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4400" dirty="0" err="1">
                <a:solidFill>
                  <a:srgbClr val="000000"/>
                </a:solidFill>
                <a:latin typeface="Arial"/>
                <a:cs typeface="Arial"/>
              </a:rPr>
              <a:t>embryami</a:t>
            </a:r>
            <a:r>
              <a:rPr lang="cs-CZ" sz="4400" dirty="0">
                <a:solidFill>
                  <a:srgbClr val="000000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981568"/>
            <a:ext cx="262860" cy="1504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3163"/>
              </a:spcBef>
              <a:spcAft>
                <a:spcPts val="0"/>
              </a:spcAft>
            </a:pPr>
            <a:endParaRPr sz="145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marR="0">
              <a:lnSpc>
                <a:spcPts val="1757"/>
              </a:lnSpc>
              <a:spcBef>
                <a:spcPts val="321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757"/>
              </a:lnSpc>
              <a:spcBef>
                <a:spcPts val="3224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2418652"/>
            <a:ext cx="281683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Výber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jedincov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3049588"/>
            <a:ext cx="8020028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Môžu sa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„použiť“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gamety bez súhlasu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otca?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3682301"/>
            <a:ext cx="7935797" cy="94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Riešenie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neplodnosti vo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vysokom</a:t>
            </a:r>
            <a:r>
              <a:rPr sz="32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veku?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80</a:t>
            </a:r>
          </a:p>
          <a:p>
            <a:pPr marL="0" marR="0">
              <a:lnSpc>
                <a:spcPts val="3563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ročné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matky?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1428" y="4959810"/>
            <a:ext cx="263044" cy="261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0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4765590"/>
            <a:ext cx="7822314" cy="94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Preventívne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vyšetrenie</a:t>
            </a:r>
            <a:r>
              <a:rPr sz="3200" spc="-4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buniek embrya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ako</a:t>
            </a:r>
          </a:p>
          <a:p>
            <a:pPr marL="0" marR="0">
              <a:lnSpc>
                <a:spcPts val="3578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prevencia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proti chorým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plodom 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4821" y="5674550"/>
            <a:ext cx="7400306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interrupciou/voľba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vlastností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pohlavia?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537890"/>
            <a:ext cx="10071100" cy="7018610"/>
          </a:xfrm>
          <a:prstGeom prst="rect">
            <a:avLst/>
          </a:prstGeom>
          <a:blipFill>
            <a:blip r:embed="rId2" cstate="print"/>
            <a:stretch>
              <a:fillRect t="-7664"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92273" y="628015"/>
            <a:ext cx="4846338" cy="663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Problém interrupcií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981568"/>
            <a:ext cx="262860" cy="892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757"/>
              </a:lnSpc>
              <a:spcBef>
                <a:spcPts val="3163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787058"/>
            <a:ext cx="7735986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Realizácia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práva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život</a:t>
            </a:r>
            <a:r>
              <a:rPr sz="3200" spc="-3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vs. kvalita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života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2418652"/>
            <a:ext cx="6842435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Posvätnosť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života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vs.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autonómnosť 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2872803"/>
            <a:ext cx="2007328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autenticita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11428" y="3697683"/>
            <a:ext cx="263044" cy="261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0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4821" y="3503464"/>
            <a:ext cx="8701487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Problém interrupcií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znásilnení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(môže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si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za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3958145"/>
            <a:ext cx="1961432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sama...?!)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27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582289" y="316230"/>
            <a:ext cx="3065829" cy="663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Čo je smrť?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282659"/>
            <a:ext cx="235429" cy="12405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18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321"/>
              </a:lnSpc>
              <a:spcBef>
                <a:spcPts val="2759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318"/>
              </a:lnSpc>
              <a:spcBef>
                <a:spcPts val="275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137328"/>
            <a:ext cx="5986562" cy="1413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Smrť – niečo</a:t>
            </a:r>
            <a:r>
              <a:rPr sz="2400" spc="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ireverzibilné,</a:t>
            </a:r>
            <a:r>
              <a:rPr sz="2400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definitívne</a:t>
            </a:r>
          </a:p>
          <a:p>
            <a:pPr marL="0" marR="0">
              <a:lnSpc>
                <a:spcPts val="2683"/>
              </a:lnSpc>
              <a:spcBef>
                <a:spcPts val="1396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Náboženská</a:t>
            </a:r>
            <a:r>
              <a:rPr sz="2400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verzia oddelenia</a:t>
            </a:r>
            <a:r>
              <a:rPr sz="2400" spc="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duše</a:t>
            </a:r>
            <a:r>
              <a:rPr sz="2400" spc="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od tela;</a:t>
            </a:r>
          </a:p>
          <a:p>
            <a:pPr marL="0" marR="0">
              <a:lnSpc>
                <a:spcPts val="2681"/>
              </a:lnSpc>
              <a:spcBef>
                <a:spcPts val="1338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Medicínske</a:t>
            </a:r>
            <a:r>
              <a:rPr sz="2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varianty: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11021" y="2813439"/>
            <a:ext cx="221621" cy="1023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101"/>
              </a:lnSpc>
              <a:spcBef>
                <a:spcPts val="2223"/>
              </a:spcBef>
              <a:spcAft>
                <a:spcPts val="0"/>
              </a:spcAft>
            </a:pPr>
            <a:r>
              <a:rPr sz="9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098"/>
              </a:lnSpc>
              <a:spcBef>
                <a:spcPts val="2289"/>
              </a:spcBef>
              <a:spcAft>
                <a:spcPts val="0"/>
              </a:spcAft>
            </a:pPr>
            <a:r>
              <a:rPr sz="9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35658" y="2691870"/>
            <a:ext cx="5921080" cy="744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Smrť</a:t>
            </a:r>
            <a:r>
              <a:rPr sz="20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zástavou</a:t>
            </a:r>
            <a:r>
              <a:rPr sz="2000" spc="-3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srdečnej</a:t>
            </a:r>
            <a:r>
              <a:rPr sz="20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činnosti</a:t>
            </a:r>
            <a:r>
              <a:rPr sz="20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(dilema</a:t>
            </a:r>
            <a:r>
              <a:rPr sz="20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odpojenia)</a:t>
            </a:r>
          </a:p>
          <a:p>
            <a:pPr marL="0" marR="0">
              <a:lnSpc>
                <a:spcPts val="2241"/>
              </a:lnSpc>
              <a:spcBef>
                <a:spcPts val="1132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Mozgová</a:t>
            </a:r>
            <a:r>
              <a:rPr sz="20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smrť</a:t>
            </a:r>
            <a:r>
              <a:rPr sz="20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(riadenie</a:t>
            </a:r>
            <a:r>
              <a:rPr sz="20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tela a</a:t>
            </a:r>
            <a:r>
              <a:rPr sz="20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činov)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35658" y="3538071"/>
            <a:ext cx="7896320" cy="605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Koniec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funkcií</a:t>
            </a:r>
            <a:r>
              <a:rPr sz="20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neokortexu</a:t>
            </a:r>
            <a:r>
              <a:rPr sz="20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– miesto</a:t>
            </a:r>
            <a:r>
              <a:rPr sz="20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osobných</a:t>
            </a:r>
            <a:r>
              <a:rPr sz="20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charakteristík</a:t>
            </a:r>
            <a:r>
              <a:rPr sz="20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20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zvyšné</a:t>
            </a:r>
          </a:p>
          <a:p>
            <a:pPr marL="0" marR="0">
              <a:lnSpc>
                <a:spcPts val="2231"/>
              </a:lnSpc>
              <a:spcBef>
                <a:spcPts val="5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časti</a:t>
            </a:r>
            <a:r>
              <a:rPr sz="20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mozgu</a:t>
            </a:r>
            <a:r>
              <a:rPr sz="20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i tela</a:t>
            </a:r>
            <a:r>
              <a:rPr sz="20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fungujú</a:t>
            </a:r>
            <a:r>
              <a:rPr sz="20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(osoba</a:t>
            </a:r>
            <a:r>
              <a:rPr sz="2000" spc="-3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v človeku</a:t>
            </a:r>
            <a:r>
              <a:rPr sz="20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považovaná</a:t>
            </a:r>
            <a:r>
              <a:rPr sz="20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za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mŕtvu)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1428" y="4389206"/>
            <a:ext cx="235245" cy="1242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18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318"/>
              </a:lnSpc>
              <a:spcBef>
                <a:spcPts val="2763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318"/>
              </a:lnSpc>
              <a:spcBef>
                <a:spcPts val="2761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4243599"/>
            <a:ext cx="4759834" cy="378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3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Tradičná</a:t>
            </a:r>
            <a:r>
              <a:rPr sz="2400" spc="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verzia</a:t>
            </a:r>
            <a:r>
              <a:rPr sz="2400" spc="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smrti/</a:t>
            </a:r>
            <a:r>
              <a:rPr sz="24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resuscitácia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4821" y="4762289"/>
            <a:ext cx="5573060" cy="378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Smrť a ontologické</a:t>
            </a:r>
            <a:r>
              <a:rPr sz="240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predpoklady</a:t>
            </a:r>
            <a:r>
              <a:rPr sz="2400" spc="4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→ etika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34821" y="5280449"/>
            <a:ext cx="7351445" cy="718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Utrpenie – zlo?</a:t>
            </a:r>
            <a:r>
              <a:rPr sz="24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(budhistická</a:t>
            </a:r>
            <a:r>
              <a:rPr sz="240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verzia</a:t>
            </a:r>
            <a:r>
              <a:rPr sz="2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vs.</a:t>
            </a:r>
            <a:r>
              <a:rPr sz="24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kresťanská</a:t>
            </a:r>
            <a:r>
              <a:rPr sz="2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vs.</a:t>
            </a:r>
          </a:p>
          <a:p>
            <a:pPr marL="0" marR="0">
              <a:lnSpc>
                <a:spcPts val="2676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eudaimonická</a:t>
            </a:r>
            <a:r>
              <a:rPr sz="2400" spc="4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- utilitaristická)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B51595-405D-4709-8A49-F88363C89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5882020" cy="430887"/>
          </a:xfrm>
        </p:spPr>
        <p:txBody>
          <a:bodyPr/>
          <a:lstStyle/>
          <a:p>
            <a:pPr algn="ctr"/>
            <a:r>
              <a:rPr lang="sk-SK" sz="2800" dirty="0"/>
              <a:t>Je alebo nie je zosnulý ešte s nami?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9FBB61-BFC5-4F93-9B8C-6800C1591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46" y="6220877"/>
            <a:ext cx="2664296" cy="984885"/>
          </a:xfrm>
        </p:spPr>
        <p:txBody>
          <a:bodyPr/>
          <a:lstStyle/>
          <a:p>
            <a:r>
              <a:rPr lang="sk-SK" dirty="0"/>
              <a:t>Ján </a:t>
            </a:r>
            <a:r>
              <a:rPr lang="sk-SK" dirty="0" err="1"/>
              <a:t>Markoš</a:t>
            </a:r>
            <a:r>
              <a:rPr lang="sk-SK" dirty="0"/>
              <a:t>.  Bližšie k sebe</a:t>
            </a:r>
            <a:r>
              <a:rPr lang="sk-SK" sz="3200" dirty="0"/>
              <a:t>. </a:t>
            </a:r>
          </a:p>
          <a:p>
            <a:r>
              <a:rPr lang="sk-SK" sz="1400" dirty="0"/>
              <a:t>N Press, 2021, s. 170. </a:t>
            </a:r>
            <a:endParaRPr lang="cs-CZ" sz="1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567D82-B357-4F52-A310-399C3BCB6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5" t="17126" r="46782" b="10995"/>
          <a:stretch/>
        </p:blipFill>
        <p:spPr>
          <a:xfrm>
            <a:off x="4056101" y="1396342"/>
            <a:ext cx="1804473" cy="48245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9D2C82A-BE9A-4BF2-9DF0-CDDB8FEC1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18" t="23682" r="29980" b="7672"/>
          <a:stretch/>
        </p:blipFill>
        <p:spPr>
          <a:xfrm>
            <a:off x="6480439" y="119311"/>
            <a:ext cx="2912638" cy="7437189"/>
          </a:xfrm>
          <a:prstGeom prst="rect">
            <a:avLst/>
          </a:prstGeom>
        </p:spPr>
      </p:pic>
      <p:pic>
        <p:nvPicPr>
          <p:cNvPr id="1026" name="Picture 2" descr="Ján Markoš – Wikipédia">
            <a:extLst>
              <a:ext uri="{FF2B5EF4-FFF2-40B4-BE49-F238E27FC236}">
                <a16:creationId xmlns:a16="http://schemas.microsoft.com/office/drawing/2014/main" id="{AD71DDD4-94C0-46E3-B810-A00873FE9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2" y="2986162"/>
            <a:ext cx="1976534" cy="29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561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E54187-04C9-4EDD-9C88-0A821A0F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410412" cy="553998"/>
          </a:xfrm>
        </p:spPr>
        <p:txBody>
          <a:bodyPr/>
          <a:lstStyle/>
          <a:p>
            <a:pPr algn="ctr"/>
            <a:r>
              <a:rPr lang="sk-SK" sz="3600" dirty="0"/>
              <a:t>Organizmus a osoba (Ján </a:t>
            </a:r>
            <a:r>
              <a:rPr lang="sk-SK" sz="3600" dirty="0" err="1"/>
              <a:t>Markoš</a:t>
            </a:r>
            <a:r>
              <a:rPr lang="sk-SK" sz="3600" dirty="0"/>
              <a:t>, 2021,s. 173-4)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FE5213-B384-4828-9256-BC09F11E2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70" y="2482106"/>
            <a:ext cx="9073008" cy="344709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/>
              <a:t>Čo</a:t>
            </a:r>
            <a:r>
              <a:rPr lang="cs-CZ" sz="3200" dirty="0"/>
              <a:t> </a:t>
            </a:r>
            <a:r>
              <a:rPr lang="cs-CZ" sz="3200" dirty="0" err="1"/>
              <a:t>ak</a:t>
            </a:r>
            <a:r>
              <a:rPr lang="cs-CZ" sz="3200" dirty="0"/>
              <a:t> smrť osoby nekoreluje so </a:t>
            </a:r>
            <a:r>
              <a:rPr lang="cs-CZ" sz="3200" dirty="0" err="1"/>
              <a:t>smrťou</a:t>
            </a:r>
            <a:r>
              <a:rPr lang="cs-CZ" sz="3200" dirty="0"/>
              <a:t> organizmu…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/>
              <a:t>Existencia</a:t>
            </a:r>
            <a:r>
              <a:rPr lang="cs-CZ" sz="3200" dirty="0"/>
              <a:t> osoby </a:t>
            </a:r>
            <a:r>
              <a:rPr lang="cs-CZ" sz="3200" dirty="0" err="1"/>
              <a:t>presahuje</a:t>
            </a:r>
            <a:r>
              <a:rPr lang="cs-CZ" sz="3200" dirty="0"/>
              <a:t> smrť organizmu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/>
              <a:t>Štádium</a:t>
            </a:r>
            <a:r>
              <a:rPr lang="cs-CZ" sz="3200" dirty="0"/>
              <a:t> </a:t>
            </a:r>
            <a:r>
              <a:rPr lang="cs-CZ" sz="3200" dirty="0" err="1"/>
              <a:t>neskorej</a:t>
            </a:r>
            <a:r>
              <a:rPr lang="cs-CZ" sz="3200" dirty="0"/>
              <a:t> osoby (</a:t>
            </a:r>
            <a:r>
              <a:rPr lang="cs-CZ" sz="3200" dirty="0" err="1"/>
              <a:t>podobne</a:t>
            </a:r>
            <a:r>
              <a:rPr lang="cs-CZ" sz="3200" dirty="0"/>
              <a:t> </a:t>
            </a:r>
            <a:r>
              <a:rPr lang="cs-CZ" sz="3200" dirty="0" err="1"/>
              <a:t>ako</a:t>
            </a:r>
            <a:r>
              <a:rPr lang="cs-CZ" sz="3200" dirty="0"/>
              <a:t> </a:t>
            </a:r>
            <a:r>
              <a:rPr lang="cs-CZ" sz="3200" dirty="0" err="1"/>
              <a:t>dieťa</a:t>
            </a:r>
            <a:r>
              <a:rPr lang="cs-CZ" sz="3200" dirty="0"/>
              <a:t> do 6.r.)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Má </a:t>
            </a:r>
            <a:r>
              <a:rPr lang="cs-CZ" sz="3200" dirty="0" err="1"/>
              <a:t>mŕtva</a:t>
            </a:r>
            <a:r>
              <a:rPr lang="cs-CZ" sz="3200" dirty="0"/>
              <a:t> osoba stále </a:t>
            </a:r>
            <a:r>
              <a:rPr lang="cs-CZ" sz="3200" dirty="0" err="1"/>
              <a:t>isté</a:t>
            </a:r>
            <a:r>
              <a:rPr lang="cs-CZ" sz="3200" dirty="0"/>
              <a:t> práva? (právo na </a:t>
            </a:r>
            <a:r>
              <a:rPr lang="cs-CZ" sz="3200" dirty="0" err="1"/>
              <a:t>důstojnosť</a:t>
            </a:r>
            <a:r>
              <a:rPr lang="cs-CZ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0028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A4931-8586-4C4F-B597-635B64D8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9338404" cy="553998"/>
          </a:xfrm>
        </p:spPr>
        <p:txBody>
          <a:bodyPr/>
          <a:lstStyle/>
          <a:p>
            <a:pPr algn="ctr"/>
            <a:r>
              <a:rPr lang="sk-SK" sz="3600" dirty="0"/>
              <a:t>Starosti o </a:t>
            </a:r>
            <a:r>
              <a:rPr lang="sk-SK" sz="3600" b="1" dirty="0" err="1"/>
              <a:t>postself</a:t>
            </a:r>
            <a:r>
              <a:rPr lang="sk-SK" sz="3600" dirty="0"/>
              <a:t>. Pokus. (</a:t>
            </a:r>
            <a:r>
              <a:rPr lang="sk-SK" sz="3600" dirty="0" err="1"/>
              <a:t>Markoš</a:t>
            </a:r>
            <a:r>
              <a:rPr lang="sk-SK" sz="3600" dirty="0"/>
              <a:t>, 20201, s. 175)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2DBDBB-6E5F-45A6-BCB3-3C57AA4EE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Funeral - Marianne Von Werefkin | Wikioo.org - The Encyclopedia of Fine Arts">
            <a:extLst>
              <a:ext uri="{FF2B5EF4-FFF2-40B4-BE49-F238E27FC236}">
                <a16:creationId xmlns:a16="http://schemas.microsoft.com/office/drawing/2014/main" id="{7CF9AE85-2F3E-4DF9-9CA3-7B4C357B2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70" y="2338090"/>
            <a:ext cx="3459812" cy="255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CF3D4A7-9E13-4775-A07C-CAABC2A2D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7" t="31759" r="36528" b="52403"/>
          <a:stretch/>
        </p:blipFill>
        <p:spPr>
          <a:xfrm>
            <a:off x="311888" y="2338090"/>
            <a:ext cx="5803782" cy="25584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7293E7-9D01-4017-AD21-BDD6DC99D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59" t="82947" r="34985" b="14768"/>
          <a:stretch/>
        </p:blipFill>
        <p:spPr>
          <a:xfrm>
            <a:off x="5971654" y="5146402"/>
            <a:ext cx="28117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2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D10EF8-D953-443B-929F-A27B34D0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62F061-7F62-42A7-B864-F5DB9241B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3990FC-32A0-4BC1-B4E9-5DC1EA2AE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4240" b="5511"/>
          <a:stretch/>
        </p:blipFill>
        <p:spPr>
          <a:xfrm>
            <a:off x="188833" y="574071"/>
            <a:ext cx="9693434" cy="511256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E9167E-0DA7-49BA-9D8A-B6F8EE2F9EAC}"/>
              </a:ext>
            </a:extLst>
          </p:cNvPr>
          <p:cNvSpPr txBox="1"/>
          <p:nvPr/>
        </p:nvSpPr>
        <p:spPr>
          <a:xfrm>
            <a:off x="1867198" y="6423055"/>
            <a:ext cx="7053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https://ostium.sk/language/sk/kdy-nastava-smrt-problemy-kriterii/</a:t>
            </a:r>
          </a:p>
        </p:txBody>
      </p:sp>
    </p:spTree>
    <p:extLst>
      <p:ext uri="{BB962C8B-B14F-4D97-AF65-F5344CB8AC3E}">
        <p14:creationId xmlns:p14="http://schemas.microsoft.com/office/powerpoint/2010/main" val="2803258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EA9502-97F4-0131-CCE1-66C6C7C0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Jemelka: Smrt je vždycky osamělá (2018)</a:t>
            </a:r>
            <a:br>
              <a:rPr lang="cs-CZ" dirty="0"/>
            </a:br>
            <a:r>
              <a:rPr lang="cs-CZ" sz="1487" dirty="0"/>
              <a:t>(Téměř „všichni“?!)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F378E0-B119-DD40-9653-086CE0B1A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89" y="2453796"/>
            <a:ext cx="8253581" cy="359438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Veřejné mínění: většina chce umřít doma</a:t>
            </a:r>
          </a:p>
          <a:p>
            <a:r>
              <a:rPr lang="cs-CZ" dirty="0"/>
              <a:t>Ale: 69</a:t>
            </a:r>
            <a:r>
              <a:rPr lang="en-US" dirty="0"/>
              <a:t>%</a:t>
            </a:r>
            <a:r>
              <a:rPr lang="cs-CZ" dirty="0"/>
              <a:t> populace nechce umírat v léčebnách dlouhodobě nemocných</a:t>
            </a:r>
          </a:p>
          <a:p>
            <a:r>
              <a:rPr lang="cs-CZ" dirty="0"/>
              <a:t>Rovněž 76</a:t>
            </a:r>
            <a:r>
              <a:rPr lang="en-US" dirty="0"/>
              <a:t>%</a:t>
            </a:r>
            <a:r>
              <a:rPr lang="cs-CZ" dirty="0"/>
              <a:t> zdravotníků </a:t>
            </a:r>
          </a:p>
          <a:p>
            <a:r>
              <a:rPr lang="en-US" dirty="0"/>
              <a:t>45% populace a 59% </a:t>
            </a:r>
            <a:r>
              <a:rPr lang="cs-CZ" dirty="0"/>
              <a:t>z</a:t>
            </a:r>
            <a:r>
              <a:rPr lang="en-US" dirty="0" err="1"/>
              <a:t>dravotn</a:t>
            </a:r>
            <a:r>
              <a:rPr lang="cs-CZ" dirty="0"/>
              <a:t>í</a:t>
            </a:r>
            <a:r>
              <a:rPr lang="en-US" dirty="0"/>
              <a:t>k</a:t>
            </a:r>
            <a:r>
              <a:rPr lang="cs-CZ" dirty="0"/>
              <a:t>ů</a:t>
            </a:r>
            <a:r>
              <a:rPr lang="en-US" dirty="0"/>
              <a:t>; </a:t>
            </a:r>
            <a:r>
              <a:rPr lang="en-US" dirty="0" err="1"/>
              <a:t>nechce</a:t>
            </a:r>
            <a:r>
              <a:rPr lang="en-US" dirty="0"/>
              <a:t> </a:t>
            </a:r>
            <a:r>
              <a:rPr lang="cs-CZ" dirty="0"/>
              <a:t>umřít</a:t>
            </a:r>
            <a:r>
              <a:rPr lang="en-US" dirty="0"/>
              <a:t> v </a:t>
            </a:r>
            <a:r>
              <a:rPr lang="en-US" dirty="0" err="1"/>
              <a:t>nemocnici</a:t>
            </a:r>
            <a:r>
              <a:rPr lang="cs-CZ" dirty="0"/>
              <a:t> (Šiklová 2013 in Jemelka, 2018)</a:t>
            </a:r>
          </a:p>
          <a:p>
            <a:r>
              <a:rPr lang="cs-CZ" dirty="0"/>
              <a:t>V jiném šetření vyšší čísla</a:t>
            </a:r>
          </a:p>
          <a:p>
            <a:r>
              <a:rPr lang="cs-CZ" dirty="0"/>
              <a:t>VŠ vzdělaní a věřící se zkušeností s péčí o umírajícího by dalo přednost hospicům (Cesta domů, 2013 in Jemelka, 2018)</a:t>
            </a:r>
          </a:p>
          <a:p>
            <a:r>
              <a:rPr lang="cs-CZ" dirty="0"/>
              <a:t>Problémy s umíráním doma: pečující chtějí být pochváleni, zdůvodnit si zásluhy, tím omluvit občasný vztek, přání, aby to skončilo…bez ocenění frustrace (Šiklová, 2013 in Jemelka, 2018)</a:t>
            </a:r>
          </a:p>
          <a:p>
            <a:r>
              <a:rPr lang="cs-CZ" dirty="0"/>
              <a:t>Jemelka: péče v hospicích, nemocnicích má profesionální přístup (odstup i emoce, odbornost, nemusí být pochváleni, atd.)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6C02DDC-EABF-EBA8-A175-DF0D1EA0ADA2}"/>
              </a:ext>
            </a:extLst>
          </p:cNvPr>
          <p:cNvSpPr txBox="1"/>
          <p:nvPr/>
        </p:nvSpPr>
        <p:spPr>
          <a:xfrm>
            <a:off x="859086" y="6639090"/>
            <a:ext cx="5034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 err="1">
                <a:solidFill>
                  <a:srgbClr val="FF0000"/>
                </a:solidFill>
              </a:rPr>
              <a:t>Jemelka</a:t>
            </a:r>
            <a:r>
              <a:rPr lang="sk-SK" sz="1800" dirty="0">
                <a:solidFill>
                  <a:srgbClr val="FF0000"/>
                </a:solidFill>
              </a:rPr>
              <a:t>, P.: </a:t>
            </a:r>
            <a:r>
              <a:rPr lang="sk-SK" sz="1800" dirty="0" err="1">
                <a:solidFill>
                  <a:srgbClr val="FF0000"/>
                </a:solidFill>
              </a:rPr>
              <a:t>Smrt</a:t>
            </a:r>
            <a:r>
              <a:rPr lang="sk-SK" sz="1800" dirty="0">
                <a:solidFill>
                  <a:srgbClr val="FF0000"/>
                </a:solidFill>
              </a:rPr>
              <a:t> je vždycky </a:t>
            </a:r>
            <a:r>
              <a:rPr lang="sk-SK" sz="1800" dirty="0" err="1">
                <a:solidFill>
                  <a:srgbClr val="FF0000"/>
                </a:solidFill>
              </a:rPr>
              <a:t>osamělá</a:t>
            </a:r>
            <a:r>
              <a:rPr lang="sk-SK" sz="1800" dirty="0">
                <a:solidFill>
                  <a:srgbClr val="FF0000"/>
                </a:solidFill>
              </a:rPr>
              <a:t>, 2018, s. 66-67.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6393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93490" y="608225"/>
            <a:ext cx="2640064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Eutanázia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5645257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Rozdiel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oproti samovražde?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4341" y="2421363"/>
            <a:ext cx="7423914" cy="8310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2800" spc="184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Pomoc</a:t>
            </a:r>
            <a:r>
              <a:rPr sz="280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odborníka,</a:t>
            </a:r>
            <a:r>
              <a:rPr sz="2800" spc="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predchádzanie</a:t>
            </a:r>
            <a:r>
              <a:rPr sz="2800" spc="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utrpeniu,</a:t>
            </a:r>
          </a:p>
          <a:p>
            <a:pPr marL="457225" marR="0">
              <a:lnSpc>
                <a:spcPts val="3120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zachovanie dôstojnosti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3224" y="3352588"/>
            <a:ext cx="5655456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Dobrovoľná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nedobrovoľná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3224" y="3984054"/>
            <a:ext cx="787199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Aktívna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(priama) a neaktívna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(nepriama)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60729" y="4436681"/>
            <a:ext cx="3310822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(menej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odporcov)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3224" y="5069522"/>
            <a:ext cx="8892171" cy="1123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Kto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má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morálnu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dilemu? Pacient či asistujúci?</a:t>
            </a:r>
          </a:p>
          <a:p>
            <a:pPr marL="0" marR="0">
              <a:lnSpc>
                <a:spcPts val="3579"/>
              </a:lnSpc>
              <a:spcBef>
                <a:spcPts val="1338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Problém i/legality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03224" y="6331648"/>
            <a:ext cx="561860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Problém nútenia k eutanázii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6B7EF-E8DA-4C96-B887-3E02D2002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A8EFD2F-840C-496D-9E38-315D8E116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61EC44-C095-4BCF-BF85-42AA7FFD2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5" t="26721" r="34985" b="6783"/>
          <a:stretch/>
        </p:blipFill>
        <p:spPr>
          <a:xfrm>
            <a:off x="1075110" y="2072888"/>
            <a:ext cx="7920880" cy="545229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4554656-DC0D-4EC2-B38D-2D735D600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5" t="5816" r="5670" b="63982"/>
          <a:stretch/>
        </p:blipFill>
        <p:spPr>
          <a:xfrm>
            <a:off x="535050" y="201543"/>
            <a:ext cx="9001000" cy="17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11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88E986-CC99-C739-611F-44A1011E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„Problémy“ s pasivní eutanazií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CDFB73-081C-09B9-98BA-9FB4B70A5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Často se rozlišuje aktivní a pasivní eutanazie</a:t>
            </a:r>
          </a:p>
          <a:p>
            <a:r>
              <a:rPr lang="cs-CZ" dirty="0"/>
              <a:t>Pojem pasivní – zavádějící </a:t>
            </a:r>
          </a:p>
          <a:p>
            <a:r>
              <a:rPr lang="cs-CZ" dirty="0"/>
              <a:t>V ČR není legální (lékaři ji nesmí připustit, proto termín odmítají, dle zákonů - vražda) (Kuře, 2018)</a:t>
            </a:r>
          </a:p>
          <a:p>
            <a:r>
              <a:rPr lang="cs-CZ" dirty="0"/>
              <a:t>Etický kodex ČLK: „lékař u nevyléčitelně nemocných  a umírajících účinně tiší bolest, šetří lidskou důstojnost a mírní utrpení. Vůči neodvratitelné a bezprostředně očekávané smrti však nemá být cílem lékařova jednání prodlužovat život za každou cenu.“ (Etický kodex, 1996, bod 7).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B8B3EB-F295-396F-7376-1A5905E25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53" t="35128" r="25332" b="56864"/>
          <a:stretch/>
        </p:blipFill>
        <p:spPr>
          <a:xfrm>
            <a:off x="5323582" y="6479221"/>
            <a:ext cx="3829131" cy="6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04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81427" y="608225"/>
            <a:ext cx="5663347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Integrita ľudského tela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6073654" cy="1124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Implantáty – funkčné/estetické</a:t>
            </a:r>
          </a:p>
          <a:p>
            <a:pPr marL="0" marR="0">
              <a:lnSpc>
                <a:spcPts val="3579"/>
              </a:lnSpc>
              <a:spcBef>
                <a:spcPts val="1391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Piercing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3224" y="3049588"/>
            <a:ext cx="3704756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Body suspension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3224" y="3682301"/>
            <a:ext cx="8958296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Skarifikáty</a:t>
            </a:r>
            <a:r>
              <a:rPr sz="3200" spc="87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 estetické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jazvy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(cutting,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branding,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60729" y="4134929"/>
            <a:ext cx="171327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leptanie)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03224" y="4765590"/>
            <a:ext cx="5869068" cy="11258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Splitting (hadí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jazyk,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elfie uši)</a:t>
            </a:r>
          </a:p>
          <a:p>
            <a:pPr marL="0" marR="0">
              <a:lnSpc>
                <a:spcPts val="3579"/>
              </a:lnSpc>
              <a:spcBef>
                <a:spcPts val="1403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Tetovanie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3224" y="6029316"/>
            <a:ext cx="8882973" cy="947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Funkcie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označenia?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Iniciačné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obrady,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evidencia,</a:t>
            </a:r>
          </a:p>
          <a:p>
            <a:pPr marL="0" marR="0">
              <a:lnSpc>
                <a:spcPts val="3578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atď.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43E0D2-44F7-46D2-BC66-0E0A8A140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554" y="321866"/>
            <a:ext cx="6797992" cy="492443"/>
          </a:xfrm>
        </p:spPr>
        <p:txBody>
          <a:bodyPr/>
          <a:lstStyle/>
          <a:p>
            <a:pPr algn="ctr"/>
            <a:r>
              <a:rPr lang="sk-SK" sz="3200" dirty="0" err="1"/>
              <a:t>Splitting</a:t>
            </a:r>
            <a:endParaRPr lang="cs-CZ" sz="32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C06357-71E0-4064-AE6D-8E50D7B1E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3910DA-899C-4DD5-8ACC-0F6B31A7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4240" r="32840" b="5511"/>
          <a:stretch/>
        </p:blipFill>
        <p:spPr>
          <a:xfrm>
            <a:off x="643062" y="897930"/>
            <a:ext cx="8317176" cy="665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65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2E00B-B981-4D4D-B029-4A9BCC2CB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5A609C-FC6F-427B-A1B3-B965A4ABF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Suspension | Hell.cz">
            <a:extLst>
              <a:ext uri="{FF2B5EF4-FFF2-40B4-BE49-F238E27FC236}">
                <a16:creationId xmlns:a16="http://schemas.microsoft.com/office/drawing/2014/main" id="{017C05BC-A57A-4825-9491-9E13F6DB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3" y="753914"/>
            <a:ext cx="5578450" cy="55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AD668E0-B5D0-4C5F-B9F7-4478B426F181}"/>
              </a:ext>
            </a:extLst>
          </p:cNvPr>
          <p:cNvSpPr txBox="1"/>
          <p:nvPr/>
        </p:nvSpPr>
        <p:spPr>
          <a:xfrm>
            <a:off x="3776662" y="7187657"/>
            <a:ext cx="5034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https://hell.cz/suspension/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674D8D-51E8-4006-8247-BB49C4A1D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98" t="23307" r="7430" b="21057"/>
          <a:stretch/>
        </p:blipFill>
        <p:spPr>
          <a:xfrm>
            <a:off x="5800934" y="1113954"/>
            <a:ext cx="3906553" cy="507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86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29838" y="608225"/>
            <a:ext cx="3168833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Komplikácie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8621262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Tetovanie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spájanie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sociálne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vylúčenými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60729" y="2240344"/>
            <a:ext cx="7372637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skupinami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(väzni)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predsudky,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agresia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3224" y="2872803"/>
            <a:ext cx="8007542" cy="945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Tetovaní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väzni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koncentračných</a:t>
            </a:r>
            <a:r>
              <a:rPr sz="3200" spc="-4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táborov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</a:p>
          <a:p>
            <a:pPr marL="457504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zabíjaní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ozdobné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predmety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3224" y="3958145"/>
            <a:ext cx="3497792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Zdravotné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riziká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06623" y="608225"/>
            <a:ext cx="4814326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Život so zvieratami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2506400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Vymedzenie: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3224" y="2418652"/>
            <a:ext cx="437834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Zviera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ako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nižší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druh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3224" y="3049588"/>
            <a:ext cx="9210487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Zviera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užitočné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dôležité/neužitočné/škodlivé...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3224" y="3682301"/>
            <a:ext cx="775914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Zviera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ako</a:t>
            </a:r>
            <a:r>
              <a:rPr sz="3200" spc="87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„mladší bratříček,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človíček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60729" y="4134929"/>
            <a:ext cx="1668672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kožíšku“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3224" y="4765590"/>
            <a:ext cx="6387428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Zviera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ako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neskazený,</a:t>
            </a:r>
            <a:r>
              <a:rPr sz="3200" spc="-3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čistý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tvor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03224" y="5398706"/>
            <a:ext cx="7336097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Zviera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ako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šovinistický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pojem?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(úzky)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07028" y="628015"/>
            <a:ext cx="3416616" cy="663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Paradoxy</a:t>
            </a:r>
            <a:r>
              <a:rPr sz="44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BE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981568"/>
            <a:ext cx="263044" cy="1977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760"/>
              </a:lnSpc>
              <a:spcBef>
                <a:spcPts val="11704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787058"/>
            <a:ext cx="8208181" cy="946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Volá sa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u="sng" dirty="0">
                <a:solidFill>
                  <a:srgbClr val="000000"/>
                </a:solidFill>
                <a:latin typeface="Arial"/>
                <a:cs typeface="Arial"/>
              </a:rPr>
              <a:t>bio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etika, hodnotou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je život,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pomocou</a:t>
            </a:r>
          </a:p>
          <a:p>
            <a:pPr marL="0" marR="0">
              <a:lnSpc>
                <a:spcPts val="356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kategórie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u="sng" dirty="0">
                <a:solidFill>
                  <a:srgbClr val="000000"/>
                </a:solidFill>
                <a:latin typeface="Arial"/>
                <a:cs typeface="Arial"/>
              </a:rPr>
              <a:t>smrti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4821" y="3503464"/>
            <a:ext cx="7367802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Ide o prienik k podstate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života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smrťou: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11428" y="4134929"/>
            <a:ext cx="7642422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„Zabíjame,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abychom</a:t>
            </a:r>
            <a:r>
              <a:rPr sz="3200" spc="-4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pitvali.“ (P.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Jemelka)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58B651-339F-4D89-88FC-1C65E6920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297E3E-3491-427E-80DB-DF975CE92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054" y="6154514"/>
            <a:ext cx="8568952" cy="553998"/>
          </a:xfrm>
        </p:spPr>
        <p:txBody>
          <a:bodyPr/>
          <a:lstStyle/>
          <a:p>
            <a:r>
              <a:rPr lang="cs-CZ" dirty="0"/>
              <a:t>https://creativelife.cz/jak-se-zmenili-psi-za-poslednich-100-let-18-fotografii-tehdy-a-ted/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BBE93E-6902-48BC-8E0D-78CD787D8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0" t="32204" r="33556" b="9325"/>
          <a:stretch/>
        </p:blipFill>
        <p:spPr>
          <a:xfrm>
            <a:off x="178923" y="427735"/>
            <a:ext cx="971325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404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8000" y="608225"/>
            <a:ext cx="4130199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Etické</a:t>
            </a:r>
            <a:r>
              <a:rPr sz="44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problémy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9100009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Šľachtenie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(buldog, holé formy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savcov,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farebné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60729" y="2240344"/>
            <a:ext cx="200424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kura,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atď.)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3224" y="2872803"/>
            <a:ext cx="8388419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Ľudská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zodpovednosť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prenesená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zviera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3224" y="3503464"/>
            <a:ext cx="8618435" cy="9473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(trest</a:t>
            </a:r>
            <a:r>
              <a:rPr sz="3200" spc="-3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za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chovanie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získané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šľachtením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bojové</a:t>
            </a:r>
          </a:p>
          <a:p>
            <a:pPr marL="0" marR="0">
              <a:lnSpc>
                <a:spcPts val="357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psy)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03224" y="4588805"/>
            <a:ext cx="4468715" cy="1124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Zabíjanie/nezabíjanie</a:t>
            </a:r>
          </a:p>
          <a:p>
            <a:pPr marL="0" marR="0">
              <a:lnSpc>
                <a:spcPts val="3579"/>
              </a:lnSpc>
              <a:spcBef>
                <a:spcPts val="1391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Komercia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3224" y="5851334"/>
            <a:ext cx="4130069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Pomocníci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(terapia)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0F43A-B000-44C4-A007-064096E8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5CE8BC-50A3-46F3-835D-8C7178ABC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588C9D-756A-4834-B2C2-6F0A1C382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90" t="21057" r="8530" b="9325"/>
          <a:stretch/>
        </p:blipFill>
        <p:spPr>
          <a:xfrm>
            <a:off x="57959" y="1906042"/>
            <a:ext cx="10013141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529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DEB2E-6E17-4088-BD1D-B70048CF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1D67BC-C841-4DE3-B712-1D1C8199A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D5B2BFA-4C0B-436F-8A59-998FB2B3C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753"/>
            <a:ext cx="10071100" cy="566499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12246D7-71C0-42B5-93FE-4E163FFE4719}"/>
              </a:ext>
            </a:extLst>
          </p:cNvPr>
          <p:cNvSpPr txBox="1"/>
          <p:nvPr/>
        </p:nvSpPr>
        <p:spPr>
          <a:xfrm>
            <a:off x="2371254" y="6949346"/>
            <a:ext cx="5034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https://www.youtube.com/watch?v=cpkN0JdXRpM</a:t>
            </a:r>
          </a:p>
        </p:txBody>
      </p:sp>
    </p:spTree>
    <p:extLst>
      <p:ext uri="{BB962C8B-B14F-4D97-AF65-F5344CB8AC3E}">
        <p14:creationId xmlns:p14="http://schemas.microsoft.com/office/powerpoint/2010/main" val="24984734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55326-2633-45F6-A9E0-B0CF70166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876F95-0212-4020-B3A9-D5D4CAAC4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4F6A7C-D095-416B-BE2A-9617FC69E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5753"/>
            <a:ext cx="10071100" cy="566499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B55DD25-B926-421F-A51B-120C8C9DBA04}"/>
              </a:ext>
            </a:extLst>
          </p:cNvPr>
          <p:cNvSpPr txBox="1"/>
          <p:nvPr/>
        </p:nvSpPr>
        <p:spPr>
          <a:xfrm>
            <a:off x="2299246" y="6918738"/>
            <a:ext cx="5034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https://www.youtube.com/watch?v=cpkN0JdXRpM</a:t>
            </a:r>
          </a:p>
        </p:txBody>
      </p:sp>
    </p:spTree>
    <p:extLst>
      <p:ext uri="{BB962C8B-B14F-4D97-AF65-F5344CB8AC3E}">
        <p14:creationId xmlns:p14="http://schemas.microsoft.com/office/powerpoint/2010/main" val="34462106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05100" y="608225"/>
            <a:ext cx="4817673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Bioetika</a:t>
            </a:r>
            <a:r>
              <a:rPr sz="44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a výchova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2615154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Rôzne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väzby: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3224" y="2418652"/>
            <a:ext cx="8915365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Rasizmus,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xenofóbia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multikultúrna výchova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3224" y="3049588"/>
            <a:ext cx="8344817" cy="946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Transplantácie,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humanitárna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pomoc, ŽP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→</a:t>
            </a:r>
          </a:p>
          <a:p>
            <a:pPr marL="457504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globálna výchova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3224" y="4134929"/>
            <a:ext cx="8056238" cy="947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Bioetické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témy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 škole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vyžadujú</a:t>
            </a:r>
            <a:r>
              <a:rPr sz="3200" spc="-5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u="sng" dirty="0">
                <a:solidFill>
                  <a:srgbClr val="000000"/>
                </a:solidFill>
                <a:latin typeface="Arial"/>
                <a:cs typeface="Arial"/>
              </a:rPr>
              <a:t>dialóg →</a:t>
            </a:r>
          </a:p>
          <a:p>
            <a:pPr marL="457504" marR="0">
              <a:lnSpc>
                <a:spcPts val="3575"/>
              </a:lnSpc>
              <a:spcBef>
                <a:spcPts val="0"/>
              </a:spcBef>
              <a:spcAft>
                <a:spcPts val="0"/>
              </a:spcAft>
            </a:pPr>
            <a:r>
              <a:rPr sz="3200" u="sng" dirty="0">
                <a:solidFill>
                  <a:srgbClr val="000000"/>
                </a:solidFill>
                <a:latin typeface="Arial"/>
                <a:cs typeface="Arial"/>
              </a:rPr>
              <a:t>kultivácia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13660" y="608225"/>
            <a:ext cx="4999363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Súvisiace</a:t>
            </a:r>
            <a:r>
              <a:rPr sz="44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problémy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5054336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Vnímanie „</a:t>
            </a:r>
            <a:r>
              <a:rPr sz="3200" i="1" dirty="0">
                <a:solidFill>
                  <a:srgbClr val="000000"/>
                </a:solidFill>
                <a:latin typeface="Arial"/>
                <a:cs typeface="Arial"/>
              </a:rPr>
              <a:t>Našej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“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reality: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3224" y="3049588"/>
            <a:ext cx="6612673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TLWCTC+Wingdings"/>
                <a:cs typeface="TLWCTC+Wingdings"/>
              </a:rPr>
              <a:t>❑</a:t>
            </a:r>
            <a:r>
              <a:rPr sz="3200" spc="-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Vnímanie života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 politike a vojne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3224" y="3682301"/>
            <a:ext cx="810108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TLWCTC+Wingdings"/>
                <a:cs typeface="TLWCTC+Wingdings"/>
              </a:rPr>
              <a:t>❑</a:t>
            </a:r>
            <a:r>
              <a:rPr sz="3200" spc="-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Ignorovanie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ekologickej</a:t>
            </a:r>
            <a:r>
              <a:rPr sz="32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krízy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dôsledkov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3224" y="4313237"/>
            <a:ext cx="7763350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TLWCTC+Wingdings"/>
                <a:cs typeface="TLWCTC+Wingdings"/>
              </a:rPr>
              <a:t>❑</a:t>
            </a:r>
            <a:r>
              <a:rPr sz="3200" spc="-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Posilňovanie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trhovej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ekonomiky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 úkor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60729" y="4765590"/>
            <a:ext cx="1759180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solidarity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26661" y="608225"/>
            <a:ext cx="2172791" cy="662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0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Princípy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3224" y="1787058"/>
            <a:ext cx="6973713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Tolerancia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vs.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rešpekt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akceptácia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3224" y="2418652"/>
            <a:ext cx="8728898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Tolerancia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slabá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etická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maxima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(obsahuje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60729" y="2872803"/>
            <a:ext cx="7576438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nekonanie,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nezasahovanie,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ľahostajnosť)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3224" y="3503464"/>
            <a:ext cx="8236600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159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Rešpekt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uznanie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(akceptácie)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viac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ako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60729" y="3958145"/>
            <a:ext cx="234549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formalizmus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3224" y="4588805"/>
            <a:ext cx="7914345" cy="945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Aplikácia: uznanie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trpiaceho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človeka</a:t>
            </a:r>
            <a:r>
              <a:rPr sz="32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jeho</a:t>
            </a:r>
          </a:p>
          <a:p>
            <a:pPr marL="0" marR="0">
              <a:lnSpc>
                <a:spcPts val="356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potrieb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(do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diskurzu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95777" y="628015"/>
            <a:ext cx="3637194" cy="663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Kto je človek?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981568"/>
            <a:ext cx="262860" cy="261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787058"/>
            <a:ext cx="8430381" cy="18542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Človek je druhovo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vnútorne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nediferencovaný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</a:p>
          <a:p>
            <a:pPr marL="0" marR="0">
              <a:lnSpc>
                <a:spcPts val="356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„rasy“</a:t>
            </a:r>
            <a:r>
              <a:rPr sz="3200" spc="8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- rasizmus</a:t>
            </a:r>
            <a:r>
              <a:rPr sz="3200" spc="-3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nedá biologicky podložiť</a:t>
            </a:r>
          </a:p>
          <a:p>
            <a:pPr marL="0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(neprítomnosť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reprodukčnej</a:t>
            </a:r>
            <a:r>
              <a:rPr sz="3200" spc="-4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bariéry</a:t>
            </a:r>
            <a:r>
              <a:rPr sz="32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medzi</a:t>
            </a:r>
          </a:p>
          <a:p>
            <a:pPr marL="0" marR="0">
              <a:lnSpc>
                <a:spcPts val="3575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„rasami“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1428" y="3974072"/>
            <a:ext cx="262860" cy="8922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757"/>
              </a:lnSpc>
              <a:spcBef>
                <a:spcPts val="316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3779837"/>
            <a:ext cx="5211141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Vylučuje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nízke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IQ ľudskosť?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4410773"/>
            <a:ext cx="7623162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Vylučuje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ľudskosť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vek?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(prenatálny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vývin,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4821" y="4864650"/>
            <a:ext cx="1555574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senilita)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1428" y="5690477"/>
            <a:ext cx="262860" cy="261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4821" y="5496242"/>
            <a:ext cx="5794647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Vylučuje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ľudskosť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ne/vedomie?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11428" y="6126852"/>
            <a:ext cx="8908168" cy="11242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(otázky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eutanázie,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interrupcie,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počatia,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pod)</a:t>
            </a:r>
          </a:p>
          <a:p>
            <a:pPr marL="323392" marR="0">
              <a:lnSpc>
                <a:spcPts val="3579"/>
              </a:lnSpc>
              <a:spcBef>
                <a:spcPts val="139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Človek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ako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bio-psycho-sociálna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bytosť.</a:t>
            </a:r>
            <a:r>
              <a:rPr sz="32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Alebo?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11428" y="6952602"/>
            <a:ext cx="262860" cy="261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88999" y="628015"/>
            <a:ext cx="7450955" cy="663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Je človek</a:t>
            </a:r>
            <a:r>
              <a:rPr sz="44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autonómna bytosť?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981568"/>
            <a:ext cx="262860" cy="261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787058"/>
            <a:ext cx="8381418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Má</a:t>
            </a:r>
            <a:r>
              <a:rPr sz="3200" spc="-1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človek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právo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disponovať</a:t>
            </a:r>
            <a:r>
              <a:rPr sz="32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so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svojím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telom?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1428" y="2418652"/>
            <a:ext cx="8544402" cy="946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(transplantácie,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amputácie,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piercing,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tetovanie,</a:t>
            </a:r>
          </a:p>
          <a:p>
            <a:pPr marL="323392" marR="0">
              <a:lnSpc>
                <a:spcPts val="3575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implantáty)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11428" y="3697683"/>
            <a:ext cx="263044" cy="261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0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3503464"/>
            <a:ext cx="8720219" cy="14000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Kto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do akej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miery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môže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rozhodovať</a:t>
            </a:r>
            <a:r>
              <a:rPr sz="3200" spc="-2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za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iných?</a:t>
            </a:r>
          </a:p>
          <a:p>
            <a:pPr marL="0" marR="0">
              <a:lnSpc>
                <a:spcPts val="357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(očkovanie,</a:t>
            </a:r>
            <a:r>
              <a:rPr sz="3200" spc="-3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výživa</a:t>
            </a:r>
            <a:r>
              <a:rPr sz="3200" spc="-2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detí, právo</a:t>
            </a:r>
            <a:r>
              <a:rPr sz="32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pacienta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na</a:t>
            </a:r>
          </a:p>
          <a:p>
            <a:pPr marL="0" marR="0">
              <a:lnSpc>
                <a:spcPts val="356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informácie,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 pod.)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1428" y="5236325"/>
            <a:ext cx="262860" cy="261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4821" y="5042091"/>
            <a:ext cx="7884526" cy="1400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Máme právo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slobodne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ukončiť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(svoj)</a:t>
            </a:r>
            <a:r>
              <a:rPr sz="32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život?</a:t>
            </a:r>
          </a:p>
          <a:p>
            <a:pPr marL="0" marR="0">
              <a:lnSpc>
                <a:spcPts val="3575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(eutanázia,</a:t>
            </a:r>
            <a:r>
              <a:rPr sz="3200" spc="17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samovražda,</a:t>
            </a:r>
            <a:r>
              <a:rPr sz="3200" spc="-6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interrupcia,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trest</a:t>
            </a:r>
          </a:p>
          <a:p>
            <a:pPr marL="0" marR="0">
              <a:lnSpc>
                <a:spcPts val="3575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smrti,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...)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0071100" cy="7556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89326" y="628015"/>
            <a:ext cx="5250557" cy="663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22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Výskumy</a:t>
            </a:r>
            <a:r>
              <a:rPr sz="4400" spc="-3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000000"/>
                </a:solidFill>
                <a:latin typeface="Arial"/>
                <a:cs typeface="Arial"/>
              </a:rPr>
              <a:t>na človeku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428" y="1981568"/>
            <a:ext cx="262860" cy="261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4821" y="1787058"/>
            <a:ext cx="8232033" cy="1400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Nebolo by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dobré</a:t>
            </a:r>
            <a:r>
              <a:rPr sz="3200" spc="86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upraviť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človeka</a:t>
            </a:r>
            <a:r>
              <a:rPr sz="32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tak, aby</a:t>
            </a:r>
          </a:p>
          <a:p>
            <a:pPr marL="0" marR="0">
              <a:lnSpc>
                <a:spcPts val="3567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netrpel?</a:t>
            </a:r>
            <a:r>
              <a:rPr sz="3200" spc="-1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(preč</a:t>
            </a:r>
            <a:r>
              <a:rPr sz="3200" spc="-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 HIV, rakovinou,</a:t>
            </a:r>
            <a:r>
              <a:rPr sz="32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civilizačnými</a:t>
            </a:r>
          </a:p>
          <a:p>
            <a:pPr marL="0" marR="0">
              <a:lnSpc>
                <a:spcPts val="357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chorobami,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sklon</a:t>
            </a:r>
            <a:r>
              <a:rPr sz="3200" spc="-3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k agresivite,</a:t>
            </a:r>
            <a:r>
              <a:rPr sz="3200" spc="-2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atď)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1428" y="3519666"/>
            <a:ext cx="262860" cy="1524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757"/>
              </a:lnSpc>
              <a:spcBef>
                <a:spcPts val="3174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  <a:p>
            <a:pPr marL="0" marR="0">
              <a:lnSpc>
                <a:spcPts val="1757"/>
              </a:lnSpc>
              <a:spcBef>
                <a:spcPts val="321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4821" y="3325155"/>
            <a:ext cx="7147504" cy="1125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Film a kniha</a:t>
            </a:r>
            <a:r>
              <a:rPr sz="32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Never</a:t>
            </a:r>
            <a:r>
              <a:rPr sz="32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let me go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(Ishiguro)</a:t>
            </a:r>
          </a:p>
          <a:p>
            <a:pPr marL="0" marR="0">
              <a:lnSpc>
                <a:spcPts val="3579"/>
              </a:lnSpc>
              <a:spcBef>
                <a:spcPts val="1402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Eugenika</a:t>
            </a:r>
            <a:r>
              <a:rPr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po nacizme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821" y="4588805"/>
            <a:ext cx="7506258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Problém psychologických</a:t>
            </a:r>
            <a:r>
              <a:rPr sz="320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výskumov:</a:t>
            </a:r>
            <a:r>
              <a:rPr sz="3200" spc="-4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film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4821" y="5042091"/>
            <a:ext cx="2210384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Experiment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1428" y="5868785"/>
            <a:ext cx="262860" cy="261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5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000000"/>
                </a:solidFill>
                <a:latin typeface="Calibri"/>
                <a:cs typeface="Calibri"/>
              </a:rPr>
              <a:t>●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4821" y="5674550"/>
            <a:ext cx="7075028" cy="49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9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Nevratnosť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genetických</a:t>
            </a:r>
            <a:r>
              <a:rPr sz="32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zmien</a:t>
            </a:r>
            <a:r>
              <a:rPr sz="3200" spc="-1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– strata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34821" y="6126852"/>
            <a:ext cx="4168671" cy="493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genetických</a:t>
            </a:r>
            <a:r>
              <a:rPr sz="32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informácií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92B9F0-7628-44E1-A141-ECF064AA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62" y="465882"/>
            <a:ext cx="8712968" cy="1107996"/>
          </a:xfrm>
        </p:spPr>
        <p:txBody>
          <a:bodyPr/>
          <a:lstStyle/>
          <a:p>
            <a:pPr algn="ctr"/>
            <a:r>
              <a:rPr lang="cs-CZ" sz="3600" b="0" i="0" dirty="0">
                <a:solidFill>
                  <a:srgbClr val="FF0000"/>
                </a:solidFill>
                <a:effectLst/>
                <a:latin typeface="SegoeUI"/>
              </a:rPr>
              <a:t>Bioetická komise Rady vlády pro vědu, výzkum a inovace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D5BAAF-F9EC-48C1-BD55-D86546D6A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99C62F-8D82-4625-9FD8-CE4EC5059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9" t="4241" r="14250" b="9325"/>
          <a:stretch/>
        </p:blipFill>
        <p:spPr>
          <a:xfrm>
            <a:off x="643062" y="2050058"/>
            <a:ext cx="8258284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1819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D2589EBA42D144BDFDF1E8AF596C46" ma:contentTypeVersion="14" ma:contentTypeDescription="Vytvoří nový dokument" ma:contentTypeScope="" ma:versionID="fd33a3618c44b15656e5b5e65966877e">
  <xsd:schema xmlns:xsd="http://www.w3.org/2001/XMLSchema" xmlns:xs="http://www.w3.org/2001/XMLSchema" xmlns:p="http://schemas.microsoft.com/office/2006/metadata/properties" xmlns:ns3="57069d5b-28c5-4f7f-97bc-e52de622a7f7" xmlns:ns4="c0341062-30f8-4e80-ad54-4c529bb7785e" targetNamespace="http://schemas.microsoft.com/office/2006/metadata/properties" ma:root="true" ma:fieldsID="4e6caadf0a4e4887c5e1d504eb67b811" ns3:_="" ns4:_="">
    <xsd:import namespace="57069d5b-28c5-4f7f-97bc-e52de622a7f7"/>
    <xsd:import namespace="c0341062-30f8-4e80-ad54-4c529bb778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Details" minOccurs="0"/>
                <xsd:element ref="ns4:SharedWithUser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069d5b-28c5-4f7f-97bc-e52de622a7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341062-30f8-4e80-ad54-4c529bb7785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A6BB59-696A-4270-80C2-ECBD00833E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069d5b-28c5-4f7f-97bc-e52de622a7f7"/>
    <ds:schemaRef ds:uri="c0341062-30f8-4e80-ad54-4c529bb778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F29D9F-3D48-40E7-8A4A-28EFE94125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9F24BE-A623-4F7C-9197-D1E45FEC810B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57069d5b-28c5-4f7f-97bc-e52de622a7f7"/>
    <ds:schemaRef ds:uri="http://purl.org/dc/terms/"/>
    <ds:schemaRef ds:uri="c0341062-30f8-4e80-ad54-4c529bb7785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4477</TotalTime>
  <Words>2594</Words>
  <Application>Microsoft Office PowerPoint</Application>
  <PresentationFormat>Vlastní</PresentationFormat>
  <Paragraphs>410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57</vt:i4>
      </vt:variant>
    </vt:vector>
  </HeadingPairs>
  <TitlesOfParts>
    <vt:vector size="65" baseType="lpstr">
      <vt:lpstr>Calibri Light</vt:lpstr>
      <vt:lpstr>Times New Roman</vt:lpstr>
      <vt:lpstr>TLWCTC+Wingdings</vt:lpstr>
      <vt:lpstr>SegoeUI</vt:lpstr>
      <vt:lpstr>Calibri</vt:lpstr>
      <vt:lpstr>Arial</vt:lpstr>
      <vt:lpstr>Theme Office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Bioetická komise Rady vlády pro vědu, výzkum a inovace</vt:lpstr>
      <vt:lpstr>Prezentace aplikace PowerPoint</vt:lpstr>
      <vt:lpstr>Prezentace aplikace PowerPoint</vt:lpstr>
      <vt:lpstr>Prezentace aplikace PowerPoint</vt:lpstr>
      <vt:lpstr>Prezentace aplikace PowerPoint</vt:lpstr>
      <vt:lpstr>Kyborgovia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Spoločenská regulácia životného štýlu a bioetika </vt:lpstr>
      <vt:lpstr>Prezentace aplikace PowerPoint</vt:lpstr>
      <vt:lpstr>Pandemie Covid 19</vt:lpstr>
      <vt:lpstr>Prezentace aplikace PowerPoint</vt:lpstr>
      <vt:lpstr>Spoločenská regulácia životného štýlu </vt:lpstr>
      <vt:lpstr>Surogacie a reprodukční turismus</vt:lpstr>
      <vt:lpstr>Postup in vitro pro náhradní mateřství</vt:lpstr>
      <vt:lpstr>Rozšíření a zákazy</vt:lpstr>
      <vt:lpstr>Reprodukční turismus povolen v</vt:lpstr>
      <vt:lpstr>Situace v ČR</vt:lpstr>
      <vt:lpstr>Typy asistovanej reprodukcie</vt:lpstr>
      <vt:lpstr>Prezentace aplikace PowerPoint</vt:lpstr>
      <vt:lpstr>Prezentace aplikace PowerPoint</vt:lpstr>
      <vt:lpstr>Prezentace aplikace PowerPoint</vt:lpstr>
      <vt:lpstr>Prezentace aplikace PowerPoint</vt:lpstr>
      <vt:lpstr>Je alebo nie je zosnulý ešte s nami?</vt:lpstr>
      <vt:lpstr>Organizmus a osoba (Ján Markoš, 2021,s. 173-4)</vt:lpstr>
      <vt:lpstr>Starosti o postself. Pokus. (Markoš, 20201, s. 175)</vt:lpstr>
      <vt:lpstr>Prezentace aplikace PowerPoint</vt:lpstr>
      <vt:lpstr>Jemelka: Smrt je vždycky osamělá (2018) (Téměř „všichni“?!)</vt:lpstr>
      <vt:lpstr>Prezentace aplikace PowerPoint</vt:lpstr>
      <vt:lpstr>Prezentace aplikace PowerPoint</vt:lpstr>
      <vt:lpstr>„Problémy“ s pasivní eutanazií</vt:lpstr>
      <vt:lpstr>Prezentace aplikace PowerPoint</vt:lpstr>
      <vt:lpstr>Splitting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Lesňák</dc:creator>
  <cp:lastModifiedBy>Slavomír Lesňák</cp:lastModifiedBy>
  <cp:revision>12</cp:revision>
  <dcterms:modified xsi:type="dcterms:W3CDTF">2023-11-03T10:39:28Z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0x01010058D2589EBA42D144BDFDF1E8AF596C46</vt:lpwstr>
  </property>
</Properties>
</file>