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media/image19.jpg" ContentType="image/jpeg"/>
  <Override PartName="/ppt/media/image21.jpg" ContentType="image/jpeg"/>
  <Override PartName="/ppt/media/image22.jpg" ContentType="image/jpeg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0" r:id="rId3"/>
    <p:sldId id="277" r:id="rId4"/>
    <p:sldId id="273" r:id="rId5"/>
    <p:sldId id="288" r:id="rId6"/>
    <p:sldId id="259" r:id="rId7"/>
    <p:sldId id="280" r:id="rId8"/>
    <p:sldId id="286" r:id="rId9"/>
    <p:sldId id="274" r:id="rId10"/>
    <p:sldId id="289" r:id="rId11"/>
    <p:sldId id="270" r:id="rId12"/>
    <p:sldId id="271" r:id="rId13"/>
    <p:sldId id="282" r:id="rId14"/>
    <p:sldId id="305" r:id="rId15"/>
    <p:sldId id="276" r:id="rId16"/>
    <p:sldId id="308" r:id="rId17"/>
    <p:sldId id="306" r:id="rId18"/>
    <p:sldId id="307" r:id="rId19"/>
    <p:sldId id="266" r:id="rId20"/>
    <p:sldId id="309" r:id="rId21"/>
    <p:sldId id="263" r:id="rId22"/>
    <p:sldId id="30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B3BE-90E6-4AC7-BE51-83A78BD11A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86BB7D-C592-4698-BCC6-1AABCE3AE84C}">
      <dgm:prSet/>
      <dgm:spPr/>
      <dgm:t>
        <a:bodyPr/>
        <a:lstStyle/>
        <a:p>
          <a:r>
            <a:rPr lang="sk-SK"/>
            <a:t>homo politicus  →  homo psychologicus  </a:t>
          </a:r>
          <a:endParaRPr lang="en-US"/>
        </a:p>
      </dgm:t>
    </dgm:pt>
    <dgm:pt modelId="{5111E539-8B2F-4336-B2C4-D050AD7347F0}" type="parTrans" cxnId="{D8ABB127-B104-4E9F-93BC-C60F4EA347F4}">
      <dgm:prSet/>
      <dgm:spPr/>
      <dgm:t>
        <a:bodyPr/>
        <a:lstStyle/>
        <a:p>
          <a:endParaRPr lang="en-US"/>
        </a:p>
      </dgm:t>
    </dgm:pt>
    <dgm:pt modelId="{84E48A98-6C84-486F-9FEA-58DDFE3285F8}" type="sibTrans" cxnId="{D8ABB127-B104-4E9F-93BC-C60F4EA347F4}">
      <dgm:prSet/>
      <dgm:spPr/>
      <dgm:t>
        <a:bodyPr/>
        <a:lstStyle/>
        <a:p>
          <a:endParaRPr lang="en-US"/>
        </a:p>
      </dgm:t>
    </dgm:pt>
    <dgm:pt modelId="{ECE5862A-D5E3-466A-B30C-FA3D27779299}">
      <dgm:prSet/>
      <dgm:spPr/>
      <dgm:t>
        <a:bodyPr/>
        <a:lstStyle/>
        <a:p>
          <a:r>
            <a:rPr lang="sk-SK"/>
            <a:t>Všimli ste si? „</a:t>
          </a:r>
          <a:r>
            <a:rPr lang="sk-SK" i="1"/>
            <a:t>Political solutions don´t work.“</a:t>
          </a:r>
          <a:endParaRPr lang="en-US"/>
        </a:p>
      </dgm:t>
    </dgm:pt>
    <dgm:pt modelId="{687912AB-BAF6-4B44-8338-A9FDB668E7E5}" type="parTrans" cxnId="{4BE30EC5-9697-4125-9283-8BF224C5823F}">
      <dgm:prSet/>
      <dgm:spPr/>
      <dgm:t>
        <a:bodyPr/>
        <a:lstStyle/>
        <a:p>
          <a:endParaRPr lang="en-US"/>
        </a:p>
      </dgm:t>
    </dgm:pt>
    <dgm:pt modelId="{46F4E518-94D1-4BA5-9D07-99F3D90B34D2}" type="sibTrans" cxnId="{4BE30EC5-9697-4125-9283-8BF224C5823F}">
      <dgm:prSet/>
      <dgm:spPr/>
      <dgm:t>
        <a:bodyPr/>
        <a:lstStyle/>
        <a:p>
          <a:endParaRPr lang="en-US"/>
        </a:p>
      </dgm:t>
    </dgm:pt>
    <dgm:pt modelId="{F903714C-3ED4-400B-8A26-E09044290CF4}">
      <dgm:prSet/>
      <dgm:spPr/>
      <dgm:t>
        <a:bodyPr/>
        <a:lstStyle/>
        <a:p>
          <a:r>
            <a:rPr lang="sk-SK" dirty="0"/>
            <a:t>Personalizácia</a:t>
          </a:r>
          <a:endParaRPr lang="en-US" dirty="0"/>
        </a:p>
      </dgm:t>
    </dgm:pt>
    <dgm:pt modelId="{5AC23AD6-D038-4DD2-B6CE-0325B3192C7B}" type="parTrans" cxnId="{E469DA6F-1293-4C73-A2CD-38E3D4AF8879}">
      <dgm:prSet/>
      <dgm:spPr/>
      <dgm:t>
        <a:bodyPr/>
        <a:lstStyle/>
        <a:p>
          <a:endParaRPr lang="en-US"/>
        </a:p>
      </dgm:t>
    </dgm:pt>
    <dgm:pt modelId="{5A0A45E9-BDCB-4938-8B8A-0F1590335E59}" type="sibTrans" cxnId="{E469DA6F-1293-4C73-A2CD-38E3D4AF8879}">
      <dgm:prSet/>
      <dgm:spPr/>
      <dgm:t>
        <a:bodyPr/>
        <a:lstStyle/>
        <a:p>
          <a:endParaRPr lang="en-US"/>
        </a:p>
      </dgm:t>
    </dgm:pt>
    <dgm:pt modelId="{16D1A69E-C9C4-48B1-8B0E-D12D33BBE0E0}">
      <dgm:prSet/>
      <dgm:spPr/>
      <dgm:t>
        <a:bodyPr/>
        <a:lstStyle/>
        <a:p>
          <a:r>
            <a:rPr lang="sk-SK"/>
            <a:t>Narcizmus</a:t>
          </a:r>
          <a:endParaRPr lang="en-US"/>
        </a:p>
      </dgm:t>
    </dgm:pt>
    <dgm:pt modelId="{743294D4-6C1F-4DDB-989C-E25A05651881}" type="parTrans" cxnId="{D8ED7E9D-9455-49AF-BE37-CC15E358977C}">
      <dgm:prSet/>
      <dgm:spPr/>
      <dgm:t>
        <a:bodyPr/>
        <a:lstStyle/>
        <a:p>
          <a:endParaRPr lang="en-US"/>
        </a:p>
      </dgm:t>
    </dgm:pt>
    <dgm:pt modelId="{70099334-D2DE-4547-90BF-64A813E163FD}" type="sibTrans" cxnId="{D8ED7E9D-9455-49AF-BE37-CC15E358977C}">
      <dgm:prSet/>
      <dgm:spPr/>
      <dgm:t>
        <a:bodyPr/>
        <a:lstStyle/>
        <a:p>
          <a:endParaRPr lang="en-US"/>
        </a:p>
      </dgm:t>
    </dgm:pt>
    <dgm:pt modelId="{73AB43AC-B95D-46F8-B2D7-F83BDA371A8A}">
      <dgm:prSet/>
      <dgm:spPr/>
      <dgm:t>
        <a:bodyPr/>
        <a:lstStyle/>
        <a:p>
          <a:r>
            <a:rPr lang="sk-SK"/>
            <a:t>Prázdnota</a:t>
          </a:r>
          <a:endParaRPr lang="en-US"/>
        </a:p>
      </dgm:t>
    </dgm:pt>
    <dgm:pt modelId="{1F55FE5F-221C-4992-970D-595F34B3A21E}" type="parTrans" cxnId="{7219A200-9F4E-4947-8909-15F1E0363D89}">
      <dgm:prSet/>
      <dgm:spPr/>
      <dgm:t>
        <a:bodyPr/>
        <a:lstStyle/>
        <a:p>
          <a:endParaRPr lang="en-US"/>
        </a:p>
      </dgm:t>
    </dgm:pt>
    <dgm:pt modelId="{3E07757A-7A82-41BF-8E7F-FA2FD34750F8}" type="sibTrans" cxnId="{7219A200-9F4E-4947-8909-15F1E0363D89}">
      <dgm:prSet/>
      <dgm:spPr/>
      <dgm:t>
        <a:bodyPr/>
        <a:lstStyle/>
        <a:p>
          <a:endParaRPr lang="en-US"/>
        </a:p>
      </dgm:t>
    </dgm:pt>
    <dgm:pt modelId="{DC06A982-4908-4C3A-A48B-601178FB9A50}">
      <dgm:prSet/>
      <dgm:spPr/>
      <dgm:t>
        <a:bodyPr/>
        <a:lstStyle/>
        <a:p>
          <a:r>
            <a:rPr lang="sk-SK"/>
            <a:t>Ľahostajnosť a apatia</a:t>
          </a:r>
          <a:endParaRPr lang="en-US"/>
        </a:p>
      </dgm:t>
    </dgm:pt>
    <dgm:pt modelId="{0D33B290-99ED-4371-8BC8-4708FC04A3E5}" type="parTrans" cxnId="{05D50E38-4BE8-4B60-9C82-EDCEA579A845}">
      <dgm:prSet/>
      <dgm:spPr/>
      <dgm:t>
        <a:bodyPr/>
        <a:lstStyle/>
        <a:p>
          <a:endParaRPr lang="en-US"/>
        </a:p>
      </dgm:t>
    </dgm:pt>
    <dgm:pt modelId="{51D0CCF5-DC35-463C-9A80-EA46BDF2D755}" type="sibTrans" cxnId="{05D50E38-4BE8-4B60-9C82-EDCEA579A845}">
      <dgm:prSet/>
      <dgm:spPr/>
      <dgm:t>
        <a:bodyPr/>
        <a:lstStyle/>
        <a:p>
          <a:endParaRPr lang="en-US"/>
        </a:p>
      </dgm:t>
    </dgm:pt>
    <dgm:pt modelId="{5AE598A6-FF18-41C5-B3A9-C233641D00C0}" type="pres">
      <dgm:prSet presAssocID="{A558B3BE-90E6-4AC7-BE51-83A78BD11ADE}" presName="diagram" presStyleCnt="0">
        <dgm:presLayoutVars>
          <dgm:dir/>
          <dgm:resizeHandles val="exact"/>
        </dgm:presLayoutVars>
      </dgm:prSet>
      <dgm:spPr/>
    </dgm:pt>
    <dgm:pt modelId="{30FC9719-1F10-49E9-B83A-BD1E6D0B251C}" type="pres">
      <dgm:prSet presAssocID="{5586BB7D-C592-4698-BCC6-1AABCE3AE84C}" presName="node" presStyleLbl="node1" presStyleIdx="0" presStyleCnt="6">
        <dgm:presLayoutVars>
          <dgm:bulletEnabled val="1"/>
        </dgm:presLayoutVars>
      </dgm:prSet>
      <dgm:spPr/>
    </dgm:pt>
    <dgm:pt modelId="{E2399876-E36E-49CD-BAF2-8AD8173DC854}" type="pres">
      <dgm:prSet presAssocID="{84E48A98-6C84-486F-9FEA-58DDFE3285F8}" presName="sibTrans" presStyleCnt="0"/>
      <dgm:spPr/>
    </dgm:pt>
    <dgm:pt modelId="{5CFB940F-D748-40DC-AD83-BFE0B1D674E6}" type="pres">
      <dgm:prSet presAssocID="{ECE5862A-D5E3-466A-B30C-FA3D27779299}" presName="node" presStyleLbl="node1" presStyleIdx="1" presStyleCnt="6">
        <dgm:presLayoutVars>
          <dgm:bulletEnabled val="1"/>
        </dgm:presLayoutVars>
      </dgm:prSet>
      <dgm:spPr/>
    </dgm:pt>
    <dgm:pt modelId="{8B5F4FE9-A8AC-4ADC-89F1-F8A121560A38}" type="pres">
      <dgm:prSet presAssocID="{46F4E518-94D1-4BA5-9D07-99F3D90B34D2}" presName="sibTrans" presStyleCnt="0"/>
      <dgm:spPr/>
    </dgm:pt>
    <dgm:pt modelId="{061112E2-8365-4B0A-A635-1ABAA733247B}" type="pres">
      <dgm:prSet presAssocID="{F903714C-3ED4-400B-8A26-E09044290CF4}" presName="node" presStyleLbl="node1" presStyleIdx="2" presStyleCnt="6">
        <dgm:presLayoutVars>
          <dgm:bulletEnabled val="1"/>
        </dgm:presLayoutVars>
      </dgm:prSet>
      <dgm:spPr/>
    </dgm:pt>
    <dgm:pt modelId="{5AF2A0AF-EEF1-47F4-B622-0345BE933DC5}" type="pres">
      <dgm:prSet presAssocID="{5A0A45E9-BDCB-4938-8B8A-0F1590335E59}" presName="sibTrans" presStyleCnt="0"/>
      <dgm:spPr/>
    </dgm:pt>
    <dgm:pt modelId="{B9874156-E1E6-4E10-905F-71D3B6BFB77E}" type="pres">
      <dgm:prSet presAssocID="{16D1A69E-C9C4-48B1-8B0E-D12D33BBE0E0}" presName="node" presStyleLbl="node1" presStyleIdx="3" presStyleCnt="6">
        <dgm:presLayoutVars>
          <dgm:bulletEnabled val="1"/>
        </dgm:presLayoutVars>
      </dgm:prSet>
      <dgm:spPr/>
    </dgm:pt>
    <dgm:pt modelId="{24EEA9F4-CA04-4B7C-B27E-758E7536B535}" type="pres">
      <dgm:prSet presAssocID="{70099334-D2DE-4547-90BF-64A813E163FD}" presName="sibTrans" presStyleCnt="0"/>
      <dgm:spPr/>
    </dgm:pt>
    <dgm:pt modelId="{D0754415-0883-45A2-AB47-59E553DCD372}" type="pres">
      <dgm:prSet presAssocID="{73AB43AC-B95D-46F8-B2D7-F83BDA371A8A}" presName="node" presStyleLbl="node1" presStyleIdx="4" presStyleCnt="6">
        <dgm:presLayoutVars>
          <dgm:bulletEnabled val="1"/>
        </dgm:presLayoutVars>
      </dgm:prSet>
      <dgm:spPr/>
    </dgm:pt>
    <dgm:pt modelId="{90F8DC13-C8ED-468C-86F7-D17706DA09AE}" type="pres">
      <dgm:prSet presAssocID="{3E07757A-7A82-41BF-8E7F-FA2FD34750F8}" presName="sibTrans" presStyleCnt="0"/>
      <dgm:spPr/>
    </dgm:pt>
    <dgm:pt modelId="{B00569EF-EA03-4D2B-B7FA-746975B533EF}" type="pres">
      <dgm:prSet presAssocID="{DC06A982-4908-4C3A-A48B-601178FB9A50}" presName="node" presStyleLbl="node1" presStyleIdx="5" presStyleCnt="6">
        <dgm:presLayoutVars>
          <dgm:bulletEnabled val="1"/>
        </dgm:presLayoutVars>
      </dgm:prSet>
      <dgm:spPr/>
    </dgm:pt>
  </dgm:ptLst>
  <dgm:cxnLst>
    <dgm:cxn modelId="{7219A200-9F4E-4947-8909-15F1E0363D89}" srcId="{A558B3BE-90E6-4AC7-BE51-83A78BD11ADE}" destId="{73AB43AC-B95D-46F8-B2D7-F83BDA371A8A}" srcOrd="4" destOrd="0" parTransId="{1F55FE5F-221C-4992-970D-595F34B3A21E}" sibTransId="{3E07757A-7A82-41BF-8E7F-FA2FD34750F8}"/>
    <dgm:cxn modelId="{8ADC7905-3063-4624-8A49-7090A4834788}" type="presOf" srcId="{A558B3BE-90E6-4AC7-BE51-83A78BD11ADE}" destId="{5AE598A6-FF18-41C5-B3A9-C233641D00C0}" srcOrd="0" destOrd="0" presId="urn:microsoft.com/office/officeart/2005/8/layout/default"/>
    <dgm:cxn modelId="{3F93CC07-5406-403E-A2B0-E7DE94AC945D}" type="presOf" srcId="{73AB43AC-B95D-46F8-B2D7-F83BDA371A8A}" destId="{D0754415-0883-45A2-AB47-59E553DCD372}" srcOrd="0" destOrd="0" presId="urn:microsoft.com/office/officeart/2005/8/layout/default"/>
    <dgm:cxn modelId="{D8ABB127-B104-4E9F-93BC-C60F4EA347F4}" srcId="{A558B3BE-90E6-4AC7-BE51-83A78BD11ADE}" destId="{5586BB7D-C592-4698-BCC6-1AABCE3AE84C}" srcOrd="0" destOrd="0" parTransId="{5111E539-8B2F-4336-B2C4-D050AD7347F0}" sibTransId="{84E48A98-6C84-486F-9FEA-58DDFE3285F8}"/>
    <dgm:cxn modelId="{05D50E38-4BE8-4B60-9C82-EDCEA579A845}" srcId="{A558B3BE-90E6-4AC7-BE51-83A78BD11ADE}" destId="{DC06A982-4908-4C3A-A48B-601178FB9A50}" srcOrd="5" destOrd="0" parTransId="{0D33B290-99ED-4371-8BC8-4708FC04A3E5}" sibTransId="{51D0CCF5-DC35-463C-9A80-EA46BDF2D755}"/>
    <dgm:cxn modelId="{E469DA6F-1293-4C73-A2CD-38E3D4AF8879}" srcId="{A558B3BE-90E6-4AC7-BE51-83A78BD11ADE}" destId="{F903714C-3ED4-400B-8A26-E09044290CF4}" srcOrd="2" destOrd="0" parTransId="{5AC23AD6-D038-4DD2-B6CE-0325B3192C7B}" sibTransId="{5A0A45E9-BDCB-4938-8B8A-0F1590335E59}"/>
    <dgm:cxn modelId="{BA9D4E75-5C03-4E60-8CF7-58EBEDEF843B}" type="presOf" srcId="{5586BB7D-C592-4698-BCC6-1AABCE3AE84C}" destId="{30FC9719-1F10-49E9-B83A-BD1E6D0B251C}" srcOrd="0" destOrd="0" presId="urn:microsoft.com/office/officeart/2005/8/layout/default"/>
    <dgm:cxn modelId="{C41C6C56-1F1E-4BE8-88EF-1ECAC5FC0116}" type="presOf" srcId="{F903714C-3ED4-400B-8A26-E09044290CF4}" destId="{061112E2-8365-4B0A-A635-1ABAA733247B}" srcOrd="0" destOrd="0" presId="urn:microsoft.com/office/officeart/2005/8/layout/default"/>
    <dgm:cxn modelId="{D8ED7E9D-9455-49AF-BE37-CC15E358977C}" srcId="{A558B3BE-90E6-4AC7-BE51-83A78BD11ADE}" destId="{16D1A69E-C9C4-48B1-8B0E-D12D33BBE0E0}" srcOrd="3" destOrd="0" parTransId="{743294D4-6C1F-4DDB-989C-E25A05651881}" sibTransId="{70099334-D2DE-4547-90BF-64A813E163FD}"/>
    <dgm:cxn modelId="{6B67FABD-1F4D-4709-B2A2-D89392F10B98}" type="presOf" srcId="{ECE5862A-D5E3-466A-B30C-FA3D27779299}" destId="{5CFB940F-D748-40DC-AD83-BFE0B1D674E6}" srcOrd="0" destOrd="0" presId="urn:microsoft.com/office/officeart/2005/8/layout/default"/>
    <dgm:cxn modelId="{4BE30EC5-9697-4125-9283-8BF224C5823F}" srcId="{A558B3BE-90E6-4AC7-BE51-83A78BD11ADE}" destId="{ECE5862A-D5E3-466A-B30C-FA3D27779299}" srcOrd="1" destOrd="0" parTransId="{687912AB-BAF6-4B44-8338-A9FDB668E7E5}" sibTransId="{46F4E518-94D1-4BA5-9D07-99F3D90B34D2}"/>
    <dgm:cxn modelId="{FC5A48C9-0ED1-4863-8082-0AB7E948E470}" type="presOf" srcId="{16D1A69E-C9C4-48B1-8B0E-D12D33BBE0E0}" destId="{B9874156-E1E6-4E10-905F-71D3B6BFB77E}" srcOrd="0" destOrd="0" presId="urn:microsoft.com/office/officeart/2005/8/layout/default"/>
    <dgm:cxn modelId="{29BC45E1-4B29-4610-AA46-48EDBCD5CC50}" type="presOf" srcId="{DC06A982-4908-4C3A-A48B-601178FB9A50}" destId="{B00569EF-EA03-4D2B-B7FA-746975B533EF}" srcOrd="0" destOrd="0" presId="urn:microsoft.com/office/officeart/2005/8/layout/default"/>
    <dgm:cxn modelId="{804531D4-2323-4AA5-8FB7-EDF8CA2EE56A}" type="presParOf" srcId="{5AE598A6-FF18-41C5-B3A9-C233641D00C0}" destId="{30FC9719-1F10-49E9-B83A-BD1E6D0B251C}" srcOrd="0" destOrd="0" presId="urn:microsoft.com/office/officeart/2005/8/layout/default"/>
    <dgm:cxn modelId="{E9F3BDF9-85A5-4081-8283-88650337A8E4}" type="presParOf" srcId="{5AE598A6-FF18-41C5-B3A9-C233641D00C0}" destId="{E2399876-E36E-49CD-BAF2-8AD8173DC854}" srcOrd="1" destOrd="0" presId="urn:microsoft.com/office/officeart/2005/8/layout/default"/>
    <dgm:cxn modelId="{481F3EA6-19AE-4613-BCEF-A5960125D2A3}" type="presParOf" srcId="{5AE598A6-FF18-41C5-B3A9-C233641D00C0}" destId="{5CFB940F-D748-40DC-AD83-BFE0B1D674E6}" srcOrd="2" destOrd="0" presId="urn:microsoft.com/office/officeart/2005/8/layout/default"/>
    <dgm:cxn modelId="{FB948E35-167A-4D49-BF29-5D0C8CC869A5}" type="presParOf" srcId="{5AE598A6-FF18-41C5-B3A9-C233641D00C0}" destId="{8B5F4FE9-A8AC-4ADC-89F1-F8A121560A38}" srcOrd="3" destOrd="0" presId="urn:microsoft.com/office/officeart/2005/8/layout/default"/>
    <dgm:cxn modelId="{B74F64A8-71DB-49D7-A678-AD2EDF480E75}" type="presParOf" srcId="{5AE598A6-FF18-41C5-B3A9-C233641D00C0}" destId="{061112E2-8365-4B0A-A635-1ABAA733247B}" srcOrd="4" destOrd="0" presId="urn:microsoft.com/office/officeart/2005/8/layout/default"/>
    <dgm:cxn modelId="{BC569748-2106-4BF1-829E-AD0408CEB20A}" type="presParOf" srcId="{5AE598A6-FF18-41C5-B3A9-C233641D00C0}" destId="{5AF2A0AF-EEF1-47F4-B622-0345BE933DC5}" srcOrd="5" destOrd="0" presId="urn:microsoft.com/office/officeart/2005/8/layout/default"/>
    <dgm:cxn modelId="{3EAFA7D3-F977-4A6D-B3CE-B5666C8D3396}" type="presParOf" srcId="{5AE598A6-FF18-41C5-B3A9-C233641D00C0}" destId="{B9874156-E1E6-4E10-905F-71D3B6BFB77E}" srcOrd="6" destOrd="0" presId="urn:microsoft.com/office/officeart/2005/8/layout/default"/>
    <dgm:cxn modelId="{BEC888DE-38A3-4CD7-9D02-446A0EA570C3}" type="presParOf" srcId="{5AE598A6-FF18-41C5-B3A9-C233641D00C0}" destId="{24EEA9F4-CA04-4B7C-B27E-758E7536B535}" srcOrd="7" destOrd="0" presId="urn:microsoft.com/office/officeart/2005/8/layout/default"/>
    <dgm:cxn modelId="{D0880B7E-CF83-45C4-BC8B-C1B1AB7062F0}" type="presParOf" srcId="{5AE598A6-FF18-41C5-B3A9-C233641D00C0}" destId="{D0754415-0883-45A2-AB47-59E553DCD372}" srcOrd="8" destOrd="0" presId="urn:microsoft.com/office/officeart/2005/8/layout/default"/>
    <dgm:cxn modelId="{3147F33B-6577-44BF-B736-18B468BC35CD}" type="presParOf" srcId="{5AE598A6-FF18-41C5-B3A9-C233641D00C0}" destId="{90F8DC13-C8ED-468C-86F7-D17706DA09AE}" srcOrd="9" destOrd="0" presId="urn:microsoft.com/office/officeart/2005/8/layout/default"/>
    <dgm:cxn modelId="{98185AF7-9F0C-4E44-8896-9B51F2AA39B4}" type="presParOf" srcId="{5AE598A6-FF18-41C5-B3A9-C233641D00C0}" destId="{B00569EF-EA03-4D2B-B7FA-746975B533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9719-1F10-49E9-B83A-BD1E6D0B251C}">
      <dsp:nvSpPr>
        <dsp:cNvPr id="0" name=""/>
        <dsp:cNvSpPr/>
      </dsp:nvSpPr>
      <dsp:spPr>
        <a:xfrm>
          <a:off x="204643" y="112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homo politicus  →  homo psychologicus  </a:t>
          </a:r>
          <a:endParaRPr lang="en-US" sz="2400" kern="1200"/>
        </a:p>
      </dsp:txBody>
      <dsp:txXfrm>
        <a:off x="204643" y="1129"/>
        <a:ext cx="2511214" cy="1506728"/>
      </dsp:txXfrm>
    </dsp:sp>
    <dsp:sp modelId="{5CFB940F-D748-40DC-AD83-BFE0B1D674E6}">
      <dsp:nvSpPr>
        <dsp:cNvPr id="0" name=""/>
        <dsp:cNvSpPr/>
      </dsp:nvSpPr>
      <dsp:spPr>
        <a:xfrm>
          <a:off x="2966979" y="112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Všimli ste si? „</a:t>
          </a:r>
          <a:r>
            <a:rPr lang="sk-SK" sz="2400" i="1" kern="1200"/>
            <a:t>Political solutions don´t work.“</a:t>
          </a:r>
          <a:endParaRPr lang="en-US" sz="2400" kern="1200"/>
        </a:p>
      </dsp:txBody>
      <dsp:txXfrm>
        <a:off x="2966979" y="1129"/>
        <a:ext cx="2511214" cy="1506728"/>
      </dsp:txXfrm>
    </dsp:sp>
    <dsp:sp modelId="{061112E2-8365-4B0A-A635-1ABAA733247B}">
      <dsp:nvSpPr>
        <dsp:cNvPr id="0" name=""/>
        <dsp:cNvSpPr/>
      </dsp:nvSpPr>
      <dsp:spPr>
        <a:xfrm>
          <a:off x="204643" y="175897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Personalizácia</a:t>
          </a:r>
          <a:endParaRPr lang="en-US" sz="2400" kern="1200" dirty="0"/>
        </a:p>
      </dsp:txBody>
      <dsp:txXfrm>
        <a:off x="204643" y="1758979"/>
        <a:ext cx="2511214" cy="1506728"/>
      </dsp:txXfrm>
    </dsp:sp>
    <dsp:sp modelId="{B9874156-E1E6-4E10-905F-71D3B6BFB77E}">
      <dsp:nvSpPr>
        <dsp:cNvPr id="0" name=""/>
        <dsp:cNvSpPr/>
      </dsp:nvSpPr>
      <dsp:spPr>
        <a:xfrm>
          <a:off x="2966979" y="175897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Narcizmus</a:t>
          </a:r>
          <a:endParaRPr lang="en-US" sz="2400" kern="1200"/>
        </a:p>
      </dsp:txBody>
      <dsp:txXfrm>
        <a:off x="2966979" y="1758979"/>
        <a:ext cx="2511214" cy="1506728"/>
      </dsp:txXfrm>
    </dsp:sp>
    <dsp:sp modelId="{D0754415-0883-45A2-AB47-59E553DCD372}">
      <dsp:nvSpPr>
        <dsp:cNvPr id="0" name=""/>
        <dsp:cNvSpPr/>
      </dsp:nvSpPr>
      <dsp:spPr>
        <a:xfrm>
          <a:off x="204643" y="351682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Prázdnota</a:t>
          </a:r>
          <a:endParaRPr lang="en-US" sz="2400" kern="1200"/>
        </a:p>
      </dsp:txBody>
      <dsp:txXfrm>
        <a:off x="204643" y="3516829"/>
        <a:ext cx="2511214" cy="1506728"/>
      </dsp:txXfrm>
    </dsp:sp>
    <dsp:sp modelId="{B00569EF-EA03-4D2B-B7FA-746975B533EF}">
      <dsp:nvSpPr>
        <dsp:cNvPr id="0" name=""/>
        <dsp:cNvSpPr/>
      </dsp:nvSpPr>
      <dsp:spPr>
        <a:xfrm>
          <a:off x="2966979" y="3516829"/>
          <a:ext cx="2511214" cy="15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Ľahostajnosť a apatia</a:t>
          </a:r>
          <a:endParaRPr lang="en-US" sz="2400" kern="1200"/>
        </a:p>
      </dsp:txBody>
      <dsp:txXfrm>
        <a:off x="2966979" y="3516829"/>
        <a:ext cx="2511214" cy="150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678E1-BB5A-46D6-AD2E-E3FE3A624DFC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B5866-E524-47F5-A477-F79A9F358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5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27338" y="574675"/>
            <a:ext cx="50355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5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69155-23FA-B16F-0609-4A4C801F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C5AC1A-3A18-4C52-C0E9-24F2A6757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AED1F2-44DF-2FA6-B3B3-D482DB5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42172F-1D2E-C666-8154-A6C37A93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BC2ABF-98B8-E8E0-F946-367C6BC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9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0BAB2-0EDD-CC9E-582D-75E16C0A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EE4936-4574-67ED-76D9-DCF5B4F1B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6CD16E-2A8D-F68E-B23F-0DA63C36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152C2-4CD5-290B-BA09-48AB2EC8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AD67A6-3F03-BBA7-33A7-AAD490BF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2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6F5E51-00B4-DDCD-0569-51207E6D8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B1B899-94A7-50EF-8494-F51B4430B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072382-3A1E-2499-F268-40312846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E07E7-4BCE-2E33-A0B6-30B05CB3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9F795-2402-85C1-FADF-99BAEA8C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41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6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91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6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A32A5-2C6E-41ED-FB87-3EAE22EB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E1031-0A66-C8C2-1327-F61D5464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44D13-AE3B-940B-47A3-30D67C5D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C904EA-FD64-3C03-3E90-57ED8695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201184-48DB-38C3-641B-6DC064B3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EABA2-2804-6764-DE00-7637D287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6B758C-B5F8-62D6-C886-06F2390E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FFBA50-F11A-8B01-EA93-C2BE4E3B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F40B10-8932-97CD-87F3-82D768D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EF8F9-A230-0997-AC01-56435077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4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9C955-EEB0-8708-BC39-F8EC1D2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542D9-9602-418C-1FA3-225B288B3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4EA3D-7C64-B974-B68E-FB46B84E7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91ABA3-F286-E199-4B49-B569498E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DB2CE1-4C3C-980A-758B-5BFAF203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C3622A-C84E-E701-DF71-68E7457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1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FA0D4-7197-8EF4-EA66-DB2E9D95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DA2037-EC75-39A8-40B6-0738980F8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D79997-E498-6BA8-3BA2-6F0F2782E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FB6E39-0A26-4E1C-9C70-023D45081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A35704-53A6-FCD5-A815-CE0AC9768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E9BF5E-5F87-A513-B8E0-561C8213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73AFF8-BCB1-9206-0A4E-F6F68744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A6276C-7C37-868C-5EF8-5AD1DA90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6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2108-3922-D0BE-E10B-81A997F0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793A55-149A-3E80-4447-C81C06B2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9DE658-1044-7588-0D2E-679A0227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0763A2-2715-2745-97C6-14EE91ED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3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FEC79E-837F-740E-0437-4FDD1DBF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543657-9992-7D6B-BC07-202A0E48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935A0B-BA3E-078F-BAA1-371192D2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9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1EF7D-145D-51A4-E8B9-45B304A1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BC4105-706C-46F1-3186-B601E2F2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373377-8C8D-B6F2-A6B1-51DB7235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9C9BC5-6A5D-EA8A-7368-681CFCB9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E92F12-7164-7C4C-1EB7-09509B56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5265A6-7EBC-1A6F-BEB4-C7DE5856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8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1ED10-9081-0EA8-192A-8D127EF6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649A11-4A34-0E3A-A43F-0A5FE1054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7189E7-792A-61E7-A70B-9F49D3E0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1FCF2F-7E50-290C-B0D0-49B87B56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B989FF-9EB2-3800-0490-3BEB177F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309D4A-CABF-D269-822A-4B0FF1C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46010F-397C-074B-1A84-C4CDCD81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463C1-BFEC-43FF-3C1F-D61DAEE0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24BE0F-D908-F9A0-B751-C86222DCB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DB87-D444-403C-B914-B8F0C521F6DF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326FC-A9A0-ADF4-B3AA-5CDCAF55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E7AE6-4ED1-CFAA-15A2-D57B05586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1DF3-C173-4B0A-A7F9-0A560AC5E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toonstock.com/directory/j/jean_paul_sartre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5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matters.org.uk/index.php/arts/visual-art/item/2788-karl-marx-cartoon-international-competi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stock.com/directory/f/friedrich_nietzsche.as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ackpew.com/blog/category/walk-the-talk/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B9EA8-5248-BEA3-D7DF-0700930D1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Morální problémy současné společnosti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92B06-0965-3A81-2930-A7A9390C4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3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348" y="409955"/>
            <a:ext cx="8423148" cy="6128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0782" y="6507886"/>
            <a:ext cx="940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https://philsnider.wordpress.com/2014/08/05/how-to-ruin-your-life-according-to-soren-kierkegaard/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2152014" y="695401"/>
            <a:ext cx="3090545" cy="78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Jak </a:t>
            </a:r>
            <a:r>
              <a:rPr lang="en-US" dirty="0" err="1"/>
              <a:t>hodnotit</a:t>
            </a:r>
            <a:r>
              <a:rPr lang="cs-CZ" dirty="0"/>
              <a:t>: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777646" y="2179446"/>
            <a:ext cx="5474970" cy="123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5080" lvl="0" indent="-18288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existencialista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nikdy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nechápe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konečný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bod,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neboť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nepřetržitě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utváří</a:t>
            </a:r>
            <a:r>
              <a:rPr lang="cs-CZ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986519" y="3566859"/>
            <a:ext cx="4912257" cy="41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72110" marR="5080" lvl="0" indent="-3600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 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709930" y="4780490"/>
            <a:ext cx="5295265" cy="41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9553067" y="6231037"/>
            <a:ext cx="506730" cy="12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5535" y="524255"/>
            <a:ext cx="4706112" cy="5809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7607045" y="6662115"/>
            <a:ext cx="357314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</a:t>
            </a:r>
            <a:r>
              <a:rPr lang="en-US" sz="9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www.cartoonstock.com/directory/j/jean_paul_sartre.asp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 rot="-5400000">
            <a:off x="-2590851" y="2985185"/>
            <a:ext cx="6475730" cy="22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https://philosophynow.org/issues/145/Paul_Woods_Cartoon_1</a:t>
            </a:r>
            <a:endParaRPr/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600" y="617388"/>
            <a:ext cx="6747875" cy="5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 descr="Obsah obrázku tex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250" y="1722425"/>
            <a:ext cx="9906000" cy="398602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4343400" y="5835134"/>
            <a:ext cx="6097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https://9gag.com/gag/aNAWmyb</a:t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3434150" y="1120725"/>
            <a:ext cx="59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Kdo vytváří obraz ženy?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0C67C-5749-BE2A-9464-52B139EE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5" y="969721"/>
            <a:ext cx="8399930" cy="128042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D2472-8312-297B-DF3B-7D9D9F79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4" y="2108077"/>
            <a:ext cx="6472519" cy="4615452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95;p28">
            <a:extLst>
              <a:ext uri="{FF2B5EF4-FFF2-40B4-BE49-F238E27FC236}">
                <a16:creationId xmlns:a16="http://schemas.microsoft.com/office/drawing/2014/main" id="{3A3ABF9F-11B5-F6A3-C1C7-38C36AD1CB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6094" y="1201254"/>
            <a:ext cx="5055906" cy="49185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9E7322-4A3B-37E6-3C83-668BEC6C7139}"/>
              </a:ext>
            </a:extLst>
          </p:cNvPr>
          <p:cNvSpPr txBox="1"/>
          <p:nvPr/>
        </p:nvSpPr>
        <p:spPr>
          <a:xfrm>
            <a:off x="7324165" y="57343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https://www.cartoonstock.com/directory/c/camus.asp</a:t>
            </a:r>
            <a:endParaRPr lang="en-US" dirty="0"/>
          </a:p>
        </p:txBody>
      </p:sp>
      <p:pic>
        <p:nvPicPr>
          <p:cNvPr id="5" name="Google Shape;287;p27" descr="Obsah obrázku text&#10;&#10;Popis byl vytvořen automaticky">
            <a:extLst>
              <a:ext uri="{FF2B5EF4-FFF2-40B4-BE49-F238E27FC236}">
                <a16:creationId xmlns:a16="http://schemas.microsoft.com/office/drawing/2014/main" id="{ECB39458-1ABA-E0F3-1F9E-63E2CD149D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14" y="969721"/>
            <a:ext cx="6308165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27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7191" y="1"/>
            <a:ext cx="5166115" cy="6854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2225" y="374966"/>
            <a:ext cx="2907637" cy="468970"/>
          </a:xfrm>
          <a:prstGeom prst="rect">
            <a:avLst/>
          </a:prstGeom>
        </p:spPr>
        <p:txBody>
          <a:bodyPr vert="horz" wrap="square" lIns="0" tIns="8632" rIns="0" bIns="0" rtlCol="0" anchor="ctr">
            <a:spAutoFit/>
          </a:bodyPr>
          <a:lstStyle/>
          <a:p>
            <a:pPr marL="8632">
              <a:lnSpc>
                <a:spcPct val="100000"/>
              </a:lnSpc>
              <a:spcBef>
                <a:spcPts val="68"/>
              </a:spcBef>
            </a:pPr>
            <a:r>
              <a:rPr dirty="0"/>
              <a:t>Etika</a:t>
            </a:r>
            <a:r>
              <a:rPr spc="24" dirty="0"/>
              <a:t> </a:t>
            </a:r>
            <a:r>
              <a:rPr spc="-7" dirty="0"/>
              <a:t>pragmatismu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3378" y="953792"/>
            <a:ext cx="3709534" cy="4080100"/>
          </a:xfrm>
          <a:prstGeom prst="rect">
            <a:avLst/>
          </a:prstGeom>
        </p:spPr>
      </p:pic>
      <p:pic>
        <p:nvPicPr>
          <p:cNvPr id="14" name="Zvuk 13">
            <a:hlinkClick r:id="" action="ppaction://media"/>
            <a:extLst>
              <a:ext uri="{FF2B5EF4-FFF2-40B4-BE49-F238E27FC236}">
                <a16:creationId xmlns:a16="http://schemas.microsoft.com/office/drawing/2014/main" id="{4950DBA8-5CCE-1EEF-5B50-29693F65B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3041" y="6478199"/>
            <a:ext cx="276219" cy="276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29"/>
    </mc:Choice>
    <mc:Fallback xmlns="">
      <p:transition spd="slow" advTm="5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1869" y="4921878"/>
            <a:ext cx="2529993" cy="102909"/>
          </a:xfrm>
          <a:prstGeom prst="rect">
            <a:avLst/>
          </a:prstGeom>
        </p:spPr>
        <p:txBody>
          <a:bodyPr vert="horz" wrap="square" lIns="0" tIns="8632" rIns="0" bIns="0" rtlCol="0">
            <a:spAutoFit/>
          </a:bodyPr>
          <a:lstStyle/>
          <a:p>
            <a:pPr marL="8632">
              <a:spcBef>
                <a:spcPts val="68"/>
              </a:spcBef>
            </a:pPr>
            <a:r>
              <a:rPr sz="612" spc="-7" dirty="0">
                <a:latin typeface="Calibri"/>
                <a:cs typeface="Calibri"/>
              </a:rPr>
              <a:t>https://i.pinimg.com/236x/87/3d/ee/873dee8931690e32406d8fc05f966ef2.jpg</a:t>
            </a:r>
            <a:endParaRPr sz="612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46672" y="528268"/>
            <a:ext cx="6465683" cy="4143285"/>
            <a:chOff x="408305" y="777239"/>
            <a:chExt cx="9512935" cy="609600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4775" y="2226309"/>
              <a:ext cx="2247900" cy="3467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305" y="777239"/>
              <a:ext cx="5755005" cy="6096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4259" y="777239"/>
              <a:ext cx="3776980" cy="58267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0119" y="4810575"/>
            <a:ext cx="2841948" cy="309450"/>
          </a:xfrm>
          <a:prstGeom prst="rect">
            <a:avLst/>
          </a:prstGeom>
        </p:spPr>
      </p:pic>
      <p:pic>
        <p:nvPicPr>
          <p:cNvPr id="13" name="Zvuk 12">
            <a:hlinkClick r:id="" action="ppaction://media"/>
            <a:extLst>
              <a:ext uri="{FF2B5EF4-FFF2-40B4-BE49-F238E27FC236}">
                <a16:creationId xmlns:a16="http://schemas.microsoft.com/office/drawing/2014/main" id="{FD01FD55-D2D6-631C-54B8-EE52B0094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3041" y="6478199"/>
            <a:ext cx="276219" cy="276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5"/>
    </mc:Choice>
    <mc:Fallback xmlns="">
      <p:transition spd="slow" advTm="5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6EE1-205A-4E3C-BACC-F459860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Sigmund</a:t>
            </a:r>
            <a:r>
              <a:rPr lang="sk-SK" dirty="0"/>
              <a:t> </a:t>
            </a:r>
            <a:r>
              <a:rPr lang="sk-SK" dirty="0" err="1"/>
              <a:t>Šlomo</a:t>
            </a:r>
            <a:r>
              <a:rPr lang="sk-SK" dirty="0"/>
              <a:t> </a:t>
            </a:r>
            <a:r>
              <a:rPr lang="sk-SK" dirty="0" err="1"/>
              <a:t>Freud</a:t>
            </a:r>
            <a:br>
              <a:rPr lang="sk-SK" dirty="0"/>
            </a:br>
            <a:r>
              <a:rPr lang="sk-SK" dirty="0"/>
              <a:t>1856-1939</a:t>
            </a:r>
          </a:p>
        </p:txBody>
      </p:sp>
      <p:pic>
        <p:nvPicPr>
          <p:cNvPr id="6" name="Zástupný objekt pre obsah 5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F204C3D-37E2-4FCF-9318-58E78E751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6" y="2014194"/>
            <a:ext cx="2899205" cy="3849687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6970E-74B3-4755-89DB-E2DB4318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27. 10. 2023</a:t>
            </a:fld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18988190-2F5F-4EA3-ADB8-1BC3290C3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" y="2098014"/>
            <a:ext cx="6773214" cy="385320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8CE0FB5-20EE-4D06-A9C6-BA19D71CC738}"/>
              </a:ext>
            </a:extLst>
          </p:cNvPr>
          <p:cNvSpPr/>
          <p:nvPr/>
        </p:nvSpPr>
        <p:spPr>
          <a:xfrm>
            <a:off x="3299854" y="6182905"/>
            <a:ext cx="2856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/>
              <a:t>https://www.pngegg.com/en/png-evswi</a:t>
            </a:r>
          </a:p>
        </p:txBody>
      </p:sp>
      <p:pic>
        <p:nvPicPr>
          <p:cNvPr id="14" name="Zvuk 13">
            <a:hlinkClick r:id="" action="ppaction://media"/>
            <a:extLst>
              <a:ext uri="{FF2B5EF4-FFF2-40B4-BE49-F238E27FC236}">
                <a16:creationId xmlns:a16="http://schemas.microsoft.com/office/drawing/2014/main" id="{B7F93FE5-0733-F0D9-00F1-39660FD03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28"/>
    </mc:Choice>
    <mc:Fallback xmlns="">
      <p:transition spd="slow" advTm="12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056B8-01EB-4E6F-A14A-C41416B3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Konrad</a:t>
            </a:r>
            <a:r>
              <a:rPr lang="sk-SK" dirty="0"/>
              <a:t> </a:t>
            </a:r>
            <a:r>
              <a:rPr lang="sk-SK" dirty="0" err="1"/>
              <a:t>Zacharias</a:t>
            </a:r>
            <a:r>
              <a:rPr lang="sk-SK" dirty="0"/>
              <a:t> </a:t>
            </a:r>
            <a:r>
              <a:rPr lang="sk-SK" dirty="0" err="1"/>
              <a:t>Lorenz</a:t>
            </a:r>
            <a:br>
              <a:rPr lang="sk-SK" dirty="0"/>
            </a:br>
            <a:r>
              <a:rPr lang="sk-SK" dirty="0"/>
              <a:t>1903-1989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9404B6-7E3F-440D-A270-C5236F6D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79774" cy="384962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Lekár z Viedne</a:t>
            </a:r>
          </a:p>
          <a:p>
            <a:r>
              <a:rPr lang="sk-SK" dirty="0"/>
              <a:t>Zakladateľ etológie</a:t>
            </a:r>
          </a:p>
          <a:p>
            <a:r>
              <a:rPr lang="sk-SK" dirty="0"/>
              <a:t>Po </a:t>
            </a:r>
            <a:r>
              <a:rPr lang="sk-SK" dirty="0" err="1"/>
              <a:t>anšluse</a:t>
            </a:r>
            <a:r>
              <a:rPr lang="sk-SK" dirty="0"/>
              <a:t> Rakúska k Nemecku stráca prácu, neskôr povolaný do Armády, lekárom v Bielorusku, vojnový zajatec v Arménsku</a:t>
            </a:r>
          </a:p>
          <a:p>
            <a:r>
              <a:rPr lang="sk-SK" dirty="0"/>
              <a:t>1973 Nobelova cena za medicínu a fyziológiu v spojení s chovaním zvierat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A18A0F-9C2B-46FA-95EE-5EDD70DE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27. 10. 2023</a:t>
            </a:fld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AB7D545C-8D74-4D78-A7D5-AC2F31E698B7}"/>
              </a:ext>
            </a:extLst>
          </p:cNvPr>
          <p:cNvSpPr/>
          <p:nvPr/>
        </p:nvSpPr>
        <p:spPr>
          <a:xfrm>
            <a:off x="5655316" y="539533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https://fineartamerica.com/featured/konrad-lorenz-caricature-gary-brown.html</a:t>
            </a:r>
          </a:p>
        </p:txBody>
      </p:sp>
      <p:pic>
        <p:nvPicPr>
          <p:cNvPr id="7" name="Obrázok 6" descr="Obrázok, na ktorom je kniha, perokresba, text&#10;&#10;Automaticky generovaný popis">
            <a:extLst>
              <a:ext uri="{FF2B5EF4-FFF2-40B4-BE49-F238E27FC236}">
                <a16:creationId xmlns:a16="http://schemas.microsoft.com/office/drawing/2014/main" id="{DD8C9534-F937-4892-8ABF-69390855E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6" y="1431064"/>
            <a:ext cx="2816087" cy="3875349"/>
          </a:xfrm>
          <a:prstGeom prst="rect">
            <a:avLst/>
          </a:prstGeom>
        </p:spPr>
      </p:pic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6D424869-2A85-1D7A-EC7E-6E7131A12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62"/>
    </mc:Choice>
    <mc:Fallback xmlns="">
      <p:transition spd="slow" advTm="8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741B2-5A25-F946-6D6F-E324AAD3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785D3-32BA-B948-7B9B-6B571D90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14-14.30: Co je nové/Evokace/opakování</a:t>
            </a:r>
          </a:p>
          <a:p>
            <a:r>
              <a:rPr lang="cs-CZ" dirty="0"/>
              <a:t>14.30-15.30: Klimatická krize/budoucnost/aplikovaná etika</a:t>
            </a:r>
          </a:p>
          <a:p>
            <a:r>
              <a:rPr lang="cs-CZ" dirty="0"/>
              <a:t>Aplikace etiky cnosti: občanská neposlušnost, disent, </a:t>
            </a:r>
            <a:r>
              <a:rPr lang="cs-CZ" dirty="0" err="1"/>
              <a:t>ekotáže</a:t>
            </a:r>
            <a:r>
              <a:rPr lang="cs-CZ" dirty="0"/>
              <a:t>/terorizmus, cvičení</a:t>
            </a:r>
          </a:p>
          <a:p>
            <a:r>
              <a:rPr lang="cs-CZ" dirty="0"/>
              <a:t>Text z etiky cnosti</a:t>
            </a:r>
          </a:p>
          <a:p>
            <a:r>
              <a:rPr lang="cs-CZ" dirty="0"/>
              <a:t>Individuální </a:t>
            </a:r>
            <a:r>
              <a:rPr lang="cs-CZ" dirty="0" err="1"/>
              <a:t>iwalk</a:t>
            </a:r>
            <a:r>
              <a:rPr lang="cs-CZ" dirty="0"/>
              <a:t> (</a:t>
            </a:r>
            <a:r>
              <a:rPr lang="cs-CZ" dirty="0" err="1"/>
              <a:t>iwitness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467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96F-5321-4922-B96B-E8E65334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4" y="365125"/>
            <a:ext cx="3467101" cy="1325563"/>
          </a:xfrm>
        </p:spPr>
        <p:txBody>
          <a:bodyPr/>
          <a:lstStyle/>
          <a:p>
            <a:r>
              <a:rPr lang="cs-CZ" dirty="0"/>
              <a:t>Mít či být?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16D8BAF-CC3A-45A5-BE8E-A9BAB8EA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067" y="1374250"/>
            <a:ext cx="6846159" cy="4566699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98B05ED7-81A5-4639-9FE3-1B52DE12C20D}"/>
              </a:ext>
            </a:extLst>
          </p:cNvPr>
          <p:cNvSpPr/>
          <p:nvPr/>
        </p:nvSpPr>
        <p:spPr>
          <a:xfrm>
            <a:off x="3062067" y="6090362"/>
            <a:ext cx="76715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/>
              <a:t>https://www.pinterest.co.uk/pin/731201689481689749/?amp_client_id=CLIENT_ID(_)&amp;mweb_unauth_id={{default.session}}&amp;simplified=true</a:t>
            </a:r>
          </a:p>
        </p:txBody>
      </p:sp>
    </p:spTree>
    <p:extLst>
      <p:ext uri="{BB962C8B-B14F-4D97-AF65-F5344CB8AC3E}">
        <p14:creationId xmlns:p14="http://schemas.microsoft.com/office/powerpoint/2010/main" val="195451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23521" y="273629"/>
            <a:ext cx="8230465" cy="1144921"/>
          </a:xfrm>
        </p:spPr>
        <p:txBody>
          <a:bodyPr vert="horz" wrap="square" lIns="81646" tIns="40823" rIns="81646" bIns="40823" rtlCol="0" anchor="t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cs-CZ" sz="2177" i="1" dirty="0">
                <a:latin typeface="Arial" pitchFamily="18"/>
              </a:rPr>
              <a:t>„</a:t>
            </a:r>
            <a:r>
              <a:rPr lang="cs-CZ" sz="2177" i="1" dirty="0" err="1">
                <a:latin typeface="Arial" pitchFamily="18"/>
              </a:rPr>
              <a:t>Boh</a:t>
            </a:r>
            <a:r>
              <a:rPr lang="cs-CZ" sz="2177" i="1" dirty="0">
                <a:latin typeface="Arial" pitchFamily="18"/>
              </a:rPr>
              <a:t> je </a:t>
            </a:r>
            <a:r>
              <a:rPr lang="cs-CZ" sz="2177" i="1" dirty="0" err="1">
                <a:latin typeface="Arial" pitchFamily="18"/>
              </a:rPr>
              <a:t>mŕtvy</a:t>
            </a:r>
            <a:r>
              <a:rPr lang="cs-CZ" sz="2177" i="1" dirty="0">
                <a:latin typeface="Arial" pitchFamily="18"/>
              </a:rPr>
              <a:t>, Nietzsche je </a:t>
            </a:r>
            <a:r>
              <a:rPr lang="cs-CZ" sz="2177" i="1" dirty="0" err="1">
                <a:latin typeface="Arial" pitchFamily="18"/>
              </a:rPr>
              <a:t>mŕtvy</a:t>
            </a:r>
            <a:r>
              <a:rPr lang="cs-CZ" sz="2177" i="1" dirty="0">
                <a:latin typeface="Arial" pitchFamily="18"/>
              </a:rPr>
              <a:t> a mne </a:t>
            </a:r>
            <a:r>
              <a:rPr lang="cs-CZ" sz="2177" i="1" dirty="0" err="1">
                <a:latin typeface="Arial" pitchFamily="18"/>
              </a:rPr>
              <a:t>tiež</a:t>
            </a:r>
            <a:r>
              <a:rPr lang="cs-CZ" sz="2177" i="1" dirty="0">
                <a:latin typeface="Arial" pitchFamily="18"/>
              </a:rPr>
              <a:t> </a:t>
            </a:r>
            <a:r>
              <a:rPr lang="cs-CZ" sz="2177" i="1" dirty="0" err="1">
                <a:latin typeface="Arial" pitchFamily="18"/>
              </a:rPr>
              <a:t>nie</a:t>
            </a:r>
            <a:r>
              <a:rPr lang="cs-CZ" sz="2177" i="1" dirty="0">
                <a:latin typeface="Arial" pitchFamily="18"/>
              </a:rPr>
              <a:t> je dobře!“</a:t>
            </a:r>
            <a:endParaRPr lang="cs-CZ" sz="2903" dirty="0">
              <a:latin typeface="Arial" pitchFamily="18"/>
            </a:endParaRPr>
          </a:p>
        </p:txBody>
      </p:sp>
      <p:pic>
        <p:nvPicPr>
          <p:cNvPr id="5122" name="Picture 2" descr="http://www.heaven4sure.com/Portals/0/photos/woody%20allen%20you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60" y="1441356"/>
            <a:ext cx="2751725" cy="37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477579" y="5530283"/>
            <a:ext cx="2807282" cy="511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7" dirty="0"/>
              <a:t>http://www.heaven4sure.com/MeandGodQuestions/LifeLessons/tabid/58/ctl/ArticleView/mid/387/articleId/952/Woody-Allen--Terrified-About-It-All.aspx</a:t>
            </a:r>
          </a:p>
        </p:txBody>
      </p:sp>
      <p:graphicFrame>
        <p:nvGraphicFramePr>
          <p:cNvPr id="5124" name="Zástupný symbol pro text 2">
            <a:extLst>
              <a:ext uri="{FF2B5EF4-FFF2-40B4-BE49-F238E27FC236}">
                <a16:creationId xmlns:a16="http://schemas.microsoft.com/office/drawing/2014/main" id="{DBF94DB7-A0E4-4D14-AA70-CA8D38EC2223}"/>
              </a:ext>
            </a:extLst>
          </p:cNvPr>
          <p:cNvGraphicFramePr/>
          <p:nvPr/>
        </p:nvGraphicFramePr>
        <p:xfrm>
          <a:off x="1523521" y="1273094"/>
          <a:ext cx="5682837" cy="502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456C9-F0E7-DC03-AB36-AA67F382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9711E9-9C06-AE0D-9C3B-242FAB92C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71BCAF-59DF-74CC-ED40-3C529994C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7" t="24917" r="28622" b="11235"/>
          <a:stretch/>
        </p:blipFill>
        <p:spPr>
          <a:xfrm>
            <a:off x="3468061" y="1354311"/>
            <a:ext cx="5702637" cy="51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D42D0-19BC-4EFF-A459-3CC0569B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D15C1-A7F1-4348-8B3C-66DBE729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egel Memes">
            <a:extLst>
              <a:ext uri="{FF2B5EF4-FFF2-40B4-BE49-F238E27FC236}">
                <a16:creationId xmlns:a16="http://schemas.microsoft.com/office/drawing/2014/main" id="{C58AE429-5412-475B-AE8A-BF674FBE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02" y="1825625"/>
            <a:ext cx="7885814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2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DF3330-78E6-465C-9381-535DA615A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9EDEED-57EA-484D-804C-0EE449481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EB34BC-3968-45E8-84B7-7346F7BC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Hranice života  a nový </a:t>
            </a:r>
            <a:r>
              <a:rPr lang="cs-CZ" dirty="0" err="1"/>
              <a:t>výhľad</a:t>
            </a:r>
            <a:r>
              <a:rPr lang="cs-CZ" dirty="0"/>
              <a:t>: </a:t>
            </a:r>
            <a:r>
              <a:rPr lang="cs-CZ" dirty="0" err="1"/>
              <a:t>postbiologično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E83851-F9DE-4D07-AC9A-32381683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9395"/>
            <a:ext cx="10753200" cy="4139998"/>
          </a:xfrm>
        </p:spPr>
        <p:txBody>
          <a:bodyPr/>
          <a:lstStyle/>
          <a:p>
            <a:r>
              <a:rPr lang="cs-CZ" sz="2000" i="1" dirty="0"/>
              <a:t>U člověka narazil život na svoje hranice, na svoji nejzazší možnosti, čím dál zřetelněji selhává, neplní už svoji funkci. Selhal, vlastně končí. </a:t>
            </a:r>
            <a:r>
              <a:rPr lang="cs-CZ" sz="2000" dirty="0"/>
              <a:t>(Pozvání k večeři, Hry, 2007, s. 248.)</a:t>
            </a:r>
          </a:p>
          <a:p>
            <a:r>
              <a:rPr lang="cs-CZ" sz="2000" i="1" dirty="0"/>
              <a:t>V rámci pohybu kosmu, v rámci jeho struktury je nepochybně dána možnost dostat se k něčemu inteligentnějšímu, než je </a:t>
            </a:r>
            <a:r>
              <a:rPr lang="cs-CZ" sz="2000" i="1" dirty="0" err="1"/>
              <a:t>biologično</a:t>
            </a:r>
            <a:r>
              <a:rPr lang="cs-CZ" sz="2000" i="1" dirty="0"/>
              <a:t>, a proto už od dnešních dnů se musí člověk </a:t>
            </a:r>
            <a:r>
              <a:rPr lang="cs-CZ" sz="2000" b="1" i="1" dirty="0"/>
              <a:t>snažit o jediné – překonat </a:t>
            </a:r>
            <a:r>
              <a:rPr lang="cs-CZ" sz="2000" b="1" i="1" dirty="0" err="1"/>
              <a:t>biologično</a:t>
            </a:r>
            <a:r>
              <a:rPr lang="cs-CZ" sz="2000" b="1" i="1" dirty="0"/>
              <a:t>, překročit je i s jeho slavným životem </a:t>
            </a:r>
            <a:r>
              <a:rPr lang="cs-CZ" sz="2000" i="1" dirty="0"/>
              <a:t>, žraním, sraním  a tak dále, i s rozplozováním. …pak snad bude mít existování smysl, možno dokonce i význam. Snad. Ale možná ani pak ne.</a:t>
            </a:r>
            <a:r>
              <a:rPr lang="cs-CZ" sz="2000" dirty="0"/>
              <a:t>  Pozvání k večeři, Hry, 2007, s. 251.</a:t>
            </a:r>
          </a:p>
          <a:p>
            <a:endParaRPr lang="cs-CZ" sz="2000" dirty="0"/>
          </a:p>
          <a:p>
            <a:r>
              <a:rPr lang="cs-CZ" sz="2000" dirty="0" err="1"/>
              <a:t>Podobne</a:t>
            </a:r>
            <a:r>
              <a:rPr lang="cs-CZ" sz="2000" dirty="0"/>
              <a:t> i v </a:t>
            </a:r>
            <a:r>
              <a:rPr lang="cs-CZ" sz="2000" dirty="0" err="1"/>
              <a:t>Gottschalk</a:t>
            </a:r>
            <a:r>
              <a:rPr lang="cs-CZ" sz="2000" dirty="0"/>
              <a:t>, </a:t>
            </a:r>
            <a:r>
              <a:rPr lang="cs-CZ" sz="2000" dirty="0" err="1"/>
              <a:t>Kratés</a:t>
            </a:r>
            <a:r>
              <a:rPr lang="cs-CZ" sz="2000" dirty="0"/>
              <a:t>, </a:t>
            </a:r>
            <a:r>
              <a:rPr lang="cs-CZ" sz="2000" dirty="0" err="1"/>
              <a:t>Jao</a:t>
            </a:r>
            <a:r>
              <a:rPr lang="cs-CZ" sz="2000" dirty="0"/>
              <a:t> </a:t>
            </a:r>
            <a:r>
              <a:rPr lang="cs-CZ" sz="2000" dirty="0" err="1"/>
              <a:t>Li</a:t>
            </a:r>
            <a:r>
              <a:rPr lang="cs-CZ" sz="2000" dirty="0"/>
              <a:t>, Doslov. 1991, s. 96-99.</a:t>
            </a:r>
          </a:p>
        </p:txBody>
      </p:sp>
    </p:spTree>
    <p:extLst>
      <p:ext uri="{BB962C8B-B14F-4D97-AF65-F5344CB8AC3E}">
        <p14:creationId xmlns:p14="http://schemas.microsoft.com/office/powerpoint/2010/main" val="254495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FB077-0786-4BEC-9931-29E8CF1B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accent1"/>
                </a:solidFill>
              </a:rPr>
              <a:t>Karl Heinrich Marx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274289-6505-4E15-A950-6B811D29C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</a:rPr>
              <a:t>(1818-1883)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Obrázok 3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AB5B326-AC81-411A-A73F-A58EFF4C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2062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CA86831-F034-4D10-9205-1A9A0B30F8D7}"/>
              </a:ext>
            </a:extLst>
          </p:cNvPr>
          <p:cNvSpPr txBox="1"/>
          <p:nvPr/>
        </p:nvSpPr>
        <p:spPr>
          <a:xfrm>
            <a:off x="6893318" y="6257732"/>
            <a:ext cx="5298683" cy="60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Zdroj obrázku:  viď slide 25</a:t>
            </a:r>
            <a:endParaRPr lang="sk-SK" sz="1300">
              <a:solidFill>
                <a:srgbClr val="FFFFFF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205325-80E7-CA18-3A48-5E26182E023C}"/>
              </a:ext>
            </a:extLst>
          </p:cNvPr>
          <p:cNvSpPr txBox="1"/>
          <p:nvPr/>
        </p:nvSpPr>
        <p:spPr>
          <a:xfrm>
            <a:off x="792836" y="5593083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</a:rPr>
              <a:t>Evropou obchází strašidlo - strašidlo komunismu…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1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B1337-2DF5-42FD-903B-DDB1CCD8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8" y="375629"/>
            <a:ext cx="5138530" cy="1325563"/>
          </a:xfrm>
        </p:spPr>
        <p:txBody>
          <a:bodyPr>
            <a:normAutofit/>
          </a:bodyPr>
          <a:lstStyle/>
          <a:p>
            <a:r>
              <a:rPr lang="sk-SK"/>
              <a:t>Filozofie musí </a:t>
            </a:r>
            <a:r>
              <a:rPr lang="sk-SK" err="1"/>
              <a:t>vést</a:t>
            </a:r>
            <a:r>
              <a:rPr lang="sk-SK"/>
              <a:t> </a:t>
            </a:r>
            <a:r>
              <a:rPr lang="sk-SK" err="1"/>
              <a:t>ke</a:t>
            </a:r>
            <a:r>
              <a:rPr lang="sk-SK"/>
              <a:t> </a:t>
            </a:r>
            <a:r>
              <a:rPr lang="sk-SK" err="1"/>
              <a:t>změně</a:t>
            </a:r>
            <a:r>
              <a:rPr lang="sk-SK"/>
              <a:t> praxe - činu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9680AC-B7CD-4245-B9F3-A6C2E994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78" y="2160103"/>
            <a:ext cx="4475922" cy="4016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/>
              <a:t>"</a:t>
            </a:r>
            <a:r>
              <a:rPr lang="sk-SK" sz="3600" err="1"/>
              <a:t>Filozofové</a:t>
            </a:r>
            <a:r>
              <a:rPr lang="sk-SK" sz="3600"/>
              <a:t> </a:t>
            </a:r>
            <a:r>
              <a:rPr lang="sk-SK" sz="3600" err="1"/>
              <a:t>svět</a:t>
            </a:r>
            <a:r>
              <a:rPr lang="sk-SK" sz="3600"/>
              <a:t> jen </a:t>
            </a:r>
            <a:r>
              <a:rPr lang="sk-SK" sz="3600" err="1"/>
              <a:t>různě</a:t>
            </a:r>
            <a:r>
              <a:rPr lang="sk-SK" sz="3600"/>
              <a:t> </a:t>
            </a:r>
            <a:r>
              <a:rPr lang="sk-SK" sz="3600" err="1"/>
              <a:t>vysvětlovali</a:t>
            </a:r>
            <a:r>
              <a:rPr lang="sk-SK" sz="3600"/>
              <a:t>, </a:t>
            </a:r>
            <a:r>
              <a:rPr lang="sk-SK" sz="3600" err="1"/>
              <a:t>jde</a:t>
            </a:r>
            <a:r>
              <a:rPr lang="sk-SK" sz="3600"/>
              <a:t> však o to, </a:t>
            </a:r>
            <a:r>
              <a:rPr lang="sk-SK" sz="3600" err="1"/>
              <a:t>abychom</a:t>
            </a:r>
            <a:r>
              <a:rPr lang="sk-SK" sz="3600"/>
              <a:t> ho změnili.„</a:t>
            </a:r>
          </a:p>
          <a:p>
            <a:pPr marL="0" indent="0">
              <a:buNone/>
            </a:pPr>
            <a:r>
              <a:rPr lang="sk-SK"/>
              <a:t> (Marx, </a:t>
            </a:r>
            <a:r>
              <a:rPr lang="sk-SK" err="1"/>
              <a:t>Teze</a:t>
            </a:r>
            <a:r>
              <a:rPr lang="sk-SK"/>
              <a:t> o </a:t>
            </a:r>
            <a:r>
              <a:rPr lang="sk-SK" err="1"/>
              <a:t>Feuerbacha</a:t>
            </a:r>
            <a:r>
              <a:rPr lang="sk-SK"/>
              <a:t>, In: </a:t>
            </a:r>
            <a:r>
              <a:rPr lang="sk-SK" err="1"/>
              <a:t>Německá</a:t>
            </a:r>
            <a:r>
              <a:rPr lang="sk-SK"/>
              <a:t> </a:t>
            </a:r>
            <a:r>
              <a:rPr lang="sk-SK" err="1"/>
              <a:t>ideologie</a:t>
            </a:r>
            <a:r>
              <a:rPr lang="sk-SK"/>
              <a:t>, 1961, s.. 15)</a:t>
            </a:r>
          </a:p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09C26F-D8BA-4A22-956A-3BC06AAB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t="19472" r="27308" b="9911"/>
          <a:stretch/>
        </p:blipFill>
        <p:spPr>
          <a:xfrm>
            <a:off x="838200" y="580281"/>
            <a:ext cx="5469835" cy="534697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8E97CD8-DCB7-44BE-8DD4-B14B537F1122}"/>
              </a:ext>
            </a:extLst>
          </p:cNvPr>
          <p:cNvSpPr/>
          <p:nvPr/>
        </p:nvSpPr>
        <p:spPr>
          <a:xfrm>
            <a:off x="3160542" y="5994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>
                <a:hlinkClick r:id="rId3"/>
              </a:rPr>
              <a:t>https://www.culturematters.org.uk/index.php/arts/visual-art/item/2788-karl-marx-cartoon-international-competition</a:t>
            </a:r>
            <a:r>
              <a:rPr lang="sk-S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02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7582" y="1010908"/>
            <a:ext cx="4652729" cy="48361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78524" y="6279303"/>
            <a:ext cx="4248246" cy="1971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1224" spc="-7" dirty="0">
                <a:latin typeface="Calibri"/>
                <a:cs typeface="Calibri"/>
              </a:rPr>
              <a:t>http</a:t>
            </a:r>
            <a:r>
              <a:rPr sz="1224" spc="-7" dirty="0">
                <a:latin typeface="Calibri"/>
                <a:cs typeface="Calibri"/>
                <a:hlinkClick r:id="rId3"/>
              </a:rPr>
              <a:t>s://w</a:t>
            </a:r>
            <a:r>
              <a:rPr sz="1224" spc="-7" dirty="0">
                <a:latin typeface="Calibri"/>
                <a:cs typeface="Calibri"/>
              </a:rPr>
              <a:t>ww.c</a:t>
            </a:r>
            <a:r>
              <a:rPr sz="1224" spc="-7" dirty="0">
                <a:latin typeface="Calibri"/>
                <a:cs typeface="Calibri"/>
                <a:hlinkClick r:id="rId3"/>
              </a:rPr>
              <a:t>artoonstock.com/directory/f/friedrich_nietzsche.asp</a:t>
            </a:r>
            <a:endParaRPr sz="12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3781" y="1148758"/>
            <a:ext cx="4544439" cy="510981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980D98B-9483-4B8C-8A0B-C16CDFE740D7}"/>
              </a:ext>
            </a:extLst>
          </p:cNvPr>
          <p:cNvSpPr txBox="1"/>
          <p:nvPr/>
        </p:nvSpPr>
        <p:spPr>
          <a:xfrm>
            <a:off x="4548085" y="337780"/>
            <a:ext cx="3080330" cy="552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992" b="1" spc="44" dirty="0"/>
              <a:t>Etika</a:t>
            </a:r>
            <a:r>
              <a:rPr lang="cs-CZ" sz="2992" b="1" spc="-119" dirty="0"/>
              <a:t> </a:t>
            </a:r>
            <a:r>
              <a:rPr lang="cs-CZ" sz="2992" b="1" spc="54" dirty="0"/>
              <a:t>Nietzscheho</a:t>
            </a:r>
            <a:endParaRPr lang="cs-CZ" sz="2992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109726"/>
            <a:ext cx="6367272" cy="6638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95125" y="837435"/>
            <a:ext cx="25400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</a:t>
            </a:r>
            <a:r>
              <a:rPr sz="1800" spc="-10" dirty="0">
                <a:latin typeface="Calibri"/>
                <a:cs typeface="Calibri"/>
                <a:hlinkClick r:id="rId3"/>
              </a:rPr>
              <a:t>thebackpe</a:t>
            </a:r>
            <a:r>
              <a:rPr sz="1800" spc="-1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  <a:hlinkClick r:id="rId3"/>
              </a:rPr>
              <a:t>.com/blog/category/walk-the-talk/6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631</Words>
  <Application>Microsoft Office PowerPoint</Application>
  <PresentationFormat>Širokoúhlá obrazovka</PresentationFormat>
  <Paragraphs>58</Paragraphs>
  <Slides>22</Slides>
  <Notes>4</Notes>
  <HiddenSlides>0</HiddenSlides>
  <MMClips>4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StarSymbol</vt:lpstr>
      <vt:lpstr>Tahoma</vt:lpstr>
      <vt:lpstr>times</vt:lpstr>
      <vt:lpstr>Times New Roman</vt:lpstr>
      <vt:lpstr>Motiv Office</vt:lpstr>
      <vt:lpstr>Morální problémy současné společnosti </vt:lpstr>
      <vt:lpstr>Prezentace aplikace PowerPoint</vt:lpstr>
      <vt:lpstr>Kritika</vt:lpstr>
      <vt:lpstr>Hranice života  a nový výhľad: postbiologično</vt:lpstr>
      <vt:lpstr>Karl Heinrich Marx </vt:lpstr>
      <vt:lpstr>Filozofie musí vést ke změně praxe - činu</vt:lpstr>
      <vt:lpstr>Prezentace aplikace PowerPoint</vt:lpstr>
      <vt:lpstr>Prezentace aplikace PowerPoint</vt:lpstr>
      <vt:lpstr>Prezentace aplikace PowerPoint</vt:lpstr>
      <vt:lpstr>Prezentace aplikace PowerPoint</vt:lpstr>
      <vt:lpstr>Jak hodnotit:</vt:lpstr>
      <vt:lpstr>Prezentace aplikace PowerPoint</vt:lpstr>
      <vt:lpstr>Prezentace aplikace PowerPoint</vt:lpstr>
      <vt:lpstr>Prezentace aplikace PowerPoint</vt:lpstr>
      <vt:lpstr>Prezentace aplikace PowerPoint</vt:lpstr>
      <vt:lpstr>Etika pragmatismu</vt:lpstr>
      <vt:lpstr>Prezentace aplikace PowerPoint</vt:lpstr>
      <vt:lpstr>Sigmund Šlomo Freud 1856-1939</vt:lpstr>
      <vt:lpstr>Konrad Zacharias Lorenz 1903-1989</vt:lpstr>
      <vt:lpstr>Mít či být?</vt:lpstr>
      <vt:lpstr>„Boh je mŕtvy, Nietzsche je mŕtvy a mne tiež nie je dobře!“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Opakovanie</dc:title>
  <dc:creator>Slavomír Lesňák</dc:creator>
  <cp:lastModifiedBy>Slavomír Lesňák</cp:lastModifiedBy>
  <cp:revision>2</cp:revision>
  <dcterms:created xsi:type="dcterms:W3CDTF">2023-10-26T16:50:05Z</dcterms:created>
  <dcterms:modified xsi:type="dcterms:W3CDTF">2023-10-27T10:32:18Z</dcterms:modified>
</cp:coreProperties>
</file>