
<file path=[Content_Types].xml><?xml version="1.0" encoding="utf-8"?>
<Types xmlns="http://schemas.openxmlformats.org/package/2006/content-types">
  <Default Extension="emf" ContentType="image/x-emf"/>
  <Default Extension="jpeg" ContentType="image/jpeg"/>
  <Default Extension="m4v"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5"/>
  </p:notesMasterIdLst>
  <p:handoutMasterIdLst>
    <p:handoutMasterId r:id="rId46"/>
  </p:handoutMasterIdLst>
  <p:sldIdLst>
    <p:sldId id="256" r:id="rId5"/>
    <p:sldId id="272" r:id="rId6"/>
    <p:sldId id="271" r:id="rId7"/>
    <p:sldId id="273" r:id="rId8"/>
    <p:sldId id="306" r:id="rId9"/>
    <p:sldId id="258" r:id="rId10"/>
    <p:sldId id="275" r:id="rId11"/>
    <p:sldId id="259" r:id="rId12"/>
    <p:sldId id="270" r:id="rId13"/>
    <p:sldId id="260" r:id="rId14"/>
    <p:sldId id="282" r:id="rId15"/>
    <p:sldId id="261" r:id="rId16"/>
    <p:sldId id="262" r:id="rId17"/>
    <p:sldId id="283" r:id="rId18"/>
    <p:sldId id="284" r:id="rId19"/>
    <p:sldId id="263" r:id="rId20"/>
    <p:sldId id="265" r:id="rId21"/>
    <p:sldId id="266" r:id="rId22"/>
    <p:sldId id="285" r:id="rId23"/>
    <p:sldId id="286" r:id="rId24"/>
    <p:sldId id="305" r:id="rId25"/>
    <p:sldId id="296" r:id="rId26"/>
    <p:sldId id="298" r:id="rId27"/>
    <p:sldId id="299" r:id="rId28"/>
    <p:sldId id="300" r:id="rId29"/>
    <p:sldId id="301" r:id="rId30"/>
    <p:sldId id="302" r:id="rId31"/>
    <p:sldId id="303" r:id="rId32"/>
    <p:sldId id="304" r:id="rId33"/>
    <p:sldId id="294" r:id="rId34"/>
    <p:sldId id="287" r:id="rId35"/>
    <p:sldId id="288" r:id="rId36"/>
    <p:sldId id="289" r:id="rId37"/>
    <p:sldId id="290" r:id="rId38"/>
    <p:sldId id="291" r:id="rId39"/>
    <p:sldId id="292" r:id="rId40"/>
    <p:sldId id="295" r:id="rId41"/>
    <p:sldId id="293" r:id="rId42"/>
    <p:sldId id="297" r:id="rId43"/>
    <p:sldId id="269" r:id="rId44"/>
  </p:sldIdLst>
  <p:sldSz cx="12192000" cy="6858000"/>
  <p:notesSz cx="6797675" cy="9926638"/>
  <p:defaultText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67" d="100"/>
          <a:sy n="67" d="100"/>
        </p:scale>
        <p:origin x="644" y="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handoutMaster" Target="handoutMasters/handoutMaster1.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sz="quarter" idx="1"/>
          </p:nvPr>
        </p:nvSpPr>
        <p:spPr>
          <a:xfrm>
            <a:off x="3850443" y="0"/>
            <a:ext cx="2945659" cy="498056"/>
          </a:xfrm>
          <a:prstGeom prst="rect">
            <a:avLst/>
          </a:prstGeom>
        </p:spPr>
        <p:txBody>
          <a:bodyPr vert="horz" lIns="91440" tIns="45720" rIns="91440" bIns="45720" rtlCol="0"/>
          <a:lstStyle>
            <a:lvl1pPr algn="r">
              <a:defRPr sz="1200"/>
            </a:lvl1pPr>
          </a:lstStyle>
          <a:p>
            <a:fld id="{8BEBFABC-1A5C-4A0F-9C73-908EC9AAE2EB}" type="datetimeFigureOut">
              <a:rPr lang="cs-CZ" smtClean="0"/>
              <a:t>03.11.2023</a:t>
            </a:fld>
            <a:endParaRPr lang="cs-CZ"/>
          </a:p>
        </p:txBody>
      </p:sp>
      <p:sp>
        <p:nvSpPr>
          <p:cNvPr id="4" name="Zástupný symbol pro zápatí 3"/>
          <p:cNvSpPr>
            <a:spLocks noGrp="1"/>
          </p:cNvSpPr>
          <p:nvPr>
            <p:ph type="ftr" sz="quarter" idx="2"/>
          </p:nvPr>
        </p:nvSpPr>
        <p:spPr>
          <a:xfrm>
            <a:off x="0" y="9428584"/>
            <a:ext cx="2945659" cy="498055"/>
          </a:xfrm>
          <a:prstGeom prst="rect">
            <a:avLst/>
          </a:prstGeom>
        </p:spPr>
        <p:txBody>
          <a:bodyPr vert="horz" lIns="91440" tIns="45720" rIns="91440" bIns="45720" rtlCol="0" anchor="b"/>
          <a:lstStyle>
            <a:lvl1pPr algn="l">
              <a:defRPr sz="1200"/>
            </a:lvl1pPr>
          </a:lstStyle>
          <a:p>
            <a:endParaRPr lang="cs-CZ"/>
          </a:p>
        </p:txBody>
      </p:sp>
      <p:sp>
        <p:nvSpPr>
          <p:cNvPr id="5" name="Zástupný symbol pro číslo snímku 4"/>
          <p:cNvSpPr>
            <a:spLocks noGrp="1"/>
          </p:cNvSpPr>
          <p:nvPr>
            <p:ph type="sldNum" sz="quarter" idx="3"/>
          </p:nvPr>
        </p:nvSpPr>
        <p:spPr>
          <a:xfrm>
            <a:off x="3850443" y="9428584"/>
            <a:ext cx="2945659" cy="498055"/>
          </a:xfrm>
          <a:prstGeom prst="rect">
            <a:avLst/>
          </a:prstGeom>
        </p:spPr>
        <p:txBody>
          <a:bodyPr vert="horz" lIns="91440" tIns="45720" rIns="91440" bIns="45720" rtlCol="0" anchor="b"/>
          <a:lstStyle>
            <a:lvl1pPr algn="r">
              <a:defRPr sz="1200"/>
            </a:lvl1pPr>
          </a:lstStyle>
          <a:p>
            <a:fld id="{8FD2BCEF-C1BE-463B-8254-F23912240287}" type="slidenum">
              <a:rPr lang="cs-CZ" smtClean="0"/>
              <a:t>‹#›</a:t>
            </a:fld>
            <a:endParaRPr lang="cs-CZ"/>
          </a:p>
        </p:txBody>
      </p:sp>
    </p:spTree>
    <p:extLst>
      <p:ext uri="{BB962C8B-B14F-4D97-AF65-F5344CB8AC3E}">
        <p14:creationId xmlns:p14="http://schemas.microsoft.com/office/powerpoint/2010/main" val="93078785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49688" y="0"/>
            <a:ext cx="2946400" cy="496888"/>
          </a:xfrm>
          <a:prstGeom prst="rect">
            <a:avLst/>
          </a:prstGeom>
        </p:spPr>
        <p:txBody>
          <a:bodyPr vert="horz" lIns="91440" tIns="45720" rIns="91440" bIns="45720" rtlCol="0"/>
          <a:lstStyle>
            <a:lvl1pPr algn="r">
              <a:defRPr sz="1200"/>
            </a:lvl1pPr>
          </a:lstStyle>
          <a:p>
            <a:fld id="{7CDEF555-5093-48D2-8439-3CB39E195D1D}" type="datetimeFigureOut">
              <a:rPr lang="cs-CZ" smtClean="0"/>
              <a:t>03.11.2023</a:t>
            </a:fld>
            <a:endParaRPr lang="cs-CZ"/>
          </a:p>
        </p:txBody>
      </p:sp>
      <p:sp>
        <p:nvSpPr>
          <p:cNvPr id="4" name="Zástupný symbol pro obrázek snímku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79450" y="4776788"/>
            <a:ext cx="5438775" cy="3908425"/>
          </a:xfrm>
          <a:prstGeom prst="rect">
            <a:avLst/>
          </a:prstGeom>
        </p:spPr>
        <p:txBody>
          <a:bodyPr vert="horz" lIns="91440" tIns="45720" rIns="91440" bIns="45720" rtlCol="0"/>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0" y="9429750"/>
            <a:ext cx="2946400" cy="496888"/>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49688" y="9429750"/>
            <a:ext cx="2946400" cy="496888"/>
          </a:xfrm>
          <a:prstGeom prst="rect">
            <a:avLst/>
          </a:prstGeom>
        </p:spPr>
        <p:txBody>
          <a:bodyPr vert="horz" lIns="91440" tIns="45720" rIns="91440" bIns="45720" rtlCol="0" anchor="b"/>
          <a:lstStyle>
            <a:lvl1pPr algn="r">
              <a:defRPr sz="1200"/>
            </a:lvl1pPr>
          </a:lstStyle>
          <a:p>
            <a:fld id="{64F7B1D1-D018-42CC-959C-B28D1CBA79E9}" type="slidenum">
              <a:rPr lang="cs-CZ" smtClean="0"/>
              <a:t>‹#›</a:t>
            </a:fld>
            <a:endParaRPr lang="cs-CZ"/>
          </a:p>
        </p:txBody>
      </p:sp>
    </p:spTree>
    <p:extLst>
      <p:ext uri="{BB962C8B-B14F-4D97-AF65-F5344CB8AC3E}">
        <p14:creationId xmlns:p14="http://schemas.microsoft.com/office/powerpoint/2010/main" val="21536416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á snímka">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6AB9ED5-6209-4AB0-9BCB-FA8F78E4762C}"/>
              </a:ext>
            </a:extLst>
          </p:cNvPr>
          <p:cNvSpPr>
            <a:spLocks noGrp="1"/>
          </p:cNvSpPr>
          <p:nvPr>
            <p:ph type="ctrTitle"/>
          </p:nvPr>
        </p:nvSpPr>
        <p:spPr>
          <a:xfrm>
            <a:off x="1524000" y="1122363"/>
            <a:ext cx="9144000" cy="2387600"/>
          </a:xfrm>
        </p:spPr>
        <p:txBody>
          <a:bodyPr anchor="b"/>
          <a:lstStyle>
            <a:lvl1pPr algn="ctr">
              <a:defRPr sz="6000"/>
            </a:lvl1pPr>
          </a:lstStyle>
          <a:p>
            <a:r>
              <a:rPr lang="sk-SK"/>
              <a:t>Kliknutím upravte štýl predlohy nadpisu</a:t>
            </a:r>
          </a:p>
        </p:txBody>
      </p:sp>
      <p:sp>
        <p:nvSpPr>
          <p:cNvPr id="3" name="Podnadpis 2">
            <a:extLst>
              <a:ext uri="{FF2B5EF4-FFF2-40B4-BE49-F238E27FC236}">
                <a16:creationId xmlns:a16="http://schemas.microsoft.com/office/drawing/2014/main" id="{717EBC59-08FB-4A39-A017-B768AC1F0F4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k-SK"/>
              <a:t>Kliknutím upravte štýl predlohy podnadpisu</a:t>
            </a:r>
          </a:p>
        </p:txBody>
      </p:sp>
      <p:sp>
        <p:nvSpPr>
          <p:cNvPr id="4" name="Zástupný objekt pre dátum 3">
            <a:extLst>
              <a:ext uri="{FF2B5EF4-FFF2-40B4-BE49-F238E27FC236}">
                <a16:creationId xmlns:a16="http://schemas.microsoft.com/office/drawing/2014/main" id="{E043BFD2-F6E2-486D-B903-F1309EF56387}"/>
              </a:ext>
            </a:extLst>
          </p:cNvPr>
          <p:cNvSpPr>
            <a:spLocks noGrp="1"/>
          </p:cNvSpPr>
          <p:nvPr>
            <p:ph type="dt" sz="half" idx="10"/>
          </p:nvPr>
        </p:nvSpPr>
        <p:spPr/>
        <p:txBody>
          <a:bodyPr/>
          <a:lstStyle/>
          <a:p>
            <a:fld id="{8F5E83D5-99D7-49B0-B87D-E3B46F9DC3F6}" type="datetimeFigureOut">
              <a:rPr lang="sk-SK" smtClean="0"/>
              <a:t>3. 11. 2023</a:t>
            </a:fld>
            <a:endParaRPr lang="sk-SK"/>
          </a:p>
        </p:txBody>
      </p:sp>
      <p:sp>
        <p:nvSpPr>
          <p:cNvPr id="5" name="Zástupný objekt pre pätu 4">
            <a:extLst>
              <a:ext uri="{FF2B5EF4-FFF2-40B4-BE49-F238E27FC236}">
                <a16:creationId xmlns:a16="http://schemas.microsoft.com/office/drawing/2014/main" id="{F13A46CE-9EDF-437B-94EB-2BC67DDB9E5E}"/>
              </a:ext>
            </a:extLst>
          </p:cNvPr>
          <p:cNvSpPr>
            <a:spLocks noGrp="1"/>
          </p:cNvSpPr>
          <p:nvPr>
            <p:ph type="ftr" sz="quarter" idx="11"/>
          </p:nvPr>
        </p:nvSpPr>
        <p:spPr/>
        <p:txBody>
          <a:bodyPr/>
          <a:lstStyle/>
          <a:p>
            <a:endParaRPr lang="sk-SK"/>
          </a:p>
        </p:txBody>
      </p:sp>
      <p:sp>
        <p:nvSpPr>
          <p:cNvPr id="6" name="Zástupný objekt pre číslo snímky 5">
            <a:extLst>
              <a:ext uri="{FF2B5EF4-FFF2-40B4-BE49-F238E27FC236}">
                <a16:creationId xmlns:a16="http://schemas.microsoft.com/office/drawing/2014/main" id="{DC14D653-05B4-4D2D-A18F-37034243480A}"/>
              </a:ext>
            </a:extLst>
          </p:cNvPr>
          <p:cNvSpPr>
            <a:spLocks noGrp="1"/>
          </p:cNvSpPr>
          <p:nvPr>
            <p:ph type="sldNum" sz="quarter" idx="12"/>
          </p:nvPr>
        </p:nvSpPr>
        <p:spPr/>
        <p:txBody>
          <a:bodyPr/>
          <a:lstStyle/>
          <a:p>
            <a:fld id="{207449F3-BF4A-4557-ADA3-6321B6AF52CB}" type="slidenum">
              <a:rPr lang="sk-SK" smtClean="0"/>
              <a:t>‹#›</a:t>
            </a:fld>
            <a:endParaRPr lang="sk-SK"/>
          </a:p>
        </p:txBody>
      </p:sp>
    </p:spTree>
    <p:extLst>
      <p:ext uri="{BB962C8B-B14F-4D97-AF65-F5344CB8AC3E}">
        <p14:creationId xmlns:p14="http://schemas.microsoft.com/office/powerpoint/2010/main" val="20979898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zvislý text">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E30EF04-5E2E-4912-9ABB-A73D2B1D78D6}"/>
              </a:ext>
            </a:extLst>
          </p:cNvPr>
          <p:cNvSpPr>
            <a:spLocks noGrp="1"/>
          </p:cNvSpPr>
          <p:nvPr>
            <p:ph type="title"/>
          </p:nvPr>
        </p:nvSpPr>
        <p:spPr/>
        <p:txBody>
          <a:bodyPr/>
          <a:lstStyle/>
          <a:p>
            <a:r>
              <a:rPr lang="sk-SK"/>
              <a:t>Kliknutím upravte štýl predlohy nadpisu</a:t>
            </a:r>
          </a:p>
        </p:txBody>
      </p:sp>
      <p:sp>
        <p:nvSpPr>
          <p:cNvPr id="3" name="Zástupný objekt pre zvislý text 2">
            <a:extLst>
              <a:ext uri="{FF2B5EF4-FFF2-40B4-BE49-F238E27FC236}">
                <a16:creationId xmlns:a16="http://schemas.microsoft.com/office/drawing/2014/main" id="{66C50680-218B-4487-843A-6E3AD15781F0}"/>
              </a:ext>
            </a:extLst>
          </p:cNvPr>
          <p:cNvSpPr>
            <a:spLocks noGrp="1"/>
          </p:cNvSpPr>
          <p:nvPr>
            <p:ph type="body" orient="vert" idx="1"/>
          </p:nvPr>
        </p:nvSpPr>
        <p:spPr/>
        <p:txBody>
          <a:bodyPr vert="eaVert"/>
          <a:lstStyle/>
          <a:p>
            <a:pPr lvl="0"/>
            <a:r>
              <a:rPr lang="sk-SK"/>
              <a:t>Upraviť štýly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4" name="Zástupný objekt pre dátum 3">
            <a:extLst>
              <a:ext uri="{FF2B5EF4-FFF2-40B4-BE49-F238E27FC236}">
                <a16:creationId xmlns:a16="http://schemas.microsoft.com/office/drawing/2014/main" id="{3E459D0E-CC94-4AB6-9E2B-292D9DFB7B63}"/>
              </a:ext>
            </a:extLst>
          </p:cNvPr>
          <p:cNvSpPr>
            <a:spLocks noGrp="1"/>
          </p:cNvSpPr>
          <p:nvPr>
            <p:ph type="dt" sz="half" idx="10"/>
          </p:nvPr>
        </p:nvSpPr>
        <p:spPr/>
        <p:txBody>
          <a:bodyPr/>
          <a:lstStyle/>
          <a:p>
            <a:fld id="{8F5E83D5-99D7-49B0-B87D-E3B46F9DC3F6}" type="datetimeFigureOut">
              <a:rPr lang="sk-SK" smtClean="0"/>
              <a:t>3. 11. 2023</a:t>
            </a:fld>
            <a:endParaRPr lang="sk-SK"/>
          </a:p>
        </p:txBody>
      </p:sp>
      <p:sp>
        <p:nvSpPr>
          <p:cNvPr id="5" name="Zástupný objekt pre pätu 4">
            <a:extLst>
              <a:ext uri="{FF2B5EF4-FFF2-40B4-BE49-F238E27FC236}">
                <a16:creationId xmlns:a16="http://schemas.microsoft.com/office/drawing/2014/main" id="{225EC7B4-9E89-4632-9543-207A6888E66E}"/>
              </a:ext>
            </a:extLst>
          </p:cNvPr>
          <p:cNvSpPr>
            <a:spLocks noGrp="1"/>
          </p:cNvSpPr>
          <p:nvPr>
            <p:ph type="ftr" sz="quarter" idx="11"/>
          </p:nvPr>
        </p:nvSpPr>
        <p:spPr/>
        <p:txBody>
          <a:bodyPr/>
          <a:lstStyle/>
          <a:p>
            <a:endParaRPr lang="sk-SK"/>
          </a:p>
        </p:txBody>
      </p:sp>
      <p:sp>
        <p:nvSpPr>
          <p:cNvPr id="6" name="Zástupný objekt pre číslo snímky 5">
            <a:extLst>
              <a:ext uri="{FF2B5EF4-FFF2-40B4-BE49-F238E27FC236}">
                <a16:creationId xmlns:a16="http://schemas.microsoft.com/office/drawing/2014/main" id="{3763FD5D-C1FE-4745-99CE-A1A03D7E5E11}"/>
              </a:ext>
            </a:extLst>
          </p:cNvPr>
          <p:cNvSpPr>
            <a:spLocks noGrp="1"/>
          </p:cNvSpPr>
          <p:nvPr>
            <p:ph type="sldNum" sz="quarter" idx="12"/>
          </p:nvPr>
        </p:nvSpPr>
        <p:spPr/>
        <p:txBody>
          <a:bodyPr/>
          <a:lstStyle/>
          <a:p>
            <a:fld id="{207449F3-BF4A-4557-ADA3-6321B6AF52CB}" type="slidenum">
              <a:rPr lang="sk-SK" smtClean="0"/>
              <a:t>‹#›</a:t>
            </a:fld>
            <a:endParaRPr lang="sk-SK"/>
          </a:p>
        </p:txBody>
      </p:sp>
    </p:spTree>
    <p:extLst>
      <p:ext uri="{BB962C8B-B14F-4D97-AF65-F5344CB8AC3E}">
        <p14:creationId xmlns:p14="http://schemas.microsoft.com/office/powerpoint/2010/main" val="37590979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Zvislý nadpis a text">
    <p:spTree>
      <p:nvGrpSpPr>
        <p:cNvPr id="1" name=""/>
        <p:cNvGrpSpPr/>
        <p:nvPr/>
      </p:nvGrpSpPr>
      <p:grpSpPr>
        <a:xfrm>
          <a:off x="0" y="0"/>
          <a:ext cx="0" cy="0"/>
          <a:chOff x="0" y="0"/>
          <a:chExt cx="0" cy="0"/>
        </a:xfrm>
      </p:grpSpPr>
      <p:sp>
        <p:nvSpPr>
          <p:cNvPr id="2" name="Zvislý nadpis 1">
            <a:extLst>
              <a:ext uri="{FF2B5EF4-FFF2-40B4-BE49-F238E27FC236}">
                <a16:creationId xmlns:a16="http://schemas.microsoft.com/office/drawing/2014/main" id="{1382502D-C5CE-464F-9CF8-041F771F6CEB}"/>
              </a:ext>
            </a:extLst>
          </p:cNvPr>
          <p:cNvSpPr>
            <a:spLocks noGrp="1"/>
          </p:cNvSpPr>
          <p:nvPr>
            <p:ph type="title" orient="vert"/>
          </p:nvPr>
        </p:nvSpPr>
        <p:spPr>
          <a:xfrm>
            <a:off x="8724900" y="365125"/>
            <a:ext cx="2628900" cy="5811838"/>
          </a:xfrm>
        </p:spPr>
        <p:txBody>
          <a:bodyPr vert="eaVert"/>
          <a:lstStyle/>
          <a:p>
            <a:r>
              <a:rPr lang="sk-SK"/>
              <a:t>Kliknutím upravte štýl predlohy nadpisu</a:t>
            </a:r>
          </a:p>
        </p:txBody>
      </p:sp>
      <p:sp>
        <p:nvSpPr>
          <p:cNvPr id="3" name="Zástupný objekt pre zvislý text 2">
            <a:extLst>
              <a:ext uri="{FF2B5EF4-FFF2-40B4-BE49-F238E27FC236}">
                <a16:creationId xmlns:a16="http://schemas.microsoft.com/office/drawing/2014/main" id="{0D19550B-908B-4A14-BB69-1B04DEDEEDCC}"/>
              </a:ext>
            </a:extLst>
          </p:cNvPr>
          <p:cNvSpPr>
            <a:spLocks noGrp="1"/>
          </p:cNvSpPr>
          <p:nvPr>
            <p:ph type="body" orient="vert" idx="1"/>
          </p:nvPr>
        </p:nvSpPr>
        <p:spPr>
          <a:xfrm>
            <a:off x="838200" y="365125"/>
            <a:ext cx="7734300" cy="5811838"/>
          </a:xfrm>
        </p:spPr>
        <p:txBody>
          <a:bodyPr vert="eaVert"/>
          <a:lstStyle/>
          <a:p>
            <a:pPr lvl="0"/>
            <a:r>
              <a:rPr lang="sk-SK"/>
              <a:t>Upraviť štýly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4" name="Zástupný objekt pre dátum 3">
            <a:extLst>
              <a:ext uri="{FF2B5EF4-FFF2-40B4-BE49-F238E27FC236}">
                <a16:creationId xmlns:a16="http://schemas.microsoft.com/office/drawing/2014/main" id="{66040645-DA9D-45D9-A9FF-95DAB4D5A761}"/>
              </a:ext>
            </a:extLst>
          </p:cNvPr>
          <p:cNvSpPr>
            <a:spLocks noGrp="1"/>
          </p:cNvSpPr>
          <p:nvPr>
            <p:ph type="dt" sz="half" idx="10"/>
          </p:nvPr>
        </p:nvSpPr>
        <p:spPr/>
        <p:txBody>
          <a:bodyPr/>
          <a:lstStyle/>
          <a:p>
            <a:fld id="{8F5E83D5-99D7-49B0-B87D-E3B46F9DC3F6}" type="datetimeFigureOut">
              <a:rPr lang="sk-SK" smtClean="0"/>
              <a:t>3. 11. 2023</a:t>
            </a:fld>
            <a:endParaRPr lang="sk-SK"/>
          </a:p>
        </p:txBody>
      </p:sp>
      <p:sp>
        <p:nvSpPr>
          <p:cNvPr id="5" name="Zástupný objekt pre pätu 4">
            <a:extLst>
              <a:ext uri="{FF2B5EF4-FFF2-40B4-BE49-F238E27FC236}">
                <a16:creationId xmlns:a16="http://schemas.microsoft.com/office/drawing/2014/main" id="{9F0A0DAA-E6F5-47E1-9909-D9C7AF4D3A5B}"/>
              </a:ext>
            </a:extLst>
          </p:cNvPr>
          <p:cNvSpPr>
            <a:spLocks noGrp="1"/>
          </p:cNvSpPr>
          <p:nvPr>
            <p:ph type="ftr" sz="quarter" idx="11"/>
          </p:nvPr>
        </p:nvSpPr>
        <p:spPr/>
        <p:txBody>
          <a:bodyPr/>
          <a:lstStyle/>
          <a:p>
            <a:endParaRPr lang="sk-SK"/>
          </a:p>
        </p:txBody>
      </p:sp>
      <p:sp>
        <p:nvSpPr>
          <p:cNvPr id="6" name="Zástupný objekt pre číslo snímky 5">
            <a:extLst>
              <a:ext uri="{FF2B5EF4-FFF2-40B4-BE49-F238E27FC236}">
                <a16:creationId xmlns:a16="http://schemas.microsoft.com/office/drawing/2014/main" id="{D226D4FA-EDDA-4AFD-A1BC-1093A86A3B65}"/>
              </a:ext>
            </a:extLst>
          </p:cNvPr>
          <p:cNvSpPr>
            <a:spLocks noGrp="1"/>
          </p:cNvSpPr>
          <p:nvPr>
            <p:ph type="sldNum" sz="quarter" idx="12"/>
          </p:nvPr>
        </p:nvSpPr>
        <p:spPr/>
        <p:txBody>
          <a:bodyPr/>
          <a:lstStyle/>
          <a:p>
            <a:fld id="{207449F3-BF4A-4557-ADA3-6321B6AF52CB}" type="slidenum">
              <a:rPr lang="sk-SK" smtClean="0"/>
              <a:t>‹#›</a:t>
            </a:fld>
            <a:endParaRPr lang="sk-SK"/>
          </a:p>
        </p:txBody>
      </p:sp>
    </p:spTree>
    <p:extLst>
      <p:ext uri="{BB962C8B-B14F-4D97-AF65-F5344CB8AC3E}">
        <p14:creationId xmlns:p14="http://schemas.microsoft.com/office/powerpoint/2010/main" val="15912040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724C5E4-2159-4939-AE56-246F27C13C23}"/>
              </a:ext>
            </a:extLst>
          </p:cNvPr>
          <p:cNvSpPr>
            <a:spLocks noGrp="1"/>
          </p:cNvSpPr>
          <p:nvPr>
            <p:ph type="title"/>
          </p:nvPr>
        </p:nvSpPr>
        <p:spPr/>
        <p:txBody>
          <a:bodyPr/>
          <a:lstStyle/>
          <a:p>
            <a:r>
              <a:rPr lang="sk-SK"/>
              <a:t>Kliknutím upravte štýl predlohy nadpisu</a:t>
            </a:r>
          </a:p>
        </p:txBody>
      </p:sp>
      <p:sp>
        <p:nvSpPr>
          <p:cNvPr id="3" name="Zástupný objekt pre obsah 2">
            <a:extLst>
              <a:ext uri="{FF2B5EF4-FFF2-40B4-BE49-F238E27FC236}">
                <a16:creationId xmlns:a16="http://schemas.microsoft.com/office/drawing/2014/main" id="{7762F465-1DBB-4353-B039-B4EE0B1D3170}"/>
              </a:ext>
            </a:extLst>
          </p:cNvPr>
          <p:cNvSpPr>
            <a:spLocks noGrp="1"/>
          </p:cNvSpPr>
          <p:nvPr>
            <p:ph idx="1"/>
          </p:nvPr>
        </p:nvSpPr>
        <p:spPr/>
        <p:txBody>
          <a:bodyPr/>
          <a:lstStyle/>
          <a:p>
            <a:pPr lvl="0"/>
            <a:r>
              <a:rPr lang="sk-SK"/>
              <a:t>Upraviť štýly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4" name="Zástupný objekt pre dátum 3">
            <a:extLst>
              <a:ext uri="{FF2B5EF4-FFF2-40B4-BE49-F238E27FC236}">
                <a16:creationId xmlns:a16="http://schemas.microsoft.com/office/drawing/2014/main" id="{6CFAE88A-DA5F-4F36-B0A0-1614580B31C1}"/>
              </a:ext>
            </a:extLst>
          </p:cNvPr>
          <p:cNvSpPr>
            <a:spLocks noGrp="1"/>
          </p:cNvSpPr>
          <p:nvPr>
            <p:ph type="dt" sz="half" idx="10"/>
          </p:nvPr>
        </p:nvSpPr>
        <p:spPr/>
        <p:txBody>
          <a:bodyPr/>
          <a:lstStyle/>
          <a:p>
            <a:fld id="{8F5E83D5-99D7-49B0-B87D-E3B46F9DC3F6}" type="datetimeFigureOut">
              <a:rPr lang="sk-SK" smtClean="0"/>
              <a:t>3. 11. 2023</a:t>
            </a:fld>
            <a:endParaRPr lang="sk-SK"/>
          </a:p>
        </p:txBody>
      </p:sp>
      <p:sp>
        <p:nvSpPr>
          <p:cNvPr id="5" name="Zástupný objekt pre pätu 4">
            <a:extLst>
              <a:ext uri="{FF2B5EF4-FFF2-40B4-BE49-F238E27FC236}">
                <a16:creationId xmlns:a16="http://schemas.microsoft.com/office/drawing/2014/main" id="{4EEED836-CF59-48CE-9D20-7729E2B9E918}"/>
              </a:ext>
            </a:extLst>
          </p:cNvPr>
          <p:cNvSpPr>
            <a:spLocks noGrp="1"/>
          </p:cNvSpPr>
          <p:nvPr>
            <p:ph type="ftr" sz="quarter" idx="11"/>
          </p:nvPr>
        </p:nvSpPr>
        <p:spPr/>
        <p:txBody>
          <a:bodyPr/>
          <a:lstStyle/>
          <a:p>
            <a:endParaRPr lang="sk-SK"/>
          </a:p>
        </p:txBody>
      </p:sp>
      <p:sp>
        <p:nvSpPr>
          <p:cNvPr id="6" name="Zástupný objekt pre číslo snímky 5">
            <a:extLst>
              <a:ext uri="{FF2B5EF4-FFF2-40B4-BE49-F238E27FC236}">
                <a16:creationId xmlns:a16="http://schemas.microsoft.com/office/drawing/2014/main" id="{93FCCE4F-D3E5-4A49-89BA-490C44FE189A}"/>
              </a:ext>
            </a:extLst>
          </p:cNvPr>
          <p:cNvSpPr>
            <a:spLocks noGrp="1"/>
          </p:cNvSpPr>
          <p:nvPr>
            <p:ph type="sldNum" sz="quarter" idx="12"/>
          </p:nvPr>
        </p:nvSpPr>
        <p:spPr/>
        <p:txBody>
          <a:bodyPr/>
          <a:lstStyle/>
          <a:p>
            <a:fld id="{207449F3-BF4A-4557-ADA3-6321B6AF52CB}" type="slidenum">
              <a:rPr lang="sk-SK" smtClean="0"/>
              <a:t>‹#›</a:t>
            </a:fld>
            <a:endParaRPr lang="sk-SK"/>
          </a:p>
        </p:txBody>
      </p:sp>
    </p:spTree>
    <p:extLst>
      <p:ext uri="{BB962C8B-B14F-4D97-AF65-F5344CB8AC3E}">
        <p14:creationId xmlns:p14="http://schemas.microsoft.com/office/powerpoint/2010/main" val="1966021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Hlavička sekcie">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C8FF636-AD6F-48E6-8F25-6E52A3C46CCB}"/>
              </a:ext>
            </a:extLst>
          </p:cNvPr>
          <p:cNvSpPr>
            <a:spLocks noGrp="1"/>
          </p:cNvSpPr>
          <p:nvPr>
            <p:ph type="title"/>
          </p:nvPr>
        </p:nvSpPr>
        <p:spPr>
          <a:xfrm>
            <a:off x="831850" y="1709738"/>
            <a:ext cx="10515600" cy="2852737"/>
          </a:xfrm>
        </p:spPr>
        <p:txBody>
          <a:bodyPr anchor="b"/>
          <a:lstStyle>
            <a:lvl1pPr>
              <a:defRPr sz="6000"/>
            </a:lvl1pPr>
          </a:lstStyle>
          <a:p>
            <a:r>
              <a:rPr lang="sk-SK"/>
              <a:t>Kliknutím upravte štýl predlohy nadpisu</a:t>
            </a:r>
          </a:p>
        </p:txBody>
      </p:sp>
      <p:sp>
        <p:nvSpPr>
          <p:cNvPr id="3" name="Zástupný objekt pre text 2">
            <a:extLst>
              <a:ext uri="{FF2B5EF4-FFF2-40B4-BE49-F238E27FC236}">
                <a16:creationId xmlns:a16="http://schemas.microsoft.com/office/drawing/2014/main" id="{758248FF-7615-4F61-9B91-5FF6CAF18AB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k-SK"/>
              <a:t>Upraviť štýly predlohy textu</a:t>
            </a:r>
          </a:p>
        </p:txBody>
      </p:sp>
      <p:sp>
        <p:nvSpPr>
          <p:cNvPr id="4" name="Zástupný objekt pre dátum 3">
            <a:extLst>
              <a:ext uri="{FF2B5EF4-FFF2-40B4-BE49-F238E27FC236}">
                <a16:creationId xmlns:a16="http://schemas.microsoft.com/office/drawing/2014/main" id="{48239C44-78A0-4DAB-94F2-0BFE60AB9D7D}"/>
              </a:ext>
            </a:extLst>
          </p:cNvPr>
          <p:cNvSpPr>
            <a:spLocks noGrp="1"/>
          </p:cNvSpPr>
          <p:nvPr>
            <p:ph type="dt" sz="half" idx="10"/>
          </p:nvPr>
        </p:nvSpPr>
        <p:spPr/>
        <p:txBody>
          <a:bodyPr/>
          <a:lstStyle/>
          <a:p>
            <a:fld id="{8F5E83D5-99D7-49B0-B87D-E3B46F9DC3F6}" type="datetimeFigureOut">
              <a:rPr lang="sk-SK" smtClean="0"/>
              <a:t>3. 11. 2023</a:t>
            </a:fld>
            <a:endParaRPr lang="sk-SK"/>
          </a:p>
        </p:txBody>
      </p:sp>
      <p:sp>
        <p:nvSpPr>
          <p:cNvPr id="5" name="Zástupný objekt pre pätu 4">
            <a:extLst>
              <a:ext uri="{FF2B5EF4-FFF2-40B4-BE49-F238E27FC236}">
                <a16:creationId xmlns:a16="http://schemas.microsoft.com/office/drawing/2014/main" id="{692852E0-05F1-40C2-BC34-1A0C490F506B}"/>
              </a:ext>
            </a:extLst>
          </p:cNvPr>
          <p:cNvSpPr>
            <a:spLocks noGrp="1"/>
          </p:cNvSpPr>
          <p:nvPr>
            <p:ph type="ftr" sz="quarter" idx="11"/>
          </p:nvPr>
        </p:nvSpPr>
        <p:spPr/>
        <p:txBody>
          <a:bodyPr/>
          <a:lstStyle/>
          <a:p>
            <a:endParaRPr lang="sk-SK"/>
          </a:p>
        </p:txBody>
      </p:sp>
      <p:sp>
        <p:nvSpPr>
          <p:cNvPr id="6" name="Zástupný objekt pre číslo snímky 5">
            <a:extLst>
              <a:ext uri="{FF2B5EF4-FFF2-40B4-BE49-F238E27FC236}">
                <a16:creationId xmlns:a16="http://schemas.microsoft.com/office/drawing/2014/main" id="{26BCFE4B-4FE2-4715-AE20-15CD5EB58D3A}"/>
              </a:ext>
            </a:extLst>
          </p:cNvPr>
          <p:cNvSpPr>
            <a:spLocks noGrp="1"/>
          </p:cNvSpPr>
          <p:nvPr>
            <p:ph type="sldNum" sz="quarter" idx="12"/>
          </p:nvPr>
        </p:nvSpPr>
        <p:spPr/>
        <p:txBody>
          <a:bodyPr/>
          <a:lstStyle/>
          <a:p>
            <a:fld id="{207449F3-BF4A-4557-ADA3-6321B6AF52CB}" type="slidenum">
              <a:rPr lang="sk-SK" smtClean="0"/>
              <a:t>‹#›</a:t>
            </a:fld>
            <a:endParaRPr lang="sk-SK"/>
          </a:p>
        </p:txBody>
      </p:sp>
    </p:spTree>
    <p:extLst>
      <p:ext uri="{BB962C8B-B14F-4D97-AF65-F5344CB8AC3E}">
        <p14:creationId xmlns:p14="http://schemas.microsoft.com/office/powerpoint/2010/main" val="35344276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A72FB5F-7E84-45C6-BD6C-3603B75315DC}"/>
              </a:ext>
            </a:extLst>
          </p:cNvPr>
          <p:cNvSpPr>
            <a:spLocks noGrp="1"/>
          </p:cNvSpPr>
          <p:nvPr>
            <p:ph type="title"/>
          </p:nvPr>
        </p:nvSpPr>
        <p:spPr/>
        <p:txBody>
          <a:bodyPr/>
          <a:lstStyle/>
          <a:p>
            <a:r>
              <a:rPr lang="sk-SK"/>
              <a:t>Kliknutím upravte štýl predlohy nadpisu</a:t>
            </a:r>
          </a:p>
        </p:txBody>
      </p:sp>
      <p:sp>
        <p:nvSpPr>
          <p:cNvPr id="3" name="Zástupný objekt pre obsah 2">
            <a:extLst>
              <a:ext uri="{FF2B5EF4-FFF2-40B4-BE49-F238E27FC236}">
                <a16:creationId xmlns:a16="http://schemas.microsoft.com/office/drawing/2014/main" id="{24ED9AAC-F813-4206-B626-8C19AF53E411}"/>
              </a:ext>
            </a:extLst>
          </p:cNvPr>
          <p:cNvSpPr>
            <a:spLocks noGrp="1"/>
          </p:cNvSpPr>
          <p:nvPr>
            <p:ph sz="half" idx="1"/>
          </p:nvPr>
        </p:nvSpPr>
        <p:spPr>
          <a:xfrm>
            <a:off x="838200" y="1825625"/>
            <a:ext cx="5181600" cy="4351338"/>
          </a:xfrm>
        </p:spPr>
        <p:txBody>
          <a:bodyPr/>
          <a:lstStyle/>
          <a:p>
            <a:pPr lvl="0"/>
            <a:r>
              <a:rPr lang="sk-SK"/>
              <a:t>Upraviť štýly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4" name="Zástupný objekt pre obsah 3">
            <a:extLst>
              <a:ext uri="{FF2B5EF4-FFF2-40B4-BE49-F238E27FC236}">
                <a16:creationId xmlns:a16="http://schemas.microsoft.com/office/drawing/2014/main" id="{ADA4557A-94C4-4319-877C-98D8A253B09D}"/>
              </a:ext>
            </a:extLst>
          </p:cNvPr>
          <p:cNvSpPr>
            <a:spLocks noGrp="1"/>
          </p:cNvSpPr>
          <p:nvPr>
            <p:ph sz="half" idx="2"/>
          </p:nvPr>
        </p:nvSpPr>
        <p:spPr>
          <a:xfrm>
            <a:off x="6172200" y="1825625"/>
            <a:ext cx="5181600" cy="4351338"/>
          </a:xfrm>
        </p:spPr>
        <p:txBody>
          <a:bodyPr/>
          <a:lstStyle/>
          <a:p>
            <a:pPr lvl="0"/>
            <a:r>
              <a:rPr lang="sk-SK"/>
              <a:t>Upraviť štýly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5" name="Zástupný objekt pre dátum 4">
            <a:extLst>
              <a:ext uri="{FF2B5EF4-FFF2-40B4-BE49-F238E27FC236}">
                <a16:creationId xmlns:a16="http://schemas.microsoft.com/office/drawing/2014/main" id="{259D3308-4D88-4719-A813-0D64E6947943}"/>
              </a:ext>
            </a:extLst>
          </p:cNvPr>
          <p:cNvSpPr>
            <a:spLocks noGrp="1"/>
          </p:cNvSpPr>
          <p:nvPr>
            <p:ph type="dt" sz="half" idx="10"/>
          </p:nvPr>
        </p:nvSpPr>
        <p:spPr/>
        <p:txBody>
          <a:bodyPr/>
          <a:lstStyle/>
          <a:p>
            <a:fld id="{8F5E83D5-99D7-49B0-B87D-E3B46F9DC3F6}" type="datetimeFigureOut">
              <a:rPr lang="sk-SK" smtClean="0"/>
              <a:t>3. 11. 2023</a:t>
            </a:fld>
            <a:endParaRPr lang="sk-SK"/>
          </a:p>
        </p:txBody>
      </p:sp>
      <p:sp>
        <p:nvSpPr>
          <p:cNvPr id="6" name="Zástupný objekt pre pätu 5">
            <a:extLst>
              <a:ext uri="{FF2B5EF4-FFF2-40B4-BE49-F238E27FC236}">
                <a16:creationId xmlns:a16="http://schemas.microsoft.com/office/drawing/2014/main" id="{1BF7B44F-02BC-419A-AF04-66702E3B84BC}"/>
              </a:ext>
            </a:extLst>
          </p:cNvPr>
          <p:cNvSpPr>
            <a:spLocks noGrp="1"/>
          </p:cNvSpPr>
          <p:nvPr>
            <p:ph type="ftr" sz="quarter" idx="11"/>
          </p:nvPr>
        </p:nvSpPr>
        <p:spPr/>
        <p:txBody>
          <a:bodyPr/>
          <a:lstStyle/>
          <a:p>
            <a:endParaRPr lang="sk-SK"/>
          </a:p>
        </p:txBody>
      </p:sp>
      <p:sp>
        <p:nvSpPr>
          <p:cNvPr id="7" name="Zástupný objekt pre číslo snímky 6">
            <a:extLst>
              <a:ext uri="{FF2B5EF4-FFF2-40B4-BE49-F238E27FC236}">
                <a16:creationId xmlns:a16="http://schemas.microsoft.com/office/drawing/2014/main" id="{A4F2E31A-EFF7-42CF-AFD5-EF1672AF2A08}"/>
              </a:ext>
            </a:extLst>
          </p:cNvPr>
          <p:cNvSpPr>
            <a:spLocks noGrp="1"/>
          </p:cNvSpPr>
          <p:nvPr>
            <p:ph type="sldNum" sz="quarter" idx="12"/>
          </p:nvPr>
        </p:nvSpPr>
        <p:spPr/>
        <p:txBody>
          <a:bodyPr/>
          <a:lstStyle/>
          <a:p>
            <a:fld id="{207449F3-BF4A-4557-ADA3-6321B6AF52CB}" type="slidenum">
              <a:rPr lang="sk-SK" smtClean="0"/>
              <a:t>‹#›</a:t>
            </a:fld>
            <a:endParaRPr lang="sk-SK"/>
          </a:p>
        </p:txBody>
      </p:sp>
    </p:spTree>
    <p:extLst>
      <p:ext uri="{BB962C8B-B14F-4D97-AF65-F5344CB8AC3E}">
        <p14:creationId xmlns:p14="http://schemas.microsoft.com/office/powerpoint/2010/main" val="35707024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anie">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98792B3-D279-4BDC-9705-ECCCFD824265}"/>
              </a:ext>
            </a:extLst>
          </p:cNvPr>
          <p:cNvSpPr>
            <a:spLocks noGrp="1"/>
          </p:cNvSpPr>
          <p:nvPr>
            <p:ph type="title"/>
          </p:nvPr>
        </p:nvSpPr>
        <p:spPr>
          <a:xfrm>
            <a:off x="839788" y="365125"/>
            <a:ext cx="10515600" cy="1325563"/>
          </a:xfrm>
        </p:spPr>
        <p:txBody>
          <a:bodyPr/>
          <a:lstStyle/>
          <a:p>
            <a:r>
              <a:rPr lang="sk-SK"/>
              <a:t>Kliknutím upravte štýl predlohy nadpisu</a:t>
            </a:r>
          </a:p>
        </p:txBody>
      </p:sp>
      <p:sp>
        <p:nvSpPr>
          <p:cNvPr id="3" name="Zástupný objekt pre text 2">
            <a:extLst>
              <a:ext uri="{FF2B5EF4-FFF2-40B4-BE49-F238E27FC236}">
                <a16:creationId xmlns:a16="http://schemas.microsoft.com/office/drawing/2014/main" id="{C1652A56-309E-45DE-AA8A-20BF50841F1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k-SK"/>
              <a:t>Upraviť štýly predlohy textu</a:t>
            </a:r>
          </a:p>
        </p:txBody>
      </p:sp>
      <p:sp>
        <p:nvSpPr>
          <p:cNvPr id="4" name="Zástupný objekt pre obsah 3">
            <a:extLst>
              <a:ext uri="{FF2B5EF4-FFF2-40B4-BE49-F238E27FC236}">
                <a16:creationId xmlns:a16="http://schemas.microsoft.com/office/drawing/2014/main" id="{1B11E9E2-549C-49FE-BE4A-01B8F1C66F47}"/>
              </a:ext>
            </a:extLst>
          </p:cNvPr>
          <p:cNvSpPr>
            <a:spLocks noGrp="1"/>
          </p:cNvSpPr>
          <p:nvPr>
            <p:ph sz="half" idx="2"/>
          </p:nvPr>
        </p:nvSpPr>
        <p:spPr>
          <a:xfrm>
            <a:off x="839788" y="2505075"/>
            <a:ext cx="5157787" cy="3684588"/>
          </a:xfrm>
        </p:spPr>
        <p:txBody>
          <a:bodyPr/>
          <a:lstStyle/>
          <a:p>
            <a:pPr lvl="0"/>
            <a:r>
              <a:rPr lang="sk-SK"/>
              <a:t>Upraviť štýly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5" name="Zástupný objekt pre text 4">
            <a:extLst>
              <a:ext uri="{FF2B5EF4-FFF2-40B4-BE49-F238E27FC236}">
                <a16:creationId xmlns:a16="http://schemas.microsoft.com/office/drawing/2014/main" id="{210A887B-18BF-49D4-9D4E-8069CD18148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k-SK"/>
              <a:t>Upraviť štýly predlohy textu</a:t>
            </a:r>
          </a:p>
        </p:txBody>
      </p:sp>
      <p:sp>
        <p:nvSpPr>
          <p:cNvPr id="6" name="Zástupný objekt pre obsah 5">
            <a:extLst>
              <a:ext uri="{FF2B5EF4-FFF2-40B4-BE49-F238E27FC236}">
                <a16:creationId xmlns:a16="http://schemas.microsoft.com/office/drawing/2014/main" id="{F612125C-DB6F-4867-98E1-99E6DE57A254}"/>
              </a:ext>
            </a:extLst>
          </p:cNvPr>
          <p:cNvSpPr>
            <a:spLocks noGrp="1"/>
          </p:cNvSpPr>
          <p:nvPr>
            <p:ph sz="quarter" idx="4"/>
          </p:nvPr>
        </p:nvSpPr>
        <p:spPr>
          <a:xfrm>
            <a:off x="6172200" y="2505075"/>
            <a:ext cx="5183188" cy="3684588"/>
          </a:xfrm>
        </p:spPr>
        <p:txBody>
          <a:bodyPr/>
          <a:lstStyle/>
          <a:p>
            <a:pPr lvl="0"/>
            <a:r>
              <a:rPr lang="sk-SK"/>
              <a:t>Upraviť štýly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7" name="Zástupný objekt pre dátum 6">
            <a:extLst>
              <a:ext uri="{FF2B5EF4-FFF2-40B4-BE49-F238E27FC236}">
                <a16:creationId xmlns:a16="http://schemas.microsoft.com/office/drawing/2014/main" id="{25B02A1C-03C5-49F7-A184-E3AED1DF982D}"/>
              </a:ext>
            </a:extLst>
          </p:cNvPr>
          <p:cNvSpPr>
            <a:spLocks noGrp="1"/>
          </p:cNvSpPr>
          <p:nvPr>
            <p:ph type="dt" sz="half" idx="10"/>
          </p:nvPr>
        </p:nvSpPr>
        <p:spPr/>
        <p:txBody>
          <a:bodyPr/>
          <a:lstStyle/>
          <a:p>
            <a:fld id="{8F5E83D5-99D7-49B0-B87D-E3B46F9DC3F6}" type="datetimeFigureOut">
              <a:rPr lang="sk-SK" smtClean="0"/>
              <a:t>3. 11. 2023</a:t>
            </a:fld>
            <a:endParaRPr lang="sk-SK"/>
          </a:p>
        </p:txBody>
      </p:sp>
      <p:sp>
        <p:nvSpPr>
          <p:cNvPr id="8" name="Zástupný objekt pre pätu 7">
            <a:extLst>
              <a:ext uri="{FF2B5EF4-FFF2-40B4-BE49-F238E27FC236}">
                <a16:creationId xmlns:a16="http://schemas.microsoft.com/office/drawing/2014/main" id="{2CF6A210-DEB6-4396-9D2A-860938EAE1D2}"/>
              </a:ext>
            </a:extLst>
          </p:cNvPr>
          <p:cNvSpPr>
            <a:spLocks noGrp="1"/>
          </p:cNvSpPr>
          <p:nvPr>
            <p:ph type="ftr" sz="quarter" idx="11"/>
          </p:nvPr>
        </p:nvSpPr>
        <p:spPr/>
        <p:txBody>
          <a:bodyPr/>
          <a:lstStyle/>
          <a:p>
            <a:endParaRPr lang="sk-SK"/>
          </a:p>
        </p:txBody>
      </p:sp>
      <p:sp>
        <p:nvSpPr>
          <p:cNvPr id="9" name="Zástupný objekt pre číslo snímky 8">
            <a:extLst>
              <a:ext uri="{FF2B5EF4-FFF2-40B4-BE49-F238E27FC236}">
                <a16:creationId xmlns:a16="http://schemas.microsoft.com/office/drawing/2014/main" id="{23194ED3-3714-40A7-974B-A7F4947499B3}"/>
              </a:ext>
            </a:extLst>
          </p:cNvPr>
          <p:cNvSpPr>
            <a:spLocks noGrp="1"/>
          </p:cNvSpPr>
          <p:nvPr>
            <p:ph type="sldNum" sz="quarter" idx="12"/>
          </p:nvPr>
        </p:nvSpPr>
        <p:spPr/>
        <p:txBody>
          <a:bodyPr/>
          <a:lstStyle/>
          <a:p>
            <a:fld id="{207449F3-BF4A-4557-ADA3-6321B6AF52CB}" type="slidenum">
              <a:rPr lang="sk-SK" smtClean="0"/>
              <a:t>‹#›</a:t>
            </a:fld>
            <a:endParaRPr lang="sk-SK"/>
          </a:p>
        </p:txBody>
      </p:sp>
    </p:spTree>
    <p:extLst>
      <p:ext uri="{BB962C8B-B14F-4D97-AF65-F5344CB8AC3E}">
        <p14:creationId xmlns:p14="http://schemas.microsoft.com/office/powerpoint/2010/main" val="16079668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Len nadpis">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F9F883C-DD59-42D6-B141-6ED35AE4CE30}"/>
              </a:ext>
            </a:extLst>
          </p:cNvPr>
          <p:cNvSpPr>
            <a:spLocks noGrp="1"/>
          </p:cNvSpPr>
          <p:nvPr>
            <p:ph type="title"/>
          </p:nvPr>
        </p:nvSpPr>
        <p:spPr/>
        <p:txBody>
          <a:bodyPr/>
          <a:lstStyle/>
          <a:p>
            <a:r>
              <a:rPr lang="sk-SK"/>
              <a:t>Kliknutím upravte štýl predlohy nadpisu</a:t>
            </a:r>
          </a:p>
        </p:txBody>
      </p:sp>
      <p:sp>
        <p:nvSpPr>
          <p:cNvPr id="3" name="Zástupný objekt pre dátum 2">
            <a:extLst>
              <a:ext uri="{FF2B5EF4-FFF2-40B4-BE49-F238E27FC236}">
                <a16:creationId xmlns:a16="http://schemas.microsoft.com/office/drawing/2014/main" id="{6A168B28-5B2F-4B90-AC01-063E894FF25D}"/>
              </a:ext>
            </a:extLst>
          </p:cNvPr>
          <p:cNvSpPr>
            <a:spLocks noGrp="1"/>
          </p:cNvSpPr>
          <p:nvPr>
            <p:ph type="dt" sz="half" idx="10"/>
          </p:nvPr>
        </p:nvSpPr>
        <p:spPr/>
        <p:txBody>
          <a:bodyPr/>
          <a:lstStyle/>
          <a:p>
            <a:fld id="{8F5E83D5-99D7-49B0-B87D-E3B46F9DC3F6}" type="datetimeFigureOut">
              <a:rPr lang="sk-SK" smtClean="0"/>
              <a:t>3. 11. 2023</a:t>
            </a:fld>
            <a:endParaRPr lang="sk-SK"/>
          </a:p>
        </p:txBody>
      </p:sp>
      <p:sp>
        <p:nvSpPr>
          <p:cNvPr id="4" name="Zástupný objekt pre pätu 3">
            <a:extLst>
              <a:ext uri="{FF2B5EF4-FFF2-40B4-BE49-F238E27FC236}">
                <a16:creationId xmlns:a16="http://schemas.microsoft.com/office/drawing/2014/main" id="{B69CDAA8-9C09-41D6-A13B-19532B3AF545}"/>
              </a:ext>
            </a:extLst>
          </p:cNvPr>
          <p:cNvSpPr>
            <a:spLocks noGrp="1"/>
          </p:cNvSpPr>
          <p:nvPr>
            <p:ph type="ftr" sz="quarter" idx="11"/>
          </p:nvPr>
        </p:nvSpPr>
        <p:spPr/>
        <p:txBody>
          <a:bodyPr/>
          <a:lstStyle/>
          <a:p>
            <a:endParaRPr lang="sk-SK"/>
          </a:p>
        </p:txBody>
      </p:sp>
      <p:sp>
        <p:nvSpPr>
          <p:cNvPr id="5" name="Zástupný objekt pre číslo snímky 4">
            <a:extLst>
              <a:ext uri="{FF2B5EF4-FFF2-40B4-BE49-F238E27FC236}">
                <a16:creationId xmlns:a16="http://schemas.microsoft.com/office/drawing/2014/main" id="{8D65D507-1A57-499F-9CBF-D87C7DD7665F}"/>
              </a:ext>
            </a:extLst>
          </p:cNvPr>
          <p:cNvSpPr>
            <a:spLocks noGrp="1"/>
          </p:cNvSpPr>
          <p:nvPr>
            <p:ph type="sldNum" sz="quarter" idx="12"/>
          </p:nvPr>
        </p:nvSpPr>
        <p:spPr/>
        <p:txBody>
          <a:bodyPr/>
          <a:lstStyle/>
          <a:p>
            <a:fld id="{207449F3-BF4A-4557-ADA3-6321B6AF52CB}" type="slidenum">
              <a:rPr lang="sk-SK" smtClean="0"/>
              <a:t>‹#›</a:t>
            </a:fld>
            <a:endParaRPr lang="sk-SK"/>
          </a:p>
        </p:txBody>
      </p:sp>
    </p:spTree>
    <p:extLst>
      <p:ext uri="{BB962C8B-B14F-4D97-AF65-F5344CB8AC3E}">
        <p14:creationId xmlns:p14="http://schemas.microsoft.com/office/powerpoint/2010/main" val="26309088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a">
    <p:spTree>
      <p:nvGrpSpPr>
        <p:cNvPr id="1" name=""/>
        <p:cNvGrpSpPr/>
        <p:nvPr/>
      </p:nvGrpSpPr>
      <p:grpSpPr>
        <a:xfrm>
          <a:off x="0" y="0"/>
          <a:ext cx="0" cy="0"/>
          <a:chOff x="0" y="0"/>
          <a:chExt cx="0" cy="0"/>
        </a:xfrm>
      </p:grpSpPr>
      <p:sp>
        <p:nvSpPr>
          <p:cNvPr id="2" name="Zástupný objekt pre dátum 1">
            <a:extLst>
              <a:ext uri="{FF2B5EF4-FFF2-40B4-BE49-F238E27FC236}">
                <a16:creationId xmlns:a16="http://schemas.microsoft.com/office/drawing/2014/main" id="{70636C65-5339-4882-9E0C-FA801E67435A}"/>
              </a:ext>
            </a:extLst>
          </p:cNvPr>
          <p:cNvSpPr>
            <a:spLocks noGrp="1"/>
          </p:cNvSpPr>
          <p:nvPr>
            <p:ph type="dt" sz="half" idx="10"/>
          </p:nvPr>
        </p:nvSpPr>
        <p:spPr/>
        <p:txBody>
          <a:bodyPr/>
          <a:lstStyle/>
          <a:p>
            <a:fld id="{8F5E83D5-99D7-49B0-B87D-E3B46F9DC3F6}" type="datetimeFigureOut">
              <a:rPr lang="sk-SK" smtClean="0"/>
              <a:t>3. 11. 2023</a:t>
            </a:fld>
            <a:endParaRPr lang="sk-SK"/>
          </a:p>
        </p:txBody>
      </p:sp>
      <p:sp>
        <p:nvSpPr>
          <p:cNvPr id="3" name="Zástupný objekt pre pätu 2">
            <a:extLst>
              <a:ext uri="{FF2B5EF4-FFF2-40B4-BE49-F238E27FC236}">
                <a16:creationId xmlns:a16="http://schemas.microsoft.com/office/drawing/2014/main" id="{84BE06B0-560F-4395-838F-C06703366830}"/>
              </a:ext>
            </a:extLst>
          </p:cNvPr>
          <p:cNvSpPr>
            <a:spLocks noGrp="1"/>
          </p:cNvSpPr>
          <p:nvPr>
            <p:ph type="ftr" sz="quarter" idx="11"/>
          </p:nvPr>
        </p:nvSpPr>
        <p:spPr/>
        <p:txBody>
          <a:bodyPr/>
          <a:lstStyle/>
          <a:p>
            <a:endParaRPr lang="sk-SK"/>
          </a:p>
        </p:txBody>
      </p:sp>
      <p:sp>
        <p:nvSpPr>
          <p:cNvPr id="4" name="Zástupný objekt pre číslo snímky 3">
            <a:extLst>
              <a:ext uri="{FF2B5EF4-FFF2-40B4-BE49-F238E27FC236}">
                <a16:creationId xmlns:a16="http://schemas.microsoft.com/office/drawing/2014/main" id="{0E02368E-8076-4BA9-B3F7-649937CDE115}"/>
              </a:ext>
            </a:extLst>
          </p:cNvPr>
          <p:cNvSpPr>
            <a:spLocks noGrp="1"/>
          </p:cNvSpPr>
          <p:nvPr>
            <p:ph type="sldNum" sz="quarter" idx="12"/>
          </p:nvPr>
        </p:nvSpPr>
        <p:spPr/>
        <p:txBody>
          <a:bodyPr/>
          <a:lstStyle/>
          <a:p>
            <a:fld id="{207449F3-BF4A-4557-ADA3-6321B6AF52CB}" type="slidenum">
              <a:rPr lang="sk-SK" smtClean="0"/>
              <a:t>‹#›</a:t>
            </a:fld>
            <a:endParaRPr lang="sk-SK"/>
          </a:p>
        </p:txBody>
      </p:sp>
    </p:spTree>
    <p:extLst>
      <p:ext uri="{BB962C8B-B14F-4D97-AF65-F5344CB8AC3E}">
        <p14:creationId xmlns:p14="http://schemas.microsoft.com/office/powerpoint/2010/main" val="23188161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popiso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C079FF3-4353-4504-A6C6-C0B2A81F221B}"/>
              </a:ext>
            </a:extLst>
          </p:cNvPr>
          <p:cNvSpPr>
            <a:spLocks noGrp="1"/>
          </p:cNvSpPr>
          <p:nvPr>
            <p:ph type="title"/>
          </p:nvPr>
        </p:nvSpPr>
        <p:spPr>
          <a:xfrm>
            <a:off x="839788" y="457200"/>
            <a:ext cx="3932237" cy="1600200"/>
          </a:xfrm>
        </p:spPr>
        <p:txBody>
          <a:bodyPr anchor="b"/>
          <a:lstStyle>
            <a:lvl1pPr>
              <a:defRPr sz="3200"/>
            </a:lvl1pPr>
          </a:lstStyle>
          <a:p>
            <a:r>
              <a:rPr lang="sk-SK"/>
              <a:t>Kliknutím upravte štýl predlohy nadpisu</a:t>
            </a:r>
          </a:p>
        </p:txBody>
      </p:sp>
      <p:sp>
        <p:nvSpPr>
          <p:cNvPr id="3" name="Zástupný objekt pre obsah 2">
            <a:extLst>
              <a:ext uri="{FF2B5EF4-FFF2-40B4-BE49-F238E27FC236}">
                <a16:creationId xmlns:a16="http://schemas.microsoft.com/office/drawing/2014/main" id="{49326924-4A32-4BAD-B8E2-BE7231C00CE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k-SK"/>
              <a:t>Upraviť štýly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4" name="Zástupný objekt pre text 3">
            <a:extLst>
              <a:ext uri="{FF2B5EF4-FFF2-40B4-BE49-F238E27FC236}">
                <a16:creationId xmlns:a16="http://schemas.microsoft.com/office/drawing/2014/main" id="{87D041CD-124E-4CB5-945C-CF500E2AD8C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k-SK"/>
              <a:t>Upraviť štýly predlohy textu</a:t>
            </a:r>
          </a:p>
        </p:txBody>
      </p:sp>
      <p:sp>
        <p:nvSpPr>
          <p:cNvPr id="5" name="Zástupný objekt pre dátum 4">
            <a:extLst>
              <a:ext uri="{FF2B5EF4-FFF2-40B4-BE49-F238E27FC236}">
                <a16:creationId xmlns:a16="http://schemas.microsoft.com/office/drawing/2014/main" id="{00549101-62BF-4932-A627-B46691DEDA82}"/>
              </a:ext>
            </a:extLst>
          </p:cNvPr>
          <p:cNvSpPr>
            <a:spLocks noGrp="1"/>
          </p:cNvSpPr>
          <p:nvPr>
            <p:ph type="dt" sz="half" idx="10"/>
          </p:nvPr>
        </p:nvSpPr>
        <p:spPr/>
        <p:txBody>
          <a:bodyPr/>
          <a:lstStyle/>
          <a:p>
            <a:fld id="{8F5E83D5-99D7-49B0-B87D-E3B46F9DC3F6}" type="datetimeFigureOut">
              <a:rPr lang="sk-SK" smtClean="0"/>
              <a:t>3. 11. 2023</a:t>
            </a:fld>
            <a:endParaRPr lang="sk-SK"/>
          </a:p>
        </p:txBody>
      </p:sp>
      <p:sp>
        <p:nvSpPr>
          <p:cNvPr id="6" name="Zástupný objekt pre pätu 5">
            <a:extLst>
              <a:ext uri="{FF2B5EF4-FFF2-40B4-BE49-F238E27FC236}">
                <a16:creationId xmlns:a16="http://schemas.microsoft.com/office/drawing/2014/main" id="{AD3B2E59-7AEE-489F-969E-24B54CBCFC73}"/>
              </a:ext>
            </a:extLst>
          </p:cNvPr>
          <p:cNvSpPr>
            <a:spLocks noGrp="1"/>
          </p:cNvSpPr>
          <p:nvPr>
            <p:ph type="ftr" sz="quarter" idx="11"/>
          </p:nvPr>
        </p:nvSpPr>
        <p:spPr/>
        <p:txBody>
          <a:bodyPr/>
          <a:lstStyle/>
          <a:p>
            <a:endParaRPr lang="sk-SK"/>
          </a:p>
        </p:txBody>
      </p:sp>
      <p:sp>
        <p:nvSpPr>
          <p:cNvPr id="7" name="Zástupný objekt pre číslo snímky 6">
            <a:extLst>
              <a:ext uri="{FF2B5EF4-FFF2-40B4-BE49-F238E27FC236}">
                <a16:creationId xmlns:a16="http://schemas.microsoft.com/office/drawing/2014/main" id="{3DA57310-7BFE-4FE5-A1BD-89BBDC6B68A4}"/>
              </a:ext>
            </a:extLst>
          </p:cNvPr>
          <p:cNvSpPr>
            <a:spLocks noGrp="1"/>
          </p:cNvSpPr>
          <p:nvPr>
            <p:ph type="sldNum" sz="quarter" idx="12"/>
          </p:nvPr>
        </p:nvSpPr>
        <p:spPr/>
        <p:txBody>
          <a:bodyPr/>
          <a:lstStyle/>
          <a:p>
            <a:fld id="{207449F3-BF4A-4557-ADA3-6321B6AF52CB}" type="slidenum">
              <a:rPr lang="sk-SK" smtClean="0"/>
              <a:t>‹#›</a:t>
            </a:fld>
            <a:endParaRPr lang="sk-SK"/>
          </a:p>
        </p:txBody>
      </p:sp>
    </p:spTree>
    <p:extLst>
      <p:ext uri="{BB962C8B-B14F-4D97-AF65-F5344CB8AC3E}">
        <p14:creationId xmlns:p14="http://schemas.microsoft.com/office/powerpoint/2010/main" val="42064241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ok s popiso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70F6F70-571C-4955-9855-62A3BC39B4F2}"/>
              </a:ext>
            </a:extLst>
          </p:cNvPr>
          <p:cNvSpPr>
            <a:spLocks noGrp="1"/>
          </p:cNvSpPr>
          <p:nvPr>
            <p:ph type="title"/>
          </p:nvPr>
        </p:nvSpPr>
        <p:spPr>
          <a:xfrm>
            <a:off x="839788" y="457200"/>
            <a:ext cx="3932237" cy="1600200"/>
          </a:xfrm>
        </p:spPr>
        <p:txBody>
          <a:bodyPr anchor="b"/>
          <a:lstStyle>
            <a:lvl1pPr>
              <a:defRPr sz="3200"/>
            </a:lvl1pPr>
          </a:lstStyle>
          <a:p>
            <a:r>
              <a:rPr lang="sk-SK"/>
              <a:t>Kliknutím upravte štýl predlohy nadpisu</a:t>
            </a:r>
          </a:p>
        </p:txBody>
      </p:sp>
      <p:sp>
        <p:nvSpPr>
          <p:cNvPr id="3" name="Zástupný objekt pre obrázok 2">
            <a:extLst>
              <a:ext uri="{FF2B5EF4-FFF2-40B4-BE49-F238E27FC236}">
                <a16:creationId xmlns:a16="http://schemas.microsoft.com/office/drawing/2014/main" id="{E335CB38-EC0E-4893-9C81-64C69D31494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k-SK"/>
          </a:p>
        </p:txBody>
      </p:sp>
      <p:sp>
        <p:nvSpPr>
          <p:cNvPr id="4" name="Zástupný objekt pre text 3">
            <a:extLst>
              <a:ext uri="{FF2B5EF4-FFF2-40B4-BE49-F238E27FC236}">
                <a16:creationId xmlns:a16="http://schemas.microsoft.com/office/drawing/2014/main" id="{DB31D118-1C0C-4A58-BF8D-BF505EE9BD8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k-SK"/>
              <a:t>Upraviť štýly predlohy textu</a:t>
            </a:r>
          </a:p>
        </p:txBody>
      </p:sp>
      <p:sp>
        <p:nvSpPr>
          <p:cNvPr id="5" name="Zástupný objekt pre dátum 4">
            <a:extLst>
              <a:ext uri="{FF2B5EF4-FFF2-40B4-BE49-F238E27FC236}">
                <a16:creationId xmlns:a16="http://schemas.microsoft.com/office/drawing/2014/main" id="{CB88C792-404C-4AE3-900D-411EF4A23FB3}"/>
              </a:ext>
            </a:extLst>
          </p:cNvPr>
          <p:cNvSpPr>
            <a:spLocks noGrp="1"/>
          </p:cNvSpPr>
          <p:nvPr>
            <p:ph type="dt" sz="half" idx="10"/>
          </p:nvPr>
        </p:nvSpPr>
        <p:spPr/>
        <p:txBody>
          <a:bodyPr/>
          <a:lstStyle/>
          <a:p>
            <a:fld id="{8F5E83D5-99D7-49B0-B87D-E3B46F9DC3F6}" type="datetimeFigureOut">
              <a:rPr lang="sk-SK" smtClean="0"/>
              <a:t>3. 11. 2023</a:t>
            </a:fld>
            <a:endParaRPr lang="sk-SK"/>
          </a:p>
        </p:txBody>
      </p:sp>
      <p:sp>
        <p:nvSpPr>
          <p:cNvPr id="6" name="Zástupný objekt pre pätu 5">
            <a:extLst>
              <a:ext uri="{FF2B5EF4-FFF2-40B4-BE49-F238E27FC236}">
                <a16:creationId xmlns:a16="http://schemas.microsoft.com/office/drawing/2014/main" id="{592EE434-CC51-4CF9-BEFA-B2C97C833CD5}"/>
              </a:ext>
            </a:extLst>
          </p:cNvPr>
          <p:cNvSpPr>
            <a:spLocks noGrp="1"/>
          </p:cNvSpPr>
          <p:nvPr>
            <p:ph type="ftr" sz="quarter" idx="11"/>
          </p:nvPr>
        </p:nvSpPr>
        <p:spPr/>
        <p:txBody>
          <a:bodyPr/>
          <a:lstStyle/>
          <a:p>
            <a:endParaRPr lang="sk-SK"/>
          </a:p>
        </p:txBody>
      </p:sp>
      <p:sp>
        <p:nvSpPr>
          <p:cNvPr id="7" name="Zástupný objekt pre číslo snímky 6">
            <a:extLst>
              <a:ext uri="{FF2B5EF4-FFF2-40B4-BE49-F238E27FC236}">
                <a16:creationId xmlns:a16="http://schemas.microsoft.com/office/drawing/2014/main" id="{28945179-8EC1-42C2-9458-4AB16B0C87E2}"/>
              </a:ext>
            </a:extLst>
          </p:cNvPr>
          <p:cNvSpPr>
            <a:spLocks noGrp="1"/>
          </p:cNvSpPr>
          <p:nvPr>
            <p:ph type="sldNum" sz="quarter" idx="12"/>
          </p:nvPr>
        </p:nvSpPr>
        <p:spPr/>
        <p:txBody>
          <a:bodyPr/>
          <a:lstStyle/>
          <a:p>
            <a:fld id="{207449F3-BF4A-4557-ADA3-6321B6AF52CB}" type="slidenum">
              <a:rPr lang="sk-SK" smtClean="0"/>
              <a:t>‹#›</a:t>
            </a:fld>
            <a:endParaRPr lang="sk-SK"/>
          </a:p>
        </p:txBody>
      </p:sp>
    </p:spTree>
    <p:extLst>
      <p:ext uri="{BB962C8B-B14F-4D97-AF65-F5344CB8AC3E}">
        <p14:creationId xmlns:p14="http://schemas.microsoft.com/office/powerpoint/2010/main" val="30283245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objekt pre nadpis 1">
            <a:extLst>
              <a:ext uri="{FF2B5EF4-FFF2-40B4-BE49-F238E27FC236}">
                <a16:creationId xmlns:a16="http://schemas.microsoft.com/office/drawing/2014/main" id="{8B57A1BF-355F-4058-8F6C-1340B78A598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k-SK"/>
              <a:t>Kliknutím upravte štýl predlohy nadpisu</a:t>
            </a:r>
          </a:p>
        </p:txBody>
      </p:sp>
      <p:sp>
        <p:nvSpPr>
          <p:cNvPr id="3" name="Zástupný objekt pre text 2">
            <a:extLst>
              <a:ext uri="{FF2B5EF4-FFF2-40B4-BE49-F238E27FC236}">
                <a16:creationId xmlns:a16="http://schemas.microsoft.com/office/drawing/2014/main" id="{DA0C231E-DA3B-4B2A-8A58-ABBF0708C47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k-SK"/>
              <a:t>Upraviť štýly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4" name="Zástupný objekt pre dátum 3">
            <a:extLst>
              <a:ext uri="{FF2B5EF4-FFF2-40B4-BE49-F238E27FC236}">
                <a16:creationId xmlns:a16="http://schemas.microsoft.com/office/drawing/2014/main" id="{B95675EC-13B8-46F7-80D9-CC2E299EEE2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F5E83D5-99D7-49B0-B87D-E3B46F9DC3F6}" type="datetimeFigureOut">
              <a:rPr lang="sk-SK" smtClean="0"/>
              <a:t>3. 11. 2023</a:t>
            </a:fld>
            <a:endParaRPr lang="sk-SK"/>
          </a:p>
        </p:txBody>
      </p:sp>
      <p:sp>
        <p:nvSpPr>
          <p:cNvPr id="5" name="Zástupný objekt pre pätu 4">
            <a:extLst>
              <a:ext uri="{FF2B5EF4-FFF2-40B4-BE49-F238E27FC236}">
                <a16:creationId xmlns:a16="http://schemas.microsoft.com/office/drawing/2014/main" id="{14406E21-1351-40DA-B0D9-921814D0248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k-SK"/>
          </a:p>
        </p:txBody>
      </p:sp>
      <p:sp>
        <p:nvSpPr>
          <p:cNvPr id="6" name="Zástupný objekt pre číslo snímky 5">
            <a:extLst>
              <a:ext uri="{FF2B5EF4-FFF2-40B4-BE49-F238E27FC236}">
                <a16:creationId xmlns:a16="http://schemas.microsoft.com/office/drawing/2014/main" id="{BDF2E0B1-33A2-403C-90AA-3DAA3A03A5A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07449F3-BF4A-4557-ADA3-6321B6AF52CB}" type="slidenum">
              <a:rPr lang="sk-SK" smtClean="0"/>
              <a:t>‹#›</a:t>
            </a:fld>
            <a:endParaRPr lang="sk-SK"/>
          </a:p>
        </p:txBody>
      </p:sp>
    </p:spTree>
    <p:extLst>
      <p:ext uri="{BB962C8B-B14F-4D97-AF65-F5344CB8AC3E}">
        <p14:creationId xmlns:p14="http://schemas.microsoft.com/office/powerpoint/2010/main" val="2900820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4v"/><Relationship Id="rId1" Type="http://schemas.microsoft.com/office/2007/relationships/media" Target="../media/media1.m4v"/><Relationship Id="rId4" Type="http://schemas.openxmlformats.org/officeDocument/2006/relationships/image" Target="../media/image1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jpe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2.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6C1D98E-7C50-4084-9146-C7BC8CDF00EE}"/>
              </a:ext>
            </a:extLst>
          </p:cNvPr>
          <p:cNvSpPr>
            <a:spLocks noGrp="1"/>
          </p:cNvSpPr>
          <p:nvPr>
            <p:ph type="ctrTitle"/>
          </p:nvPr>
        </p:nvSpPr>
        <p:spPr/>
        <p:txBody>
          <a:bodyPr>
            <a:normAutofit fontScale="90000"/>
          </a:bodyPr>
          <a:lstStyle/>
          <a:p>
            <a:r>
              <a:rPr lang="cs-CZ" b="1" dirty="0"/>
              <a:t>Místa s morální pamětí na příkladu holocaustu a antisemitismu, využití metody </a:t>
            </a:r>
            <a:r>
              <a:rPr lang="cs-CZ" b="1" dirty="0" err="1"/>
              <a:t>Iwalk</a:t>
            </a:r>
            <a:endParaRPr lang="cs-CZ" dirty="0"/>
          </a:p>
        </p:txBody>
      </p:sp>
      <p:sp>
        <p:nvSpPr>
          <p:cNvPr id="3" name="Podnadpis 2">
            <a:extLst>
              <a:ext uri="{FF2B5EF4-FFF2-40B4-BE49-F238E27FC236}">
                <a16:creationId xmlns:a16="http://schemas.microsoft.com/office/drawing/2014/main" id="{1C3C562F-CDDC-43A8-ACB8-096431089E9C}"/>
              </a:ext>
            </a:extLst>
          </p:cNvPr>
          <p:cNvSpPr>
            <a:spLocks noGrp="1"/>
          </p:cNvSpPr>
          <p:nvPr>
            <p:ph type="subTitle" idx="1"/>
          </p:nvPr>
        </p:nvSpPr>
        <p:spPr/>
        <p:txBody>
          <a:bodyPr/>
          <a:lstStyle/>
          <a:p>
            <a:endParaRPr lang="cs-CZ" dirty="0"/>
          </a:p>
          <a:p>
            <a:endParaRPr lang="cs-CZ" dirty="0"/>
          </a:p>
          <a:p>
            <a:r>
              <a:rPr lang="cs-CZ" dirty="0"/>
              <a:t>Slavomír Lesňák</a:t>
            </a:r>
          </a:p>
        </p:txBody>
      </p:sp>
    </p:spTree>
    <p:extLst>
      <p:ext uri="{BB962C8B-B14F-4D97-AF65-F5344CB8AC3E}">
        <p14:creationId xmlns:p14="http://schemas.microsoft.com/office/powerpoint/2010/main" val="15927357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D8E246B-A8FB-4ACC-B1D4-4623302895BB}"/>
              </a:ext>
            </a:extLst>
          </p:cNvPr>
          <p:cNvSpPr>
            <a:spLocks noGrp="1"/>
          </p:cNvSpPr>
          <p:nvPr>
            <p:ph type="title"/>
          </p:nvPr>
        </p:nvSpPr>
        <p:spPr>
          <a:xfrm>
            <a:off x="237565" y="320221"/>
            <a:ext cx="5992906" cy="1325563"/>
          </a:xfrm>
        </p:spPr>
        <p:txBody>
          <a:bodyPr/>
          <a:lstStyle/>
          <a:p>
            <a:pPr algn="ctr"/>
            <a:r>
              <a:rPr lang="sk-SK" dirty="0"/>
              <a:t>Smrť otca </a:t>
            </a:r>
            <a:r>
              <a:rPr lang="sk-SK" dirty="0" err="1">
                <a:solidFill>
                  <a:schemeClr val="accent1">
                    <a:lumMod val="75000"/>
                  </a:schemeClr>
                </a:solidFill>
              </a:rPr>
              <a:t>Hermana</a:t>
            </a:r>
            <a:r>
              <a:rPr lang="sk-SK" dirty="0">
                <a:solidFill>
                  <a:schemeClr val="accent1">
                    <a:lumMod val="75000"/>
                  </a:schemeClr>
                </a:solidFill>
              </a:rPr>
              <a:t> </a:t>
            </a:r>
            <a:r>
              <a:rPr lang="sk-SK" dirty="0" err="1">
                <a:solidFill>
                  <a:schemeClr val="accent1">
                    <a:lumMod val="75000"/>
                  </a:schemeClr>
                </a:solidFill>
              </a:rPr>
              <a:t>Felixa</a:t>
            </a:r>
            <a:endParaRPr lang="sk-SK" dirty="0">
              <a:solidFill>
                <a:schemeClr val="accent1">
                  <a:lumMod val="75000"/>
                </a:schemeClr>
              </a:solidFill>
            </a:endParaRPr>
          </a:p>
        </p:txBody>
      </p:sp>
      <p:pic>
        <p:nvPicPr>
          <p:cNvPr id="5" name="Zástupný symbol pro obsah 4"/>
          <p:cNvPicPr>
            <a:picLocks noGrp="1" noChangeAspect="1"/>
          </p:cNvPicPr>
          <p:nvPr>
            <p:ph idx="1"/>
          </p:nvPr>
        </p:nvPicPr>
        <p:blipFill rotWithShape="1">
          <a:blip r:embed="rId2"/>
          <a:srcRect l="41240" t="55351" r="25395" b="9891"/>
          <a:stretch/>
        </p:blipFill>
        <p:spPr>
          <a:xfrm>
            <a:off x="7114804" y="320221"/>
            <a:ext cx="4052049" cy="2824499"/>
          </a:xfrm>
          <a:prstGeom prst="rect">
            <a:avLst/>
          </a:prstGeom>
        </p:spPr>
      </p:pic>
      <p:pic>
        <p:nvPicPr>
          <p:cNvPr id="7" name="Obrázek 6"/>
          <p:cNvPicPr>
            <a:picLocks noChangeAspect="1"/>
          </p:cNvPicPr>
          <p:nvPr/>
        </p:nvPicPr>
        <p:blipFill rotWithShape="1">
          <a:blip r:embed="rId3"/>
          <a:srcRect l="38971" t="28889" r="25572" b="44444"/>
          <a:stretch/>
        </p:blipFill>
        <p:spPr>
          <a:xfrm>
            <a:off x="197486" y="1613874"/>
            <a:ext cx="5900929" cy="2773708"/>
          </a:xfrm>
          <a:prstGeom prst="rect">
            <a:avLst/>
          </a:prstGeom>
        </p:spPr>
      </p:pic>
      <p:pic>
        <p:nvPicPr>
          <p:cNvPr id="8" name="Obrázek 7" descr="C:\Users\Lesnak\Pictures\Screenshots\Snímek obrazovky (24).png"/>
          <p:cNvPicPr/>
          <p:nvPr/>
        </p:nvPicPr>
        <p:blipFill rotWithShape="1">
          <a:blip r:embed="rId4">
            <a:extLst>
              <a:ext uri="{28A0092B-C50C-407E-A947-70E740481C1C}">
                <a14:useLocalDpi xmlns:a14="http://schemas.microsoft.com/office/drawing/2010/main" val="0"/>
              </a:ext>
            </a:extLst>
          </a:blip>
          <a:srcRect l="26304" t="33813" r="52451" b="41793"/>
          <a:stretch/>
        </p:blipFill>
        <p:spPr bwMode="auto">
          <a:xfrm>
            <a:off x="7222966" y="3333588"/>
            <a:ext cx="3208617" cy="2251423"/>
          </a:xfrm>
          <a:prstGeom prst="rect">
            <a:avLst/>
          </a:prstGeom>
          <a:noFill/>
          <a:ln>
            <a:noFill/>
          </a:ln>
          <a:extLst>
            <a:ext uri="{53640926-AAD7-44D8-BBD7-CCE9431645EC}">
              <a14:shadowObscured xmlns:a14="http://schemas.microsoft.com/office/drawing/2010/main"/>
            </a:ext>
          </a:extLst>
        </p:spPr>
      </p:pic>
      <p:sp>
        <p:nvSpPr>
          <p:cNvPr id="9" name="TextovéPole 8"/>
          <p:cNvSpPr txBox="1"/>
          <p:nvPr/>
        </p:nvSpPr>
        <p:spPr>
          <a:xfrm>
            <a:off x="7114804" y="5773879"/>
            <a:ext cx="3369320" cy="461665"/>
          </a:xfrm>
          <a:prstGeom prst="rect">
            <a:avLst/>
          </a:prstGeom>
          <a:noFill/>
        </p:spPr>
        <p:txBody>
          <a:bodyPr wrap="none" rtlCol="0">
            <a:spAutoFit/>
          </a:bodyPr>
          <a:lstStyle/>
          <a:p>
            <a:r>
              <a:rPr lang="cs-CZ" sz="1200" dirty="0"/>
              <a:t>Fotografia rodiny Felixových </a:t>
            </a:r>
            <a:r>
              <a:rPr lang="cs-CZ" sz="1200" dirty="0" err="1"/>
              <a:t>pred</a:t>
            </a:r>
            <a:r>
              <a:rPr lang="cs-CZ" sz="1200" dirty="0"/>
              <a:t> vojnou. </a:t>
            </a:r>
            <a:r>
              <a:rPr lang="cs-CZ" sz="1200" dirty="0" err="1"/>
              <a:t>Iwitness</a:t>
            </a:r>
            <a:r>
              <a:rPr lang="cs-CZ" sz="1200" dirty="0"/>
              <a:t> </a:t>
            </a:r>
          </a:p>
          <a:p>
            <a:endParaRPr lang="cs-CZ" sz="1200" dirty="0"/>
          </a:p>
        </p:txBody>
      </p:sp>
    </p:spTree>
    <p:extLst>
      <p:ext uri="{BB962C8B-B14F-4D97-AF65-F5344CB8AC3E}">
        <p14:creationId xmlns:p14="http://schemas.microsoft.com/office/powerpoint/2010/main" val="30510794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DB6AEE6-6B1A-4283-B5B9-6F2371A59ED2}"/>
              </a:ext>
            </a:extLst>
          </p:cNvPr>
          <p:cNvSpPr>
            <a:spLocks noGrp="1"/>
          </p:cNvSpPr>
          <p:nvPr>
            <p:ph type="title"/>
          </p:nvPr>
        </p:nvSpPr>
        <p:spPr/>
        <p:txBody>
          <a:bodyPr/>
          <a:lstStyle/>
          <a:p>
            <a:pPr algn="ctr"/>
            <a:r>
              <a:rPr lang="cs-CZ" dirty="0"/>
              <a:t>Aktivita – </a:t>
            </a:r>
            <a:r>
              <a:rPr lang="cs-CZ" dirty="0" err="1"/>
              <a:t>Iwalk</a:t>
            </a:r>
            <a:r>
              <a:rPr lang="cs-CZ" dirty="0"/>
              <a:t> Strážnice </a:t>
            </a:r>
          </a:p>
        </p:txBody>
      </p:sp>
      <p:sp>
        <p:nvSpPr>
          <p:cNvPr id="3" name="Zástupný obsah 2">
            <a:extLst>
              <a:ext uri="{FF2B5EF4-FFF2-40B4-BE49-F238E27FC236}">
                <a16:creationId xmlns:a16="http://schemas.microsoft.com/office/drawing/2014/main" id="{CBC64874-838D-4DA7-9BD9-FE640E9F7E48}"/>
              </a:ext>
            </a:extLst>
          </p:cNvPr>
          <p:cNvSpPr>
            <a:spLocks noGrp="1"/>
          </p:cNvSpPr>
          <p:nvPr>
            <p:ph idx="1"/>
          </p:nvPr>
        </p:nvSpPr>
        <p:spPr/>
        <p:txBody>
          <a:bodyPr>
            <a:normAutofit fontScale="92500" lnSpcReduction="20000"/>
          </a:bodyPr>
          <a:lstStyle/>
          <a:p>
            <a:pPr algn="just">
              <a:lnSpc>
                <a:spcPct val="115000"/>
              </a:lnSpc>
              <a:spcAft>
                <a:spcPts val="1000"/>
              </a:spcAft>
            </a:pPr>
            <a:r>
              <a:rPr lang="cs-CZ"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Skupinu žáků dovedeme ke vchodu před dům Bzenecká 10 (ve vnitrobloku). Na začátek se jich zeptáme, co je holocaust a kde se odehrával.  Týkal se holocaust jen koncentračních táborů, nebo se týkal i jiných míst? Co se odehrávalo během válečných let ve Strážnici? Žákům sdělíme, že jim pustíme krátké video s nahrávkou přeživší Ruth Felix, pro kterou je holocaust spojený i s tímto místem.</a:t>
            </a:r>
            <a:endParaRPr lang="cs-CZ" sz="1800" dirty="0">
              <a:solidFill>
                <a:srgbClr val="000000"/>
              </a:solidFill>
              <a:effectLst/>
              <a:latin typeface="Calibri" panose="020F0502020204030204" pitchFamily="34" charset="0"/>
              <a:ea typeface="Calibri" panose="020F0502020204030204" pitchFamily="34" charset="0"/>
            </a:endParaRPr>
          </a:p>
          <a:p>
            <a:pPr>
              <a:lnSpc>
                <a:spcPct val="115000"/>
              </a:lnSpc>
              <a:spcAft>
                <a:spcPts val="1000"/>
              </a:spcAft>
            </a:pPr>
            <a:r>
              <a:rPr lang="cs-CZ"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Pustíme žákům video, následně o něm provedeme reflexi a diskuzi:</a:t>
            </a:r>
            <a:endParaRPr lang="cs-CZ" sz="1800" dirty="0">
              <a:solidFill>
                <a:srgbClr val="000000"/>
              </a:solidFill>
              <a:effectLst/>
              <a:latin typeface="Calibri" panose="020F0502020204030204" pitchFamily="34" charset="0"/>
              <a:ea typeface="Calibri" panose="020F0502020204030204" pitchFamily="34" charset="0"/>
            </a:endParaRPr>
          </a:p>
          <a:p>
            <a:pPr marL="342900" lvl="0" indent="-342900">
              <a:buFont typeface="Symbol" panose="05050102010706020507" pitchFamily="18" charset="2"/>
              <a:buChar char=""/>
            </a:pPr>
            <a:r>
              <a:rPr lang="cs-CZ" sz="1800" dirty="0">
                <a:effectLst/>
                <a:latin typeface="Calibri" panose="020F0502020204030204" pitchFamily="34" charset="0"/>
                <a:ea typeface="Times New Roman" panose="02020603050405020304" pitchFamily="18" charset="0"/>
              </a:rPr>
              <a:t>Co se na tomto místě odehrálo  a jak to zasáhlo do osudu osob, o kterých vypráví R. Felix? </a:t>
            </a:r>
            <a:endParaRPr lang="cs-CZ" sz="1800" dirty="0">
              <a:effectLst/>
              <a:latin typeface="Times New Roman" panose="02020603050405020304" pitchFamily="18" charset="0"/>
              <a:ea typeface="Times New Roman" panose="02020603050405020304" pitchFamily="18" charset="0"/>
            </a:endParaRPr>
          </a:p>
          <a:p>
            <a:pPr marL="342900" lvl="0" indent="-342900">
              <a:buFont typeface="Symbol" panose="05050102010706020507" pitchFamily="18" charset="2"/>
              <a:buChar char=""/>
            </a:pPr>
            <a:r>
              <a:rPr lang="cs-CZ" sz="1800" dirty="0">
                <a:effectLst/>
                <a:latin typeface="Calibri" panose="020F0502020204030204" pitchFamily="34" charset="0"/>
                <a:ea typeface="Times New Roman" panose="02020603050405020304" pitchFamily="18" charset="0"/>
              </a:rPr>
              <a:t>Proč se nemohla R. Felix dostavit na pohřeb ve Strážnici?</a:t>
            </a:r>
            <a:endParaRPr lang="cs-CZ" sz="1800" dirty="0">
              <a:effectLst/>
              <a:latin typeface="Times New Roman" panose="02020603050405020304" pitchFamily="18" charset="0"/>
              <a:ea typeface="Times New Roman" panose="02020603050405020304" pitchFamily="18" charset="0"/>
            </a:endParaRPr>
          </a:p>
          <a:p>
            <a:pPr marL="342900" lvl="0" indent="-342900">
              <a:buFont typeface="Symbol" panose="05050102010706020507" pitchFamily="18" charset="2"/>
              <a:buChar char=""/>
            </a:pPr>
            <a:r>
              <a:rPr lang="cs-CZ" sz="1800" dirty="0">
                <a:effectLst/>
                <a:latin typeface="Calibri" panose="020F0502020204030204" pitchFamily="34" charset="0"/>
                <a:ea typeface="Times New Roman" panose="02020603050405020304" pitchFamily="18" charset="0"/>
              </a:rPr>
              <a:t>Jak se Ruth Felix spolupodílela na poválečné spravedlnosti?</a:t>
            </a:r>
            <a:endParaRPr lang="cs-CZ" sz="1800" dirty="0">
              <a:effectLst/>
              <a:latin typeface="Times New Roman" panose="02020603050405020304" pitchFamily="18" charset="0"/>
              <a:ea typeface="Times New Roman" panose="02020603050405020304" pitchFamily="18" charset="0"/>
            </a:endParaRPr>
          </a:p>
          <a:p>
            <a:pPr>
              <a:lnSpc>
                <a:spcPct val="115000"/>
              </a:lnSpc>
              <a:spcAft>
                <a:spcPts val="1000"/>
              </a:spcAft>
            </a:pPr>
            <a:r>
              <a:rPr lang="cs-CZ"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cs-CZ" sz="1800" dirty="0">
              <a:solidFill>
                <a:srgbClr val="000000"/>
              </a:solidFill>
              <a:effectLst/>
              <a:latin typeface="Calibri" panose="020F0502020204030204" pitchFamily="34" charset="0"/>
              <a:ea typeface="Calibri" panose="020F0502020204030204" pitchFamily="34" charset="0"/>
            </a:endParaRPr>
          </a:p>
          <a:p>
            <a:pPr>
              <a:lnSpc>
                <a:spcPct val="115000"/>
              </a:lnSpc>
              <a:spcAft>
                <a:spcPts val="1000"/>
              </a:spcAft>
            </a:pPr>
            <a:r>
              <a:rPr lang="cs-CZ"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Úkol 1: Najděte na hřbitově hrob pana Felixe a ověřte pravost dat z videa.</a:t>
            </a:r>
            <a:endParaRPr lang="cs-CZ" sz="1800" dirty="0">
              <a:solidFill>
                <a:srgbClr val="000000"/>
              </a:solidFill>
              <a:effectLst/>
              <a:latin typeface="Calibri" panose="020F0502020204030204" pitchFamily="34" charset="0"/>
              <a:ea typeface="Calibri" panose="020F0502020204030204" pitchFamily="34" charset="0"/>
            </a:endParaRPr>
          </a:p>
          <a:p>
            <a:r>
              <a:rPr lang="cs-CZ" sz="1800" dirty="0">
                <a:solidFill>
                  <a:srgbClr val="000000"/>
                </a:solidFill>
                <a:effectLst/>
                <a:latin typeface="Calibri" panose="020F0502020204030204" pitchFamily="34" charset="0"/>
                <a:ea typeface="Calibri" panose="020F0502020204030204" pitchFamily="34" charset="0"/>
              </a:rPr>
              <a:t>Úkol 2: Navštivte synagogu ve Strážnici a najděte další informace o osudech strážnických Židů během druhé světové války.</a:t>
            </a:r>
            <a:endParaRPr lang="cs-CZ" dirty="0"/>
          </a:p>
        </p:txBody>
      </p:sp>
    </p:spTree>
    <p:extLst>
      <p:ext uri="{BB962C8B-B14F-4D97-AF65-F5344CB8AC3E}">
        <p14:creationId xmlns:p14="http://schemas.microsoft.com/office/powerpoint/2010/main" val="1467841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740B4C7-510A-4C63-ACB9-0FF959671238}"/>
              </a:ext>
            </a:extLst>
          </p:cNvPr>
          <p:cNvSpPr>
            <a:spLocks noGrp="1"/>
          </p:cNvSpPr>
          <p:nvPr>
            <p:ph type="title"/>
          </p:nvPr>
        </p:nvSpPr>
        <p:spPr/>
        <p:txBody>
          <a:bodyPr/>
          <a:lstStyle/>
          <a:p>
            <a:pPr algn="ctr"/>
            <a:r>
              <a:rPr lang="sk-SK" dirty="0" err="1">
                <a:solidFill>
                  <a:schemeClr val="accent1">
                    <a:lumMod val="75000"/>
                  </a:schemeClr>
                </a:solidFill>
              </a:rPr>
              <a:t>Ruth</a:t>
            </a:r>
            <a:r>
              <a:rPr lang="sk-SK" dirty="0">
                <a:solidFill>
                  <a:schemeClr val="accent1">
                    <a:lumMod val="75000"/>
                  </a:schemeClr>
                </a:solidFill>
              </a:rPr>
              <a:t> Felix </a:t>
            </a:r>
            <a:r>
              <a:rPr lang="sk-SK" dirty="0"/>
              <a:t>počas vojny</a:t>
            </a:r>
          </a:p>
        </p:txBody>
      </p:sp>
      <p:sp>
        <p:nvSpPr>
          <p:cNvPr id="3" name="Zástupný objekt pre obsah 2">
            <a:extLst>
              <a:ext uri="{FF2B5EF4-FFF2-40B4-BE49-F238E27FC236}">
                <a16:creationId xmlns:a16="http://schemas.microsoft.com/office/drawing/2014/main" id="{9E82F66D-698E-4F5A-BFC9-3A9CB354F5ED}"/>
              </a:ext>
            </a:extLst>
          </p:cNvPr>
          <p:cNvSpPr>
            <a:spLocks noGrp="1"/>
          </p:cNvSpPr>
          <p:nvPr>
            <p:ph idx="1"/>
          </p:nvPr>
        </p:nvSpPr>
        <p:spPr>
          <a:xfrm>
            <a:off x="6042212" y="1825625"/>
            <a:ext cx="5311588" cy="4351338"/>
          </a:xfrm>
        </p:spPr>
        <p:txBody>
          <a:bodyPr/>
          <a:lstStyle/>
          <a:p>
            <a:r>
              <a:rPr lang="sk-SK" dirty="0" err="1"/>
              <a:t>Sirotčinec</a:t>
            </a:r>
            <a:r>
              <a:rPr lang="sk-SK" dirty="0"/>
              <a:t> v Brne</a:t>
            </a:r>
          </a:p>
          <a:p>
            <a:r>
              <a:rPr lang="sk-SK" dirty="0" err="1"/>
              <a:t>Terezín</a:t>
            </a:r>
            <a:endParaRPr lang="sk-SK" dirty="0"/>
          </a:p>
          <a:p>
            <a:r>
              <a:rPr lang="sk-SK" dirty="0"/>
              <a:t>Osvienčim</a:t>
            </a:r>
          </a:p>
          <a:p>
            <a:r>
              <a:rPr lang="sk-SK" dirty="0" err="1"/>
              <a:t>Kudowa</a:t>
            </a:r>
            <a:r>
              <a:rPr lang="sk-SK" dirty="0"/>
              <a:t> </a:t>
            </a:r>
            <a:r>
              <a:rPr lang="sk-SK" dirty="0" err="1"/>
              <a:t>Sackisch</a:t>
            </a:r>
            <a:endParaRPr lang="sk-SK" dirty="0"/>
          </a:p>
          <a:p>
            <a:r>
              <a:rPr lang="sk-SK" dirty="0"/>
              <a:t>Antisemitizmus po vojne</a:t>
            </a:r>
          </a:p>
          <a:p>
            <a:r>
              <a:rPr lang="sk-SK" dirty="0"/>
              <a:t>Svedok na súde v </a:t>
            </a:r>
            <a:r>
              <a:rPr lang="sk-SK" dirty="0" err="1"/>
              <a:t>Hodoníne</a:t>
            </a:r>
            <a:endParaRPr lang="sk-SK" dirty="0"/>
          </a:p>
        </p:txBody>
      </p:sp>
      <p:pic>
        <p:nvPicPr>
          <p:cNvPr id="5" name="Obrázek 4" descr="C:\Users\Lesnak\Pictures\Screenshots\Snímek obrazovky (29).png"/>
          <p:cNvPicPr/>
          <p:nvPr/>
        </p:nvPicPr>
        <p:blipFill rotWithShape="1">
          <a:blip r:embed="rId2">
            <a:extLst>
              <a:ext uri="{28A0092B-C50C-407E-A947-70E740481C1C}">
                <a14:useLocalDpi xmlns:a14="http://schemas.microsoft.com/office/drawing/2010/main" val="0"/>
              </a:ext>
            </a:extLst>
          </a:blip>
          <a:srcRect l="26290" t="33598" r="50893" b="39947"/>
          <a:stretch/>
        </p:blipFill>
        <p:spPr bwMode="auto">
          <a:xfrm>
            <a:off x="838200" y="1690687"/>
            <a:ext cx="3545541" cy="2693053"/>
          </a:xfrm>
          <a:prstGeom prst="rect">
            <a:avLst/>
          </a:prstGeom>
          <a:noFill/>
          <a:ln>
            <a:noFill/>
          </a:ln>
          <a:extLst>
            <a:ext uri="{53640926-AAD7-44D8-BBD7-CCE9431645EC}">
              <a14:shadowObscured xmlns:a14="http://schemas.microsoft.com/office/drawing/2010/main"/>
            </a:ext>
          </a:extLst>
        </p:spPr>
      </p:pic>
      <p:sp>
        <p:nvSpPr>
          <p:cNvPr id="6" name="Obdélník 5"/>
          <p:cNvSpPr/>
          <p:nvPr/>
        </p:nvSpPr>
        <p:spPr>
          <a:xfrm>
            <a:off x="690282" y="4518677"/>
            <a:ext cx="4787153" cy="461665"/>
          </a:xfrm>
          <a:prstGeom prst="rect">
            <a:avLst/>
          </a:prstGeom>
        </p:spPr>
        <p:txBody>
          <a:bodyPr wrap="square">
            <a:spAutoFit/>
          </a:bodyPr>
          <a:lstStyle/>
          <a:p>
            <a:r>
              <a:rPr lang="cs-CZ" sz="1200" dirty="0" err="1">
                <a:latin typeface="Times New Roman" panose="02020603050405020304" pitchFamily="18" charset="0"/>
                <a:ea typeface="Times New Roman" panose="02020603050405020304" pitchFamily="18" charset="0"/>
              </a:rPr>
              <a:t>Svadobná</a:t>
            </a:r>
            <a:r>
              <a:rPr lang="cs-CZ" sz="1200" dirty="0">
                <a:latin typeface="Times New Roman" panose="02020603050405020304" pitchFamily="18" charset="0"/>
                <a:ea typeface="Times New Roman" panose="02020603050405020304" pitchFamily="18" charset="0"/>
              </a:rPr>
              <a:t> </a:t>
            </a:r>
            <a:r>
              <a:rPr lang="cs-CZ" sz="1200" dirty="0" err="1">
                <a:latin typeface="Times New Roman" panose="02020603050405020304" pitchFamily="18" charset="0"/>
                <a:ea typeface="Times New Roman" panose="02020603050405020304" pitchFamily="18" charset="0"/>
              </a:rPr>
              <a:t>fotografia</a:t>
            </a:r>
            <a:r>
              <a:rPr lang="cs-CZ" sz="1200" dirty="0">
                <a:latin typeface="Times New Roman" panose="02020603050405020304" pitchFamily="18" charset="0"/>
                <a:ea typeface="Times New Roman" panose="02020603050405020304" pitchFamily="18" charset="0"/>
              </a:rPr>
              <a:t> Ruth </a:t>
            </a:r>
            <a:r>
              <a:rPr lang="cs-CZ" sz="1200" dirty="0" err="1">
                <a:latin typeface="Times New Roman" panose="02020603050405020304" pitchFamily="18" charset="0"/>
                <a:ea typeface="Times New Roman" panose="02020603050405020304" pitchFamily="18" charset="0"/>
              </a:rPr>
              <a:t>Felixovej</a:t>
            </a:r>
            <a:r>
              <a:rPr lang="cs-CZ" sz="1200" dirty="0">
                <a:latin typeface="Times New Roman" panose="02020603050405020304" pitchFamily="18" charset="0"/>
                <a:ea typeface="Times New Roman" panose="02020603050405020304" pitchFamily="18" charset="0"/>
              </a:rPr>
              <a:t> s </a:t>
            </a:r>
            <a:r>
              <a:rPr lang="cs-CZ" sz="1200" dirty="0" err="1">
                <a:latin typeface="Times New Roman" panose="02020603050405020304" pitchFamily="18" charset="0"/>
                <a:ea typeface="Times New Roman" panose="02020603050405020304" pitchFamily="18" charset="0"/>
              </a:rPr>
              <a:t>Walterom</a:t>
            </a:r>
            <a:r>
              <a:rPr lang="cs-CZ" sz="1200" dirty="0">
                <a:latin typeface="Times New Roman" panose="02020603050405020304" pitchFamily="18" charset="0"/>
                <a:ea typeface="Times New Roman" panose="02020603050405020304" pitchFamily="18" charset="0"/>
              </a:rPr>
              <a:t> </a:t>
            </a:r>
            <a:r>
              <a:rPr lang="cs-CZ" sz="1200" dirty="0" err="1">
                <a:latin typeface="Times New Roman" panose="02020603050405020304" pitchFamily="18" charset="0"/>
                <a:ea typeface="Times New Roman" panose="02020603050405020304" pitchFamily="18" charset="0"/>
              </a:rPr>
              <a:t>Freudom</a:t>
            </a:r>
            <a:r>
              <a:rPr lang="cs-CZ" sz="1200" dirty="0">
                <a:latin typeface="Times New Roman" panose="02020603050405020304" pitchFamily="18" charset="0"/>
                <a:ea typeface="Times New Roman" panose="02020603050405020304" pitchFamily="18" charset="0"/>
              </a:rPr>
              <a:t> z roku 1941;</a:t>
            </a:r>
          </a:p>
          <a:p>
            <a:r>
              <a:rPr lang="cs-CZ" sz="1200" dirty="0" err="1">
                <a:latin typeface="Times New Roman" panose="02020603050405020304" pitchFamily="18" charset="0"/>
                <a:ea typeface="Times New Roman" panose="02020603050405020304" pitchFamily="18" charset="0"/>
              </a:rPr>
              <a:t>Iwitness</a:t>
            </a:r>
            <a:endParaRPr lang="cs-CZ" sz="1200" dirty="0"/>
          </a:p>
        </p:txBody>
      </p:sp>
    </p:spTree>
    <p:extLst>
      <p:ext uri="{BB962C8B-B14F-4D97-AF65-F5344CB8AC3E}">
        <p14:creationId xmlns:p14="http://schemas.microsoft.com/office/powerpoint/2010/main" val="40781475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5DF70B2-6A96-4C06-A0F3-7690E46410ED}"/>
              </a:ext>
            </a:extLst>
          </p:cNvPr>
          <p:cNvSpPr>
            <a:spLocks noGrp="1"/>
          </p:cNvSpPr>
          <p:nvPr>
            <p:ph type="title"/>
          </p:nvPr>
        </p:nvSpPr>
        <p:spPr/>
        <p:txBody>
          <a:bodyPr/>
          <a:lstStyle/>
          <a:p>
            <a:pPr algn="ctr"/>
            <a:r>
              <a:rPr lang="sk-SK" dirty="0" err="1">
                <a:solidFill>
                  <a:schemeClr val="accent1">
                    <a:lumMod val="75000"/>
                  </a:schemeClr>
                </a:solidFill>
              </a:rPr>
              <a:t>Ruth</a:t>
            </a:r>
            <a:r>
              <a:rPr lang="sk-SK" dirty="0">
                <a:solidFill>
                  <a:schemeClr val="accent1">
                    <a:lumMod val="75000"/>
                  </a:schemeClr>
                </a:solidFill>
              </a:rPr>
              <a:t> Felix </a:t>
            </a:r>
            <a:r>
              <a:rPr lang="sk-SK" dirty="0"/>
              <a:t>– utečenec v 1948</a:t>
            </a:r>
          </a:p>
        </p:txBody>
      </p:sp>
      <p:sp>
        <p:nvSpPr>
          <p:cNvPr id="3" name="Zástupný objekt pre obsah 2">
            <a:extLst>
              <a:ext uri="{FF2B5EF4-FFF2-40B4-BE49-F238E27FC236}">
                <a16:creationId xmlns:a16="http://schemas.microsoft.com/office/drawing/2014/main" id="{F2FE247B-BF29-41A9-A952-9CC7B2CA90F9}"/>
              </a:ext>
            </a:extLst>
          </p:cNvPr>
          <p:cNvSpPr>
            <a:spLocks noGrp="1"/>
          </p:cNvSpPr>
          <p:nvPr>
            <p:ph idx="1"/>
          </p:nvPr>
        </p:nvSpPr>
        <p:spPr/>
        <p:txBody>
          <a:bodyPr/>
          <a:lstStyle/>
          <a:p>
            <a:r>
              <a:rPr lang="sk-SK" dirty="0"/>
              <a:t>Dvaja dospelí a uspané dieťa v </a:t>
            </a:r>
            <a:r>
              <a:rPr lang="sk-SK" dirty="0" err="1"/>
              <a:t>bedni</a:t>
            </a:r>
            <a:r>
              <a:rPr lang="sk-SK" dirty="0"/>
              <a:t> od topánok v nákladiaku Baťa </a:t>
            </a:r>
          </a:p>
          <a:p>
            <a:pPr lvl="1"/>
            <a:r>
              <a:rPr lang="sk-SK" b="1" dirty="0"/>
              <a:t>Miesto: rakúska hranica cez Břeclav </a:t>
            </a:r>
          </a:p>
          <a:p>
            <a:pPr lvl="1"/>
            <a:r>
              <a:rPr lang="sk-SK" dirty="0"/>
              <a:t>všetky peniaze za prevoz, zvyšok stratený pri strese prevozu</a:t>
            </a:r>
          </a:p>
          <a:p>
            <a:pPr lvl="1"/>
            <a:r>
              <a:rPr lang="sk-SK" dirty="0"/>
              <a:t>pomoc rakúskych sedliačok </a:t>
            </a:r>
          </a:p>
          <a:p>
            <a:pPr lvl="1"/>
            <a:endParaRPr lang="sk-SK" dirty="0"/>
          </a:p>
          <a:p>
            <a:pPr lvl="1"/>
            <a:endParaRPr lang="sk-SK" dirty="0"/>
          </a:p>
          <a:p>
            <a:pPr lvl="1"/>
            <a:r>
              <a:rPr lang="sk-SK" dirty="0"/>
              <a:t>cez Francúzsko do Brazílie a do Bolívie</a:t>
            </a:r>
          </a:p>
          <a:p>
            <a:pPr lvl="1"/>
            <a:r>
              <a:rPr lang="sk-SK" dirty="0"/>
              <a:t>Izrael, USA, Nemecko</a:t>
            </a:r>
          </a:p>
        </p:txBody>
      </p:sp>
    </p:spTree>
    <p:extLst>
      <p:ext uri="{BB962C8B-B14F-4D97-AF65-F5344CB8AC3E}">
        <p14:creationId xmlns:p14="http://schemas.microsoft.com/office/powerpoint/2010/main" val="10439056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3841395-7C2F-403F-9242-498A3FD61488}"/>
              </a:ext>
            </a:extLst>
          </p:cNvPr>
          <p:cNvSpPr>
            <a:spLocks noGrp="1"/>
          </p:cNvSpPr>
          <p:nvPr>
            <p:ph type="title"/>
          </p:nvPr>
        </p:nvSpPr>
        <p:spPr/>
        <p:txBody>
          <a:bodyPr/>
          <a:lstStyle/>
          <a:p>
            <a:pPr algn="ctr"/>
            <a:r>
              <a:rPr lang="cs-CZ" dirty="0"/>
              <a:t>Aktivita </a:t>
            </a:r>
          </a:p>
        </p:txBody>
      </p:sp>
      <p:sp>
        <p:nvSpPr>
          <p:cNvPr id="3" name="Zástupný obsah 2">
            <a:extLst>
              <a:ext uri="{FF2B5EF4-FFF2-40B4-BE49-F238E27FC236}">
                <a16:creationId xmlns:a16="http://schemas.microsoft.com/office/drawing/2014/main" id="{E8624D1C-13BC-4C2D-890D-252967B5E3C4}"/>
              </a:ext>
            </a:extLst>
          </p:cNvPr>
          <p:cNvSpPr>
            <a:spLocks noGrp="1"/>
          </p:cNvSpPr>
          <p:nvPr>
            <p:ph idx="1"/>
          </p:nvPr>
        </p:nvSpPr>
        <p:spPr/>
        <p:txBody>
          <a:bodyPr>
            <a:normAutofit/>
          </a:bodyPr>
          <a:lstStyle/>
          <a:p>
            <a:pPr algn="just">
              <a:lnSpc>
                <a:spcPct val="115000"/>
              </a:lnSpc>
              <a:spcAft>
                <a:spcPts val="1000"/>
              </a:spcAft>
            </a:pPr>
            <a:r>
              <a:rPr lang="cs-CZ" sz="1800" dirty="0">
                <a:solidFill>
                  <a:srgbClr val="000000"/>
                </a:solidFill>
                <a:effectLst/>
                <a:latin typeface="Calibri" panose="020F0502020204030204" pitchFamily="34" charset="0"/>
                <a:ea typeface="Calibri" panose="020F0502020204030204" pitchFamily="34" charset="0"/>
              </a:rPr>
              <a:t>Se žáky si zopakujeme učivo o poválečném vývoji v Československu</a:t>
            </a:r>
          </a:p>
          <a:p>
            <a:r>
              <a:rPr lang="cs-CZ" sz="1800" dirty="0">
                <a:solidFill>
                  <a:srgbClr val="000000"/>
                </a:solidFill>
                <a:effectLst/>
                <a:latin typeface="Calibri" panose="020F0502020204030204" pitchFamily="34" charset="0"/>
                <a:ea typeface="Calibri" panose="020F0502020204030204" pitchFamily="34" charset="0"/>
              </a:rPr>
              <a:t>Žákům rozdáme pracovní list a vyzveme je, aby si přečetli otázky, následně žákům pustíme žákům video. Po  ukončení záznamu požádáme žáky, aby individuálně zodpověděli otázky v pracovním listu.  Následně provedeme společnou reflexi a diskuzi – na základě otázek v pracovním listu.</a:t>
            </a:r>
          </a:p>
          <a:p>
            <a:pPr marL="0" indent="0">
              <a:buNone/>
            </a:pPr>
            <a:r>
              <a:rPr lang="cs-CZ" sz="1800" b="1" dirty="0">
                <a:solidFill>
                  <a:srgbClr val="000000"/>
                </a:solidFill>
                <a:latin typeface="Calibri" panose="020F0502020204030204" pitchFamily="34" charset="0"/>
              </a:rPr>
              <a:t>Otázky k videu (v PL k dispozici i medailónek): </a:t>
            </a:r>
          </a:p>
          <a:p>
            <a:r>
              <a:rPr lang="cs-CZ" sz="1800" dirty="0">
                <a:solidFill>
                  <a:srgbClr val="000000"/>
                </a:solidFill>
                <a:latin typeface="Calibri" panose="020F0502020204030204" pitchFamily="34" charset="0"/>
              </a:rPr>
              <a:t>Jaká byly příčiny útěku z domova? (min 2)  </a:t>
            </a:r>
          </a:p>
          <a:p>
            <a:r>
              <a:rPr lang="cs-CZ" sz="1800" dirty="0">
                <a:solidFill>
                  <a:srgbClr val="000000"/>
                </a:solidFill>
                <a:latin typeface="Calibri" panose="020F0502020204030204" pitchFamily="34" charset="0"/>
              </a:rPr>
              <a:t>V čem se lišila cesta od běžného dnešního cestování do zahraničí? (nezvykneme cestovat zavřeni v nákladným prostoru automobilu bez vzduchu, cesta bývá legální, domů se vracíme apod.)</a:t>
            </a:r>
          </a:p>
          <a:p>
            <a:r>
              <a:rPr lang="cs-CZ" sz="1800" dirty="0">
                <a:solidFill>
                  <a:srgbClr val="000000"/>
                </a:solidFill>
                <a:latin typeface="Calibri" panose="020F0502020204030204" pitchFamily="34" charset="0"/>
              </a:rPr>
              <a:t>Co bylo největším problémem cesty (so se stalo)?  </a:t>
            </a:r>
          </a:p>
          <a:p>
            <a:r>
              <a:rPr lang="cs-CZ" sz="1800" dirty="0">
                <a:solidFill>
                  <a:srgbClr val="000000"/>
                </a:solidFill>
                <a:latin typeface="Calibri" panose="020F0502020204030204" pitchFamily="34" charset="0"/>
              </a:rPr>
              <a:t>Existují i v současnosti podobní uprchlíci jako R. Felix? Odkud a před kým/čím prchají? Najděte podobný riskantní uprchlický osud na internetu. </a:t>
            </a:r>
          </a:p>
          <a:p>
            <a:r>
              <a:rPr lang="cs-CZ" sz="1800" dirty="0">
                <a:solidFill>
                  <a:srgbClr val="000000"/>
                </a:solidFill>
                <a:latin typeface="Calibri" panose="020F0502020204030204" pitchFamily="34" charset="0"/>
              </a:rPr>
              <a:t>Jak by jste se zachovali vy? (jaké velké riziko by jste podstoupili?)</a:t>
            </a:r>
          </a:p>
          <a:p>
            <a:endParaRPr lang="cs-CZ" sz="1800" dirty="0">
              <a:solidFill>
                <a:srgbClr val="000000"/>
              </a:solidFill>
              <a:latin typeface="Calibri" panose="020F0502020204030204" pitchFamily="34" charset="0"/>
            </a:endParaRPr>
          </a:p>
        </p:txBody>
      </p:sp>
    </p:spTree>
    <p:extLst>
      <p:ext uri="{BB962C8B-B14F-4D97-AF65-F5344CB8AC3E}">
        <p14:creationId xmlns:p14="http://schemas.microsoft.com/office/powerpoint/2010/main" val="14021707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826CDD8-93BE-48F3-AD36-764270848C39}"/>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C6A42F0F-599E-4127-8EE8-B19660C85FFA}"/>
              </a:ext>
            </a:extLst>
          </p:cNvPr>
          <p:cNvSpPr>
            <a:spLocks noGrp="1"/>
          </p:cNvSpPr>
          <p:nvPr>
            <p:ph idx="1"/>
          </p:nvPr>
        </p:nvSpPr>
        <p:spPr/>
        <p:txBody>
          <a:bodyPr>
            <a:normAutofit fontScale="77500" lnSpcReduction="20000"/>
          </a:bodyPr>
          <a:lstStyle/>
          <a:p>
            <a:r>
              <a:rPr lang="cs-CZ" dirty="0"/>
              <a:t>nebezpečí, hrozba vězení, ztráta majetku</a:t>
            </a:r>
          </a:p>
          <a:p>
            <a:r>
              <a:rPr lang="cs-CZ" dirty="0"/>
              <a:t> zdálo se, že dítě nedýchá</a:t>
            </a:r>
          </a:p>
          <a:p>
            <a:r>
              <a:rPr lang="cs-CZ" dirty="0"/>
              <a:t> před pár lety (2015) vypukla migrantská krize, mnohokrát jsme byly svědky udušení uprchlíků v nákladním prostoru aut – uprchlíci bývali hlavně z válečné Sýrie, Iráku, Afganistánu, ale i jiných zemí, prchali před válkou, pronásledováním, někdy i před chudobou.</a:t>
            </a:r>
          </a:p>
          <a:p>
            <a:pPr marL="0" indent="0" algn="just">
              <a:buNone/>
            </a:pPr>
            <a:r>
              <a:rPr lang="cs-CZ" dirty="0"/>
              <a:t>Ruth Felix se narodila roku 1924 ve Strážnici. Její tatínek byl předsedou židovské obce, po okupaci byl zavražděn místními nacisty. Ruth uprchla do Brna, kde v 17tich vedla židovský sirotčinec. Po deportaci do ghetta v Terezíně přežila tábor smrti v Osvětimi-</a:t>
            </a:r>
            <a:r>
              <a:rPr lang="cs-CZ" dirty="0" err="1"/>
              <a:t>Birkenau</a:t>
            </a:r>
            <a:r>
              <a:rPr lang="cs-CZ" dirty="0"/>
              <a:t> a koncentrační tábor </a:t>
            </a:r>
            <a:r>
              <a:rPr lang="cs-CZ" dirty="0" err="1"/>
              <a:t>Sackisch</a:t>
            </a:r>
            <a:r>
              <a:rPr lang="cs-CZ" dirty="0"/>
              <a:t>. Po osvobození se vrátila na Moravu, ale po komunistickém puči v únoru 1948 a opětovném zabavení rodinného majetku jí znovu hrozilo pronásledování a tak uprchla na západ. Usadila se v Brazílii, žila v Bolívii, později se přestěhovala do Západního Německa. Interview bylo natočeno 23. 2. 1996 v Praze. </a:t>
            </a:r>
          </a:p>
          <a:p>
            <a:r>
              <a:rPr lang="cs-CZ" dirty="0"/>
              <a:t>Životopis z: https://iwitness.usc.edu/activity/2993?step=B0976AFB-2C09-40C6-A5D2-37DAB4FB2EDF&amp;page=AD8E612E-13F3-4A78-BBD0-5F2BC1F348F1 </a:t>
            </a:r>
          </a:p>
          <a:p>
            <a:endParaRPr lang="cs-CZ" dirty="0"/>
          </a:p>
        </p:txBody>
      </p:sp>
    </p:spTree>
    <p:extLst>
      <p:ext uri="{BB962C8B-B14F-4D97-AF65-F5344CB8AC3E}">
        <p14:creationId xmlns:p14="http://schemas.microsoft.com/office/powerpoint/2010/main" val="10309395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AAE58A9-6210-481B-B8F5-4501B87F2F76}"/>
              </a:ext>
            </a:extLst>
          </p:cNvPr>
          <p:cNvSpPr>
            <a:spLocks noGrp="1"/>
          </p:cNvSpPr>
          <p:nvPr>
            <p:ph type="title"/>
          </p:nvPr>
        </p:nvSpPr>
        <p:spPr/>
        <p:txBody>
          <a:bodyPr/>
          <a:lstStyle/>
          <a:p>
            <a:pPr algn="ctr"/>
            <a:r>
              <a:rPr lang="sk-SK" dirty="0"/>
              <a:t>Internačný tábor </a:t>
            </a:r>
            <a:r>
              <a:rPr lang="sk-SK" dirty="0" err="1"/>
              <a:t>Svatobořice</a:t>
            </a:r>
            <a:r>
              <a:rPr lang="sk-SK" dirty="0"/>
              <a:t> - </a:t>
            </a:r>
            <a:r>
              <a:rPr lang="sk-SK" dirty="0" err="1"/>
              <a:t>Mistřín</a:t>
            </a:r>
            <a:r>
              <a:rPr lang="sk-SK" dirty="0"/>
              <a:t> </a:t>
            </a:r>
            <a:br>
              <a:rPr lang="sk-SK" dirty="0"/>
            </a:br>
            <a:r>
              <a:rPr lang="sk-SK" sz="2800" dirty="0"/>
              <a:t>Odraz celej histórie ČSR na jednom mieste </a:t>
            </a:r>
          </a:p>
        </p:txBody>
      </p:sp>
      <p:sp>
        <p:nvSpPr>
          <p:cNvPr id="3" name="Zástupný objekt pre obsah 2">
            <a:extLst>
              <a:ext uri="{FF2B5EF4-FFF2-40B4-BE49-F238E27FC236}">
                <a16:creationId xmlns:a16="http://schemas.microsoft.com/office/drawing/2014/main" id="{369BBCC5-0245-4505-8950-E0BADB6CFDB8}"/>
              </a:ext>
            </a:extLst>
          </p:cNvPr>
          <p:cNvSpPr>
            <a:spLocks noGrp="1"/>
          </p:cNvSpPr>
          <p:nvPr>
            <p:ph idx="1"/>
          </p:nvPr>
        </p:nvSpPr>
        <p:spPr/>
        <p:txBody>
          <a:bodyPr>
            <a:normAutofit fontScale="55000" lnSpcReduction="20000"/>
          </a:bodyPr>
          <a:lstStyle/>
          <a:p>
            <a:r>
              <a:rPr lang="sk-SK" dirty="0"/>
              <a:t>„</a:t>
            </a:r>
            <a:r>
              <a:rPr lang="sk-SK" dirty="0" err="1"/>
              <a:t>Baráky</a:t>
            </a:r>
            <a:r>
              <a:rPr lang="sk-SK" dirty="0"/>
              <a:t>“ vo </a:t>
            </a:r>
            <a:r>
              <a:rPr lang="sk-SK" dirty="0" err="1"/>
              <a:t>Svatobořicích</a:t>
            </a:r>
            <a:r>
              <a:rPr lang="sk-SK" dirty="0"/>
              <a:t>  - trest  pre panslávov už v 1912: utečenci z Haliče</a:t>
            </a:r>
          </a:p>
          <a:p>
            <a:r>
              <a:rPr lang="sk-SK" dirty="0"/>
              <a:t>1919: živly a nepriatelia zo Slovenska a Čiech</a:t>
            </a:r>
          </a:p>
          <a:p>
            <a:r>
              <a:rPr lang="sk-SK" dirty="0"/>
              <a:t>1921 starobinec Brna</a:t>
            </a:r>
          </a:p>
          <a:p>
            <a:r>
              <a:rPr lang="sk-SK" dirty="0"/>
              <a:t>1921-30 karanténa pre vysťahovalcov do USA (100 tisíc ľudí)</a:t>
            </a:r>
          </a:p>
          <a:p>
            <a:r>
              <a:rPr lang="sk-SK" dirty="0"/>
              <a:t>1938 politickí nespoľahliví (Nemci)</a:t>
            </a:r>
          </a:p>
          <a:p>
            <a:r>
              <a:rPr lang="sk-SK" dirty="0"/>
              <a:t>1938 utečenci zo Sudet</a:t>
            </a:r>
          </a:p>
          <a:p>
            <a:r>
              <a:rPr lang="sk-SK" dirty="0"/>
              <a:t>1938 utečenci z južného Slovenska</a:t>
            </a:r>
          </a:p>
          <a:p>
            <a:r>
              <a:rPr lang="sk-SK" dirty="0"/>
              <a:t>1942 internačný tábor pre rodiny emigrantov a podozrivých</a:t>
            </a:r>
          </a:p>
          <a:p>
            <a:r>
              <a:rPr lang="sk-SK" b="1" dirty="0"/>
              <a:t> 1942 internačný tábor pre Židov</a:t>
            </a:r>
          </a:p>
          <a:p>
            <a:r>
              <a:rPr lang="sk-SK" dirty="0"/>
              <a:t>1945 tábor pre vojnových kolaborantov, nemeckých zajatcov</a:t>
            </a:r>
          </a:p>
          <a:p>
            <a:r>
              <a:rPr lang="sk-SK" dirty="0"/>
              <a:t>1946 starí a nemocní Nemci </a:t>
            </a:r>
          </a:p>
          <a:p>
            <a:r>
              <a:rPr lang="sk-SK" dirty="0"/>
              <a:t>1948 tábor pre emigrantov z Grécka</a:t>
            </a:r>
          </a:p>
          <a:p>
            <a:r>
              <a:rPr lang="sk-SK" dirty="0"/>
              <a:t>1957 kasárne</a:t>
            </a:r>
          </a:p>
          <a:p>
            <a:r>
              <a:rPr lang="sk-SK" dirty="0"/>
              <a:t>priemyselný park</a:t>
            </a:r>
          </a:p>
          <a:p>
            <a:endParaRPr lang="sk-SK" dirty="0"/>
          </a:p>
        </p:txBody>
      </p:sp>
    </p:spTree>
    <p:extLst>
      <p:ext uri="{BB962C8B-B14F-4D97-AF65-F5344CB8AC3E}">
        <p14:creationId xmlns:p14="http://schemas.microsoft.com/office/powerpoint/2010/main" val="25582222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A4373B2-C7B2-4F33-BAA9-3A6A7F1AA471}"/>
              </a:ext>
            </a:extLst>
          </p:cNvPr>
          <p:cNvSpPr>
            <a:spLocks noGrp="1"/>
          </p:cNvSpPr>
          <p:nvPr>
            <p:ph type="title"/>
          </p:nvPr>
        </p:nvSpPr>
        <p:spPr/>
        <p:txBody>
          <a:bodyPr/>
          <a:lstStyle/>
          <a:p>
            <a:pPr algn="ctr"/>
            <a:r>
              <a:rPr lang="sk-SK" dirty="0"/>
              <a:t>Internačný tábor </a:t>
            </a:r>
            <a:r>
              <a:rPr lang="sk-SK" dirty="0" err="1"/>
              <a:t>Svatobořice</a:t>
            </a:r>
            <a:endParaRPr lang="sk-SK" dirty="0"/>
          </a:p>
        </p:txBody>
      </p:sp>
      <p:pic>
        <p:nvPicPr>
          <p:cNvPr id="5" name="Obrázok 1"/>
          <p:cNvPicPr>
            <a:picLocks noGrp="1"/>
          </p:cNvPicPr>
          <p:nvPr>
            <p:ph idx="1"/>
          </p:nvPr>
        </p:nvPicPr>
        <p:blipFill rotWithShape="1">
          <a:blip r:embed="rId2" cstate="print">
            <a:extLst>
              <a:ext uri="{28A0092B-C50C-407E-A947-70E740481C1C}">
                <a14:useLocalDpi xmlns:a14="http://schemas.microsoft.com/office/drawing/2010/main" val="0"/>
              </a:ext>
            </a:extLst>
          </a:blip>
          <a:srcRect l="17258" t="5171" r="21743" b="2876"/>
          <a:stretch/>
        </p:blipFill>
        <p:spPr bwMode="auto">
          <a:xfrm rot="16200000">
            <a:off x="1927202" y="426874"/>
            <a:ext cx="3066349" cy="5593977"/>
          </a:xfrm>
          <a:prstGeom prst="rect">
            <a:avLst/>
          </a:prstGeom>
          <a:noFill/>
          <a:ln>
            <a:noFill/>
          </a:ln>
          <a:extLst>
            <a:ext uri="{53640926-AAD7-44D8-BBD7-CCE9431645EC}">
              <a14:shadowObscured xmlns:a14="http://schemas.microsoft.com/office/drawing/2010/main"/>
            </a:ext>
          </a:extLst>
        </p:spPr>
      </p:pic>
      <p:pic>
        <p:nvPicPr>
          <p:cNvPr id="6" name="Obrázok 5">
            <a:extLst>
              <a:ext uri="{FF2B5EF4-FFF2-40B4-BE49-F238E27FC236}">
                <a16:creationId xmlns:a16="http://schemas.microsoft.com/office/drawing/2014/main" id="{E3C118D8-CF36-4CA3-AA73-A00BCC23261B}"/>
              </a:ext>
            </a:extLst>
          </p:cNvPr>
          <p:cNvPicPr/>
          <p:nvPr/>
        </p:nvPicPr>
        <p:blipFill rotWithShape="1">
          <a:blip r:embed="rId3" cstate="print">
            <a:extLst>
              <a:ext uri="{28A0092B-C50C-407E-A947-70E740481C1C}">
                <a14:useLocalDpi xmlns:a14="http://schemas.microsoft.com/office/drawing/2010/main" val="0"/>
              </a:ext>
            </a:extLst>
          </a:blip>
          <a:srcRect l="11804" t="6908" r="11932" b="4782"/>
          <a:stretch/>
        </p:blipFill>
        <p:spPr>
          <a:xfrm rot="16200000">
            <a:off x="7197996" y="893041"/>
            <a:ext cx="3130008" cy="4661644"/>
          </a:xfrm>
          <a:prstGeom prst="rect">
            <a:avLst/>
          </a:prstGeom>
        </p:spPr>
      </p:pic>
      <p:sp>
        <p:nvSpPr>
          <p:cNvPr id="7" name="TextovéPole 6"/>
          <p:cNvSpPr txBox="1"/>
          <p:nvPr/>
        </p:nvSpPr>
        <p:spPr>
          <a:xfrm>
            <a:off x="1588060" y="4788867"/>
            <a:ext cx="9168279" cy="830997"/>
          </a:xfrm>
          <a:prstGeom prst="rect">
            <a:avLst/>
          </a:prstGeom>
          <a:noFill/>
        </p:spPr>
        <p:txBody>
          <a:bodyPr wrap="none" rtlCol="0">
            <a:spAutoFit/>
          </a:bodyPr>
          <a:lstStyle/>
          <a:p>
            <a:pPr algn="ctr"/>
            <a:r>
              <a:rPr lang="cs-CZ" sz="1600" dirty="0"/>
              <a:t>„Most </a:t>
            </a:r>
            <a:r>
              <a:rPr lang="cs-CZ" sz="1600" dirty="0" err="1"/>
              <a:t>vzdychov“a</a:t>
            </a:r>
            <a:r>
              <a:rPr lang="cs-CZ" sz="1600" dirty="0"/>
              <a:t>  </a:t>
            </a:r>
            <a:r>
              <a:rPr lang="cs-CZ" sz="1600" dirty="0" err="1"/>
              <a:t>práca</a:t>
            </a:r>
            <a:r>
              <a:rPr lang="cs-CZ" sz="1600" dirty="0"/>
              <a:t> Židov </a:t>
            </a:r>
            <a:r>
              <a:rPr lang="cs-CZ" sz="1600" dirty="0" err="1"/>
              <a:t>tlačiacich</a:t>
            </a:r>
            <a:r>
              <a:rPr lang="cs-CZ" sz="1600" dirty="0"/>
              <a:t> </a:t>
            </a:r>
            <a:r>
              <a:rPr lang="cs-CZ" sz="1600" dirty="0" err="1"/>
              <a:t>valec</a:t>
            </a:r>
            <a:r>
              <a:rPr lang="cs-CZ" sz="1600" dirty="0"/>
              <a:t> </a:t>
            </a:r>
            <a:r>
              <a:rPr lang="cs-CZ" sz="1600" dirty="0" err="1"/>
              <a:t>pri</a:t>
            </a:r>
            <a:r>
              <a:rPr lang="cs-CZ" sz="1600" dirty="0"/>
              <a:t> </a:t>
            </a:r>
            <a:r>
              <a:rPr lang="cs-CZ" sz="1600" dirty="0" err="1"/>
              <a:t>stavbe</a:t>
            </a:r>
            <a:r>
              <a:rPr lang="cs-CZ" sz="1600" dirty="0"/>
              <a:t> cesty </a:t>
            </a:r>
          </a:p>
          <a:p>
            <a:pPr algn="ctr"/>
            <a:r>
              <a:rPr lang="cs-CZ" sz="1600" dirty="0"/>
              <a:t>(z </a:t>
            </a:r>
            <a:r>
              <a:rPr lang="cs-CZ" sz="1600" dirty="0" err="1"/>
              <a:t>publikácie</a:t>
            </a:r>
            <a:r>
              <a:rPr lang="cs-CZ" sz="1600" dirty="0"/>
              <a:t> </a:t>
            </a:r>
            <a:r>
              <a:rPr lang="cs-CZ" sz="1600" i="1" dirty="0" err="1"/>
              <a:t>Slávnostní</a:t>
            </a:r>
            <a:r>
              <a:rPr lang="cs-CZ" sz="1600" i="1" dirty="0"/>
              <a:t> odhalení památníku a otevření muzea internačního tábora Svatobořice</a:t>
            </a:r>
            <a:r>
              <a:rPr lang="cs-CZ" sz="1600" dirty="0"/>
              <a:t>, 2017, s. 9; 7)</a:t>
            </a:r>
          </a:p>
          <a:p>
            <a:pPr algn="ctr"/>
            <a:endParaRPr lang="cs-CZ" sz="1600" dirty="0"/>
          </a:p>
        </p:txBody>
      </p:sp>
    </p:spTree>
    <p:extLst>
      <p:ext uri="{BB962C8B-B14F-4D97-AF65-F5344CB8AC3E}">
        <p14:creationId xmlns:p14="http://schemas.microsoft.com/office/powerpoint/2010/main" val="39472661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541740"/>
            <a:ext cx="4011706" cy="989516"/>
          </a:xfrm>
        </p:spPr>
        <p:txBody>
          <a:bodyPr>
            <a:normAutofit fontScale="90000"/>
          </a:bodyPr>
          <a:lstStyle/>
          <a:p>
            <a:pPr algn="ctr"/>
            <a:r>
              <a:rPr lang="cs-CZ" dirty="0"/>
              <a:t>V tábore Svatobořice</a:t>
            </a:r>
          </a:p>
        </p:txBody>
      </p:sp>
      <p:sp>
        <p:nvSpPr>
          <p:cNvPr id="3" name="Zástupný symbol pro obsah 2"/>
          <p:cNvSpPr>
            <a:spLocks noGrp="1"/>
          </p:cNvSpPr>
          <p:nvPr>
            <p:ph idx="1"/>
          </p:nvPr>
        </p:nvSpPr>
        <p:spPr/>
        <p:txBody>
          <a:bodyPr/>
          <a:lstStyle/>
          <a:p>
            <a:endParaRPr lang="cs-CZ" dirty="0"/>
          </a:p>
        </p:txBody>
      </p:sp>
      <p:pic>
        <p:nvPicPr>
          <p:cNvPr id="4" name="Obrázek 3"/>
          <p:cNvPicPr>
            <a:picLocks noChangeAspect="1"/>
          </p:cNvPicPr>
          <p:nvPr/>
        </p:nvPicPr>
        <p:blipFill rotWithShape="1">
          <a:blip r:embed="rId2"/>
          <a:srcRect l="23283" t="23966" r="59877" b="53384"/>
          <a:stretch/>
        </p:blipFill>
        <p:spPr>
          <a:xfrm>
            <a:off x="5477434" y="247371"/>
            <a:ext cx="5414684" cy="4551904"/>
          </a:xfrm>
          <a:prstGeom prst="rect">
            <a:avLst/>
          </a:prstGeom>
        </p:spPr>
      </p:pic>
      <p:sp>
        <p:nvSpPr>
          <p:cNvPr id="6" name="TextovéPole 5"/>
          <p:cNvSpPr txBox="1"/>
          <p:nvPr/>
        </p:nvSpPr>
        <p:spPr>
          <a:xfrm>
            <a:off x="5369859" y="4908978"/>
            <a:ext cx="4273862" cy="307777"/>
          </a:xfrm>
          <a:prstGeom prst="rect">
            <a:avLst/>
          </a:prstGeom>
          <a:noFill/>
        </p:spPr>
        <p:txBody>
          <a:bodyPr wrap="none" rtlCol="0">
            <a:spAutoFit/>
          </a:bodyPr>
          <a:lstStyle/>
          <a:p>
            <a:r>
              <a:rPr lang="cs-CZ" sz="1400" dirty="0"/>
              <a:t>Zdroj: </a:t>
            </a:r>
            <a:r>
              <a:rPr lang="cs-CZ" sz="1400" dirty="0" err="1"/>
              <a:t>Iwitness</a:t>
            </a:r>
            <a:r>
              <a:rPr lang="cs-CZ" sz="1400" dirty="0"/>
              <a:t>: dokumenty </a:t>
            </a:r>
            <a:r>
              <a:rPr lang="cs-CZ" sz="1400" dirty="0" err="1"/>
              <a:t>priložené</a:t>
            </a:r>
            <a:r>
              <a:rPr lang="cs-CZ" sz="1400" dirty="0"/>
              <a:t> k </a:t>
            </a:r>
            <a:r>
              <a:rPr lang="cs-CZ" sz="1400" dirty="0" err="1"/>
              <a:t>svedectvu</a:t>
            </a:r>
            <a:r>
              <a:rPr lang="cs-CZ" sz="1400" dirty="0"/>
              <a:t> 43609</a:t>
            </a:r>
          </a:p>
        </p:txBody>
      </p:sp>
    </p:spTree>
    <p:extLst>
      <p:ext uri="{BB962C8B-B14F-4D97-AF65-F5344CB8AC3E}">
        <p14:creationId xmlns:p14="http://schemas.microsoft.com/office/powerpoint/2010/main" val="15632187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920A12E-6A0A-48CE-9190-97794AE43CB4}"/>
              </a:ext>
            </a:extLst>
          </p:cNvPr>
          <p:cNvSpPr>
            <a:spLocks noGrp="1"/>
          </p:cNvSpPr>
          <p:nvPr>
            <p:ph type="title"/>
          </p:nvPr>
        </p:nvSpPr>
        <p:spPr/>
        <p:txBody>
          <a:bodyPr/>
          <a:lstStyle/>
          <a:p>
            <a:pPr algn="ctr"/>
            <a:r>
              <a:rPr lang="cs-CZ" dirty="0"/>
              <a:t>Otázky k diskuzi</a:t>
            </a:r>
          </a:p>
        </p:txBody>
      </p:sp>
      <p:sp>
        <p:nvSpPr>
          <p:cNvPr id="3" name="Zástupný obsah 2">
            <a:extLst>
              <a:ext uri="{FF2B5EF4-FFF2-40B4-BE49-F238E27FC236}">
                <a16:creationId xmlns:a16="http://schemas.microsoft.com/office/drawing/2014/main" id="{5B1FE7BC-472F-4795-89BA-EFEAF4FB0AE2}"/>
              </a:ext>
            </a:extLst>
          </p:cNvPr>
          <p:cNvSpPr>
            <a:spLocks noGrp="1"/>
          </p:cNvSpPr>
          <p:nvPr>
            <p:ph idx="1"/>
          </p:nvPr>
        </p:nvSpPr>
        <p:spPr/>
        <p:txBody>
          <a:bodyPr>
            <a:noAutofit/>
          </a:bodyPr>
          <a:lstStyle/>
          <a:p>
            <a:r>
              <a:rPr lang="cs-CZ" sz="2400" dirty="0">
                <a:effectLst/>
                <a:ea typeface="Times New Roman" panose="02020603050405020304" pitchFamily="18" charset="0"/>
              </a:rPr>
              <a:t>Navštívíme bývalý internační tábor, prohlídněme expozici s výkladem, následně se zastavíme při památníků. Tu pustíme svědectví přeživších. Po ukončení reflektujeme video a diskutujeme:</a:t>
            </a:r>
          </a:p>
          <a:p>
            <a:r>
              <a:rPr lang="cs-CZ" sz="2400" dirty="0"/>
              <a:t>Co se stalo panu </a:t>
            </a:r>
            <a:r>
              <a:rPr lang="cs-CZ" sz="2400" dirty="0" err="1"/>
              <a:t>Feldmanovi</a:t>
            </a:r>
            <a:r>
              <a:rPr lang="cs-CZ" sz="2400" dirty="0"/>
              <a:t>?</a:t>
            </a:r>
          </a:p>
          <a:p>
            <a:r>
              <a:rPr lang="cs-CZ" sz="2400" dirty="0"/>
              <a:t>Co bylo příčinou?</a:t>
            </a:r>
          </a:p>
          <a:p>
            <a:r>
              <a:rPr lang="cs-CZ" sz="2400" dirty="0"/>
              <a:t>Jak jste se cítili při vyprávění?</a:t>
            </a:r>
          </a:p>
          <a:p>
            <a:r>
              <a:rPr lang="cs-CZ" sz="2400" dirty="0"/>
              <a:t>Proč je správné nedopustit, aby měli lidé neomezenou moc nad ostatními?</a:t>
            </a:r>
          </a:p>
          <a:p>
            <a:pPr marL="0" indent="0">
              <a:buNone/>
            </a:pPr>
            <a:r>
              <a:rPr lang="cs-CZ" sz="2400" dirty="0"/>
              <a:t>(jak pracovat se silnými emocemi ve videu? Je to vhodné?)</a:t>
            </a:r>
          </a:p>
          <a:p>
            <a:pPr marL="0" indent="0">
              <a:lnSpc>
                <a:spcPct val="115000"/>
              </a:lnSpc>
              <a:spcAft>
                <a:spcPts val="1000"/>
              </a:spcAft>
              <a:buNone/>
            </a:pPr>
            <a:endParaRPr lang="cs-CZ" sz="2400" dirty="0">
              <a:solidFill>
                <a:srgbClr val="000000"/>
              </a:solidFill>
              <a:effectLst/>
              <a:ea typeface="Calibri" panose="020F0502020204030204" pitchFamily="34" charset="0"/>
            </a:endParaRPr>
          </a:p>
          <a:p>
            <a:pPr marL="0" indent="0">
              <a:buNone/>
            </a:pPr>
            <a:r>
              <a:rPr lang="cs-CZ" sz="2400" b="1" dirty="0">
                <a:solidFill>
                  <a:srgbClr val="000000"/>
                </a:solidFill>
                <a:effectLst/>
                <a:ea typeface="Calibri" panose="020F0502020204030204" pitchFamily="34" charset="0"/>
              </a:rPr>
              <a:t>Úkol: </a:t>
            </a:r>
            <a:r>
              <a:rPr lang="cs-CZ" sz="2400" dirty="0">
                <a:solidFill>
                  <a:srgbClr val="000000"/>
                </a:solidFill>
                <a:effectLst/>
                <a:ea typeface="Calibri" panose="020F0502020204030204" pitchFamily="34" charset="0"/>
              </a:rPr>
              <a:t>pokusíme se najít dům, o kterém mluví Věra </a:t>
            </a:r>
            <a:r>
              <a:rPr lang="cs-CZ" sz="2400" dirty="0" err="1">
                <a:solidFill>
                  <a:srgbClr val="000000"/>
                </a:solidFill>
                <a:effectLst/>
                <a:ea typeface="Calibri" panose="020F0502020204030204" pitchFamily="34" charset="0"/>
              </a:rPr>
              <a:t>Feldman</a:t>
            </a:r>
            <a:r>
              <a:rPr lang="cs-CZ" sz="2400" dirty="0">
                <a:solidFill>
                  <a:srgbClr val="000000"/>
                </a:solidFill>
                <a:effectLst/>
                <a:ea typeface="Calibri" panose="020F0502020204030204" pitchFamily="34" charset="0"/>
              </a:rPr>
              <a:t> ve videu (o pomoc můžeme požádat lektorku muzea). </a:t>
            </a:r>
            <a:endParaRPr lang="cs-CZ" sz="2400" dirty="0"/>
          </a:p>
        </p:txBody>
      </p:sp>
    </p:spTree>
    <p:extLst>
      <p:ext uri="{BB962C8B-B14F-4D97-AF65-F5344CB8AC3E}">
        <p14:creationId xmlns:p14="http://schemas.microsoft.com/office/powerpoint/2010/main" val="16039854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7220EFE-5551-42CC-A43C-A4A5939F3A29}"/>
              </a:ext>
            </a:extLst>
          </p:cNvPr>
          <p:cNvSpPr>
            <a:spLocks noGrp="1"/>
          </p:cNvSpPr>
          <p:nvPr>
            <p:ph type="title"/>
          </p:nvPr>
        </p:nvSpPr>
        <p:spPr/>
        <p:txBody>
          <a:bodyPr/>
          <a:lstStyle/>
          <a:p>
            <a:endParaRPr lang="sk-SK" dirty="0"/>
          </a:p>
        </p:txBody>
      </p:sp>
      <p:pic>
        <p:nvPicPr>
          <p:cNvPr id="4" name="Zástupný objekt pre obsah 3">
            <a:extLst>
              <a:ext uri="{FF2B5EF4-FFF2-40B4-BE49-F238E27FC236}">
                <a16:creationId xmlns:a16="http://schemas.microsoft.com/office/drawing/2014/main" id="{D1BBF83F-CD87-4395-B76E-5BB4C990916E}"/>
              </a:ext>
            </a:extLst>
          </p:cNvPr>
          <p:cNvPicPr>
            <a:picLocks noGrp="1" noChangeAspect="1"/>
          </p:cNvPicPr>
          <p:nvPr>
            <p:ph idx="1"/>
          </p:nvPr>
        </p:nvPicPr>
        <p:blipFill rotWithShape="1">
          <a:blip r:embed="rId2"/>
          <a:srcRect l="16532" t="13339" r="14772" b="6298"/>
          <a:stretch/>
        </p:blipFill>
        <p:spPr>
          <a:xfrm>
            <a:off x="1113183" y="146019"/>
            <a:ext cx="9939129" cy="6537000"/>
          </a:xfrm>
          <a:prstGeom prst="rect">
            <a:avLst/>
          </a:prstGeom>
        </p:spPr>
      </p:pic>
    </p:spTree>
    <p:extLst>
      <p:ext uri="{BB962C8B-B14F-4D97-AF65-F5344CB8AC3E}">
        <p14:creationId xmlns:p14="http://schemas.microsoft.com/office/powerpoint/2010/main" val="10791886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8F2FFF5-56A7-4D7F-94DB-41A7CF76CDF4}"/>
              </a:ext>
            </a:extLst>
          </p:cNvPr>
          <p:cNvSpPr>
            <a:spLocks noGrp="1"/>
          </p:cNvSpPr>
          <p:nvPr>
            <p:ph type="title"/>
          </p:nvPr>
        </p:nvSpPr>
        <p:spPr/>
        <p:txBody>
          <a:bodyPr/>
          <a:lstStyle/>
          <a:p>
            <a:pPr algn="ctr"/>
            <a:r>
              <a:rPr lang="cs-CZ" dirty="0"/>
              <a:t>Aktivita </a:t>
            </a:r>
            <a:r>
              <a:rPr lang="cs-CZ" dirty="0" err="1"/>
              <a:t>Iwalk</a:t>
            </a:r>
            <a:r>
              <a:rPr lang="cs-CZ" dirty="0"/>
              <a:t> -  Špilberk</a:t>
            </a:r>
          </a:p>
        </p:txBody>
      </p:sp>
      <p:sp>
        <p:nvSpPr>
          <p:cNvPr id="3" name="Zástupný obsah 2">
            <a:extLst>
              <a:ext uri="{FF2B5EF4-FFF2-40B4-BE49-F238E27FC236}">
                <a16:creationId xmlns:a16="http://schemas.microsoft.com/office/drawing/2014/main" id="{602992A8-7298-4964-AB88-5324A0961191}"/>
              </a:ext>
            </a:extLst>
          </p:cNvPr>
          <p:cNvSpPr>
            <a:spLocks noGrp="1"/>
          </p:cNvSpPr>
          <p:nvPr>
            <p:ph idx="1"/>
          </p:nvPr>
        </p:nvSpPr>
        <p:spPr>
          <a:xfrm>
            <a:off x="489098" y="1825625"/>
            <a:ext cx="11281144" cy="4351338"/>
          </a:xfrm>
        </p:spPr>
        <p:txBody>
          <a:bodyPr>
            <a:normAutofit fontScale="92500" lnSpcReduction="10000"/>
          </a:bodyPr>
          <a:lstStyle/>
          <a:p>
            <a:pPr algn="just">
              <a:lnSpc>
                <a:spcPct val="115000"/>
              </a:lnSpc>
              <a:spcAft>
                <a:spcPts val="1000"/>
              </a:spcAft>
            </a:pPr>
            <a:r>
              <a:rPr lang="cs-CZ"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Skupinu žáků dovedeme ke vchodu do kasematů hradu Špilberk v Brně. Na začátek se jich zeptáme, co je holocaust a kde se odehrával.  Týkal se holocaust jen koncentračních táborů, nebo se týkal i jiných míst? Co se odehrávalo během válečných let na tomto místě? Žákům sdělíme, že jim pustíme krátké video několika přeživších, pro které je holocaust spojený i s tímto místem.</a:t>
            </a:r>
            <a:endParaRPr lang="cs-CZ" sz="1800" dirty="0">
              <a:solidFill>
                <a:srgbClr val="000000"/>
              </a:solidFill>
              <a:effectLst/>
              <a:latin typeface="Calibri" panose="020F0502020204030204" pitchFamily="34" charset="0"/>
              <a:ea typeface="Calibri" panose="020F0502020204030204" pitchFamily="34" charset="0"/>
            </a:endParaRPr>
          </a:p>
          <a:p>
            <a:pPr>
              <a:lnSpc>
                <a:spcPct val="115000"/>
              </a:lnSpc>
              <a:spcAft>
                <a:spcPts val="1000"/>
              </a:spcAft>
            </a:pPr>
            <a:r>
              <a:rPr lang="cs-CZ"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Pustíme žákům video, následně o něm provedeme reflexi a diskuzi:</a:t>
            </a:r>
            <a:endParaRPr lang="cs-CZ" sz="1800" dirty="0">
              <a:solidFill>
                <a:srgbClr val="000000"/>
              </a:solidFill>
              <a:effectLst/>
              <a:latin typeface="Calibri" panose="020F0502020204030204" pitchFamily="34" charset="0"/>
              <a:ea typeface="Calibri" panose="020F0502020204030204" pitchFamily="34" charset="0"/>
            </a:endParaRPr>
          </a:p>
          <a:p>
            <a:pPr marL="342900" lvl="0" indent="-342900">
              <a:buFont typeface="Symbol" panose="05050102010706020507" pitchFamily="18" charset="2"/>
              <a:buChar char=""/>
            </a:pPr>
            <a:r>
              <a:rPr lang="cs-CZ" sz="1800" dirty="0">
                <a:effectLst/>
                <a:latin typeface="Calibri" panose="020F0502020204030204" pitchFamily="34" charset="0"/>
                <a:ea typeface="Times New Roman" panose="02020603050405020304" pitchFamily="18" charset="0"/>
              </a:rPr>
              <a:t>Co nové jste se dověděli o tomto místě?</a:t>
            </a:r>
            <a:endParaRPr lang="cs-CZ" sz="1800" dirty="0">
              <a:effectLst/>
              <a:latin typeface="Times New Roman" panose="02020603050405020304" pitchFamily="18" charset="0"/>
              <a:ea typeface="Times New Roman" panose="02020603050405020304" pitchFamily="18" charset="0"/>
            </a:endParaRPr>
          </a:p>
          <a:p>
            <a:pPr marL="342900" lvl="0" indent="-342900">
              <a:buFont typeface="Symbol" panose="05050102010706020507" pitchFamily="18" charset="2"/>
              <a:buChar char=""/>
            </a:pPr>
            <a:r>
              <a:rPr lang="cs-CZ" sz="1800" dirty="0">
                <a:effectLst/>
                <a:latin typeface="Calibri" panose="020F0502020204030204" pitchFamily="34" charset="0"/>
                <a:ea typeface="Times New Roman" panose="02020603050405020304" pitchFamily="18" charset="0"/>
              </a:rPr>
              <a:t>Jaká část holocaustu se tady odehrávala? </a:t>
            </a:r>
            <a:endParaRPr lang="cs-CZ" sz="1800" dirty="0">
              <a:effectLst/>
              <a:latin typeface="Times New Roman" panose="02020603050405020304" pitchFamily="18" charset="0"/>
              <a:ea typeface="Times New Roman" panose="02020603050405020304" pitchFamily="18" charset="0"/>
            </a:endParaRPr>
          </a:p>
          <a:p>
            <a:pPr marL="342900" lvl="0" indent="-342900">
              <a:buFont typeface="Symbol" panose="05050102010706020507" pitchFamily="18" charset="2"/>
              <a:buChar char=""/>
            </a:pPr>
            <a:r>
              <a:rPr lang="cs-CZ" sz="1800" dirty="0">
                <a:effectLst/>
                <a:latin typeface="Calibri" panose="020F0502020204030204" pitchFamily="34" charset="0"/>
                <a:ea typeface="Times New Roman" panose="02020603050405020304" pitchFamily="18" charset="0"/>
              </a:rPr>
              <a:t>Proč se museli vězni při přesunu na nádraží skrývat před obyvateli Brna? (ležet na korbě nákladního auta tak, aby je nebylo vidět)?  </a:t>
            </a:r>
            <a:endParaRPr lang="cs-CZ" sz="1800" dirty="0">
              <a:effectLst/>
              <a:latin typeface="Times New Roman" panose="02020603050405020304" pitchFamily="18" charset="0"/>
              <a:ea typeface="Times New Roman" panose="02020603050405020304" pitchFamily="18" charset="0"/>
            </a:endParaRPr>
          </a:p>
          <a:p>
            <a:pPr marL="342900" lvl="0" indent="-342900">
              <a:buFont typeface="Symbol" panose="05050102010706020507" pitchFamily="18" charset="2"/>
              <a:buChar char=""/>
            </a:pPr>
            <a:r>
              <a:rPr lang="cs-CZ" sz="1800" dirty="0">
                <a:effectLst/>
                <a:latin typeface="Calibri" panose="020F0502020204030204" pitchFamily="34" charset="0"/>
                <a:ea typeface="Times New Roman" panose="02020603050405020304" pitchFamily="18" charset="0"/>
              </a:rPr>
              <a:t>Jaké další místa v Brně jsou ve videu zmiňovány?</a:t>
            </a:r>
            <a:endParaRPr lang="cs-CZ" sz="1800" dirty="0">
              <a:effectLst/>
              <a:latin typeface="Times New Roman" panose="02020603050405020304" pitchFamily="18" charset="0"/>
              <a:ea typeface="Times New Roman" panose="02020603050405020304" pitchFamily="18" charset="0"/>
            </a:endParaRPr>
          </a:p>
          <a:p>
            <a:pPr marL="342900" lvl="0" indent="-342900">
              <a:buFont typeface="Symbol" panose="05050102010706020507" pitchFamily="18" charset="2"/>
              <a:buChar char=""/>
            </a:pPr>
            <a:r>
              <a:rPr lang="cs-CZ" sz="1800" dirty="0">
                <a:effectLst/>
                <a:latin typeface="Calibri" panose="020F0502020204030204" pitchFamily="34" charset="0"/>
                <a:ea typeface="Times New Roman" panose="02020603050405020304" pitchFamily="18" charset="0"/>
              </a:rPr>
              <a:t>Jaké práva a svobody byla ve vězení  porušována? </a:t>
            </a:r>
            <a:endParaRPr lang="cs-CZ" sz="1800" dirty="0">
              <a:effectLst/>
              <a:latin typeface="Times New Roman" panose="02020603050405020304" pitchFamily="18" charset="0"/>
              <a:ea typeface="Times New Roman" panose="02020603050405020304" pitchFamily="18" charset="0"/>
            </a:endParaRPr>
          </a:p>
          <a:p>
            <a:r>
              <a:rPr lang="cs-CZ" sz="1800" dirty="0">
                <a:solidFill>
                  <a:srgbClr val="000000"/>
                </a:solidFill>
                <a:effectLst/>
                <a:latin typeface="Calibri" panose="020F0502020204030204" pitchFamily="34" charset="0"/>
                <a:ea typeface="Calibri" panose="020F0502020204030204" pitchFamily="34" charset="0"/>
              </a:rPr>
              <a:t>Jaká opatření přijala společnost, aby již nemohly být takto porušovaná lidská práva? Jak tyto opatření chránit, aby nás nadále chránily?</a:t>
            </a:r>
            <a:endParaRPr lang="cs-CZ" dirty="0"/>
          </a:p>
        </p:txBody>
      </p:sp>
    </p:spTree>
    <p:extLst>
      <p:ext uri="{BB962C8B-B14F-4D97-AF65-F5344CB8AC3E}">
        <p14:creationId xmlns:p14="http://schemas.microsoft.com/office/powerpoint/2010/main" val="15890389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35AF3BF1-BA3E-F92F-6259-B4BB2B59C4B5}"/>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sz="2800" kern="1200">
                <a:solidFill>
                  <a:srgbClr val="FFFFFF"/>
                </a:solidFill>
                <a:latin typeface="+mj-lt"/>
                <a:ea typeface="+mj-ea"/>
                <a:cs typeface="+mj-cs"/>
              </a:rPr>
              <a:t>Spolkové židovské reformní gymnázium v Brně, Hybešova </a:t>
            </a:r>
          </a:p>
        </p:txBody>
      </p:sp>
      <p:pic>
        <p:nvPicPr>
          <p:cNvPr id="4" name="GYMNAZIUM 01">
            <a:hlinkClick r:id="" action="ppaction://media"/>
            <a:extLst>
              <a:ext uri="{FF2B5EF4-FFF2-40B4-BE49-F238E27FC236}">
                <a16:creationId xmlns:a16="http://schemas.microsoft.com/office/drawing/2014/main" id="{EEDAD3FB-C714-776E-C1F3-1F1F3EA770F5}"/>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4777316" y="885073"/>
            <a:ext cx="6780700" cy="5085524"/>
          </a:xfrm>
          <a:prstGeom prst="rect">
            <a:avLst/>
          </a:prstGeom>
        </p:spPr>
      </p:pic>
    </p:spTree>
    <p:extLst>
      <p:ext uri="{BB962C8B-B14F-4D97-AF65-F5344CB8AC3E}">
        <p14:creationId xmlns:p14="http://schemas.microsoft.com/office/powerpoint/2010/main" val="917661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64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21F4431-B244-4293-BDDD-823A4DC12F91}"/>
              </a:ext>
            </a:extLst>
          </p:cNvPr>
          <p:cNvSpPr>
            <a:spLocks noGrp="1"/>
          </p:cNvSpPr>
          <p:nvPr>
            <p:ph type="title"/>
          </p:nvPr>
        </p:nvSpPr>
        <p:spPr/>
        <p:txBody>
          <a:bodyPr/>
          <a:lstStyle/>
          <a:p>
            <a:pPr algn="ctr"/>
            <a:r>
              <a:rPr lang="cs-CZ" dirty="0"/>
              <a:t>Aktivita – analýza literárních a historických pramenů</a:t>
            </a:r>
          </a:p>
        </p:txBody>
      </p:sp>
      <p:sp>
        <p:nvSpPr>
          <p:cNvPr id="3" name="Zástupný obsah 2">
            <a:extLst>
              <a:ext uri="{FF2B5EF4-FFF2-40B4-BE49-F238E27FC236}">
                <a16:creationId xmlns:a16="http://schemas.microsoft.com/office/drawing/2014/main" id="{4AA7F59C-E50E-4CFF-A546-887FAF5BE4E1}"/>
              </a:ext>
            </a:extLst>
          </p:cNvPr>
          <p:cNvSpPr>
            <a:spLocks noGrp="1"/>
          </p:cNvSpPr>
          <p:nvPr>
            <p:ph idx="1"/>
          </p:nvPr>
        </p:nvSpPr>
        <p:spPr/>
        <p:txBody>
          <a:bodyPr>
            <a:normAutofit/>
          </a:bodyPr>
          <a:lstStyle/>
          <a:p>
            <a:pPr marL="342900" lvl="0" indent="-342900">
              <a:buFont typeface="Calibri" panose="020F0502020204030204" pitchFamily="34" charset="0"/>
              <a:buChar char="-"/>
            </a:pPr>
            <a:r>
              <a:rPr lang="cs-CZ" sz="1800" dirty="0">
                <a:effectLst/>
                <a:latin typeface="Times New Roman" panose="02020603050405020304" pitchFamily="18" charset="0"/>
                <a:ea typeface="Calibri" panose="020F0502020204030204" pitchFamily="34" charset="0"/>
              </a:rPr>
              <a:t>Jaká je forma žánr textu? (např. beletrie, historický pramen, píseň) </a:t>
            </a:r>
          </a:p>
          <a:p>
            <a:pPr marL="342900" lvl="0" indent="-342900">
              <a:buFont typeface="Calibri" panose="020F0502020204030204" pitchFamily="34" charset="0"/>
              <a:buChar char="-"/>
            </a:pPr>
            <a:r>
              <a:rPr lang="cs-CZ" sz="1800" dirty="0">
                <a:effectLst/>
                <a:latin typeface="Times New Roman" panose="02020603050405020304" pitchFamily="18" charset="0"/>
                <a:ea typeface="Calibri" panose="020F0502020204030204" pitchFamily="34" charset="0"/>
              </a:rPr>
              <a:t>Jakých osob se týká obsah textu? </a:t>
            </a:r>
          </a:p>
          <a:p>
            <a:pPr marL="342900" lvl="0" indent="-342900">
              <a:buFont typeface="Calibri" panose="020F0502020204030204" pitchFamily="34" charset="0"/>
              <a:buChar char="-"/>
            </a:pPr>
            <a:r>
              <a:rPr lang="cs-CZ" sz="1800" dirty="0">
                <a:effectLst/>
                <a:latin typeface="Times New Roman" panose="02020603050405020304" pitchFamily="18" charset="0"/>
                <a:ea typeface="Calibri" panose="020F0502020204030204" pitchFamily="34" charset="0"/>
              </a:rPr>
              <a:t>Jaké krajiny se týká text? </a:t>
            </a:r>
          </a:p>
          <a:p>
            <a:pPr marL="342900" lvl="0" indent="-342900">
              <a:buFont typeface="Calibri" panose="020F0502020204030204" pitchFamily="34" charset="0"/>
              <a:buChar char="-"/>
            </a:pPr>
            <a:r>
              <a:rPr lang="cs-CZ" sz="1800" dirty="0">
                <a:effectLst/>
                <a:latin typeface="Times New Roman" panose="02020603050405020304" pitchFamily="18" charset="0"/>
                <a:ea typeface="Calibri" panose="020F0502020204030204" pitchFamily="34" charset="0"/>
              </a:rPr>
              <a:t>Převyprávějte příběh/obsah textu</a:t>
            </a:r>
          </a:p>
          <a:p>
            <a:pPr marL="342900" lvl="0" indent="-342900">
              <a:buFont typeface="Calibri" panose="020F0502020204030204" pitchFamily="34" charset="0"/>
              <a:buChar char="-"/>
            </a:pPr>
            <a:r>
              <a:rPr lang="cs-CZ" sz="1800" dirty="0">
                <a:effectLst/>
                <a:latin typeface="Times New Roman" panose="02020603050405020304" pitchFamily="18" charset="0"/>
                <a:ea typeface="Calibri" panose="020F0502020204030204" pitchFamily="34" charset="0"/>
              </a:rPr>
              <a:t>Komu a jak je ublíženo a z jakého důvodu?</a:t>
            </a:r>
          </a:p>
          <a:p>
            <a:pPr marL="342900" lvl="0" indent="-342900">
              <a:buFont typeface="Calibri" panose="020F0502020204030204" pitchFamily="34" charset="0"/>
              <a:buChar char="-"/>
            </a:pPr>
            <a:r>
              <a:rPr lang="cs-CZ" sz="1800" dirty="0">
                <a:effectLst/>
                <a:latin typeface="Times New Roman" panose="02020603050405020304" pitchFamily="18" charset="0"/>
                <a:ea typeface="Calibri" panose="020F0502020204030204" pitchFamily="34" charset="0"/>
              </a:rPr>
              <a:t>Na jakých předsudcích či obviněních je v textu založena nenávist k židům?</a:t>
            </a:r>
          </a:p>
          <a:p>
            <a:pPr marL="342900" lvl="0" indent="-342900">
              <a:buFont typeface="Calibri" panose="020F0502020204030204" pitchFamily="34" charset="0"/>
              <a:buChar char="-"/>
            </a:pPr>
            <a:r>
              <a:rPr lang="cs-CZ" sz="1800" dirty="0">
                <a:effectLst/>
                <a:latin typeface="Times New Roman" panose="02020603050405020304" pitchFamily="18" charset="0"/>
                <a:ea typeface="Calibri" panose="020F0502020204030204" pitchFamily="34" charset="0"/>
              </a:rPr>
              <a:t>Která slova by jste označili jako klíčová slova textu?</a:t>
            </a:r>
          </a:p>
        </p:txBody>
      </p:sp>
    </p:spTree>
    <p:extLst>
      <p:ext uri="{BB962C8B-B14F-4D97-AF65-F5344CB8AC3E}">
        <p14:creationId xmlns:p14="http://schemas.microsoft.com/office/powerpoint/2010/main" val="2482106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7E41022-DC4B-4473-B3FD-5309640EBB53}"/>
              </a:ext>
            </a:extLst>
          </p:cNvPr>
          <p:cNvSpPr>
            <a:spLocks noGrp="1"/>
          </p:cNvSpPr>
          <p:nvPr>
            <p:ph type="title"/>
          </p:nvPr>
        </p:nvSpPr>
        <p:spPr/>
        <p:txBody>
          <a:bodyPr/>
          <a:lstStyle/>
          <a:p>
            <a:pPr algn="ctr"/>
            <a:r>
              <a:rPr lang="cs-CZ" dirty="0"/>
              <a:t>Ukázka 1</a:t>
            </a:r>
          </a:p>
        </p:txBody>
      </p:sp>
      <p:sp>
        <p:nvSpPr>
          <p:cNvPr id="3" name="Zástupný obsah 2">
            <a:extLst>
              <a:ext uri="{FF2B5EF4-FFF2-40B4-BE49-F238E27FC236}">
                <a16:creationId xmlns:a16="http://schemas.microsoft.com/office/drawing/2014/main" id="{C64A8F7D-6AF0-4CD0-9EBB-0BE06731D03A}"/>
              </a:ext>
            </a:extLst>
          </p:cNvPr>
          <p:cNvSpPr>
            <a:spLocks noGrp="1"/>
          </p:cNvSpPr>
          <p:nvPr>
            <p:ph idx="1"/>
          </p:nvPr>
        </p:nvSpPr>
        <p:spPr/>
        <p:txBody>
          <a:bodyPr>
            <a:normAutofit fontScale="77500" lnSpcReduction="20000"/>
          </a:bodyPr>
          <a:lstStyle/>
          <a:p>
            <a:pPr marL="0" indent="0">
              <a:buNone/>
            </a:pPr>
            <a:endParaRPr lang="cs-CZ" dirty="0"/>
          </a:p>
          <a:p>
            <a:pPr marL="0" indent="0">
              <a:buNone/>
            </a:pPr>
            <a:r>
              <a:rPr lang="cs-CZ" dirty="0"/>
              <a:t>„Ten </a:t>
            </a:r>
            <a:r>
              <a:rPr lang="cs-CZ" dirty="0" err="1"/>
              <a:t>Kulanski</a:t>
            </a:r>
            <a:r>
              <a:rPr lang="cs-CZ" dirty="0"/>
              <a:t> se mi moc nelíbí“, řekl jsem Tonymu, když jsme byli uprostřed hry. „Nadával </a:t>
            </a:r>
            <a:r>
              <a:rPr lang="cs-CZ" dirty="0" err="1"/>
              <a:t>Joeymu</a:t>
            </a:r>
            <a:r>
              <a:rPr lang="cs-CZ" dirty="0"/>
              <a:t> do špinavých Židů. Proč mu tak říká?“</a:t>
            </a:r>
          </a:p>
          <a:p>
            <a:pPr marL="0" indent="0">
              <a:buNone/>
            </a:pPr>
            <a:r>
              <a:rPr lang="cs-CZ" dirty="0"/>
              <a:t>„Nenávidí Židy. Jeho otec říká, že Židé zabili Ježíše.“</a:t>
            </a:r>
          </a:p>
          <a:p>
            <a:pPr marL="0" indent="0">
              <a:buNone/>
            </a:pPr>
            <a:r>
              <a:rPr lang="cs-CZ" dirty="0"/>
              <a:t>„Fakt? O tom jsem nikdy neslyšel.“</a:t>
            </a:r>
          </a:p>
          <a:p>
            <a:pPr marL="0" indent="0">
              <a:buNone/>
            </a:pPr>
            <a:r>
              <a:rPr lang="cs-CZ" dirty="0"/>
              <a:t>„Dobrá trefa, Davídku. Můj otec říkal, že Židé Ježíše nezabili. Řekl, že Židé nikdy nikoho nevěšeli na kříž. To dělali Římané.“</a:t>
            </a:r>
          </a:p>
          <a:p>
            <a:pPr marL="0" indent="0">
              <a:buNone/>
            </a:pPr>
            <a:r>
              <a:rPr lang="cs-CZ" dirty="0"/>
              <a:t>„Kdo jsou Římané?“</a:t>
            </a:r>
          </a:p>
          <a:p>
            <a:pPr marL="0" indent="0">
              <a:buNone/>
            </a:pPr>
            <a:r>
              <a:rPr lang="cs-CZ" dirty="0"/>
              <a:t>„Ti, co žili před Italy. A ta země, kde žili Židé, jim patřila.“</a:t>
            </a:r>
          </a:p>
          <a:p>
            <a:pPr marL="0" indent="0">
              <a:buNone/>
            </a:pPr>
            <a:r>
              <a:rPr lang="cs-CZ" dirty="0"/>
              <a:t>„Proč si s ním hraješ, Tony?“</a:t>
            </a:r>
          </a:p>
          <a:p>
            <a:pPr marL="0" indent="0">
              <a:buNone/>
            </a:pPr>
            <a:r>
              <a:rPr lang="cs-CZ" dirty="0"/>
              <a:t>„Tato se ti povedla. Nemůže si s ním nehrát, Davide. Chodíme do téhož kostela. Příští rok začneme chodit do stejné katolické školy. Propána, vždyť jsi mě obral o všechny kuličky!</a:t>
            </a:r>
          </a:p>
          <a:p>
            <a:pPr marL="0" indent="0">
              <a:buNone/>
            </a:pPr>
            <a:r>
              <a:rPr lang="cs-CZ" dirty="0"/>
              <a:t>(</a:t>
            </a:r>
            <a:r>
              <a:rPr lang="cs-CZ" dirty="0" err="1"/>
              <a:t>Chaim</a:t>
            </a:r>
            <a:r>
              <a:rPr lang="cs-CZ" dirty="0"/>
              <a:t> Potok. Na počátku. Argo, Praha, 2001.)</a:t>
            </a:r>
          </a:p>
          <a:p>
            <a:endParaRPr lang="cs-CZ" dirty="0"/>
          </a:p>
        </p:txBody>
      </p:sp>
    </p:spTree>
    <p:extLst>
      <p:ext uri="{BB962C8B-B14F-4D97-AF65-F5344CB8AC3E}">
        <p14:creationId xmlns:p14="http://schemas.microsoft.com/office/powerpoint/2010/main" val="19395724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ABCA3C6-C176-44F2-9E38-2CC3FDC563CF}"/>
              </a:ext>
            </a:extLst>
          </p:cNvPr>
          <p:cNvSpPr>
            <a:spLocks noGrp="1"/>
          </p:cNvSpPr>
          <p:nvPr>
            <p:ph type="title"/>
          </p:nvPr>
        </p:nvSpPr>
        <p:spPr>
          <a:xfrm>
            <a:off x="355304" y="68856"/>
            <a:ext cx="4683643" cy="613804"/>
          </a:xfrm>
        </p:spPr>
        <p:txBody>
          <a:bodyPr>
            <a:normAutofit fontScale="90000"/>
          </a:bodyPr>
          <a:lstStyle/>
          <a:p>
            <a:r>
              <a:rPr lang="cs-CZ" dirty="0"/>
              <a:t>Ukázka 2</a:t>
            </a:r>
          </a:p>
        </p:txBody>
      </p:sp>
      <p:sp>
        <p:nvSpPr>
          <p:cNvPr id="3" name="Zástupný obsah 2">
            <a:extLst>
              <a:ext uri="{FF2B5EF4-FFF2-40B4-BE49-F238E27FC236}">
                <a16:creationId xmlns:a16="http://schemas.microsoft.com/office/drawing/2014/main" id="{6FE0D27C-16D0-4C97-8EF9-6AB5772737BC}"/>
              </a:ext>
            </a:extLst>
          </p:cNvPr>
          <p:cNvSpPr>
            <a:spLocks noGrp="1"/>
          </p:cNvSpPr>
          <p:nvPr>
            <p:ph idx="1"/>
          </p:nvPr>
        </p:nvSpPr>
        <p:spPr>
          <a:xfrm>
            <a:off x="248095" y="595423"/>
            <a:ext cx="5847905" cy="5667153"/>
          </a:xfrm>
        </p:spPr>
        <p:txBody>
          <a:bodyPr>
            <a:noAutofit/>
          </a:bodyPr>
          <a:lstStyle/>
          <a:p>
            <a:pPr marL="0" indent="0">
              <a:buNone/>
            </a:pPr>
            <a:r>
              <a:rPr lang="cs-CZ" sz="1800" dirty="0"/>
              <a:t>„Nazdar,“ řekl Eddie. Založil si ruce v bok a věnoval mi tenký úsměv. Měl špičatou bradu a rovný, úzký špičatý nos. Oči vypadaly, jako by se jim chtělo spát. „Ta židovská nemoc tě ještě nepoložila?“</a:t>
            </a:r>
          </a:p>
          <a:p>
            <a:pPr marL="0" indent="0">
              <a:buNone/>
            </a:pPr>
            <a:r>
              <a:rPr lang="cs-CZ" sz="1800" dirty="0"/>
              <a:t>Druhý chlapec se na něj podíval. „On má nějakou nemoc?“</a:t>
            </a:r>
          </a:p>
          <a:p>
            <a:pPr marL="0" indent="0">
              <a:buNone/>
            </a:pPr>
            <a:r>
              <a:rPr lang="cs-CZ" sz="1800" dirty="0"/>
              <a:t>„Hej, židovskou.“</a:t>
            </a:r>
          </a:p>
          <a:p>
            <a:pPr marL="0" indent="0">
              <a:buNone/>
            </a:pPr>
            <a:r>
              <a:rPr lang="cs-CZ" sz="1800" dirty="0"/>
              <a:t>„Je nakažlivá?“</a:t>
            </a:r>
          </a:p>
          <a:p>
            <a:pPr marL="0" indent="0">
              <a:buNone/>
            </a:pPr>
            <a:r>
              <a:rPr lang="cs-CZ" sz="1800" dirty="0"/>
              <a:t>„Hej, nakažlivá. Můj kámoš Tony to od něj chytil.“</a:t>
            </a:r>
          </a:p>
          <a:p>
            <a:pPr marL="0" indent="0">
              <a:buNone/>
            </a:pPr>
            <a:r>
              <a:rPr lang="cs-CZ" sz="1800" dirty="0"/>
              <a:t>„Co je to za nemoc?“</a:t>
            </a:r>
          </a:p>
          <a:p>
            <a:pPr marL="0" indent="0">
              <a:buNone/>
            </a:pPr>
            <a:r>
              <a:rPr lang="cs-CZ" sz="1800" dirty="0"/>
              <a:t>Nevěděl jsem, co říct. Pokud na mě sáhnou, začnu křičet a někdo se mě snad zastane. Ten velký kluk mi však může zasadit strašnou ránu a pak tvrdit, že mě nikdy neudeřil. Ani jsem se nepohnul, jen jsem sledoval každý jejich pohyb.</a:t>
            </a:r>
          </a:p>
          <a:p>
            <a:pPr marL="0" indent="0">
              <a:buNone/>
            </a:pPr>
            <a:r>
              <a:rPr lang="cs-CZ" sz="1800" dirty="0"/>
              <a:t>„Co to tam má?“ zeptal se ten větší a ukázal na kočárek.</a:t>
            </a:r>
          </a:p>
          <a:p>
            <a:pPr marL="0" indent="0">
              <a:buNone/>
            </a:pPr>
            <a:r>
              <a:rPr lang="cs-CZ" sz="1800" dirty="0"/>
              <a:t>„Malého bratra,“ odpověděl Eddie.</a:t>
            </a:r>
          </a:p>
          <a:p>
            <a:pPr marL="0" indent="0">
              <a:buNone/>
            </a:pPr>
            <a:r>
              <a:rPr lang="cs-CZ" sz="1800" dirty="0"/>
              <a:t>Jako by se tam přede mnou objevila dvojčata. Dokonce i hlas měli stejný, vysoký, monotónní, zabarvený výsměchem a pohrdáním.</a:t>
            </a:r>
          </a:p>
          <a:p>
            <a:pPr marL="0" indent="0">
              <a:buNone/>
            </a:pPr>
            <a:r>
              <a:rPr lang="cs-CZ" sz="1800" dirty="0"/>
              <a:t>„Malého bratra,“ opakoval ten větší. „Tak to se musíme podívat.“ Přešel ke kočárku a nahlédl dovnitř.</a:t>
            </a:r>
          </a:p>
          <a:p>
            <a:endParaRPr lang="cs-CZ" sz="1800" dirty="0"/>
          </a:p>
        </p:txBody>
      </p:sp>
      <p:sp>
        <p:nvSpPr>
          <p:cNvPr id="4" name="TextovéPole 3">
            <a:extLst>
              <a:ext uri="{FF2B5EF4-FFF2-40B4-BE49-F238E27FC236}">
                <a16:creationId xmlns:a16="http://schemas.microsoft.com/office/drawing/2014/main" id="{D2DEB481-4AB2-4C5B-BAE1-E7F4CDE2A155}"/>
              </a:ext>
            </a:extLst>
          </p:cNvPr>
          <p:cNvSpPr txBox="1"/>
          <p:nvPr/>
        </p:nvSpPr>
        <p:spPr>
          <a:xfrm>
            <a:off x="6096000" y="375758"/>
            <a:ext cx="5982586" cy="6740307"/>
          </a:xfrm>
          <a:prstGeom prst="rect">
            <a:avLst/>
          </a:prstGeom>
          <a:noFill/>
        </p:spPr>
        <p:txBody>
          <a:bodyPr wrap="square" rtlCol="0">
            <a:spAutoFit/>
          </a:bodyPr>
          <a:lstStyle/>
          <a:p>
            <a:pPr marL="0" indent="0">
              <a:buNone/>
            </a:pPr>
            <a:r>
              <a:rPr lang="cs-CZ" dirty="0"/>
              <a:t>Znovu jsem se rozhlédl po ulici. Ruce a nohy se mi klepaly.</a:t>
            </a:r>
          </a:p>
          <a:p>
            <a:pPr marL="0" indent="0">
              <a:buNone/>
            </a:pPr>
            <a:r>
              <a:rPr lang="cs-CZ" dirty="0"/>
              <a:t>„Běžte pryč,“ řekl jsem. „Prosím. Je ještě malý.“</a:t>
            </a:r>
          </a:p>
          <a:p>
            <a:pPr marL="0" indent="0">
              <a:buNone/>
            </a:pPr>
            <a:r>
              <a:rPr lang="cs-CZ" dirty="0"/>
              <a:t>Starší chlapec se narovnal a odstoupil od kočárku. „Žádné nemá,“ řekl.</a:t>
            </a:r>
          </a:p>
          <a:p>
            <a:pPr marL="0" indent="0">
              <a:buNone/>
            </a:pPr>
            <a:r>
              <a:rPr lang="cs-CZ" dirty="0"/>
              <a:t>Eddie vypadal zklamaně.</a:t>
            </a:r>
          </a:p>
          <a:p>
            <a:pPr marL="0" indent="0">
              <a:buNone/>
            </a:pPr>
            <a:r>
              <a:rPr lang="cs-CZ" dirty="0"/>
              <a:t>Starší kluk se nyní otočil ke mně. „Kdy o ně přišel?“ zeptal se.</a:t>
            </a:r>
          </a:p>
          <a:p>
            <a:pPr marL="0" indent="0">
              <a:buNone/>
            </a:pPr>
            <a:r>
              <a:rPr lang="cs-CZ" dirty="0"/>
              <a:t>„O co?</a:t>
            </a:r>
          </a:p>
          <a:p>
            <a:pPr marL="0" indent="0">
              <a:buNone/>
            </a:pPr>
            <a:r>
              <a:rPr lang="cs-CZ" dirty="0"/>
              <a:t>„O rohy. Kdy o ně židáci přicházejí? Ten prcek je nemá. Kolik mu je?“</a:t>
            </a:r>
          </a:p>
          <a:p>
            <a:pPr marL="0" indent="0">
              <a:buNone/>
            </a:pPr>
            <a:r>
              <a:rPr lang="cs-CZ" dirty="0"/>
              <a:t>„Dva roky,“ odpověděl jsem a v uších mi zašuměla krev.</a:t>
            </a:r>
          </a:p>
          <a:p>
            <a:pPr marL="0" indent="0">
              <a:buNone/>
            </a:pPr>
            <a:r>
              <a:rPr lang="cs-CZ" dirty="0"/>
              <a:t>Kurva,“ řekl starší kluk. „U nás v baráku žádní </a:t>
            </a:r>
            <a:r>
              <a:rPr lang="cs-CZ" dirty="0" err="1"/>
              <a:t>židáckí</a:t>
            </a:r>
            <a:r>
              <a:rPr lang="cs-CZ" dirty="0"/>
              <a:t> spratkové nejsou. Myslel jsem, že je konečně uvidím.“ Zblízka mi pohledem zkoumal tvář a hlavu. „Ty jsi kdy přišel o své?“</a:t>
            </a:r>
          </a:p>
          <a:p>
            <a:pPr marL="0" indent="0">
              <a:buNone/>
            </a:pPr>
            <a:r>
              <a:rPr lang="cs-CZ" dirty="0"/>
              <a:t>Vůbec jsem mu nerozuměl.</a:t>
            </a:r>
          </a:p>
          <a:p>
            <a:pPr marL="0" indent="0">
              <a:buNone/>
            </a:pPr>
            <a:r>
              <a:rPr lang="cs-CZ" dirty="0"/>
              <a:t>„Podívej, nic ti neuděláme. Co se tak třeseš? Podívej, jak se třese, Eddie. Kdy jsi přišel o rohy? Asi tak v jednom roce, že?“</a:t>
            </a:r>
          </a:p>
          <a:p>
            <a:pPr marL="0" indent="0">
              <a:buNone/>
            </a:pPr>
            <a:r>
              <a:rPr lang="cs-CZ" dirty="0"/>
              <a:t>„Jo.“ Vyslovil jsem to, co podle mého předpokladu chtěli slyšet.</a:t>
            </a:r>
          </a:p>
          <a:p>
            <a:pPr marL="0" indent="0">
              <a:buNone/>
            </a:pPr>
            <a:r>
              <a:rPr lang="cs-CZ" dirty="0"/>
              <a:t>„Tak už je jasné, proč jsou ty židovské děcka furt zachumlané. Aby jim nebylo vidět rohy. Není to tak?“</a:t>
            </a:r>
          </a:p>
          <a:p>
            <a:pPr marL="0" indent="0">
              <a:buNone/>
            </a:pPr>
            <a:r>
              <a:rPr lang="cs-CZ" dirty="0"/>
              <a:t>„Je,“ řekl jsem. V krku jsem měl sucho. Že by se zase vracela nemoc? Za očima mě ale nebolelo.</a:t>
            </a:r>
          </a:p>
          <a:p>
            <a:pPr marL="0" indent="0">
              <a:buNone/>
            </a:pPr>
            <a:r>
              <a:rPr lang="cs-CZ" dirty="0"/>
              <a:t>(</a:t>
            </a:r>
            <a:r>
              <a:rPr lang="cs-CZ" dirty="0" err="1"/>
              <a:t>Chaim</a:t>
            </a:r>
            <a:r>
              <a:rPr lang="cs-CZ" dirty="0"/>
              <a:t> Potok. Na počátku. Argo, Praha, 2001.)</a:t>
            </a:r>
          </a:p>
          <a:p>
            <a:endParaRPr lang="cs-CZ" dirty="0"/>
          </a:p>
        </p:txBody>
      </p:sp>
    </p:spTree>
    <p:extLst>
      <p:ext uri="{BB962C8B-B14F-4D97-AF65-F5344CB8AC3E}">
        <p14:creationId xmlns:p14="http://schemas.microsoft.com/office/powerpoint/2010/main" val="148107079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381D2C1-88F2-4D22-9A89-1ED51F430E8C}"/>
              </a:ext>
            </a:extLst>
          </p:cNvPr>
          <p:cNvSpPr>
            <a:spLocks noGrp="1"/>
          </p:cNvSpPr>
          <p:nvPr>
            <p:ph type="title"/>
          </p:nvPr>
        </p:nvSpPr>
        <p:spPr/>
        <p:txBody>
          <a:bodyPr/>
          <a:lstStyle/>
          <a:p>
            <a:pPr algn="ctr"/>
            <a:r>
              <a:rPr lang="cs-CZ" dirty="0"/>
              <a:t>Ukázka 3</a:t>
            </a:r>
          </a:p>
        </p:txBody>
      </p:sp>
      <p:pic>
        <p:nvPicPr>
          <p:cNvPr id="5" name="Zástupný obsah 4">
            <a:extLst>
              <a:ext uri="{FF2B5EF4-FFF2-40B4-BE49-F238E27FC236}">
                <a16:creationId xmlns:a16="http://schemas.microsoft.com/office/drawing/2014/main" id="{2062ECCB-8D7A-4EBC-A349-24D7A488A9B5}"/>
              </a:ext>
            </a:extLst>
          </p:cNvPr>
          <p:cNvPicPr>
            <a:picLocks noGrp="1" noChangeAspect="1"/>
          </p:cNvPicPr>
          <p:nvPr>
            <p:ph idx="1"/>
          </p:nvPr>
        </p:nvPicPr>
        <p:blipFill>
          <a:blip r:embed="rId2"/>
          <a:stretch>
            <a:fillRect/>
          </a:stretch>
        </p:blipFill>
        <p:spPr>
          <a:xfrm>
            <a:off x="1297172" y="1690688"/>
            <a:ext cx="9769714" cy="4913093"/>
          </a:xfrm>
          <a:prstGeom prst="rect">
            <a:avLst/>
          </a:prstGeom>
        </p:spPr>
      </p:pic>
    </p:spTree>
    <p:extLst>
      <p:ext uri="{BB962C8B-B14F-4D97-AF65-F5344CB8AC3E}">
        <p14:creationId xmlns:p14="http://schemas.microsoft.com/office/powerpoint/2010/main" val="29406348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05948CB-376E-4326-B36D-CDCBED72F282}"/>
              </a:ext>
            </a:extLst>
          </p:cNvPr>
          <p:cNvSpPr>
            <a:spLocks noGrp="1"/>
          </p:cNvSpPr>
          <p:nvPr>
            <p:ph type="title"/>
          </p:nvPr>
        </p:nvSpPr>
        <p:spPr/>
        <p:txBody>
          <a:bodyPr/>
          <a:lstStyle/>
          <a:p>
            <a:pPr algn="ctr"/>
            <a:r>
              <a:rPr lang="cs-CZ" dirty="0"/>
              <a:t>Ukázka 4</a:t>
            </a:r>
          </a:p>
        </p:txBody>
      </p:sp>
      <p:sp>
        <p:nvSpPr>
          <p:cNvPr id="3" name="Zástupný obsah 2">
            <a:extLst>
              <a:ext uri="{FF2B5EF4-FFF2-40B4-BE49-F238E27FC236}">
                <a16:creationId xmlns:a16="http://schemas.microsoft.com/office/drawing/2014/main" id="{E1E00C06-7FB3-4601-8500-D3521DE9631C}"/>
              </a:ext>
            </a:extLst>
          </p:cNvPr>
          <p:cNvSpPr>
            <a:spLocks noGrp="1"/>
          </p:cNvSpPr>
          <p:nvPr>
            <p:ph idx="1"/>
          </p:nvPr>
        </p:nvSpPr>
        <p:spPr>
          <a:xfrm>
            <a:off x="838200" y="1527913"/>
            <a:ext cx="4850219" cy="4351338"/>
          </a:xfrm>
        </p:spPr>
        <p:txBody>
          <a:bodyPr>
            <a:noAutofit/>
          </a:bodyPr>
          <a:lstStyle/>
          <a:p>
            <a:pPr marL="0" indent="0">
              <a:buNone/>
            </a:pPr>
            <a:r>
              <a:rPr lang="cs-CZ" dirty="0"/>
              <a:t>Ten Žid má velké břicho</a:t>
            </a:r>
          </a:p>
          <a:p>
            <a:pPr marL="0" indent="0">
              <a:buNone/>
            </a:pPr>
            <a:r>
              <a:rPr lang="cs-CZ" dirty="0"/>
              <a:t>Nejspíš v něm má </a:t>
            </a:r>
            <a:r>
              <a:rPr lang="cs-CZ" dirty="0" err="1"/>
              <a:t>Eszter</a:t>
            </a:r>
            <a:r>
              <a:rPr lang="cs-CZ" dirty="0"/>
              <a:t> </a:t>
            </a:r>
            <a:r>
              <a:rPr lang="cs-CZ" dirty="0" err="1"/>
              <a:t>Solymosi</a:t>
            </a:r>
            <a:endParaRPr lang="cs-CZ" dirty="0"/>
          </a:p>
          <a:p>
            <a:pPr marL="0" indent="0">
              <a:buNone/>
            </a:pPr>
            <a:r>
              <a:rPr lang="cs-CZ" dirty="0" err="1"/>
              <a:t>Zikcini-zakcini</a:t>
            </a:r>
            <a:r>
              <a:rPr lang="cs-CZ" dirty="0"/>
              <a:t>, ty smrdutý Žide, </a:t>
            </a:r>
          </a:p>
          <a:p>
            <a:pPr marL="0" indent="0">
              <a:buNone/>
            </a:pPr>
            <a:r>
              <a:rPr lang="cs-CZ" dirty="0"/>
              <a:t>Už nebudeš pít </a:t>
            </a:r>
            <a:r>
              <a:rPr lang="cs-CZ" dirty="0" err="1"/>
              <a:t>křesťaskou</a:t>
            </a:r>
            <a:r>
              <a:rPr lang="cs-CZ" dirty="0"/>
              <a:t> krev!</a:t>
            </a:r>
          </a:p>
          <a:p>
            <a:endParaRPr lang="cs-CZ" dirty="0"/>
          </a:p>
          <a:p>
            <a:pPr marL="0" indent="0">
              <a:buNone/>
            </a:pPr>
            <a:r>
              <a:rPr lang="cs-CZ" dirty="0"/>
              <a:t>Ten Žid má velké břicho</a:t>
            </a:r>
          </a:p>
          <a:p>
            <a:pPr marL="0" indent="0">
              <a:buNone/>
            </a:pPr>
            <a:r>
              <a:rPr lang="cs-CZ" dirty="0"/>
              <a:t>Má v něm krev </a:t>
            </a:r>
            <a:r>
              <a:rPr lang="cs-CZ" dirty="0" err="1"/>
              <a:t>Eszter</a:t>
            </a:r>
            <a:r>
              <a:rPr lang="cs-CZ" dirty="0"/>
              <a:t> </a:t>
            </a:r>
            <a:r>
              <a:rPr lang="cs-CZ" dirty="0" err="1"/>
              <a:t>Solymosi</a:t>
            </a:r>
            <a:r>
              <a:rPr lang="cs-CZ" dirty="0"/>
              <a:t>, </a:t>
            </a:r>
          </a:p>
          <a:p>
            <a:pPr marL="0" indent="0">
              <a:buNone/>
            </a:pPr>
            <a:r>
              <a:rPr lang="cs-CZ" dirty="0"/>
              <a:t>Počkej Žide, zmenším ti ho, </a:t>
            </a:r>
          </a:p>
          <a:p>
            <a:pPr marL="0" indent="0">
              <a:buNone/>
            </a:pPr>
            <a:r>
              <a:rPr lang="cs-CZ" dirty="0"/>
              <a:t>Zapíchnu ti do něj meč.</a:t>
            </a:r>
          </a:p>
          <a:p>
            <a:endParaRPr lang="cs-CZ" dirty="0"/>
          </a:p>
          <a:p>
            <a:endParaRPr lang="cs-CZ" dirty="0"/>
          </a:p>
          <a:p>
            <a:endParaRPr lang="cs-CZ" dirty="0"/>
          </a:p>
        </p:txBody>
      </p:sp>
      <p:sp>
        <p:nvSpPr>
          <p:cNvPr id="4" name="TextovéPole 3">
            <a:extLst>
              <a:ext uri="{FF2B5EF4-FFF2-40B4-BE49-F238E27FC236}">
                <a16:creationId xmlns:a16="http://schemas.microsoft.com/office/drawing/2014/main" id="{CC36BA88-9E9E-4481-9AD9-09CB55309476}"/>
              </a:ext>
            </a:extLst>
          </p:cNvPr>
          <p:cNvSpPr txBox="1"/>
          <p:nvPr/>
        </p:nvSpPr>
        <p:spPr>
          <a:xfrm>
            <a:off x="6721548" y="1527913"/>
            <a:ext cx="4632252" cy="2677656"/>
          </a:xfrm>
          <a:prstGeom prst="rect">
            <a:avLst/>
          </a:prstGeom>
          <a:noFill/>
        </p:spPr>
        <p:txBody>
          <a:bodyPr wrap="square" rtlCol="0">
            <a:spAutoFit/>
          </a:bodyPr>
          <a:lstStyle/>
          <a:p>
            <a:pPr marL="0" indent="0">
              <a:buNone/>
            </a:pPr>
            <a:r>
              <a:rPr lang="cs-CZ" sz="2800" dirty="0"/>
              <a:t>Ten Žid má velké břicho</a:t>
            </a:r>
          </a:p>
          <a:p>
            <a:pPr marL="0" indent="0">
              <a:buNone/>
            </a:pPr>
            <a:r>
              <a:rPr lang="cs-CZ" sz="2800" dirty="0"/>
              <a:t>Nejspíš v něm má </a:t>
            </a:r>
            <a:r>
              <a:rPr lang="cs-CZ" sz="2800" dirty="0" err="1"/>
              <a:t>Eszter</a:t>
            </a:r>
            <a:r>
              <a:rPr lang="cs-CZ" sz="2800" dirty="0"/>
              <a:t> </a:t>
            </a:r>
            <a:r>
              <a:rPr lang="cs-CZ" sz="2800" dirty="0" err="1"/>
              <a:t>Solymosi</a:t>
            </a:r>
            <a:endParaRPr lang="cs-CZ" sz="2800" dirty="0"/>
          </a:p>
          <a:p>
            <a:pPr marL="0" indent="0">
              <a:buNone/>
            </a:pPr>
            <a:r>
              <a:rPr lang="cs-CZ" sz="2800" dirty="0"/>
              <a:t>Židovi břicho rozřízneme</a:t>
            </a:r>
          </a:p>
          <a:p>
            <a:pPr marL="0" indent="0">
              <a:buNone/>
            </a:pPr>
            <a:r>
              <a:rPr lang="cs-CZ" sz="2800" dirty="0"/>
              <a:t>A tu tmavovlásku vyndáme.</a:t>
            </a:r>
          </a:p>
          <a:p>
            <a:endParaRPr lang="cs-CZ" sz="2800" dirty="0"/>
          </a:p>
        </p:txBody>
      </p:sp>
      <p:sp>
        <p:nvSpPr>
          <p:cNvPr id="6" name="TextovéPole 5">
            <a:extLst>
              <a:ext uri="{FF2B5EF4-FFF2-40B4-BE49-F238E27FC236}">
                <a16:creationId xmlns:a16="http://schemas.microsoft.com/office/drawing/2014/main" id="{EE4E5F54-9555-4788-B276-2D7FC228AB08}"/>
              </a:ext>
            </a:extLst>
          </p:cNvPr>
          <p:cNvSpPr txBox="1"/>
          <p:nvPr/>
        </p:nvSpPr>
        <p:spPr>
          <a:xfrm>
            <a:off x="5988788" y="4955921"/>
            <a:ext cx="6097772" cy="923330"/>
          </a:xfrm>
          <a:prstGeom prst="rect">
            <a:avLst/>
          </a:prstGeom>
          <a:noFill/>
        </p:spPr>
        <p:txBody>
          <a:bodyPr wrap="square">
            <a:spAutoFit/>
          </a:bodyPr>
          <a:lstStyle/>
          <a:p>
            <a:pPr marL="0" indent="0">
              <a:buNone/>
            </a:pPr>
            <a:r>
              <a:rPr lang="cs-CZ" dirty="0"/>
              <a:t>Z maďarské lidové písně. Z: </a:t>
            </a:r>
          </a:p>
          <a:p>
            <a:pPr marL="0" indent="0">
              <a:buNone/>
            </a:pPr>
            <a:r>
              <a:rPr lang="cs-CZ" dirty="0"/>
              <a:t>Jakub Hauser – Eva Janáčová: Obrazy nenávisti. Vizuální antisemitismu ve střední Evropě. </a:t>
            </a:r>
            <a:r>
              <a:rPr lang="cs-CZ" dirty="0" err="1"/>
              <a:t>Artefactum</a:t>
            </a:r>
            <a:r>
              <a:rPr lang="cs-CZ" dirty="0"/>
              <a:t>, Praha, 2020)</a:t>
            </a:r>
          </a:p>
        </p:txBody>
      </p:sp>
    </p:spTree>
    <p:extLst>
      <p:ext uri="{BB962C8B-B14F-4D97-AF65-F5344CB8AC3E}">
        <p14:creationId xmlns:p14="http://schemas.microsoft.com/office/powerpoint/2010/main" val="17604430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220FB52-7F37-4449-8BEA-C3C54417441D}"/>
              </a:ext>
            </a:extLst>
          </p:cNvPr>
          <p:cNvSpPr>
            <a:spLocks noGrp="1"/>
          </p:cNvSpPr>
          <p:nvPr>
            <p:ph type="title"/>
          </p:nvPr>
        </p:nvSpPr>
        <p:spPr>
          <a:xfrm>
            <a:off x="838200" y="365125"/>
            <a:ext cx="10515600" cy="963945"/>
          </a:xfrm>
        </p:spPr>
        <p:txBody>
          <a:bodyPr/>
          <a:lstStyle/>
          <a:p>
            <a:pPr algn="ctr"/>
            <a:r>
              <a:rPr lang="cs-CZ" dirty="0"/>
              <a:t>Ukázka 5</a:t>
            </a:r>
          </a:p>
        </p:txBody>
      </p:sp>
      <p:sp>
        <p:nvSpPr>
          <p:cNvPr id="3" name="Zástupný obsah 2">
            <a:extLst>
              <a:ext uri="{FF2B5EF4-FFF2-40B4-BE49-F238E27FC236}">
                <a16:creationId xmlns:a16="http://schemas.microsoft.com/office/drawing/2014/main" id="{D3295383-FE55-4A94-BD21-0C3D00B56746}"/>
              </a:ext>
            </a:extLst>
          </p:cNvPr>
          <p:cNvSpPr>
            <a:spLocks noGrp="1"/>
          </p:cNvSpPr>
          <p:nvPr>
            <p:ph idx="1"/>
          </p:nvPr>
        </p:nvSpPr>
        <p:spPr>
          <a:xfrm>
            <a:off x="297713" y="1531088"/>
            <a:ext cx="11610752" cy="4961787"/>
          </a:xfrm>
        </p:spPr>
        <p:txBody>
          <a:bodyPr>
            <a:normAutofit fontScale="62500" lnSpcReduction="20000"/>
          </a:bodyPr>
          <a:lstStyle/>
          <a:p>
            <a:pPr marL="0" indent="0">
              <a:buNone/>
            </a:pPr>
            <a:r>
              <a:rPr lang="cs-CZ" dirty="0"/>
              <a:t>Vyskočil ze židle, přivítal své návštěvníky a nabídl jim dvě židle, zatímco sám se posadil na obrovský pytel s kávovými zrny. „Jdete ze šábesové bohoslužby?</a:t>
            </a:r>
          </a:p>
          <a:p>
            <a:pPr marL="0" indent="0">
              <a:buNone/>
            </a:pPr>
            <a:r>
              <a:rPr lang="cs-CZ" dirty="0"/>
              <a:t>„Ano“, řekl Jacob, „jeden z nás osvěřený a druhý ještě rozrušenější než před tím.“</a:t>
            </a:r>
          </a:p>
          <a:p>
            <a:pPr marL="0" indent="0">
              <a:buNone/>
            </a:pPr>
            <a:r>
              <a:rPr lang="cs-CZ" dirty="0"/>
              <a:t>„Zajímavé. Tatáž událost vyvolává dvě odlišné reakce. A vysvětlení toho zvláštního jevu?“ zeptal se </a:t>
            </a:r>
            <a:r>
              <a:rPr lang="cs-CZ" dirty="0" err="1"/>
              <a:t>Bento</a:t>
            </a:r>
            <a:r>
              <a:rPr lang="cs-CZ" dirty="0"/>
              <a:t>.</a:t>
            </a:r>
          </a:p>
          <a:p>
            <a:pPr marL="0" indent="0">
              <a:buNone/>
            </a:pPr>
            <a:r>
              <a:rPr lang="cs-CZ" dirty="0"/>
              <a:t>Jacob přispěchal s odpovědí. „Ta věc není příliš zajímavá a vysvětlení je zřejmé. Na rozdíl od Franka, kterému se nedostalo žádného židovského vzdělání, já jsem obeznámený se židovskými tradicemi a hebrejštinou a...“</a:t>
            </a:r>
          </a:p>
          <a:p>
            <a:pPr marL="0" indent="0">
              <a:buNone/>
            </a:pPr>
            <a:r>
              <a:rPr lang="cs-CZ" dirty="0"/>
              <a:t>„Dovolte mi vás přerušit“, řekl </a:t>
            </a:r>
            <a:r>
              <a:rPr lang="cs-CZ" dirty="0" err="1"/>
              <a:t>Bento</a:t>
            </a:r>
            <a:r>
              <a:rPr lang="cs-CZ" dirty="0"/>
              <a:t>. „Ale už na samém začátku vaše vysvětlení vyžaduje vysvětlení. Žádné dítě vychované v Portugalsku mezi </a:t>
            </a:r>
            <a:r>
              <a:rPr lang="cs-CZ" dirty="0" err="1"/>
              <a:t>marranos</a:t>
            </a:r>
            <a:r>
              <a:rPr lang="cs-CZ" dirty="0"/>
              <a:t> není obeznámeno s hebrejštinou ani židovskými rituály. To platilo i o mém otci, který se naučil hebrejsky až po svém odchodu z Portugalska. Řekl mi, že když žil jako chlapec v Portugalsku, každé rodině, která by učila děti hebrejský jazyk nebo židovské tradice, by byl vyměřen velký trest. Vlastně,“ Spinoza se obrátil na Franka, „neslyšel jsem od vás včera, že váš milovaný otec byl zabit proto, že inkvizice našla Tóru, kterou zakopal?“</a:t>
            </a:r>
          </a:p>
          <a:p>
            <a:pPr marL="0" indent="0">
              <a:buNone/>
            </a:pPr>
            <a:r>
              <a:rPr lang="cs-CZ" dirty="0"/>
              <a:t>Franko, který si nervózně projel prsty dlouhými vlasy, neřekl nic, jen lehce přikývl.</a:t>
            </a:r>
          </a:p>
          <a:p>
            <a:pPr marL="0" indent="0">
              <a:buNone/>
            </a:pPr>
            <a:r>
              <a:rPr lang="cs-CZ" dirty="0" err="1"/>
              <a:t>Bento</a:t>
            </a:r>
            <a:r>
              <a:rPr lang="cs-CZ" dirty="0"/>
              <a:t> se obrátil zpátky k Jacobovi a pokračoval: „Moje otázka tedy zní, Jacobe, odkud se vzala vaše znalost hebrejštiny?“</a:t>
            </a:r>
          </a:p>
          <a:p>
            <a:pPr marL="0" indent="0">
              <a:buNone/>
            </a:pPr>
            <a:r>
              <a:rPr lang="cs-CZ" dirty="0"/>
              <a:t>„Členové mé rodiny se stali novými křesťany před </a:t>
            </a:r>
            <a:r>
              <a:rPr lang="cs-CZ" dirty="0" err="1"/>
              <a:t>třema</a:t>
            </a:r>
            <a:r>
              <a:rPr lang="cs-CZ" dirty="0"/>
              <a:t> generacemi,“ řekl Jacob rychle, „zůstali ale ve skrytu Židy, odhodlanými udržovat víru živou. Otec mě poslal do Rotterdamu pracovat v jeho obchodní společnosti, když mi bylo jedenáct, a následujících osm let jsem každý večer studoval hebrejštinu se svým strýcem, rabínem.“</a:t>
            </a:r>
          </a:p>
          <a:p>
            <a:endParaRPr lang="cs-CZ" dirty="0"/>
          </a:p>
        </p:txBody>
      </p:sp>
    </p:spTree>
    <p:extLst>
      <p:ext uri="{BB962C8B-B14F-4D97-AF65-F5344CB8AC3E}">
        <p14:creationId xmlns:p14="http://schemas.microsoft.com/office/powerpoint/2010/main" val="27032122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925922D-666F-462B-98F6-C52E74388B48}"/>
              </a:ext>
            </a:extLst>
          </p:cNvPr>
          <p:cNvSpPr>
            <a:spLocks noGrp="1"/>
          </p:cNvSpPr>
          <p:nvPr>
            <p:ph type="title"/>
          </p:nvPr>
        </p:nvSpPr>
        <p:spPr/>
        <p:txBody>
          <a:bodyPr/>
          <a:lstStyle/>
          <a:p>
            <a:pPr algn="ctr"/>
            <a:r>
              <a:rPr lang="cs-CZ" dirty="0"/>
              <a:t>Analýza a diskuze</a:t>
            </a:r>
          </a:p>
        </p:txBody>
      </p:sp>
      <p:sp>
        <p:nvSpPr>
          <p:cNvPr id="3" name="Zástupný obsah 2">
            <a:extLst>
              <a:ext uri="{FF2B5EF4-FFF2-40B4-BE49-F238E27FC236}">
                <a16:creationId xmlns:a16="http://schemas.microsoft.com/office/drawing/2014/main" id="{15435910-3E50-493C-BBDC-02CA298ACA35}"/>
              </a:ext>
            </a:extLst>
          </p:cNvPr>
          <p:cNvSpPr>
            <a:spLocks noGrp="1"/>
          </p:cNvSpPr>
          <p:nvPr>
            <p:ph idx="1"/>
          </p:nvPr>
        </p:nvSpPr>
        <p:spPr/>
        <p:txBody>
          <a:bodyPr/>
          <a:lstStyle/>
          <a:p>
            <a:pPr marL="0" indent="0">
              <a:lnSpc>
                <a:spcPct val="115000"/>
              </a:lnSpc>
              <a:spcAft>
                <a:spcPts val="1000"/>
              </a:spcAft>
              <a:buNone/>
            </a:pPr>
            <a:r>
              <a:rPr lang="cs-CZ" sz="2800" dirty="0">
                <a:solidFill>
                  <a:srgbClr val="000000"/>
                </a:solidFill>
                <a:effectLst/>
                <a:latin typeface="Calibri" panose="020F0502020204030204" pitchFamily="34" charset="0"/>
                <a:ea typeface="Calibri" panose="020F0502020204030204" pitchFamily="34" charset="0"/>
              </a:rPr>
              <a:t>Po individuální přípravě či přípravě ve dvojicích prezentují své odpovědi ostatním spolužákům. Následně žáky vyzveme ke společné diskuzi:</a:t>
            </a:r>
          </a:p>
          <a:p>
            <a:r>
              <a:rPr lang="cs-CZ" sz="2800" dirty="0">
                <a:solidFill>
                  <a:srgbClr val="000000"/>
                </a:solidFill>
                <a:effectLst/>
                <a:latin typeface="Calibri" panose="020F0502020204030204" pitchFamily="34" charset="0"/>
                <a:ea typeface="Calibri" panose="020F0502020204030204" pitchFamily="34" charset="0"/>
              </a:rPr>
              <a:t>Co by jste udělali, kdyby jste se setkali s podobnými názory v textové či obrázkové podobě na sociální síti (nebo jinde)?</a:t>
            </a:r>
            <a:endParaRPr lang="cs-CZ" dirty="0"/>
          </a:p>
          <a:p>
            <a:endParaRPr lang="cs-CZ" dirty="0"/>
          </a:p>
        </p:txBody>
      </p:sp>
    </p:spTree>
    <p:extLst>
      <p:ext uri="{BB962C8B-B14F-4D97-AF65-F5344CB8AC3E}">
        <p14:creationId xmlns:p14="http://schemas.microsoft.com/office/powerpoint/2010/main" val="309805674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5351CE6-0761-49C3-8B55-0DD0CD74A27F}"/>
              </a:ext>
            </a:extLst>
          </p:cNvPr>
          <p:cNvSpPr>
            <a:spLocks noGrp="1"/>
          </p:cNvSpPr>
          <p:nvPr>
            <p:ph type="title"/>
          </p:nvPr>
        </p:nvSpPr>
        <p:spPr/>
        <p:txBody>
          <a:bodyPr/>
          <a:lstStyle/>
          <a:p>
            <a:pPr algn="ctr"/>
            <a:r>
              <a:rPr lang="cs-CZ" dirty="0"/>
              <a:t>Pokračování – napojení na obrázky</a:t>
            </a:r>
          </a:p>
        </p:txBody>
      </p:sp>
      <p:sp>
        <p:nvSpPr>
          <p:cNvPr id="3" name="Zástupný obsah 2">
            <a:extLst>
              <a:ext uri="{FF2B5EF4-FFF2-40B4-BE49-F238E27FC236}">
                <a16:creationId xmlns:a16="http://schemas.microsoft.com/office/drawing/2014/main" id="{C76F70BA-6D52-4DA3-A0BC-0DFC783EC256}"/>
              </a:ext>
            </a:extLst>
          </p:cNvPr>
          <p:cNvSpPr>
            <a:spLocks noGrp="1"/>
          </p:cNvSpPr>
          <p:nvPr>
            <p:ph idx="1"/>
          </p:nvPr>
        </p:nvSpPr>
        <p:spPr/>
        <p:txBody>
          <a:bodyPr/>
          <a:lstStyle/>
          <a:p>
            <a:r>
              <a:rPr lang="cs-CZ" sz="2800" dirty="0">
                <a:effectLst/>
                <a:latin typeface="Times New Roman" panose="02020603050405020304" pitchFamily="18" charset="0"/>
                <a:ea typeface="Calibri" panose="020F0502020204030204" pitchFamily="34" charset="0"/>
              </a:rPr>
              <a:t>Který z historických obrázků v pracovním listu souvisí nebo přímo vyobrazuje nenávistní projevy z vašeho textu? </a:t>
            </a:r>
          </a:p>
          <a:p>
            <a:endParaRPr lang="cs-CZ" dirty="0"/>
          </a:p>
        </p:txBody>
      </p:sp>
    </p:spTree>
    <p:extLst>
      <p:ext uri="{BB962C8B-B14F-4D97-AF65-F5344CB8AC3E}">
        <p14:creationId xmlns:p14="http://schemas.microsoft.com/office/powerpoint/2010/main" val="2588235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2F4FCE3-8C68-44EB-9DC6-6166D239D1A2}"/>
              </a:ext>
            </a:extLst>
          </p:cNvPr>
          <p:cNvSpPr>
            <a:spLocks noGrp="1"/>
          </p:cNvSpPr>
          <p:nvPr>
            <p:ph type="title"/>
          </p:nvPr>
        </p:nvSpPr>
        <p:spPr/>
        <p:txBody>
          <a:bodyPr/>
          <a:lstStyle/>
          <a:p>
            <a:pPr algn="ctr"/>
            <a:r>
              <a:rPr lang="sk-SK" dirty="0"/>
              <a:t>Portál </a:t>
            </a:r>
            <a:r>
              <a:rPr lang="sk-SK" dirty="0" err="1"/>
              <a:t>Iwitness</a:t>
            </a:r>
            <a:endParaRPr lang="cs-CZ" dirty="0"/>
          </a:p>
        </p:txBody>
      </p:sp>
      <p:sp>
        <p:nvSpPr>
          <p:cNvPr id="3" name="Zástupný obsah 2">
            <a:extLst>
              <a:ext uri="{FF2B5EF4-FFF2-40B4-BE49-F238E27FC236}">
                <a16:creationId xmlns:a16="http://schemas.microsoft.com/office/drawing/2014/main" id="{853E3100-C081-404B-A6E2-33F671BA0C91}"/>
              </a:ext>
            </a:extLst>
          </p:cNvPr>
          <p:cNvSpPr>
            <a:spLocks noGrp="1"/>
          </p:cNvSpPr>
          <p:nvPr>
            <p:ph idx="1"/>
          </p:nvPr>
        </p:nvSpPr>
        <p:spPr/>
        <p:txBody>
          <a:bodyPr>
            <a:normAutofit/>
          </a:bodyPr>
          <a:lstStyle/>
          <a:p>
            <a:r>
              <a:rPr lang="cs-CZ" dirty="0"/>
              <a:t>webový nástroj Archívu </a:t>
            </a:r>
            <a:r>
              <a:rPr lang="cs-CZ" dirty="0" err="1"/>
              <a:t>vizuálnej</a:t>
            </a:r>
            <a:r>
              <a:rPr lang="cs-CZ" dirty="0"/>
              <a:t> </a:t>
            </a:r>
            <a:r>
              <a:rPr lang="cs-CZ" dirty="0" err="1"/>
              <a:t>histórie</a:t>
            </a:r>
            <a:r>
              <a:rPr lang="cs-CZ" dirty="0"/>
              <a:t> Univerzity </a:t>
            </a:r>
            <a:r>
              <a:rPr lang="cs-CZ" dirty="0" err="1"/>
              <a:t>Južnej</a:t>
            </a:r>
            <a:r>
              <a:rPr lang="cs-CZ" dirty="0"/>
              <a:t> Kalifornie (USC </a:t>
            </a:r>
            <a:r>
              <a:rPr lang="cs-CZ" dirty="0" err="1"/>
              <a:t>Shoah</a:t>
            </a:r>
            <a:r>
              <a:rPr lang="cs-CZ" dirty="0"/>
              <a:t> </a:t>
            </a:r>
            <a:r>
              <a:rPr lang="cs-CZ" dirty="0" err="1"/>
              <a:t>Foundation</a:t>
            </a:r>
            <a:r>
              <a:rPr lang="cs-CZ" dirty="0"/>
              <a:t> </a:t>
            </a:r>
            <a:r>
              <a:rPr lang="cs-CZ" dirty="0" err="1"/>
              <a:t>Visual</a:t>
            </a:r>
            <a:r>
              <a:rPr lang="cs-CZ" dirty="0"/>
              <a:t> </a:t>
            </a:r>
            <a:r>
              <a:rPr lang="cs-CZ" dirty="0" err="1"/>
              <a:t>History</a:t>
            </a:r>
            <a:r>
              <a:rPr lang="cs-CZ" dirty="0"/>
              <a:t> Archive).</a:t>
            </a:r>
          </a:p>
          <a:p>
            <a:r>
              <a:rPr lang="cs-CZ" dirty="0" err="1"/>
              <a:t>prístup</a:t>
            </a:r>
            <a:r>
              <a:rPr lang="cs-CZ" dirty="0"/>
              <a:t> </a:t>
            </a:r>
            <a:r>
              <a:rPr lang="cs-CZ" dirty="0" err="1"/>
              <a:t>učiteľov</a:t>
            </a:r>
            <a:r>
              <a:rPr lang="cs-CZ" dirty="0"/>
              <a:t>, </a:t>
            </a:r>
            <a:r>
              <a:rPr lang="cs-CZ" dirty="0" err="1"/>
              <a:t>študentov</a:t>
            </a:r>
            <a:r>
              <a:rPr lang="cs-CZ" dirty="0"/>
              <a:t> a </a:t>
            </a:r>
            <a:r>
              <a:rPr lang="cs-CZ" dirty="0" err="1"/>
              <a:t>bádateľov</a:t>
            </a:r>
            <a:r>
              <a:rPr lang="cs-CZ" dirty="0"/>
              <a:t> k </a:t>
            </a:r>
            <a:r>
              <a:rPr lang="cs-CZ" dirty="0" err="1"/>
              <a:t>viac</a:t>
            </a:r>
            <a:r>
              <a:rPr lang="cs-CZ" dirty="0"/>
              <a:t> </a:t>
            </a:r>
            <a:r>
              <a:rPr lang="cs-CZ" dirty="0" err="1"/>
              <a:t>ako</a:t>
            </a:r>
            <a:r>
              <a:rPr lang="cs-CZ" dirty="0"/>
              <a:t> 1 500 životným </a:t>
            </a:r>
            <a:r>
              <a:rPr lang="cs-CZ" dirty="0" err="1"/>
              <a:t>príbehom</a:t>
            </a:r>
            <a:r>
              <a:rPr lang="cs-CZ" dirty="0"/>
              <a:t>, </a:t>
            </a:r>
            <a:r>
              <a:rPr lang="cs-CZ" dirty="0" err="1"/>
              <a:t>svedectvám</a:t>
            </a:r>
            <a:r>
              <a:rPr lang="cs-CZ" dirty="0"/>
              <a:t> </a:t>
            </a:r>
            <a:r>
              <a:rPr lang="cs-CZ" dirty="0" err="1"/>
              <a:t>preživších</a:t>
            </a:r>
            <a:r>
              <a:rPr lang="cs-CZ" dirty="0"/>
              <a:t> a </a:t>
            </a:r>
            <a:r>
              <a:rPr lang="cs-CZ" dirty="0" err="1"/>
              <a:t>svedkov</a:t>
            </a:r>
            <a:r>
              <a:rPr lang="cs-CZ" dirty="0"/>
              <a:t> holokaustu a </a:t>
            </a:r>
            <a:r>
              <a:rPr lang="cs-CZ" dirty="0" err="1"/>
              <a:t>genocíd</a:t>
            </a:r>
            <a:r>
              <a:rPr lang="cs-CZ" dirty="0"/>
              <a:t> uložených </a:t>
            </a:r>
            <a:r>
              <a:rPr lang="cs-CZ" dirty="0" err="1"/>
              <a:t>vo</a:t>
            </a:r>
            <a:r>
              <a:rPr lang="cs-CZ" dirty="0"/>
              <a:t> </a:t>
            </a:r>
            <a:r>
              <a:rPr lang="cs-CZ" dirty="0" err="1"/>
              <a:t>forme</a:t>
            </a:r>
            <a:r>
              <a:rPr lang="cs-CZ" dirty="0"/>
              <a:t> </a:t>
            </a:r>
            <a:r>
              <a:rPr lang="cs-CZ" dirty="0" err="1"/>
              <a:t>rozhovorov</a:t>
            </a:r>
            <a:endParaRPr lang="cs-CZ" dirty="0"/>
          </a:p>
          <a:p>
            <a:r>
              <a:rPr lang="cs-CZ" dirty="0"/>
              <a:t>cca 55 000 </a:t>
            </a:r>
            <a:r>
              <a:rPr lang="cs-CZ" dirty="0" err="1"/>
              <a:t>nahrávok</a:t>
            </a:r>
            <a:r>
              <a:rPr lang="cs-CZ" dirty="0"/>
              <a:t> </a:t>
            </a:r>
            <a:r>
              <a:rPr lang="cs-CZ" dirty="0" err="1"/>
              <a:t>rozhovorov</a:t>
            </a:r>
            <a:r>
              <a:rPr lang="cs-CZ" dirty="0"/>
              <a:t> v Archíve </a:t>
            </a:r>
            <a:r>
              <a:rPr lang="cs-CZ" dirty="0" err="1"/>
              <a:t>vizuálnej</a:t>
            </a:r>
            <a:r>
              <a:rPr lang="cs-CZ" dirty="0"/>
              <a:t> </a:t>
            </a:r>
            <a:r>
              <a:rPr lang="cs-CZ" dirty="0" err="1"/>
              <a:t>histórie</a:t>
            </a:r>
            <a:r>
              <a:rPr lang="cs-CZ" dirty="0"/>
              <a:t> </a:t>
            </a:r>
            <a:r>
              <a:rPr lang="cs-CZ" dirty="0" err="1"/>
              <a:t>Nadácie</a:t>
            </a:r>
            <a:r>
              <a:rPr lang="cs-CZ" dirty="0"/>
              <a:t> </a:t>
            </a:r>
            <a:r>
              <a:rPr lang="cs-CZ" dirty="0" err="1"/>
              <a:t>Shoa</a:t>
            </a:r>
            <a:r>
              <a:rPr lang="cs-CZ" dirty="0"/>
              <a:t> USC – </a:t>
            </a:r>
            <a:r>
              <a:rPr lang="cs-CZ" dirty="0" err="1"/>
              <a:t>čaká</a:t>
            </a:r>
            <a:r>
              <a:rPr lang="cs-CZ" dirty="0"/>
              <a:t> na </a:t>
            </a:r>
            <a:r>
              <a:rPr lang="cs-CZ" dirty="0" err="1"/>
              <a:t>spracovanie</a:t>
            </a:r>
            <a:endParaRPr lang="cs-CZ" dirty="0"/>
          </a:p>
          <a:p>
            <a:r>
              <a:rPr lang="cs-CZ" dirty="0"/>
              <a:t>vhodný na </a:t>
            </a:r>
            <a:r>
              <a:rPr lang="cs-CZ" dirty="0" err="1"/>
              <a:t>interdisciplinárne</a:t>
            </a:r>
            <a:r>
              <a:rPr lang="cs-CZ" dirty="0"/>
              <a:t> </a:t>
            </a:r>
            <a:r>
              <a:rPr lang="cs-CZ" dirty="0" err="1"/>
              <a:t>prepojenie</a:t>
            </a:r>
            <a:r>
              <a:rPr lang="cs-CZ" dirty="0"/>
              <a:t> a podklad </a:t>
            </a:r>
            <a:r>
              <a:rPr lang="cs-CZ" dirty="0" err="1"/>
              <a:t>pre</a:t>
            </a:r>
            <a:r>
              <a:rPr lang="cs-CZ" dirty="0"/>
              <a:t> </a:t>
            </a:r>
            <a:r>
              <a:rPr lang="cs-CZ" dirty="0" err="1"/>
              <a:t>spoluprácu</a:t>
            </a:r>
            <a:r>
              <a:rPr lang="cs-CZ" dirty="0"/>
              <a:t> </a:t>
            </a:r>
            <a:r>
              <a:rPr lang="cs-CZ" dirty="0" err="1"/>
              <a:t>odborníkov</a:t>
            </a:r>
            <a:r>
              <a:rPr lang="cs-CZ" dirty="0"/>
              <a:t> z oblasti </a:t>
            </a:r>
            <a:r>
              <a:rPr lang="cs-CZ" dirty="0" err="1"/>
              <a:t>histórie</a:t>
            </a:r>
            <a:r>
              <a:rPr lang="cs-CZ" dirty="0"/>
              <a:t> a výchovy k </a:t>
            </a:r>
            <a:r>
              <a:rPr lang="cs-CZ" dirty="0" err="1"/>
              <a:t>občianstvu</a:t>
            </a:r>
            <a:r>
              <a:rPr lang="cs-CZ" dirty="0"/>
              <a:t> (a jazykových </a:t>
            </a:r>
            <a:r>
              <a:rPr lang="cs-CZ" dirty="0" err="1"/>
              <a:t>predmetov</a:t>
            </a:r>
            <a:r>
              <a:rPr lang="cs-CZ" dirty="0"/>
              <a:t>)</a:t>
            </a:r>
          </a:p>
        </p:txBody>
      </p:sp>
    </p:spTree>
    <p:extLst>
      <p:ext uri="{BB962C8B-B14F-4D97-AF65-F5344CB8AC3E}">
        <p14:creationId xmlns:p14="http://schemas.microsoft.com/office/powerpoint/2010/main" val="145663900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D09208C-84FE-49E0-A7B2-F153CC52FAA6}"/>
              </a:ext>
            </a:extLst>
          </p:cNvPr>
          <p:cNvSpPr>
            <a:spLocks noGrp="1"/>
          </p:cNvSpPr>
          <p:nvPr>
            <p:ph type="title"/>
          </p:nvPr>
        </p:nvSpPr>
        <p:spPr/>
        <p:txBody>
          <a:bodyPr/>
          <a:lstStyle/>
          <a:p>
            <a:pPr algn="ctr"/>
            <a:r>
              <a:rPr lang="cs-CZ" dirty="0"/>
              <a:t>Aktivita s obrazovými materiály o kořenech nenávisti</a:t>
            </a:r>
          </a:p>
        </p:txBody>
      </p:sp>
      <p:sp>
        <p:nvSpPr>
          <p:cNvPr id="3" name="Zástupný obsah 2">
            <a:extLst>
              <a:ext uri="{FF2B5EF4-FFF2-40B4-BE49-F238E27FC236}">
                <a16:creationId xmlns:a16="http://schemas.microsoft.com/office/drawing/2014/main" id="{D83A27A1-0F33-4E4C-96BD-9FC7A2F5ABB6}"/>
              </a:ext>
            </a:extLst>
          </p:cNvPr>
          <p:cNvSpPr>
            <a:spLocks noGrp="1"/>
          </p:cNvSpPr>
          <p:nvPr>
            <p:ph idx="1"/>
          </p:nvPr>
        </p:nvSpPr>
        <p:spPr/>
        <p:txBody>
          <a:bodyPr/>
          <a:lstStyle/>
          <a:p>
            <a:pPr marL="0" indent="0">
              <a:buNone/>
            </a:pPr>
            <a:r>
              <a:rPr lang="cs-CZ" dirty="0"/>
              <a:t>Co vidíme na obrázku?</a:t>
            </a:r>
          </a:p>
          <a:p>
            <a:endParaRPr lang="cs-CZ" dirty="0"/>
          </a:p>
          <a:p>
            <a:r>
              <a:rPr lang="cs-CZ" dirty="0"/>
              <a:t>co dělají postavy na obrázku?</a:t>
            </a:r>
          </a:p>
          <a:p>
            <a:r>
              <a:rPr lang="cs-CZ" dirty="0"/>
              <a:t>jaký výraz mají osoby?</a:t>
            </a:r>
          </a:p>
          <a:p>
            <a:r>
              <a:rPr lang="cs-CZ" dirty="0"/>
              <a:t>jaké vlastnosti mají osoby?</a:t>
            </a:r>
          </a:p>
          <a:p>
            <a:r>
              <a:rPr lang="cs-CZ" dirty="0"/>
              <a:t>jaká je atmosféra obrázku?</a:t>
            </a:r>
          </a:p>
          <a:p>
            <a:r>
              <a:rPr lang="cs-CZ" dirty="0"/>
              <a:t>co ještě se na obrázku nachází a z jakého důvodu?</a:t>
            </a:r>
          </a:p>
          <a:p>
            <a:r>
              <a:rPr lang="cs-CZ" dirty="0"/>
              <a:t>Do jakého období by jste obrázky zařadili? </a:t>
            </a:r>
          </a:p>
          <a:p>
            <a:endParaRPr lang="cs-CZ" dirty="0"/>
          </a:p>
        </p:txBody>
      </p:sp>
    </p:spTree>
    <p:extLst>
      <p:ext uri="{BB962C8B-B14F-4D97-AF65-F5344CB8AC3E}">
        <p14:creationId xmlns:p14="http://schemas.microsoft.com/office/powerpoint/2010/main" val="69813771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CF84208-BA30-41AD-BC64-09F3145AAB75}"/>
              </a:ext>
            </a:extLst>
          </p:cNvPr>
          <p:cNvSpPr>
            <a:spLocks noGrp="1"/>
          </p:cNvSpPr>
          <p:nvPr>
            <p:ph type="title"/>
          </p:nvPr>
        </p:nvSpPr>
        <p:spPr/>
        <p:txBody>
          <a:bodyPr/>
          <a:lstStyle/>
          <a:p>
            <a:pPr algn="ctr"/>
            <a:r>
              <a:rPr lang="cs-CZ" dirty="0"/>
              <a:t>Co vidíme na obrázku? (1)</a:t>
            </a:r>
          </a:p>
        </p:txBody>
      </p:sp>
      <p:pic>
        <p:nvPicPr>
          <p:cNvPr id="5" name="Zástupný obsah 4">
            <a:extLst>
              <a:ext uri="{FF2B5EF4-FFF2-40B4-BE49-F238E27FC236}">
                <a16:creationId xmlns:a16="http://schemas.microsoft.com/office/drawing/2014/main" id="{F0E566B0-91FD-469E-A02D-C05E4F5C6BFD}"/>
              </a:ext>
            </a:extLst>
          </p:cNvPr>
          <p:cNvPicPr>
            <a:picLocks noGrp="1" noChangeAspect="1"/>
          </p:cNvPicPr>
          <p:nvPr>
            <p:ph idx="1"/>
          </p:nvPr>
        </p:nvPicPr>
        <p:blipFill rotWithShape="1">
          <a:blip r:embed="rId2"/>
          <a:srcRect l="36897" t="36849" r="37400" b="9272"/>
          <a:stretch/>
        </p:blipFill>
        <p:spPr>
          <a:xfrm>
            <a:off x="1757916" y="1249326"/>
            <a:ext cx="4550735" cy="5365974"/>
          </a:xfrm>
        </p:spPr>
      </p:pic>
      <p:pic>
        <p:nvPicPr>
          <p:cNvPr id="6" name="Obrázek 5">
            <a:extLst>
              <a:ext uri="{FF2B5EF4-FFF2-40B4-BE49-F238E27FC236}">
                <a16:creationId xmlns:a16="http://schemas.microsoft.com/office/drawing/2014/main" id="{A91BFC05-EA1E-4F75-ABB4-5F4E150FAECF}"/>
              </a:ext>
            </a:extLst>
          </p:cNvPr>
          <p:cNvPicPr>
            <a:picLocks noChangeAspect="1"/>
          </p:cNvPicPr>
          <p:nvPr/>
        </p:nvPicPr>
        <p:blipFill rotWithShape="1">
          <a:blip r:embed="rId3"/>
          <a:srcRect l="31047" t="52868" r="31018" b="25272"/>
          <a:stretch/>
        </p:blipFill>
        <p:spPr>
          <a:xfrm>
            <a:off x="7081282" y="3182717"/>
            <a:ext cx="4625163" cy="1499191"/>
          </a:xfrm>
          <a:prstGeom prst="rect">
            <a:avLst/>
          </a:prstGeom>
        </p:spPr>
      </p:pic>
    </p:spTree>
    <p:extLst>
      <p:ext uri="{BB962C8B-B14F-4D97-AF65-F5344CB8AC3E}">
        <p14:creationId xmlns:p14="http://schemas.microsoft.com/office/powerpoint/2010/main" val="349163313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C1BD2F2-7CA7-438A-BF00-AE73362D3301}"/>
              </a:ext>
            </a:extLst>
          </p:cNvPr>
          <p:cNvSpPr>
            <a:spLocks noGrp="1"/>
          </p:cNvSpPr>
          <p:nvPr>
            <p:ph type="title"/>
          </p:nvPr>
        </p:nvSpPr>
        <p:spPr/>
        <p:txBody>
          <a:bodyPr/>
          <a:lstStyle/>
          <a:p>
            <a:pPr algn="ctr"/>
            <a:r>
              <a:rPr lang="cs-CZ" dirty="0"/>
              <a:t>Co vidíme na obrázku? (2)</a:t>
            </a:r>
          </a:p>
        </p:txBody>
      </p:sp>
      <p:pic>
        <p:nvPicPr>
          <p:cNvPr id="6" name="Obrázek 5">
            <a:extLst>
              <a:ext uri="{FF2B5EF4-FFF2-40B4-BE49-F238E27FC236}">
                <a16:creationId xmlns:a16="http://schemas.microsoft.com/office/drawing/2014/main" id="{A898D196-8FFE-4BDB-B0EC-832C002E0215}"/>
              </a:ext>
            </a:extLst>
          </p:cNvPr>
          <p:cNvPicPr>
            <a:picLocks noChangeAspect="1"/>
          </p:cNvPicPr>
          <p:nvPr/>
        </p:nvPicPr>
        <p:blipFill rotWithShape="1">
          <a:blip r:embed="rId2"/>
          <a:srcRect l="31047" t="52868" r="31018" b="25272"/>
          <a:stretch/>
        </p:blipFill>
        <p:spPr>
          <a:xfrm>
            <a:off x="6746776" y="2626243"/>
            <a:ext cx="5445224" cy="1765004"/>
          </a:xfrm>
          <a:prstGeom prst="rect">
            <a:avLst/>
          </a:prstGeom>
        </p:spPr>
      </p:pic>
      <p:sp>
        <p:nvSpPr>
          <p:cNvPr id="8" name="Zástupný obsah 7">
            <a:extLst>
              <a:ext uri="{FF2B5EF4-FFF2-40B4-BE49-F238E27FC236}">
                <a16:creationId xmlns:a16="http://schemas.microsoft.com/office/drawing/2014/main" id="{24EF31EE-682D-411C-84A3-D85E48A1E74A}"/>
              </a:ext>
            </a:extLst>
          </p:cNvPr>
          <p:cNvSpPr>
            <a:spLocks noGrp="1"/>
          </p:cNvSpPr>
          <p:nvPr>
            <p:ph idx="1"/>
          </p:nvPr>
        </p:nvSpPr>
        <p:spPr/>
        <p:txBody>
          <a:bodyPr/>
          <a:lstStyle/>
          <a:p>
            <a:endParaRPr lang="cs-CZ"/>
          </a:p>
        </p:txBody>
      </p:sp>
      <p:pic>
        <p:nvPicPr>
          <p:cNvPr id="10" name="Obrázek 9">
            <a:extLst>
              <a:ext uri="{FF2B5EF4-FFF2-40B4-BE49-F238E27FC236}">
                <a16:creationId xmlns:a16="http://schemas.microsoft.com/office/drawing/2014/main" id="{AE0A9356-FF71-46EA-87A1-579C198A530A}"/>
              </a:ext>
            </a:extLst>
          </p:cNvPr>
          <p:cNvPicPr>
            <a:picLocks noChangeAspect="1"/>
          </p:cNvPicPr>
          <p:nvPr/>
        </p:nvPicPr>
        <p:blipFill rotWithShape="1">
          <a:blip r:embed="rId3"/>
          <a:srcRect l="30610" t="32713" r="33460" b="13488"/>
          <a:stretch/>
        </p:blipFill>
        <p:spPr>
          <a:xfrm>
            <a:off x="276447" y="1297172"/>
            <a:ext cx="6368902" cy="5364098"/>
          </a:xfrm>
          <a:prstGeom prst="rect">
            <a:avLst/>
          </a:prstGeom>
        </p:spPr>
      </p:pic>
    </p:spTree>
    <p:extLst>
      <p:ext uri="{BB962C8B-B14F-4D97-AF65-F5344CB8AC3E}">
        <p14:creationId xmlns:p14="http://schemas.microsoft.com/office/powerpoint/2010/main" val="144722678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45F87E5-82E9-4B1F-96E2-24BFF5C60AF6}"/>
              </a:ext>
            </a:extLst>
          </p:cNvPr>
          <p:cNvSpPr>
            <a:spLocks noGrp="1"/>
          </p:cNvSpPr>
          <p:nvPr>
            <p:ph type="title"/>
          </p:nvPr>
        </p:nvSpPr>
        <p:spPr/>
        <p:txBody>
          <a:bodyPr/>
          <a:lstStyle/>
          <a:p>
            <a:pPr algn="ctr"/>
            <a:r>
              <a:rPr lang="cs-CZ" dirty="0"/>
              <a:t>Co vidíme na obrázku? (3)</a:t>
            </a:r>
          </a:p>
        </p:txBody>
      </p:sp>
      <p:pic>
        <p:nvPicPr>
          <p:cNvPr id="5" name="Obrázek 4">
            <a:extLst>
              <a:ext uri="{FF2B5EF4-FFF2-40B4-BE49-F238E27FC236}">
                <a16:creationId xmlns:a16="http://schemas.microsoft.com/office/drawing/2014/main" id="{FEC00699-03CF-4D66-B97C-049B49B6E15A}"/>
              </a:ext>
            </a:extLst>
          </p:cNvPr>
          <p:cNvPicPr>
            <a:picLocks noChangeAspect="1"/>
          </p:cNvPicPr>
          <p:nvPr/>
        </p:nvPicPr>
        <p:blipFill rotWithShape="1">
          <a:blip r:embed="rId2"/>
          <a:srcRect l="34099" t="23566" r="35378" b="21551"/>
          <a:stretch/>
        </p:blipFill>
        <p:spPr>
          <a:xfrm>
            <a:off x="242776" y="1374276"/>
            <a:ext cx="5348175" cy="5409296"/>
          </a:xfrm>
          <a:prstGeom prst="rect">
            <a:avLst/>
          </a:prstGeom>
        </p:spPr>
      </p:pic>
      <p:pic>
        <p:nvPicPr>
          <p:cNvPr id="6" name="Zástupný obsah 5">
            <a:extLst>
              <a:ext uri="{FF2B5EF4-FFF2-40B4-BE49-F238E27FC236}">
                <a16:creationId xmlns:a16="http://schemas.microsoft.com/office/drawing/2014/main" id="{602936AB-ACCD-447E-BA95-52EB5694D978}"/>
              </a:ext>
            </a:extLst>
          </p:cNvPr>
          <p:cNvPicPr>
            <a:picLocks noGrp="1" noChangeAspect="1"/>
          </p:cNvPicPr>
          <p:nvPr>
            <p:ph idx="1"/>
          </p:nvPr>
        </p:nvPicPr>
        <p:blipFill rotWithShape="1">
          <a:blip r:embed="rId3"/>
          <a:srcRect l="31047" t="52868" r="31018" b="25272"/>
          <a:stretch/>
        </p:blipFill>
        <p:spPr>
          <a:xfrm>
            <a:off x="6006331" y="3312041"/>
            <a:ext cx="5703466" cy="1848721"/>
          </a:xfrm>
          <a:prstGeom prst="rect">
            <a:avLst/>
          </a:prstGeom>
        </p:spPr>
      </p:pic>
    </p:spTree>
    <p:extLst>
      <p:ext uri="{BB962C8B-B14F-4D97-AF65-F5344CB8AC3E}">
        <p14:creationId xmlns:p14="http://schemas.microsoft.com/office/powerpoint/2010/main" val="297191520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36D1E77-53E7-4FE9-BF63-60D259237FE1}"/>
              </a:ext>
            </a:extLst>
          </p:cNvPr>
          <p:cNvSpPr>
            <a:spLocks noGrp="1"/>
          </p:cNvSpPr>
          <p:nvPr>
            <p:ph type="title"/>
          </p:nvPr>
        </p:nvSpPr>
        <p:spPr/>
        <p:txBody>
          <a:bodyPr/>
          <a:lstStyle/>
          <a:p>
            <a:pPr algn="ctr"/>
            <a:r>
              <a:rPr lang="cs-CZ" dirty="0"/>
              <a:t>Co vidíme na obrázku? (4)</a:t>
            </a:r>
          </a:p>
        </p:txBody>
      </p:sp>
      <p:pic>
        <p:nvPicPr>
          <p:cNvPr id="5" name="Obrázek 4">
            <a:extLst>
              <a:ext uri="{FF2B5EF4-FFF2-40B4-BE49-F238E27FC236}">
                <a16:creationId xmlns:a16="http://schemas.microsoft.com/office/drawing/2014/main" id="{967F7312-0B4A-4D5B-A6A9-DD4C0242AEED}"/>
              </a:ext>
            </a:extLst>
          </p:cNvPr>
          <p:cNvPicPr>
            <a:picLocks noChangeAspect="1"/>
          </p:cNvPicPr>
          <p:nvPr/>
        </p:nvPicPr>
        <p:blipFill rotWithShape="1">
          <a:blip r:embed="rId2"/>
          <a:srcRect l="31308" t="32868" r="32240" b="16589"/>
          <a:stretch/>
        </p:blipFill>
        <p:spPr>
          <a:xfrm>
            <a:off x="74428" y="1197087"/>
            <a:ext cx="7191154" cy="5608413"/>
          </a:xfrm>
          <a:prstGeom prst="rect">
            <a:avLst/>
          </a:prstGeom>
        </p:spPr>
      </p:pic>
      <p:pic>
        <p:nvPicPr>
          <p:cNvPr id="6" name="Zástupný obsah 5">
            <a:extLst>
              <a:ext uri="{FF2B5EF4-FFF2-40B4-BE49-F238E27FC236}">
                <a16:creationId xmlns:a16="http://schemas.microsoft.com/office/drawing/2014/main" id="{BF48FBBD-5B21-4916-B497-2596E4771867}"/>
              </a:ext>
            </a:extLst>
          </p:cNvPr>
          <p:cNvPicPr>
            <a:picLocks noGrp="1" noChangeAspect="1"/>
          </p:cNvPicPr>
          <p:nvPr>
            <p:ph idx="1"/>
          </p:nvPr>
        </p:nvPicPr>
        <p:blipFill rotWithShape="1">
          <a:blip r:embed="rId3"/>
          <a:srcRect l="31047" t="52868" r="31018" b="25272"/>
          <a:stretch/>
        </p:blipFill>
        <p:spPr>
          <a:xfrm>
            <a:off x="7061001" y="2795508"/>
            <a:ext cx="5056571" cy="1639037"/>
          </a:xfrm>
          <a:prstGeom prst="rect">
            <a:avLst/>
          </a:prstGeom>
        </p:spPr>
      </p:pic>
    </p:spTree>
    <p:extLst>
      <p:ext uri="{BB962C8B-B14F-4D97-AF65-F5344CB8AC3E}">
        <p14:creationId xmlns:p14="http://schemas.microsoft.com/office/powerpoint/2010/main" val="313844380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E89944C-665C-4B76-98B7-AC68ECA5D0BB}"/>
              </a:ext>
            </a:extLst>
          </p:cNvPr>
          <p:cNvSpPr>
            <a:spLocks noGrp="1"/>
          </p:cNvSpPr>
          <p:nvPr>
            <p:ph type="title"/>
          </p:nvPr>
        </p:nvSpPr>
        <p:spPr/>
        <p:txBody>
          <a:bodyPr/>
          <a:lstStyle/>
          <a:p>
            <a:pPr algn="ctr"/>
            <a:r>
              <a:rPr lang="cs-CZ" dirty="0"/>
              <a:t>Co vidíme na obrázku? (5)</a:t>
            </a:r>
          </a:p>
        </p:txBody>
      </p:sp>
      <p:pic>
        <p:nvPicPr>
          <p:cNvPr id="5" name="Zástupný obsah 4">
            <a:extLst>
              <a:ext uri="{FF2B5EF4-FFF2-40B4-BE49-F238E27FC236}">
                <a16:creationId xmlns:a16="http://schemas.microsoft.com/office/drawing/2014/main" id="{5A105B06-ED00-4555-9E58-BA4C3C597C23}"/>
              </a:ext>
            </a:extLst>
          </p:cNvPr>
          <p:cNvPicPr>
            <a:picLocks noGrp="1" noChangeAspect="1"/>
          </p:cNvPicPr>
          <p:nvPr>
            <p:ph idx="1"/>
          </p:nvPr>
        </p:nvPicPr>
        <p:blipFill rotWithShape="1">
          <a:blip r:embed="rId2"/>
          <a:srcRect l="37446" t="39658" r="40837" b="12694"/>
          <a:stretch/>
        </p:blipFill>
        <p:spPr>
          <a:xfrm>
            <a:off x="838200" y="1318433"/>
            <a:ext cx="4380613" cy="5406453"/>
          </a:xfrm>
        </p:spPr>
      </p:pic>
      <p:pic>
        <p:nvPicPr>
          <p:cNvPr id="6" name="Obrázek 5">
            <a:extLst>
              <a:ext uri="{FF2B5EF4-FFF2-40B4-BE49-F238E27FC236}">
                <a16:creationId xmlns:a16="http://schemas.microsoft.com/office/drawing/2014/main" id="{D42BE342-DAE3-4D97-B8DE-6B23BFCD0E88}"/>
              </a:ext>
            </a:extLst>
          </p:cNvPr>
          <p:cNvPicPr>
            <a:picLocks noChangeAspect="1"/>
          </p:cNvPicPr>
          <p:nvPr/>
        </p:nvPicPr>
        <p:blipFill rotWithShape="1">
          <a:blip r:embed="rId3"/>
          <a:srcRect l="31047" t="52868" r="31018" b="25272"/>
          <a:stretch/>
        </p:blipFill>
        <p:spPr>
          <a:xfrm>
            <a:off x="6283842" y="2590304"/>
            <a:ext cx="5174932" cy="1677392"/>
          </a:xfrm>
          <a:prstGeom prst="rect">
            <a:avLst/>
          </a:prstGeom>
        </p:spPr>
      </p:pic>
    </p:spTree>
    <p:extLst>
      <p:ext uri="{BB962C8B-B14F-4D97-AF65-F5344CB8AC3E}">
        <p14:creationId xmlns:p14="http://schemas.microsoft.com/office/powerpoint/2010/main" val="134871346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FB6A809-706F-4189-9109-05A509BAF580}"/>
              </a:ext>
            </a:extLst>
          </p:cNvPr>
          <p:cNvSpPr>
            <a:spLocks noGrp="1"/>
          </p:cNvSpPr>
          <p:nvPr>
            <p:ph type="title"/>
          </p:nvPr>
        </p:nvSpPr>
        <p:spPr/>
        <p:txBody>
          <a:bodyPr/>
          <a:lstStyle/>
          <a:p>
            <a:pPr algn="ctr"/>
            <a:r>
              <a:rPr lang="cs-CZ" dirty="0"/>
              <a:t>Co vidíme na obrázku? (6)</a:t>
            </a:r>
          </a:p>
        </p:txBody>
      </p:sp>
      <p:pic>
        <p:nvPicPr>
          <p:cNvPr id="7" name="Obrázek 6">
            <a:extLst>
              <a:ext uri="{FF2B5EF4-FFF2-40B4-BE49-F238E27FC236}">
                <a16:creationId xmlns:a16="http://schemas.microsoft.com/office/drawing/2014/main" id="{F31CA74E-C733-4A43-AD78-A6CBDF2A8A97}"/>
              </a:ext>
            </a:extLst>
          </p:cNvPr>
          <p:cNvPicPr>
            <a:picLocks noChangeAspect="1"/>
          </p:cNvPicPr>
          <p:nvPr/>
        </p:nvPicPr>
        <p:blipFill rotWithShape="1">
          <a:blip r:embed="rId2"/>
          <a:srcRect l="35843" t="22325" r="37384" b="22791"/>
          <a:stretch/>
        </p:blipFill>
        <p:spPr>
          <a:xfrm>
            <a:off x="466060" y="1233189"/>
            <a:ext cx="4561368" cy="5259686"/>
          </a:xfrm>
          <a:prstGeom prst="rect">
            <a:avLst/>
          </a:prstGeom>
        </p:spPr>
      </p:pic>
      <p:pic>
        <p:nvPicPr>
          <p:cNvPr id="13" name="Zástupný obsah 12">
            <a:extLst>
              <a:ext uri="{FF2B5EF4-FFF2-40B4-BE49-F238E27FC236}">
                <a16:creationId xmlns:a16="http://schemas.microsoft.com/office/drawing/2014/main" id="{878B43FD-667C-43BF-85DC-DCCFEEFD4810}"/>
              </a:ext>
            </a:extLst>
          </p:cNvPr>
          <p:cNvPicPr>
            <a:picLocks noGrp="1" noChangeAspect="1"/>
          </p:cNvPicPr>
          <p:nvPr>
            <p:ph idx="1"/>
          </p:nvPr>
        </p:nvPicPr>
        <p:blipFill rotWithShape="1">
          <a:blip r:embed="rId3"/>
          <a:srcRect l="31047" t="52868" r="31018" b="25272"/>
          <a:stretch/>
        </p:blipFill>
        <p:spPr>
          <a:xfrm>
            <a:off x="5590953" y="2954884"/>
            <a:ext cx="6204888" cy="2011252"/>
          </a:xfrm>
          <a:prstGeom prst="rect">
            <a:avLst/>
          </a:prstGeom>
        </p:spPr>
      </p:pic>
    </p:spTree>
    <p:extLst>
      <p:ext uri="{BB962C8B-B14F-4D97-AF65-F5344CB8AC3E}">
        <p14:creationId xmlns:p14="http://schemas.microsoft.com/office/powerpoint/2010/main" val="19076865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8728A5C-B595-4EF6-991C-95996C3FC498}"/>
              </a:ext>
            </a:extLst>
          </p:cNvPr>
          <p:cNvSpPr>
            <a:spLocks noGrp="1"/>
          </p:cNvSpPr>
          <p:nvPr>
            <p:ph type="title"/>
          </p:nvPr>
        </p:nvSpPr>
        <p:spPr/>
        <p:txBody>
          <a:bodyPr/>
          <a:lstStyle/>
          <a:p>
            <a:endParaRPr lang="cs-CZ"/>
          </a:p>
        </p:txBody>
      </p:sp>
      <p:graphicFrame>
        <p:nvGraphicFramePr>
          <p:cNvPr id="4" name="Zástupný obsah 3">
            <a:extLst>
              <a:ext uri="{FF2B5EF4-FFF2-40B4-BE49-F238E27FC236}">
                <a16:creationId xmlns:a16="http://schemas.microsoft.com/office/drawing/2014/main" id="{EBE8B142-ACCF-4A99-988F-3A1B64BED6A9}"/>
              </a:ext>
            </a:extLst>
          </p:cNvPr>
          <p:cNvGraphicFramePr>
            <a:graphicFrameLocks noGrp="1"/>
          </p:cNvGraphicFramePr>
          <p:nvPr>
            <p:ph idx="1"/>
            <p:extLst>
              <p:ext uri="{D42A27DB-BD31-4B8C-83A1-F6EECF244321}">
                <p14:modId xmlns:p14="http://schemas.microsoft.com/office/powerpoint/2010/main" val="797733100"/>
              </p:ext>
            </p:extLst>
          </p:nvPr>
        </p:nvGraphicFramePr>
        <p:xfrm>
          <a:off x="754912" y="365125"/>
          <a:ext cx="10598888" cy="1325563"/>
        </p:xfrm>
        <a:graphic>
          <a:graphicData uri="http://schemas.openxmlformats.org/drawingml/2006/table">
            <a:tbl>
              <a:tblPr firstRow="1" firstCol="1" bandRow="1">
                <a:tableStyleId>{5C22544A-7EE6-4342-B048-85BDC9FD1C3A}</a:tableStyleId>
              </a:tblPr>
              <a:tblGrid>
                <a:gridCol w="10598888">
                  <a:extLst>
                    <a:ext uri="{9D8B030D-6E8A-4147-A177-3AD203B41FA5}">
                      <a16:colId xmlns:a16="http://schemas.microsoft.com/office/drawing/2014/main" val="542584560"/>
                    </a:ext>
                  </a:extLst>
                </a:gridCol>
              </a:tblGrid>
              <a:tr h="1325563">
                <a:tc>
                  <a:txBody>
                    <a:bodyPr/>
                    <a:lstStyle/>
                    <a:p>
                      <a:pPr indent="457200" algn="ctr">
                        <a:lnSpc>
                          <a:spcPct val="150000"/>
                        </a:lnSpc>
                      </a:pPr>
                      <a:r>
                        <a:rPr lang="cs-CZ" sz="2400" dirty="0">
                          <a:effectLst/>
                        </a:rPr>
                        <a:t>Znesvěcování hostií – bohovražda           Rituální vražda      Spojenectví s ďáblem       </a:t>
                      </a:r>
                      <a:r>
                        <a:rPr lang="cs-CZ" sz="2400" dirty="0" err="1">
                          <a:effectLst/>
                        </a:rPr>
                        <a:t>Zpřísahání</a:t>
                      </a:r>
                      <a:r>
                        <a:rPr lang="cs-CZ" sz="2400" dirty="0">
                          <a:effectLst/>
                        </a:rPr>
                        <a:t>        </a:t>
                      </a:r>
                      <a:r>
                        <a:rPr lang="cs-CZ" sz="2400" dirty="0" err="1">
                          <a:effectLst/>
                        </a:rPr>
                        <a:t>Judensau</a:t>
                      </a:r>
                      <a:endParaRPr lang="cs-CZ" sz="2400" dirty="0">
                        <a:effectLst/>
                        <a:latin typeface="Verdana" panose="020B0604030504040204" pitchFamily="34"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2214472630"/>
                  </a:ext>
                </a:extLst>
              </a:tr>
            </a:tbl>
          </a:graphicData>
        </a:graphic>
      </p:graphicFrame>
      <p:sp>
        <p:nvSpPr>
          <p:cNvPr id="5" name="Rectangle 1">
            <a:extLst>
              <a:ext uri="{FF2B5EF4-FFF2-40B4-BE49-F238E27FC236}">
                <a16:creationId xmlns:a16="http://schemas.microsoft.com/office/drawing/2014/main" id="{BC3D93A5-E80E-44E7-8CED-772230E1CF6A}"/>
              </a:ext>
            </a:extLst>
          </p:cNvPr>
          <p:cNvSpPr>
            <a:spLocks noChangeArrowheads="1"/>
          </p:cNvSpPr>
          <p:nvPr/>
        </p:nvSpPr>
        <p:spPr bwMode="auto">
          <a:xfrm>
            <a:off x="422431" y="1489570"/>
            <a:ext cx="11769569" cy="40934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indent="45720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457200" algn="l" defTabSz="914400" rtl="0" eaLnBrk="0" fontAlgn="base" latinLnBrk="0" hangingPunct="0">
              <a:lnSpc>
                <a:spcPct val="100000"/>
              </a:lnSpc>
              <a:spcBef>
                <a:spcPct val="0"/>
              </a:spcBef>
              <a:spcAft>
                <a:spcPct val="0"/>
              </a:spcAft>
              <a:buClrTx/>
              <a:buSzTx/>
              <a:buFontTx/>
              <a:buChar char="•"/>
              <a:tabLst/>
            </a:pPr>
            <a:endParaRPr kumimoji="0" lang="cs-CZ" altLang="cs-CZ" sz="2000" b="0" i="0" u="none" strike="noStrike" cap="none" normalizeH="0" baseline="0" dirty="0">
              <a:ln>
                <a:noFill/>
              </a:ln>
              <a:solidFill>
                <a:srgbClr val="000000"/>
              </a:solidFill>
              <a:effectLst/>
              <a:latin typeface="Verdana" panose="020B0604030504040204" pitchFamily="34" charset="0"/>
              <a:ea typeface="MS Mincho" panose="02020609040205080304" pitchFamily="49" charset="-128"/>
              <a:cs typeface="Times New Roman" panose="02020603050405020304" pitchFamily="18" charset="0"/>
            </a:endParaRPr>
          </a:p>
          <a:p>
            <a:pPr marL="0" marR="0" lvl="0" indent="457200" algn="l" defTabSz="914400" rtl="0" eaLnBrk="0" fontAlgn="base" latinLnBrk="0" hangingPunct="0">
              <a:lnSpc>
                <a:spcPct val="100000"/>
              </a:lnSpc>
              <a:spcBef>
                <a:spcPct val="0"/>
              </a:spcBef>
              <a:spcAft>
                <a:spcPct val="0"/>
              </a:spcAft>
              <a:buClrTx/>
              <a:buSzTx/>
              <a:buFontTx/>
              <a:buChar char="•"/>
              <a:tabLst/>
            </a:pPr>
            <a:endParaRPr lang="cs-CZ" altLang="cs-CZ" sz="2000" dirty="0">
              <a:solidFill>
                <a:srgbClr val="000000"/>
              </a:solidFill>
              <a:latin typeface="Verdana" panose="020B0604030504040204" pitchFamily="34" charset="0"/>
              <a:ea typeface="MS Mincho" panose="02020609040205080304" pitchFamily="49" charset="-128"/>
              <a:cs typeface="Times New Roman" panose="02020603050405020304" pitchFamily="18" charset="0"/>
            </a:endParaRPr>
          </a:p>
          <a:p>
            <a:pPr marL="0" marR="0" lvl="0" indent="457200" algn="l" defTabSz="914400" rtl="0" eaLnBrk="0" fontAlgn="base" latinLnBrk="0" hangingPunct="0">
              <a:lnSpc>
                <a:spcPct val="100000"/>
              </a:lnSpc>
              <a:spcBef>
                <a:spcPct val="0"/>
              </a:spcBef>
              <a:spcAft>
                <a:spcPct val="0"/>
              </a:spcAft>
              <a:buClrTx/>
              <a:buSzTx/>
              <a:buFontTx/>
              <a:buChar char="•"/>
              <a:tabLst/>
            </a:pPr>
            <a:endParaRPr kumimoji="0" lang="cs-CZ" altLang="cs-CZ" sz="2000" b="0" i="0" u="none" strike="noStrike" cap="none" normalizeH="0" baseline="0" dirty="0">
              <a:ln>
                <a:noFill/>
              </a:ln>
              <a:solidFill>
                <a:srgbClr val="000000"/>
              </a:solidFill>
              <a:effectLst/>
              <a:latin typeface="Verdana" panose="020B0604030504040204" pitchFamily="34" charset="0"/>
              <a:ea typeface="MS Mincho" panose="02020609040205080304" pitchFamily="49" charset="-128"/>
              <a:cs typeface="Times New Roman" panose="02020603050405020304" pitchFamily="18" charset="0"/>
            </a:endParaRPr>
          </a:p>
          <a:p>
            <a:pPr marL="0" marR="0" lvl="0" indent="457200" algn="l" defTabSz="914400" rtl="0" eaLnBrk="0" fontAlgn="base" latinLnBrk="0" hangingPunct="0">
              <a:lnSpc>
                <a:spcPct val="100000"/>
              </a:lnSpc>
              <a:spcBef>
                <a:spcPct val="0"/>
              </a:spcBef>
              <a:spcAft>
                <a:spcPct val="0"/>
              </a:spcAft>
              <a:buClrTx/>
              <a:buSzTx/>
              <a:buFontTx/>
              <a:buChar char="•"/>
              <a:tabLst/>
            </a:pPr>
            <a:r>
              <a:rPr kumimoji="0" lang="cs-CZ" altLang="cs-CZ" sz="2000" b="0" i="0" u="none" strike="noStrike" cap="none" normalizeH="0" baseline="0" dirty="0">
                <a:ln>
                  <a:noFill/>
                </a:ln>
                <a:solidFill>
                  <a:srgbClr val="000000"/>
                </a:solidFill>
                <a:effectLst/>
                <a:latin typeface="Verdana" panose="020B0604030504040204" pitchFamily="34" charset="0"/>
                <a:ea typeface="MS Mincho" panose="02020609040205080304" pitchFamily="49" charset="-128"/>
                <a:cs typeface="Times New Roman" panose="02020603050405020304" pitchFamily="18" charset="0"/>
              </a:rPr>
              <a:t>Přiřaďte hesla k historickým obrázkům.</a:t>
            </a:r>
          </a:p>
          <a:p>
            <a:pPr marR="0" lvl="0" indent="0" algn="l" defTabSz="914400" rtl="0" eaLnBrk="0" fontAlgn="base" latinLnBrk="0" hangingPunct="0">
              <a:lnSpc>
                <a:spcPct val="100000"/>
              </a:lnSpc>
              <a:spcBef>
                <a:spcPct val="0"/>
              </a:spcBef>
              <a:spcAft>
                <a:spcPct val="0"/>
              </a:spcAft>
              <a:buClrTx/>
              <a:buSzTx/>
              <a:tabLst/>
            </a:pPr>
            <a:endParaRPr kumimoji="0" lang="cs-CZ" altLang="cs-CZ" sz="2000" b="0" i="0" u="none" strike="noStrike" cap="none" normalizeH="0" baseline="0" dirty="0">
              <a:ln>
                <a:noFill/>
              </a:ln>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endParaRPr>
          </a:p>
          <a:p>
            <a:pPr marL="0" marR="0" lvl="0" indent="457200" algn="l" defTabSz="914400" rtl="0" eaLnBrk="0" fontAlgn="base" latinLnBrk="0" hangingPunct="0">
              <a:lnSpc>
                <a:spcPct val="100000"/>
              </a:lnSpc>
              <a:spcBef>
                <a:spcPct val="0"/>
              </a:spcBef>
              <a:spcAft>
                <a:spcPct val="0"/>
              </a:spcAft>
              <a:buClrTx/>
              <a:buSzTx/>
              <a:buFontTx/>
              <a:buChar char="•"/>
              <a:tabLst/>
            </a:pPr>
            <a:r>
              <a:rPr kumimoji="0" lang="cs-CZ" altLang="cs-CZ" sz="2000" b="0" i="0" u="none" strike="noStrike" cap="none" normalizeH="0" baseline="0" dirty="0">
                <a:ln>
                  <a:noFill/>
                </a:ln>
                <a:solidFill>
                  <a:srgbClr val="000000"/>
                </a:solidFill>
                <a:effectLst/>
                <a:latin typeface="Verdana" panose="020B0604030504040204" pitchFamily="34" charset="0"/>
                <a:ea typeface="MS Mincho" panose="02020609040205080304" pitchFamily="49" charset="-128"/>
                <a:cs typeface="Times New Roman" panose="02020603050405020304" pitchFamily="18" charset="0"/>
              </a:rPr>
              <a:t>Které z obrázků ukazují nenávist vůči Židům (jako národu - antisemitismus) a které </a:t>
            </a:r>
          </a:p>
          <a:p>
            <a:pPr marR="0" lvl="0" indent="0" algn="l" defTabSz="914400" rtl="0" eaLnBrk="0" fontAlgn="base" latinLnBrk="0" hangingPunct="0">
              <a:lnSpc>
                <a:spcPct val="100000"/>
              </a:lnSpc>
              <a:spcBef>
                <a:spcPct val="0"/>
              </a:spcBef>
              <a:spcAft>
                <a:spcPct val="0"/>
              </a:spcAft>
              <a:buClrTx/>
              <a:buSzTx/>
              <a:tabLst/>
            </a:pPr>
            <a:r>
              <a:rPr kumimoji="0" lang="cs-CZ" altLang="cs-CZ" sz="2000" b="0" i="0" u="none" strike="noStrike" cap="none" normalizeH="0" baseline="0" dirty="0">
                <a:ln>
                  <a:noFill/>
                </a:ln>
                <a:solidFill>
                  <a:srgbClr val="000000"/>
                </a:solidFill>
                <a:effectLst/>
                <a:latin typeface="Verdana" panose="020B0604030504040204" pitchFamily="34" charset="0"/>
                <a:ea typeface="MS Mincho" panose="02020609040205080304" pitchFamily="49" charset="-128"/>
                <a:cs typeface="Times New Roman" panose="02020603050405020304" pitchFamily="18" charset="0"/>
              </a:rPr>
              <a:t>nenávist proti judaistickému náboženství (antijudaismus) ? </a:t>
            </a:r>
            <a:endParaRPr kumimoji="0" lang="cs-CZ" altLang="cs-CZ" sz="2000" b="0" i="0" u="none" strike="noStrike" cap="none" normalizeH="0" baseline="0" dirty="0">
              <a:ln>
                <a:noFill/>
              </a:ln>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endParaRPr>
          </a:p>
          <a:p>
            <a:pPr marL="0" marR="0" lvl="0" indent="457200" algn="l" defTabSz="914400" rtl="0" eaLnBrk="0" fontAlgn="base" latinLnBrk="0" hangingPunct="0">
              <a:lnSpc>
                <a:spcPct val="100000"/>
              </a:lnSpc>
              <a:spcBef>
                <a:spcPct val="0"/>
              </a:spcBef>
              <a:spcAft>
                <a:spcPct val="0"/>
              </a:spcAft>
              <a:buClrTx/>
              <a:buSzTx/>
              <a:buFontTx/>
              <a:buChar char="•"/>
              <a:tabLst/>
            </a:pPr>
            <a:endParaRPr kumimoji="0" lang="cs-CZ" altLang="cs-CZ" sz="2000" b="0" i="0" u="none" strike="noStrike" cap="none" normalizeH="0" baseline="0" dirty="0">
              <a:ln>
                <a:noFill/>
              </a:ln>
              <a:solidFill>
                <a:srgbClr val="000000"/>
              </a:solidFill>
              <a:effectLst/>
              <a:latin typeface="Verdana" panose="020B0604030504040204" pitchFamily="34" charset="0"/>
              <a:ea typeface="MS Mincho" panose="02020609040205080304" pitchFamily="49" charset="-128"/>
              <a:cs typeface="Times New Roman" panose="02020603050405020304" pitchFamily="18" charset="0"/>
            </a:endParaRPr>
          </a:p>
          <a:p>
            <a:pPr marL="0" marR="0" lvl="0" indent="457200" algn="l" defTabSz="914400" rtl="0" eaLnBrk="0" fontAlgn="base" latinLnBrk="0" hangingPunct="0">
              <a:lnSpc>
                <a:spcPct val="100000"/>
              </a:lnSpc>
              <a:spcBef>
                <a:spcPct val="0"/>
              </a:spcBef>
              <a:spcAft>
                <a:spcPct val="0"/>
              </a:spcAft>
              <a:buClrTx/>
              <a:buSzTx/>
              <a:buFontTx/>
              <a:buChar char="•"/>
              <a:tabLst/>
            </a:pPr>
            <a:endParaRPr lang="cs-CZ" altLang="cs-CZ" sz="2000" dirty="0">
              <a:solidFill>
                <a:srgbClr val="000000"/>
              </a:solidFill>
              <a:latin typeface="Verdana" panose="020B0604030504040204" pitchFamily="34" charset="0"/>
              <a:ea typeface="MS Mincho" panose="02020609040205080304" pitchFamily="49" charset="-128"/>
              <a:cs typeface="Times New Roman" panose="02020603050405020304" pitchFamily="18" charset="0"/>
            </a:endParaRPr>
          </a:p>
          <a:p>
            <a:pPr marL="0" marR="0" lvl="0" indent="457200" algn="l" defTabSz="914400" rtl="0" eaLnBrk="0" fontAlgn="base" latinLnBrk="0" hangingPunct="0">
              <a:lnSpc>
                <a:spcPct val="100000"/>
              </a:lnSpc>
              <a:spcBef>
                <a:spcPct val="0"/>
              </a:spcBef>
              <a:spcAft>
                <a:spcPct val="0"/>
              </a:spcAft>
              <a:buClrTx/>
              <a:buSzTx/>
              <a:buFontTx/>
              <a:buChar char="•"/>
              <a:tabLst/>
            </a:pPr>
            <a:r>
              <a:rPr kumimoji="0" lang="cs-CZ" altLang="cs-CZ" sz="2000" b="0" i="0" u="none" strike="noStrike" cap="none" normalizeH="0" baseline="0" dirty="0">
                <a:ln>
                  <a:noFill/>
                </a:ln>
                <a:solidFill>
                  <a:srgbClr val="000000"/>
                </a:solidFill>
                <a:effectLst/>
                <a:latin typeface="Verdana" panose="020B0604030504040204" pitchFamily="34" charset="0"/>
                <a:ea typeface="MS Mincho" panose="02020609040205080304" pitchFamily="49" charset="-128"/>
                <a:cs typeface="Times New Roman" panose="02020603050405020304" pitchFamily="18" charset="0"/>
              </a:rPr>
              <a:t>Jaké další mýty a předsudky jste o Židech slyšeli? </a:t>
            </a:r>
            <a:endParaRPr kumimoji="0" lang="cs-CZ" altLang="cs-CZ" sz="2000" b="0" i="0" u="none" strike="noStrike" cap="none" normalizeH="0" baseline="0" dirty="0">
              <a:ln>
                <a:noFill/>
              </a:ln>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endParaRPr>
          </a:p>
          <a:p>
            <a:pPr marL="0" marR="0" lvl="0" indent="457200" algn="l" defTabSz="914400" rtl="0" eaLnBrk="0" fontAlgn="base" latinLnBrk="0" hangingPunct="0">
              <a:lnSpc>
                <a:spcPct val="100000"/>
              </a:lnSpc>
              <a:spcBef>
                <a:spcPct val="0"/>
              </a:spcBef>
              <a:spcAft>
                <a:spcPct val="0"/>
              </a:spcAft>
              <a:buClrTx/>
              <a:buSzTx/>
              <a:buFontTx/>
              <a:buChar char="•"/>
              <a:tabLst/>
            </a:pPr>
            <a:r>
              <a:rPr kumimoji="0" lang="cs-CZ" altLang="cs-CZ" sz="2000" b="0" i="0" u="none" strike="noStrike" cap="none" normalizeH="0" baseline="0" dirty="0">
                <a:ln>
                  <a:noFill/>
                </a:ln>
                <a:solidFill>
                  <a:srgbClr val="000000"/>
                </a:solidFill>
                <a:effectLst/>
                <a:latin typeface="Verdana" panose="020B0604030504040204" pitchFamily="34" charset="0"/>
                <a:ea typeface="MS Mincho" panose="02020609040205080304" pitchFamily="49" charset="-128"/>
                <a:cs typeface="Times New Roman" panose="02020603050405020304" pitchFamily="18" charset="0"/>
              </a:rPr>
              <a:t>Proč a jak vznikaly předsudky o Židech?  Jak s předsudky souvisí oddělení městských </a:t>
            </a:r>
          </a:p>
          <a:p>
            <a:pPr marR="0" lvl="0" indent="0" algn="l" defTabSz="914400" rtl="0" eaLnBrk="0" fontAlgn="base" latinLnBrk="0" hangingPunct="0">
              <a:lnSpc>
                <a:spcPct val="100000"/>
              </a:lnSpc>
              <a:spcBef>
                <a:spcPct val="0"/>
              </a:spcBef>
              <a:spcAft>
                <a:spcPct val="0"/>
              </a:spcAft>
              <a:buClrTx/>
              <a:buSzTx/>
              <a:tabLst/>
            </a:pPr>
            <a:r>
              <a:rPr kumimoji="0" lang="cs-CZ" altLang="cs-CZ" sz="2000" b="0" i="0" u="none" strike="noStrike" cap="none" normalizeH="0" baseline="0" dirty="0">
                <a:ln>
                  <a:noFill/>
                </a:ln>
                <a:solidFill>
                  <a:srgbClr val="000000"/>
                </a:solidFill>
                <a:effectLst/>
                <a:latin typeface="Verdana" panose="020B0604030504040204" pitchFamily="34" charset="0"/>
                <a:ea typeface="MS Mincho" panose="02020609040205080304" pitchFamily="49" charset="-128"/>
                <a:cs typeface="Times New Roman" panose="02020603050405020304" pitchFamily="18" charset="0"/>
              </a:rPr>
              <a:t>čtvrtí – </a:t>
            </a:r>
            <a:r>
              <a:rPr kumimoji="0" lang="cs-CZ" altLang="cs-CZ" sz="2000" b="0" i="0" u="none" strike="noStrike" cap="none" normalizeH="0" baseline="0" dirty="0" err="1">
                <a:ln>
                  <a:noFill/>
                </a:ln>
                <a:solidFill>
                  <a:srgbClr val="000000"/>
                </a:solidFill>
                <a:effectLst/>
                <a:latin typeface="Verdana" panose="020B0604030504040204" pitchFamily="34" charset="0"/>
                <a:ea typeface="MS Mincho" panose="02020609040205080304" pitchFamily="49" charset="-128"/>
                <a:cs typeface="Times New Roman" panose="02020603050405020304" pitchFamily="18" charset="0"/>
              </a:rPr>
              <a:t>ghet</a:t>
            </a:r>
            <a:r>
              <a:rPr kumimoji="0" lang="cs-CZ" altLang="cs-CZ" sz="2000" b="0" i="0" u="none" strike="noStrike" cap="none" normalizeH="0" baseline="0" dirty="0">
                <a:ln>
                  <a:noFill/>
                </a:ln>
                <a:solidFill>
                  <a:srgbClr val="000000"/>
                </a:solidFill>
                <a:effectLst/>
                <a:latin typeface="Verdana" panose="020B0604030504040204" pitchFamily="34" charset="0"/>
                <a:ea typeface="MS Mincho" panose="02020609040205080304" pitchFamily="49" charset="-128"/>
                <a:cs typeface="Times New Roman" panose="02020603050405020304" pitchFamily="18" charset="0"/>
              </a:rPr>
              <a:t>? Diskutujte. </a:t>
            </a:r>
            <a:endParaRPr kumimoji="0" lang="cs-CZ" altLang="cs-CZ" sz="2000" b="0" i="0" u="none" strike="noStrike" cap="none" normalizeH="0" baseline="0" dirty="0">
              <a:ln>
                <a:noFill/>
              </a:ln>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endParaRPr>
          </a:p>
          <a:p>
            <a:pPr marL="0" marR="0" lvl="0" indent="457200" algn="l" defTabSz="914400" rtl="0" eaLnBrk="0" fontAlgn="base" latinLnBrk="0" hangingPunct="0">
              <a:lnSpc>
                <a:spcPct val="100000"/>
              </a:lnSpc>
              <a:spcBef>
                <a:spcPct val="0"/>
              </a:spcBef>
              <a:spcAft>
                <a:spcPct val="0"/>
              </a:spcAft>
              <a:buClrTx/>
              <a:buSzTx/>
              <a:buFontTx/>
              <a:buNone/>
              <a:tabLst/>
            </a:pPr>
            <a:endParaRPr kumimoji="0" lang="cs-CZ" altLang="cs-CZ" sz="20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72509375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8E8521E-80DE-4FCA-8C4A-7ABD6A7E5D98}"/>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7728FFB0-3071-4E87-916C-EE703055F8E5}"/>
              </a:ext>
            </a:extLst>
          </p:cNvPr>
          <p:cNvSpPr>
            <a:spLocks noGrp="1"/>
          </p:cNvSpPr>
          <p:nvPr>
            <p:ph idx="1"/>
          </p:nvPr>
        </p:nvSpPr>
        <p:spPr/>
        <p:txBody>
          <a:bodyPr/>
          <a:lstStyle/>
          <a:p>
            <a:endParaRPr lang="cs-CZ"/>
          </a:p>
        </p:txBody>
      </p:sp>
      <p:pic>
        <p:nvPicPr>
          <p:cNvPr id="4" name="Obrázek 3">
            <a:extLst>
              <a:ext uri="{FF2B5EF4-FFF2-40B4-BE49-F238E27FC236}">
                <a16:creationId xmlns:a16="http://schemas.microsoft.com/office/drawing/2014/main" id="{FB12493B-71B8-4B8E-B3A3-0EF5BC242A3C}"/>
              </a:ext>
            </a:extLst>
          </p:cNvPr>
          <p:cNvPicPr>
            <a:picLocks noChangeAspect="1"/>
          </p:cNvPicPr>
          <p:nvPr/>
        </p:nvPicPr>
        <p:blipFill rotWithShape="1">
          <a:blip r:embed="rId2"/>
          <a:srcRect l="22064" t="16744" r="24913" b="38450"/>
          <a:stretch/>
        </p:blipFill>
        <p:spPr>
          <a:xfrm>
            <a:off x="366270" y="450019"/>
            <a:ext cx="11266636" cy="5355358"/>
          </a:xfrm>
          <a:prstGeom prst="rect">
            <a:avLst/>
          </a:prstGeom>
        </p:spPr>
      </p:pic>
    </p:spTree>
    <p:extLst>
      <p:ext uri="{BB962C8B-B14F-4D97-AF65-F5344CB8AC3E}">
        <p14:creationId xmlns:p14="http://schemas.microsoft.com/office/powerpoint/2010/main" val="269597804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DD791B0-26D6-4858-85ED-3BA210209BCD}"/>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F098E3C6-108F-4714-8D2E-3D60F568136C}"/>
              </a:ext>
            </a:extLst>
          </p:cNvPr>
          <p:cNvSpPr>
            <a:spLocks noGrp="1"/>
          </p:cNvSpPr>
          <p:nvPr>
            <p:ph idx="1"/>
          </p:nvPr>
        </p:nvSpPr>
        <p:spPr/>
        <p:txBody>
          <a:bodyPr/>
          <a:lstStyle/>
          <a:p>
            <a:endParaRPr lang="cs-CZ"/>
          </a:p>
        </p:txBody>
      </p:sp>
      <p:pic>
        <p:nvPicPr>
          <p:cNvPr id="5" name="Obrázek 4">
            <a:extLst>
              <a:ext uri="{FF2B5EF4-FFF2-40B4-BE49-F238E27FC236}">
                <a16:creationId xmlns:a16="http://schemas.microsoft.com/office/drawing/2014/main" id="{89F09CBA-73ED-4B64-A6C8-A5F4CA0B947A}"/>
              </a:ext>
            </a:extLst>
          </p:cNvPr>
          <p:cNvPicPr>
            <a:picLocks noChangeAspect="1"/>
          </p:cNvPicPr>
          <p:nvPr/>
        </p:nvPicPr>
        <p:blipFill rotWithShape="1">
          <a:blip r:embed="rId2"/>
          <a:srcRect l="22151" t="18914" r="24913" b="11473"/>
          <a:stretch/>
        </p:blipFill>
        <p:spPr>
          <a:xfrm>
            <a:off x="1892596" y="227855"/>
            <a:ext cx="8963247" cy="6630145"/>
          </a:xfrm>
          <a:prstGeom prst="rect">
            <a:avLst/>
          </a:prstGeom>
        </p:spPr>
      </p:pic>
    </p:spTree>
    <p:extLst>
      <p:ext uri="{BB962C8B-B14F-4D97-AF65-F5344CB8AC3E}">
        <p14:creationId xmlns:p14="http://schemas.microsoft.com/office/powerpoint/2010/main" val="40288235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D352B8D-5B93-448F-916D-4A4E08DCF55A}"/>
              </a:ext>
            </a:extLst>
          </p:cNvPr>
          <p:cNvSpPr>
            <a:spLocks noGrp="1"/>
          </p:cNvSpPr>
          <p:nvPr>
            <p:ph type="title"/>
          </p:nvPr>
        </p:nvSpPr>
        <p:spPr/>
        <p:txBody>
          <a:bodyPr/>
          <a:lstStyle/>
          <a:p>
            <a:pPr algn="ctr"/>
            <a:r>
              <a:rPr lang="sk-SK" dirty="0"/>
              <a:t>Pamätníky ležia kdekoľvek: metóda </a:t>
            </a:r>
            <a:r>
              <a:rPr lang="sk-SK" dirty="0" err="1">
                <a:solidFill>
                  <a:schemeClr val="accent1"/>
                </a:solidFill>
              </a:rPr>
              <a:t>Iwalk</a:t>
            </a:r>
            <a:endParaRPr lang="cs-CZ" dirty="0">
              <a:solidFill>
                <a:schemeClr val="accent1"/>
              </a:solidFill>
            </a:endParaRPr>
          </a:p>
        </p:txBody>
      </p:sp>
      <p:sp>
        <p:nvSpPr>
          <p:cNvPr id="3" name="Zástupný obsah 2">
            <a:extLst>
              <a:ext uri="{FF2B5EF4-FFF2-40B4-BE49-F238E27FC236}">
                <a16:creationId xmlns:a16="http://schemas.microsoft.com/office/drawing/2014/main" id="{A8076D30-B40A-4F79-8AAE-D437DB173C98}"/>
              </a:ext>
            </a:extLst>
          </p:cNvPr>
          <p:cNvSpPr>
            <a:spLocks noGrp="1"/>
          </p:cNvSpPr>
          <p:nvPr>
            <p:ph idx="1"/>
          </p:nvPr>
        </p:nvSpPr>
        <p:spPr/>
        <p:txBody>
          <a:bodyPr>
            <a:normAutofit/>
          </a:bodyPr>
          <a:lstStyle/>
          <a:p>
            <a:r>
              <a:rPr lang="cs-CZ" dirty="0"/>
              <a:t>na </a:t>
            </a:r>
            <a:r>
              <a:rPr lang="cs-CZ" dirty="0" err="1"/>
              <a:t>konkrétnom</a:t>
            </a:r>
            <a:r>
              <a:rPr lang="cs-CZ" dirty="0"/>
              <a:t> </a:t>
            </a:r>
            <a:r>
              <a:rPr lang="cs-CZ" dirty="0" err="1"/>
              <a:t>mieste</a:t>
            </a:r>
            <a:r>
              <a:rPr lang="cs-CZ" dirty="0"/>
              <a:t>  - záznam </a:t>
            </a:r>
            <a:r>
              <a:rPr lang="cs-CZ" dirty="0" err="1"/>
              <a:t>príbehu</a:t>
            </a:r>
            <a:r>
              <a:rPr lang="cs-CZ" dirty="0"/>
              <a:t> </a:t>
            </a:r>
            <a:r>
              <a:rPr lang="cs-CZ" dirty="0" err="1"/>
              <a:t>preživších</a:t>
            </a:r>
            <a:endParaRPr lang="cs-CZ" dirty="0"/>
          </a:p>
          <a:p>
            <a:r>
              <a:rPr lang="cs-CZ" dirty="0"/>
              <a:t>typ </a:t>
            </a:r>
            <a:r>
              <a:rPr lang="cs-CZ" dirty="0" err="1"/>
              <a:t>digitálnych</a:t>
            </a:r>
            <a:r>
              <a:rPr lang="cs-CZ" dirty="0"/>
              <a:t> </a:t>
            </a:r>
            <a:r>
              <a:rPr lang="cs-CZ" dirty="0" err="1"/>
              <a:t>pamätníkov</a:t>
            </a:r>
            <a:r>
              <a:rPr lang="cs-CZ" dirty="0"/>
              <a:t> </a:t>
            </a:r>
          </a:p>
          <a:p>
            <a:pPr lvl="1"/>
            <a:r>
              <a:rPr lang="cs-CZ" dirty="0" err="1"/>
              <a:t>umožňujú</a:t>
            </a:r>
            <a:r>
              <a:rPr lang="cs-CZ" dirty="0"/>
              <a:t> flexibilitu, personalizované </a:t>
            </a:r>
            <a:r>
              <a:rPr lang="cs-CZ" dirty="0" err="1"/>
              <a:t>pripomínanie</a:t>
            </a:r>
            <a:r>
              <a:rPr lang="cs-CZ" dirty="0"/>
              <a:t> a </a:t>
            </a:r>
            <a:r>
              <a:rPr lang="cs-CZ" dirty="0" err="1"/>
              <a:t>reflektovanie</a:t>
            </a:r>
            <a:r>
              <a:rPr lang="cs-CZ" dirty="0"/>
              <a:t>, </a:t>
            </a:r>
            <a:r>
              <a:rPr lang="cs-CZ" dirty="0" err="1"/>
              <a:t>priestor</a:t>
            </a:r>
            <a:r>
              <a:rPr lang="cs-CZ" dirty="0"/>
              <a:t> </a:t>
            </a:r>
            <a:r>
              <a:rPr lang="cs-CZ" dirty="0" err="1"/>
              <a:t>pre</a:t>
            </a:r>
            <a:r>
              <a:rPr lang="cs-CZ" dirty="0"/>
              <a:t> </a:t>
            </a:r>
            <a:r>
              <a:rPr lang="cs-CZ" dirty="0" err="1"/>
              <a:t>vytváranie</a:t>
            </a:r>
            <a:r>
              <a:rPr lang="cs-CZ" dirty="0"/>
              <a:t> a </a:t>
            </a:r>
            <a:r>
              <a:rPr lang="cs-CZ" dirty="0" err="1"/>
              <a:t>upevňovanie</a:t>
            </a:r>
            <a:r>
              <a:rPr lang="cs-CZ" dirty="0"/>
              <a:t> </a:t>
            </a:r>
            <a:r>
              <a:rPr lang="cs-CZ" dirty="0" err="1"/>
              <a:t>pozitívnych</a:t>
            </a:r>
            <a:r>
              <a:rPr lang="cs-CZ" dirty="0"/>
              <a:t> </a:t>
            </a:r>
            <a:r>
              <a:rPr lang="cs-CZ" dirty="0" err="1"/>
              <a:t>postojov</a:t>
            </a:r>
            <a:r>
              <a:rPr lang="cs-CZ" dirty="0"/>
              <a:t> (</a:t>
            </a:r>
            <a:r>
              <a:rPr lang="cs-CZ" dirty="0" err="1"/>
              <a:t>orientácie</a:t>
            </a:r>
            <a:r>
              <a:rPr lang="cs-CZ" dirty="0"/>
              <a:t> na </a:t>
            </a:r>
            <a:r>
              <a:rPr lang="cs-CZ" dirty="0" err="1"/>
              <a:t>univerzálne</a:t>
            </a:r>
            <a:r>
              <a:rPr lang="cs-CZ" dirty="0"/>
              <a:t> </a:t>
            </a:r>
            <a:r>
              <a:rPr lang="cs-CZ" dirty="0" err="1"/>
              <a:t>ľudstvo</a:t>
            </a:r>
            <a:r>
              <a:rPr lang="cs-CZ" dirty="0"/>
              <a:t>, </a:t>
            </a:r>
            <a:r>
              <a:rPr lang="cs-CZ" dirty="0" err="1"/>
              <a:t>ohľad</a:t>
            </a:r>
            <a:r>
              <a:rPr lang="cs-CZ" dirty="0"/>
              <a:t> na </a:t>
            </a:r>
            <a:r>
              <a:rPr lang="cs-CZ" dirty="0" err="1"/>
              <a:t>ľudské</a:t>
            </a:r>
            <a:r>
              <a:rPr lang="cs-CZ" dirty="0"/>
              <a:t> práva, </a:t>
            </a:r>
            <a:r>
              <a:rPr lang="cs-CZ" dirty="0" err="1"/>
              <a:t>prevencia</a:t>
            </a:r>
            <a:r>
              <a:rPr lang="cs-CZ" dirty="0"/>
              <a:t> </a:t>
            </a:r>
            <a:r>
              <a:rPr lang="cs-CZ" dirty="0" err="1"/>
              <a:t>násilia</a:t>
            </a:r>
            <a:r>
              <a:rPr lang="cs-CZ" dirty="0"/>
              <a:t>, </a:t>
            </a:r>
            <a:r>
              <a:rPr lang="cs-CZ" dirty="0" err="1"/>
              <a:t>uprednostňovania</a:t>
            </a:r>
            <a:r>
              <a:rPr lang="cs-CZ" dirty="0"/>
              <a:t> </a:t>
            </a:r>
            <a:r>
              <a:rPr lang="cs-CZ" dirty="0" err="1"/>
              <a:t>ideológií</a:t>
            </a:r>
            <a:r>
              <a:rPr lang="cs-CZ" dirty="0"/>
              <a:t> apod.)</a:t>
            </a:r>
          </a:p>
          <a:p>
            <a:pPr marL="0" indent="0">
              <a:buNone/>
            </a:pPr>
            <a:endParaRPr lang="cs-CZ" dirty="0"/>
          </a:p>
          <a:p>
            <a:endParaRPr lang="cs-CZ" dirty="0"/>
          </a:p>
        </p:txBody>
      </p:sp>
    </p:spTree>
    <p:extLst>
      <p:ext uri="{BB962C8B-B14F-4D97-AF65-F5344CB8AC3E}">
        <p14:creationId xmlns:p14="http://schemas.microsoft.com/office/powerpoint/2010/main" val="235742954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p:txBody>
          <a:bodyPr>
            <a:normAutofit/>
          </a:bodyPr>
          <a:lstStyle/>
          <a:p>
            <a:r>
              <a:rPr lang="cs-CZ" sz="4000" dirty="0" err="1"/>
              <a:t>Ďakujem</a:t>
            </a:r>
            <a:r>
              <a:rPr lang="cs-CZ" sz="4000" dirty="0"/>
              <a:t> za pozornost.</a:t>
            </a:r>
          </a:p>
        </p:txBody>
      </p:sp>
      <p:sp>
        <p:nvSpPr>
          <p:cNvPr id="3" name="Podnadpis 2"/>
          <p:cNvSpPr>
            <a:spLocks noGrp="1"/>
          </p:cNvSpPr>
          <p:nvPr>
            <p:ph type="subTitle" idx="1"/>
          </p:nvPr>
        </p:nvSpPr>
        <p:spPr>
          <a:xfrm>
            <a:off x="1586753" y="3675885"/>
            <a:ext cx="9144000" cy="1655762"/>
          </a:xfrm>
        </p:spPr>
        <p:txBody>
          <a:bodyPr/>
          <a:lstStyle/>
          <a:p>
            <a:r>
              <a:rPr lang="cs-CZ" dirty="0"/>
              <a:t>lesnak@ped.muni.cz</a:t>
            </a:r>
          </a:p>
        </p:txBody>
      </p:sp>
    </p:spTree>
    <p:extLst>
      <p:ext uri="{BB962C8B-B14F-4D97-AF65-F5344CB8AC3E}">
        <p14:creationId xmlns:p14="http://schemas.microsoft.com/office/powerpoint/2010/main" val="40354088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A0CC001-FBBD-31AC-23CE-865B53FFB4FF}"/>
              </a:ext>
            </a:extLst>
          </p:cNvPr>
          <p:cNvSpPr>
            <a:spLocks noGrp="1"/>
          </p:cNvSpPr>
          <p:nvPr>
            <p:ph type="title"/>
          </p:nvPr>
        </p:nvSpPr>
        <p:spPr/>
        <p:txBody>
          <a:bodyPr/>
          <a:lstStyle/>
          <a:p>
            <a:r>
              <a:rPr lang="cs-CZ" dirty="0"/>
              <a:t>Etické aspekty </a:t>
            </a:r>
            <a:r>
              <a:rPr lang="cs-CZ" dirty="0" err="1"/>
              <a:t>svedectiev</a:t>
            </a:r>
            <a:r>
              <a:rPr lang="cs-CZ" dirty="0"/>
              <a:t> </a:t>
            </a:r>
            <a:r>
              <a:rPr lang="cs-CZ" dirty="0" err="1"/>
              <a:t>Iwitness</a:t>
            </a:r>
            <a:r>
              <a:rPr lang="cs-CZ" dirty="0"/>
              <a:t>  </a:t>
            </a:r>
          </a:p>
        </p:txBody>
      </p:sp>
      <p:sp>
        <p:nvSpPr>
          <p:cNvPr id="3" name="Zástupný obsah 2">
            <a:extLst>
              <a:ext uri="{FF2B5EF4-FFF2-40B4-BE49-F238E27FC236}">
                <a16:creationId xmlns:a16="http://schemas.microsoft.com/office/drawing/2014/main" id="{AAF3654F-FA88-99B0-9B86-8206F31B0822}"/>
              </a:ext>
            </a:extLst>
          </p:cNvPr>
          <p:cNvSpPr>
            <a:spLocks noGrp="1"/>
          </p:cNvSpPr>
          <p:nvPr>
            <p:ph idx="1"/>
          </p:nvPr>
        </p:nvSpPr>
        <p:spPr>
          <a:xfrm>
            <a:off x="838200" y="1825625"/>
            <a:ext cx="10515600" cy="817563"/>
          </a:xfrm>
        </p:spPr>
        <p:txBody>
          <a:bodyPr>
            <a:normAutofit/>
          </a:bodyPr>
          <a:lstStyle/>
          <a:p>
            <a:r>
              <a:rPr lang="cs-CZ" dirty="0"/>
              <a:t>Bioetické;  Etika </a:t>
            </a:r>
            <a:r>
              <a:rPr lang="cs-CZ" dirty="0" err="1"/>
              <a:t>strihu</a:t>
            </a:r>
            <a:endParaRPr lang="cs-CZ" dirty="0"/>
          </a:p>
        </p:txBody>
      </p:sp>
      <p:pic>
        <p:nvPicPr>
          <p:cNvPr id="5" name="Obrázek 4">
            <a:extLst>
              <a:ext uri="{FF2B5EF4-FFF2-40B4-BE49-F238E27FC236}">
                <a16:creationId xmlns:a16="http://schemas.microsoft.com/office/drawing/2014/main" id="{3EA8F112-7C82-52A3-C540-C59A6FAE9C40}"/>
              </a:ext>
            </a:extLst>
          </p:cNvPr>
          <p:cNvPicPr>
            <a:picLocks noChangeAspect="1"/>
          </p:cNvPicPr>
          <p:nvPr/>
        </p:nvPicPr>
        <p:blipFill rotWithShape="1">
          <a:blip r:embed="rId2"/>
          <a:srcRect l="7422" t="44167" r="46640" b="11944"/>
          <a:stretch/>
        </p:blipFill>
        <p:spPr>
          <a:xfrm>
            <a:off x="5286377" y="2643188"/>
            <a:ext cx="5600700" cy="3009900"/>
          </a:xfrm>
          <a:prstGeom prst="rect">
            <a:avLst/>
          </a:prstGeom>
        </p:spPr>
      </p:pic>
      <p:sp>
        <p:nvSpPr>
          <p:cNvPr id="7" name="TextovéPole 6">
            <a:extLst>
              <a:ext uri="{FF2B5EF4-FFF2-40B4-BE49-F238E27FC236}">
                <a16:creationId xmlns:a16="http://schemas.microsoft.com/office/drawing/2014/main" id="{F6E8DD86-F677-4EF9-F3A0-94E8E7270802}"/>
              </a:ext>
            </a:extLst>
          </p:cNvPr>
          <p:cNvSpPr txBox="1"/>
          <p:nvPr/>
        </p:nvSpPr>
        <p:spPr>
          <a:xfrm>
            <a:off x="6153150" y="6071156"/>
            <a:ext cx="6096000" cy="369332"/>
          </a:xfrm>
          <a:prstGeom prst="rect">
            <a:avLst/>
          </a:prstGeom>
          <a:noFill/>
        </p:spPr>
        <p:txBody>
          <a:bodyPr wrap="square">
            <a:spAutoFit/>
          </a:bodyPr>
          <a:lstStyle/>
          <a:p>
            <a:r>
              <a:rPr lang="cs-CZ" dirty="0"/>
              <a:t>https://iwitness.usc.edu/sites/medicalethics</a:t>
            </a:r>
          </a:p>
        </p:txBody>
      </p:sp>
      <p:pic>
        <p:nvPicPr>
          <p:cNvPr id="9" name="Obrázek 8">
            <a:extLst>
              <a:ext uri="{FF2B5EF4-FFF2-40B4-BE49-F238E27FC236}">
                <a16:creationId xmlns:a16="http://schemas.microsoft.com/office/drawing/2014/main" id="{1D8253CB-F484-9B18-6526-1AEE7DA39A37}"/>
              </a:ext>
            </a:extLst>
          </p:cNvPr>
          <p:cNvPicPr>
            <a:picLocks noChangeAspect="1"/>
          </p:cNvPicPr>
          <p:nvPr/>
        </p:nvPicPr>
        <p:blipFill rotWithShape="1">
          <a:blip r:embed="rId3"/>
          <a:srcRect l="28828" t="50000" r="45155" b="21806"/>
          <a:stretch/>
        </p:blipFill>
        <p:spPr>
          <a:xfrm>
            <a:off x="838200" y="2886075"/>
            <a:ext cx="3171825" cy="1933575"/>
          </a:xfrm>
          <a:prstGeom prst="rect">
            <a:avLst/>
          </a:prstGeom>
        </p:spPr>
      </p:pic>
    </p:spTree>
    <p:extLst>
      <p:ext uri="{BB962C8B-B14F-4D97-AF65-F5344CB8AC3E}">
        <p14:creationId xmlns:p14="http://schemas.microsoft.com/office/powerpoint/2010/main" val="33332602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5F464C0-0A5A-4F16-B0E7-2EF89DEC954B}"/>
              </a:ext>
            </a:extLst>
          </p:cNvPr>
          <p:cNvSpPr>
            <a:spLocks noGrp="1"/>
          </p:cNvSpPr>
          <p:nvPr>
            <p:ph type="title"/>
          </p:nvPr>
        </p:nvSpPr>
        <p:spPr/>
        <p:txBody>
          <a:bodyPr/>
          <a:lstStyle/>
          <a:p>
            <a:pPr algn="ctr"/>
            <a:r>
              <a:rPr lang="sk-SK" dirty="0"/>
              <a:t>„Malé“ dejiny cez postavy a miesta</a:t>
            </a:r>
          </a:p>
        </p:txBody>
      </p:sp>
      <p:sp>
        <p:nvSpPr>
          <p:cNvPr id="3" name="Zástupný objekt pre obsah 2">
            <a:extLst>
              <a:ext uri="{FF2B5EF4-FFF2-40B4-BE49-F238E27FC236}">
                <a16:creationId xmlns:a16="http://schemas.microsoft.com/office/drawing/2014/main" id="{982E9EBC-85E6-4D89-8861-5639B41A1E86}"/>
              </a:ext>
            </a:extLst>
          </p:cNvPr>
          <p:cNvSpPr>
            <a:spLocks noGrp="1"/>
          </p:cNvSpPr>
          <p:nvPr>
            <p:ph idx="1"/>
          </p:nvPr>
        </p:nvSpPr>
        <p:spPr/>
        <p:txBody>
          <a:bodyPr/>
          <a:lstStyle/>
          <a:p>
            <a:r>
              <a:rPr lang="sk-SK" dirty="0"/>
              <a:t>Strážnice: </a:t>
            </a:r>
            <a:r>
              <a:rPr lang="sk-SK" dirty="0" err="1">
                <a:solidFill>
                  <a:schemeClr val="accent1">
                    <a:lumMod val="75000"/>
                  </a:schemeClr>
                </a:solidFill>
              </a:rPr>
              <a:t>Ruth</a:t>
            </a:r>
            <a:r>
              <a:rPr lang="sk-SK" dirty="0">
                <a:solidFill>
                  <a:schemeClr val="accent1">
                    <a:lumMod val="75000"/>
                  </a:schemeClr>
                </a:solidFill>
              </a:rPr>
              <a:t> </a:t>
            </a:r>
            <a:r>
              <a:rPr lang="sk-SK" dirty="0" err="1">
                <a:solidFill>
                  <a:schemeClr val="accent1">
                    <a:lumMod val="75000"/>
                  </a:schemeClr>
                </a:solidFill>
              </a:rPr>
              <a:t>Felixová</a:t>
            </a:r>
            <a:r>
              <a:rPr lang="sk-SK" dirty="0">
                <a:solidFill>
                  <a:schemeClr val="accent1">
                    <a:lumMod val="75000"/>
                  </a:schemeClr>
                </a:solidFill>
              </a:rPr>
              <a:t> (holokaust, utečenec-</a:t>
            </a:r>
            <a:r>
              <a:rPr lang="sk-SK" dirty="0" err="1">
                <a:solidFill>
                  <a:schemeClr val="accent1">
                    <a:lumMod val="75000"/>
                  </a:schemeClr>
                </a:solidFill>
              </a:rPr>
              <a:t>uprchlík</a:t>
            </a:r>
            <a:r>
              <a:rPr lang="sk-SK" dirty="0">
                <a:solidFill>
                  <a:schemeClr val="accent1">
                    <a:lumMod val="75000"/>
                  </a:schemeClr>
                </a:solidFill>
              </a:rPr>
              <a:t> a ď.)</a:t>
            </a:r>
          </a:p>
          <a:p>
            <a:r>
              <a:rPr lang="sk-SK" dirty="0" err="1"/>
              <a:t>Svatobořice</a:t>
            </a:r>
            <a:r>
              <a:rPr lang="sk-SK" dirty="0"/>
              <a:t> – internačný tábor: </a:t>
            </a:r>
            <a:r>
              <a:rPr lang="sk-SK" dirty="0">
                <a:solidFill>
                  <a:schemeClr val="accent1">
                    <a:lumMod val="75000"/>
                  </a:schemeClr>
                </a:solidFill>
              </a:rPr>
              <a:t>Václav </a:t>
            </a:r>
            <a:r>
              <a:rPr lang="sk-SK" dirty="0" err="1">
                <a:solidFill>
                  <a:schemeClr val="accent1">
                    <a:lumMod val="75000"/>
                  </a:schemeClr>
                </a:solidFill>
              </a:rPr>
              <a:t>Kufner</a:t>
            </a:r>
            <a:r>
              <a:rPr lang="sk-SK" dirty="0">
                <a:solidFill>
                  <a:schemeClr val="accent1">
                    <a:lumMod val="75000"/>
                  </a:schemeClr>
                </a:solidFill>
              </a:rPr>
              <a:t>; </a:t>
            </a:r>
            <a:r>
              <a:rPr lang="sk-SK" dirty="0" err="1">
                <a:solidFill>
                  <a:schemeClr val="accent1">
                    <a:lumMod val="75000"/>
                  </a:schemeClr>
                </a:solidFill>
              </a:rPr>
              <a:t>Věra</a:t>
            </a:r>
            <a:r>
              <a:rPr lang="sk-SK" dirty="0">
                <a:solidFill>
                  <a:schemeClr val="accent1">
                    <a:lumMod val="75000"/>
                  </a:schemeClr>
                </a:solidFill>
              </a:rPr>
              <a:t> </a:t>
            </a:r>
            <a:r>
              <a:rPr lang="sk-SK" dirty="0" err="1">
                <a:solidFill>
                  <a:schemeClr val="accent1">
                    <a:lumMod val="75000"/>
                  </a:schemeClr>
                </a:solidFill>
              </a:rPr>
              <a:t>Feldman</a:t>
            </a:r>
            <a:endParaRPr lang="sk-SK" dirty="0">
              <a:solidFill>
                <a:schemeClr val="accent1">
                  <a:lumMod val="75000"/>
                </a:schemeClr>
              </a:solidFill>
            </a:endParaRPr>
          </a:p>
          <a:p>
            <a:r>
              <a:rPr lang="sk-SK" dirty="0"/>
              <a:t>Brno: hrad </a:t>
            </a:r>
            <a:r>
              <a:rPr lang="sk-SK" dirty="0" err="1"/>
              <a:t>Špilberk</a:t>
            </a:r>
            <a:r>
              <a:rPr lang="sk-SK" dirty="0"/>
              <a:t>: </a:t>
            </a:r>
            <a:r>
              <a:rPr lang="sk-SK" dirty="0" err="1">
                <a:solidFill>
                  <a:schemeClr val="accent1"/>
                </a:solidFill>
              </a:rPr>
              <a:t>Fred</a:t>
            </a:r>
            <a:r>
              <a:rPr lang="sk-SK" dirty="0">
                <a:solidFill>
                  <a:schemeClr val="accent1"/>
                </a:solidFill>
              </a:rPr>
              <a:t> Bedrich </a:t>
            </a:r>
            <a:r>
              <a:rPr lang="sk-SK" dirty="0" err="1">
                <a:solidFill>
                  <a:schemeClr val="accent1"/>
                </a:solidFill>
              </a:rPr>
              <a:t>Morgenstern</a:t>
            </a:r>
            <a:r>
              <a:rPr lang="sk-SK" dirty="0">
                <a:solidFill>
                  <a:schemeClr val="accent1"/>
                </a:solidFill>
              </a:rPr>
              <a:t>, </a:t>
            </a:r>
            <a:r>
              <a:rPr lang="sk-SK" dirty="0" err="1">
                <a:solidFill>
                  <a:schemeClr val="accent1"/>
                </a:solidFill>
              </a:rPr>
              <a:t>Bedřich</a:t>
            </a:r>
            <a:r>
              <a:rPr lang="sk-SK" dirty="0">
                <a:solidFill>
                  <a:schemeClr val="accent1"/>
                </a:solidFill>
              </a:rPr>
              <a:t> </a:t>
            </a:r>
            <a:r>
              <a:rPr lang="sk-SK" dirty="0" err="1">
                <a:solidFill>
                  <a:schemeClr val="accent1"/>
                </a:solidFill>
              </a:rPr>
              <a:t>Seliger</a:t>
            </a:r>
            <a:r>
              <a:rPr lang="sk-SK" dirty="0">
                <a:solidFill>
                  <a:schemeClr val="accent1"/>
                </a:solidFill>
              </a:rPr>
              <a:t> </a:t>
            </a:r>
          </a:p>
          <a:p>
            <a:r>
              <a:rPr lang="sk-SK" dirty="0"/>
              <a:t>Brno: </a:t>
            </a:r>
            <a:r>
              <a:rPr lang="sk-SK" dirty="0" err="1"/>
              <a:t>Merhautova</a:t>
            </a:r>
            <a:r>
              <a:rPr lang="sk-SK" dirty="0"/>
              <a:t> 37, Hlavné nádraží, bývalé Reálne židovské gymnázium, mesto, a d.)</a:t>
            </a:r>
          </a:p>
        </p:txBody>
      </p:sp>
    </p:spTree>
    <p:extLst>
      <p:ext uri="{BB962C8B-B14F-4D97-AF65-F5344CB8AC3E}">
        <p14:creationId xmlns:p14="http://schemas.microsoft.com/office/powerpoint/2010/main" val="2626677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Nadpis 1">
            <a:extLst>
              <a:ext uri="{FF2B5EF4-FFF2-40B4-BE49-F238E27FC236}">
                <a16:creationId xmlns:a16="http://schemas.microsoft.com/office/drawing/2014/main" id="{B9C4AB9C-EF6F-4F96-B786-C32F7DFC3FC8}"/>
              </a:ext>
            </a:extLst>
          </p:cNvPr>
          <p:cNvSpPr>
            <a:spLocks noGrp="1"/>
          </p:cNvSpPr>
          <p:nvPr>
            <p:ph type="title"/>
          </p:nvPr>
        </p:nvSpPr>
        <p:spPr/>
        <p:txBody>
          <a:bodyPr/>
          <a:lstStyle/>
          <a:p>
            <a:pPr algn="ctr"/>
            <a:r>
              <a:rPr lang="sk-SK" altLang="cs-CZ" dirty="0" err="1"/>
              <a:t>Svatobořice-Mistřín</a:t>
            </a:r>
            <a:r>
              <a:rPr lang="sk-SK" altLang="cs-CZ" dirty="0"/>
              <a:t>, Strážnice</a:t>
            </a:r>
            <a:endParaRPr lang="cs-CZ" altLang="cs-CZ" dirty="0"/>
          </a:p>
        </p:txBody>
      </p:sp>
      <p:sp>
        <p:nvSpPr>
          <p:cNvPr id="8195" name="Zástupný obsah 2">
            <a:extLst>
              <a:ext uri="{FF2B5EF4-FFF2-40B4-BE49-F238E27FC236}">
                <a16:creationId xmlns:a16="http://schemas.microsoft.com/office/drawing/2014/main" id="{5268BD36-75FF-45A4-9AEF-ACDC993143A3}"/>
              </a:ext>
            </a:extLst>
          </p:cNvPr>
          <p:cNvSpPr>
            <a:spLocks noGrp="1"/>
          </p:cNvSpPr>
          <p:nvPr>
            <p:ph idx="1"/>
          </p:nvPr>
        </p:nvSpPr>
        <p:spPr>
          <a:xfrm>
            <a:off x="748553" y="2641413"/>
            <a:ext cx="10515600" cy="4351338"/>
          </a:xfrm>
        </p:spPr>
        <p:txBody>
          <a:bodyPr>
            <a:normAutofit fontScale="85000" lnSpcReduction="20000"/>
          </a:bodyPr>
          <a:lstStyle/>
          <a:p>
            <a:pPr marL="0" indent="0">
              <a:buNone/>
            </a:pPr>
            <a:endParaRPr lang="cs-CZ" altLang="cs-CZ" dirty="0"/>
          </a:p>
          <a:p>
            <a:pPr marL="0" indent="0">
              <a:buNone/>
            </a:pPr>
            <a:endParaRPr lang="cs-CZ" altLang="cs-CZ" dirty="0"/>
          </a:p>
          <a:p>
            <a:pPr marL="0" indent="0">
              <a:buNone/>
            </a:pPr>
            <a:endParaRPr lang="cs-CZ" altLang="cs-CZ" dirty="0"/>
          </a:p>
          <a:p>
            <a:pPr marL="0" indent="0">
              <a:buNone/>
            </a:pPr>
            <a:endParaRPr lang="cs-CZ" altLang="cs-CZ" dirty="0"/>
          </a:p>
          <a:p>
            <a:pPr marL="0" indent="0">
              <a:buNone/>
            </a:pPr>
            <a:endParaRPr lang="cs-CZ" altLang="cs-CZ" dirty="0"/>
          </a:p>
          <a:p>
            <a:pPr marL="0" indent="0">
              <a:buNone/>
            </a:pPr>
            <a:endParaRPr lang="cs-CZ" altLang="cs-CZ" dirty="0"/>
          </a:p>
          <a:p>
            <a:pPr marL="0" indent="0">
              <a:buNone/>
            </a:pPr>
            <a:endParaRPr lang="cs-CZ" altLang="cs-CZ" dirty="0"/>
          </a:p>
          <a:p>
            <a:pPr marL="0" indent="0">
              <a:buNone/>
            </a:pPr>
            <a:endParaRPr lang="cs-CZ" altLang="cs-CZ" dirty="0"/>
          </a:p>
          <a:p>
            <a:pPr marL="0" indent="0">
              <a:buNone/>
            </a:pPr>
            <a:endParaRPr lang="cs-CZ" altLang="cs-CZ" dirty="0"/>
          </a:p>
          <a:p>
            <a:pPr marL="0" indent="0">
              <a:buNone/>
            </a:pPr>
            <a:endParaRPr lang="cs-CZ" altLang="cs-CZ" dirty="0"/>
          </a:p>
          <a:p>
            <a:pPr marL="0" indent="0" algn="ctr">
              <a:buNone/>
            </a:pPr>
            <a:r>
              <a:rPr lang="cs-CZ" altLang="cs-CZ" dirty="0"/>
              <a:t>Novák, S. - Lesňák, S: Přeshraniční exkurze SK-CZ. Mapa. MUNI, 2019.</a:t>
            </a:r>
          </a:p>
        </p:txBody>
      </p:sp>
      <p:pic>
        <p:nvPicPr>
          <p:cNvPr id="3" name="Obrázek 2">
            <a:extLst>
              <a:ext uri="{FF2B5EF4-FFF2-40B4-BE49-F238E27FC236}">
                <a16:creationId xmlns:a16="http://schemas.microsoft.com/office/drawing/2014/main" id="{810A4AF4-B9FF-4FFC-B981-7EBBE69BA470}"/>
              </a:ext>
            </a:extLst>
          </p:cNvPr>
          <p:cNvPicPr>
            <a:picLocks noChangeAspect="1"/>
          </p:cNvPicPr>
          <p:nvPr/>
        </p:nvPicPr>
        <p:blipFill rotWithShape="1">
          <a:blip r:embed="rId2"/>
          <a:srcRect l="28268" t="15556" r="21160" b="30588"/>
          <a:stretch/>
        </p:blipFill>
        <p:spPr>
          <a:xfrm>
            <a:off x="2335306" y="1437088"/>
            <a:ext cx="7342094" cy="4886822"/>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B6A8CA5-1742-4CB1-9317-A09C5CCBC0C1}"/>
              </a:ext>
            </a:extLst>
          </p:cNvPr>
          <p:cNvSpPr>
            <a:spLocks noGrp="1"/>
          </p:cNvSpPr>
          <p:nvPr>
            <p:ph type="title"/>
          </p:nvPr>
        </p:nvSpPr>
        <p:spPr>
          <a:xfrm>
            <a:off x="838200" y="365126"/>
            <a:ext cx="10515600" cy="848884"/>
          </a:xfrm>
        </p:spPr>
        <p:txBody>
          <a:bodyPr/>
          <a:lstStyle/>
          <a:p>
            <a:pPr algn="ctr"/>
            <a:r>
              <a:rPr lang="sk-SK" dirty="0">
                <a:solidFill>
                  <a:schemeClr val="accent1">
                    <a:lumMod val="75000"/>
                  </a:schemeClr>
                </a:solidFill>
              </a:rPr>
              <a:t>Strážnice: </a:t>
            </a:r>
            <a:r>
              <a:rPr lang="sk-SK" dirty="0" err="1">
                <a:solidFill>
                  <a:schemeClr val="accent1">
                    <a:lumMod val="75000"/>
                  </a:schemeClr>
                </a:solidFill>
              </a:rPr>
              <a:t>Ruth</a:t>
            </a:r>
            <a:r>
              <a:rPr lang="sk-SK" dirty="0">
                <a:solidFill>
                  <a:schemeClr val="accent1">
                    <a:lumMod val="75000"/>
                  </a:schemeClr>
                </a:solidFill>
              </a:rPr>
              <a:t> Felix</a:t>
            </a:r>
          </a:p>
        </p:txBody>
      </p:sp>
      <p:sp>
        <p:nvSpPr>
          <p:cNvPr id="3" name="Zástupný objekt pre obsah 2">
            <a:extLst>
              <a:ext uri="{FF2B5EF4-FFF2-40B4-BE49-F238E27FC236}">
                <a16:creationId xmlns:a16="http://schemas.microsoft.com/office/drawing/2014/main" id="{F5D7D988-CCE0-49E2-BE0A-4C8DA5903126}"/>
              </a:ext>
            </a:extLst>
          </p:cNvPr>
          <p:cNvSpPr>
            <a:spLocks noGrp="1"/>
          </p:cNvSpPr>
          <p:nvPr>
            <p:ph idx="1"/>
          </p:nvPr>
        </p:nvSpPr>
        <p:spPr>
          <a:xfrm>
            <a:off x="376517" y="1834590"/>
            <a:ext cx="10515600" cy="4351338"/>
          </a:xfrm>
        </p:spPr>
        <p:txBody>
          <a:bodyPr/>
          <a:lstStyle/>
          <a:p>
            <a:pPr marL="0" indent="0">
              <a:buNone/>
            </a:pPr>
            <a:r>
              <a:rPr lang="cs-CZ" dirty="0"/>
              <a:t>Foto S. </a:t>
            </a:r>
            <a:r>
              <a:rPr lang="cs-CZ" dirty="0" err="1"/>
              <a:t>Lesňák</a:t>
            </a:r>
            <a:r>
              <a:rPr lang="cs-CZ" dirty="0"/>
              <a:t>, 2018.</a:t>
            </a:r>
            <a:endParaRPr lang="sk-SK" dirty="0"/>
          </a:p>
        </p:txBody>
      </p:sp>
      <p:pic>
        <p:nvPicPr>
          <p:cNvPr id="5" name="Obrázek 4" descr="C:\Users\Lesnak\Downloads\IMG_20180927_132456.jpg"/>
          <p:cNvPicPr/>
          <p:nvPr/>
        </p:nvPicPr>
        <p:blipFill rotWithShape="1">
          <a:blip r:embed="rId2" cstate="print">
            <a:extLst>
              <a:ext uri="{28A0092B-C50C-407E-A947-70E740481C1C}">
                <a14:useLocalDpi xmlns:a14="http://schemas.microsoft.com/office/drawing/2010/main" val="0"/>
              </a:ext>
            </a:extLst>
          </a:blip>
          <a:srcRect r="62630"/>
          <a:stretch/>
        </p:blipFill>
        <p:spPr bwMode="auto">
          <a:xfrm rot="5400000">
            <a:off x="1436731" y="221265"/>
            <a:ext cx="2017710" cy="4138137"/>
          </a:xfrm>
          <a:prstGeom prst="rect">
            <a:avLst/>
          </a:prstGeom>
          <a:noFill/>
          <a:ln>
            <a:noFill/>
          </a:ln>
          <a:extLst>
            <a:ext uri="{53640926-AAD7-44D8-BBD7-CCE9431645EC}">
              <a14:shadowObscured xmlns:a14="http://schemas.microsoft.com/office/drawing/2010/main"/>
            </a:ext>
          </a:extLst>
        </p:spPr>
      </p:pic>
      <p:pic>
        <p:nvPicPr>
          <p:cNvPr id="6" name="Obrázok 2"/>
          <p:cNvPicPr/>
          <p:nvPr/>
        </p:nvPicPr>
        <p:blipFill rotWithShape="1">
          <a:blip r:embed="rId3" cstate="print">
            <a:extLst>
              <a:ext uri="{28A0092B-C50C-407E-A947-70E740481C1C}">
                <a14:useLocalDpi xmlns:a14="http://schemas.microsoft.com/office/drawing/2010/main" val="0"/>
              </a:ext>
            </a:extLst>
          </a:blip>
          <a:srcRect l="10419" r="8721" b="30315"/>
          <a:stretch/>
        </p:blipFill>
        <p:spPr bwMode="auto">
          <a:xfrm>
            <a:off x="5151149" y="3558551"/>
            <a:ext cx="4237710" cy="2059687"/>
          </a:xfrm>
          <a:prstGeom prst="rect">
            <a:avLst/>
          </a:prstGeom>
          <a:noFill/>
          <a:ln>
            <a:noFill/>
          </a:ln>
          <a:extLst>
            <a:ext uri="{53640926-AAD7-44D8-BBD7-CCE9431645EC}">
              <a14:shadowObscured xmlns:a14="http://schemas.microsoft.com/office/drawing/2010/main"/>
            </a:ext>
          </a:extLst>
        </p:spPr>
      </p:pic>
      <p:pic>
        <p:nvPicPr>
          <p:cNvPr id="7" name="Obrázek 6" descr="C:\Users\Lesnak\Downloads\IMG_20180927_143314.jpg"/>
          <p:cNvPicPr/>
          <p:nvPr/>
        </p:nvPicPr>
        <p:blipFill rotWithShape="1">
          <a:blip r:embed="rId4" cstate="print">
            <a:extLst>
              <a:ext uri="{28A0092B-C50C-407E-A947-70E740481C1C}">
                <a14:useLocalDpi xmlns:a14="http://schemas.microsoft.com/office/drawing/2010/main" val="0"/>
              </a:ext>
            </a:extLst>
          </a:blip>
          <a:srcRect l="-1323" t="1985" r="1323" b="38694"/>
          <a:stretch/>
        </p:blipFill>
        <p:spPr bwMode="auto">
          <a:xfrm>
            <a:off x="298871" y="3656007"/>
            <a:ext cx="4135101" cy="2164137"/>
          </a:xfrm>
          <a:prstGeom prst="rect">
            <a:avLst/>
          </a:prstGeom>
          <a:noFill/>
          <a:ln>
            <a:noFill/>
          </a:ln>
          <a:extLst>
            <a:ext uri="{53640926-AAD7-44D8-BBD7-CCE9431645EC}">
              <a14:shadowObscured xmlns:a14="http://schemas.microsoft.com/office/drawing/2010/main"/>
            </a:ext>
          </a:extLst>
        </p:spPr>
      </p:pic>
      <p:pic>
        <p:nvPicPr>
          <p:cNvPr id="8" name="Obrázek 7"/>
          <p:cNvPicPr>
            <a:picLocks noChangeAspect="1"/>
          </p:cNvPicPr>
          <p:nvPr/>
        </p:nvPicPr>
        <p:blipFill rotWithShape="1">
          <a:blip r:embed="rId5"/>
          <a:srcRect l="24428" t="18824" r="47222" b="53333"/>
          <a:stretch/>
        </p:blipFill>
        <p:spPr>
          <a:xfrm>
            <a:off x="5187008" y="1281478"/>
            <a:ext cx="3110754" cy="1909482"/>
          </a:xfrm>
          <a:prstGeom prst="rect">
            <a:avLst/>
          </a:prstGeom>
        </p:spPr>
      </p:pic>
      <p:sp>
        <p:nvSpPr>
          <p:cNvPr id="9" name="TextovéPole 8"/>
          <p:cNvSpPr txBox="1"/>
          <p:nvPr/>
        </p:nvSpPr>
        <p:spPr>
          <a:xfrm>
            <a:off x="255458" y="5970484"/>
            <a:ext cx="3797835" cy="430887"/>
          </a:xfrm>
          <a:prstGeom prst="rect">
            <a:avLst/>
          </a:prstGeom>
          <a:noFill/>
        </p:spPr>
        <p:txBody>
          <a:bodyPr wrap="none" rtlCol="0">
            <a:spAutoFit/>
          </a:bodyPr>
          <a:lstStyle/>
          <a:p>
            <a:r>
              <a:rPr lang="cs-CZ" sz="1100" dirty="0"/>
              <a:t>Súčasná podoba domu Felixových na </a:t>
            </a:r>
            <a:r>
              <a:rPr lang="cs-CZ" sz="1100" dirty="0" err="1"/>
              <a:t>Bzeneckej</a:t>
            </a:r>
            <a:r>
              <a:rPr lang="cs-CZ" sz="1100" dirty="0"/>
              <a:t> ulici, Strážnice  </a:t>
            </a:r>
          </a:p>
          <a:p>
            <a:r>
              <a:rPr lang="cs-CZ" sz="1100" dirty="0"/>
              <a:t>Foto S. </a:t>
            </a:r>
            <a:r>
              <a:rPr lang="cs-CZ" sz="1100" dirty="0" err="1"/>
              <a:t>Lesňák</a:t>
            </a:r>
            <a:r>
              <a:rPr lang="cs-CZ" sz="1100" dirty="0"/>
              <a:t>, 2018.</a:t>
            </a:r>
          </a:p>
        </p:txBody>
      </p:sp>
      <p:sp>
        <p:nvSpPr>
          <p:cNvPr id="10" name="TextovéPole 9"/>
          <p:cNvSpPr txBox="1"/>
          <p:nvPr/>
        </p:nvSpPr>
        <p:spPr>
          <a:xfrm>
            <a:off x="5107578" y="3239098"/>
            <a:ext cx="6648743" cy="276999"/>
          </a:xfrm>
          <a:prstGeom prst="rect">
            <a:avLst/>
          </a:prstGeom>
          <a:noFill/>
        </p:spPr>
        <p:txBody>
          <a:bodyPr wrap="none" rtlCol="0">
            <a:spAutoFit/>
          </a:bodyPr>
          <a:lstStyle/>
          <a:p>
            <a:r>
              <a:rPr lang="cs-CZ" sz="1200" dirty="0"/>
              <a:t>Foto: z </a:t>
            </a:r>
            <a:r>
              <a:rPr lang="cs-CZ" sz="1200" dirty="0" err="1"/>
              <a:t>Iwitness</a:t>
            </a:r>
            <a:r>
              <a:rPr lang="cs-CZ" sz="1200" dirty="0"/>
              <a:t> ↑ ↓ Súčasná podoba domu Felixových na </a:t>
            </a:r>
            <a:r>
              <a:rPr lang="cs-CZ" sz="1200" dirty="0" err="1"/>
              <a:t>Bzeneckej</a:t>
            </a:r>
            <a:r>
              <a:rPr lang="cs-CZ" sz="1200" dirty="0"/>
              <a:t> ulici, Strážnice; Foto: S. </a:t>
            </a:r>
            <a:r>
              <a:rPr lang="cs-CZ" sz="1200" dirty="0" err="1"/>
              <a:t>Lesňák</a:t>
            </a:r>
            <a:r>
              <a:rPr lang="cs-CZ" sz="1200" dirty="0"/>
              <a:t> </a:t>
            </a:r>
          </a:p>
        </p:txBody>
      </p:sp>
      <p:sp>
        <p:nvSpPr>
          <p:cNvPr id="11" name="TextovéPole 10"/>
          <p:cNvSpPr txBox="1"/>
          <p:nvPr/>
        </p:nvSpPr>
        <p:spPr>
          <a:xfrm>
            <a:off x="303353" y="3394035"/>
            <a:ext cx="3113353" cy="446276"/>
          </a:xfrm>
          <a:prstGeom prst="rect">
            <a:avLst/>
          </a:prstGeom>
          <a:noFill/>
        </p:spPr>
        <p:txBody>
          <a:bodyPr wrap="none" rtlCol="0">
            <a:spAutoFit/>
          </a:bodyPr>
          <a:lstStyle/>
          <a:p>
            <a:r>
              <a:rPr lang="cs-CZ" sz="1100" dirty="0"/>
              <a:t>↑  Bzenecká ulice v roku 1925. (Pajer, 2002, s. 307)</a:t>
            </a:r>
          </a:p>
          <a:p>
            <a:endParaRPr lang="cs-CZ" sz="1100" dirty="0"/>
          </a:p>
        </p:txBody>
      </p:sp>
    </p:spTree>
    <p:extLst>
      <p:ext uri="{BB962C8B-B14F-4D97-AF65-F5344CB8AC3E}">
        <p14:creationId xmlns:p14="http://schemas.microsoft.com/office/powerpoint/2010/main" val="7426631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dirty="0"/>
          </a:p>
        </p:txBody>
      </p:sp>
      <p:pic>
        <p:nvPicPr>
          <p:cNvPr id="6" name="Zástupný symbol pro obsah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70328" y="1532968"/>
            <a:ext cx="3698751" cy="2774063"/>
          </a:xfrm>
        </p:spPr>
      </p:pic>
      <p:pic>
        <p:nvPicPr>
          <p:cNvPr id="4" name="Obrázek 3"/>
          <p:cNvPicPr>
            <a:picLocks noChangeAspect="1"/>
          </p:cNvPicPr>
          <p:nvPr/>
        </p:nvPicPr>
        <p:blipFill rotWithShape="1">
          <a:blip r:embed="rId3"/>
          <a:srcRect l="39190" t="44314" r="24329" b="20261"/>
          <a:stretch/>
        </p:blipFill>
        <p:spPr>
          <a:xfrm>
            <a:off x="6176683" y="1532968"/>
            <a:ext cx="5844989" cy="3547275"/>
          </a:xfrm>
          <a:prstGeom prst="rect">
            <a:avLst/>
          </a:prstGeom>
        </p:spPr>
      </p:pic>
      <p:pic>
        <p:nvPicPr>
          <p:cNvPr id="5" name="Obrázek 4"/>
          <p:cNvPicPr>
            <a:picLocks noChangeAspect="1"/>
          </p:cNvPicPr>
          <p:nvPr/>
        </p:nvPicPr>
        <p:blipFill rotWithShape="1">
          <a:blip r:embed="rId4"/>
          <a:srcRect l="23202" t="22614" r="45833" b="45621"/>
          <a:stretch/>
        </p:blipFill>
        <p:spPr>
          <a:xfrm rot="5400000">
            <a:off x="3360673" y="2142566"/>
            <a:ext cx="3397620" cy="2178424"/>
          </a:xfrm>
          <a:prstGeom prst="rect">
            <a:avLst/>
          </a:prstGeom>
        </p:spPr>
      </p:pic>
      <p:sp>
        <p:nvSpPr>
          <p:cNvPr id="8" name="TextovéPole 7"/>
          <p:cNvSpPr txBox="1"/>
          <p:nvPr/>
        </p:nvSpPr>
        <p:spPr>
          <a:xfrm>
            <a:off x="89646" y="4501109"/>
            <a:ext cx="2497415" cy="461665"/>
          </a:xfrm>
          <a:prstGeom prst="rect">
            <a:avLst/>
          </a:prstGeom>
          <a:noFill/>
        </p:spPr>
        <p:txBody>
          <a:bodyPr wrap="none" rtlCol="0">
            <a:spAutoFit/>
          </a:bodyPr>
          <a:lstStyle/>
          <a:p>
            <a:r>
              <a:rPr lang="cs-CZ" sz="1200" dirty="0" err="1"/>
              <a:t>Súčasný</a:t>
            </a:r>
            <a:r>
              <a:rPr lang="cs-CZ" sz="1200" dirty="0"/>
              <a:t> interiér a výstava v </a:t>
            </a:r>
            <a:r>
              <a:rPr lang="cs-CZ" sz="1200" dirty="0" err="1"/>
              <a:t>synagóge</a:t>
            </a:r>
            <a:endParaRPr lang="cs-CZ" sz="1200" dirty="0"/>
          </a:p>
          <a:p>
            <a:r>
              <a:rPr lang="cs-CZ" sz="1200" dirty="0"/>
              <a:t> v Strážnici; Foto: s. </a:t>
            </a:r>
            <a:r>
              <a:rPr lang="cs-CZ" sz="1200" dirty="0" err="1"/>
              <a:t>Lesňák</a:t>
            </a:r>
            <a:r>
              <a:rPr lang="cs-CZ" sz="1200" dirty="0"/>
              <a:t>, 2018 </a:t>
            </a:r>
          </a:p>
        </p:txBody>
      </p:sp>
      <p:sp>
        <p:nvSpPr>
          <p:cNvPr id="9" name="TextovéPole 8"/>
          <p:cNvSpPr txBox="1"/>
          <p:nvPr/>
        </p:nvSpPr>
        <p:spPr>
          <a:xfrm>
            <a:off x="3790234" y="5059814"/>
            <a:ext cx="2723823" cy="461665"/>
          </a:xfrm>
          <a:prstGeom prst="rect">
            <a:avLst/>
          </a:prstGeom>
          <a:noFill/>
        </p:spPr>
        <p:txBody>
          <a:bodyPr wrap="none" rtlCol="0">
            <a:spAutoFit/>
          </a:bodyPr>
          <a:lstStyle/>
          <a:p>
            <a:r>
              <a:rPr lang="cs-CZ" sz="1200" dirty="0"/>
              <a:t>Interiér synagógy v Strážnici v roku 1910 </a:t>
            </a:r>
          </a:p>
          <a:p>
            <a:r>
              <a:rPr lang="cs-CZ" sz="1200" dirty="0"/>
              <a:t>(Pajer, 2002, s. 312)</a:t>
            </a:r>
          </a:p>
        </p:txBody>
      </p:sp>
    </p:spTree>
    <p:extLst>
      <p:ext uri="{BB962C8B-B14F-4D97-AF65-F5344CB8AC3E}">
        <p14:creationId xmlns:p14="http://schemas.microsoft.com/office/powerpoint/2010/main" val="3766498626"/>
      </p:ext>
    </p:extLst>
  </p:cSld>
  <p:clrMapOvr>
    <a:masterClrMapping/>
  </p:clrMapOvr>
</p:sld>
</file>

<file path=ppt/theme/theme1.xml><?xml version="1.0" encoding="utf-8"?>
<a:theme xmlns:a="http://schemas.openxmlformats.org/drawingml/2006/main" name="Motív balíka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kument" ma:contentTypeID="0x01010058D2589EBA42D144BDFDF1E8AF596C46" ma:contentTypeVersion="14" ma:contentTypeDescription="Vytvoří nový dokument" ma:contentTypeScope="" ma:versionID="fd33a3618c44b15656e5b5e65966877e">
  <xsd:schema xmlns:xsd="http://www.w3.org/2001/XMLSchema" xmlns:xs="http://www.w3.org/2001/XMLSchema" xmlns:p="http://schemas.microsoft.com/office/2006/metadata/properties" xmlns:ns3="57069d5b-28c5-4f7f-97bc-e52de622a7f7" xmlns:ns4="c0341062-30f8-4e80-ad54-4c529bb7785e" targetNamespace="http://schemas.microsoft.com/office/2006/metadata/properties" ma:root="true" ma:fieldsID="4e6caadf0a4e4887c5e1d504eb67b811" ns3:_="" ns4:_="">
    <xsd:import namespace="57069d5b-28c5-4f7f-97bc-e52de622a7f7"/>
    <xsd:import namespace="c0341062-30f8-4e80-ad54-4c529bb7785e"/>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4:SharedWithDetails" minOccurs="0"/>
                <xsd:element ref="ns4:SharedWithUsers" minOccurs="0"/>
                <xsd:element ref="ns4:SharingHintHash" minOccurs="0"/>
                <xsd:element ref="ns3:MediaServiceAutoTags" minOccurs="0"/>
                <xsd:element ref="ns3:MediaServiceGenerationTime" minOccurs="0"/>
                <xsd:element ref="ns3:MediaServiceEventHashCode" minOccurs="0"/>
                <xsd:element ref="ns3:MediaServiceOCR" minOccurs="0"/>
                <xsd:element ref="ns3:MediaServiceDateTaken" minOccurs="0"/>
                <xsd:element ref="ns3:MediaServiceLocation"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7069d5b-28c5-4f7f-97bc-e52de622a7f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DateTaken" ma:index="19" nillable="true" ma:displayName="MediaServiceDateTaken" ma:hidden="true" ma:internalName="MediaServiceDateTaken"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element name="MediaLengthInSeconds" ma:index="21"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c0341062-30f8-4e80-ad54-4c529bb7785e" elementFormDefault="qualified">
    <xsd:import namespace="http://schemas.microsoft.com/office/2006/documentManagement/types"/>
    <xsd:import namespace="http://schemas.microsoft.com/office/infopath/2007/PartnerControls"/>
    <xsd:element name="SharedWithDetails" ma:index="12" nillable="true" ma:displayName="Sdílené s podrobnostmi" ma:internalName="SharedWithDetails" ma:readOnly="true">
      <xsd:simpleType>
        <xsd:restriction base="dms:Note">
          <xsd:maxLength value="255"/>
        </xsd:restriction>
      </xsd:simpleType>
    </xsd:element>
    <xsd:element name="SharedWithUsers" ma:index="13" nillable="true" ma:displayName="Sdílí se s"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ingHintHash" ma:index="14" nillable="true" ma:displayName="Hodnota hash upozornění na sdílení"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 obsahu"/>
        <xsd:element ref="dc:title" minOccurs="0" maxOccurs="1" ma:index="4" ma:displayName="Nadpis"/>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5BDD223-632A-4493-9AD9-918A98D41F81}">
  <ds:schemaRefs>
    <ds:schemaRef ds:uri="57069d5b-28c5-4f7f-97bc-e52de622a7f7"/>
    <ds:schemaRef ds:uri="c0341062-30f8-4e80-ad54-4c529bb7785e"/>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7BC69797-BA56-4F74-B3A9-49EEC7E01AAF}">
  <ds:schemaRefs>
    <ds:schemaRef ds:uri="http://schemas.microsoft.com/sharepoint/v3/contenttype/forms"/>
  </ds:schemaRefs>
</ds:datastoreItem>
</file>

<file path=customXml/itemProps3.xml><?xml version="1.0" encoding="utf-8"?>
<ds:datastoreItem xmlns:ds="http://schemas.openxmlformats.org/officeDocument/2006/customXml" ds:itemID="{7FAA57E0-01F3-4E0D-A414-7B42A1104D8B}">
  <ds:schemaRefs>
    <ds:schemaRef ds:uri="57069d5b-28c5-4f7f-97bc-e52de622a7f7"/>
    <ds:schemaRef ds:uri="c0341062-30f8-4e80-ad54-4c529bb7785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5591</TotalTime>
  <Words>2759</Words>
  <Application>Microsoft Office PowerPoint</Application>
  <PresentationFormat>Širokoúhlá obrazovka</PresentationFormat>
  <Paragraphs>233</Paragraphs>
  <Slides>40</Slides>
  <Notes>0</Notes>
  <HiddenSlides>0</HiddenSlides>
  <MMClips>1</MMClips>
  <ScaleCrop>false</ScaleCrop>
  <HeadingPairs>
    <vt:vector size="6" baseType="variant">
      <vt:variant>
        <vt:lpstr>Použitá písma</vt:lpstr>
      </vt:variant>
      <vt:variant>
        <vt:i4>6</vt:i4>
      </vt:variant>
      <vt:variant>
        <vt:lpstr>Motiv</vt:lpstr>
      </vt:variant>
      <vt:variant>
        <vt:i4>1</vt:i4>
      </vt:variant>
      <vt:variant>
        <vt:lpstr>Nadpisy snímků</vt:lpstr>
      </vt:variant>
      <vt:variant>
        <vt:i4>40</vt:i4>
      </vt:variant>
    </vt:vector>
  </HeadingPairs>
  <TitlesOfParts>
    <vt:vector size="47" baseType="lpstr">
      <vt:lpstr>Arial</vt:lpstr>
      <vt:lpstr>Calibri</vt:lpstr>
      <vt:lpstr>Calibri Light</vt:lpstr>
      <vt:lpstr>Symbol</vt:lpstr>
      <vt:lpstr>Times New Roman</vt:lpstr>
      <vt:lpstr>Verdana</vt:lpstr>
      <vt:lpstr>Motív balíka Office</vt:lpstr>
      <vt:lpstr>Místa s morální pamětí na příkladu holocaustu a antisemitismu, využití metody Iwalk</vt:lpstr>
      <vt:lpstr>Prezentace aplikace PowerPoint</vt:lpstr>
      <vt:lpstr>Portál Iwitness</vt:lpstr>
      <vt:lpstr>Pamätníky ležia kdekoľvek: metóda Iwalk</vt:lpstr>
      <vt:lpstr>Etické aspekty svedectiev Iwitness  </vt:lpstr>
      <vt:lpstr>„Malé“ dejiny cez postavy a miesta</vt:lpstr>
      <vt:lpstr>Svatobořice-Mistřín, Strážnice</vt:lpstr>
      <vt:lpstr>Strážnice: Ruth Felix</vt:lpstr>
      <vt:lpstr>Prezentace aplikace PowerPoint</vt:lpstr>
      <vt:lpstr>Smrť otca Hermana Felixa</vt:lpstr>
      <vt:lpstr>Aktivita – Iwalk Strážnice </vt:lpstr>
      <vt:lpstr>Ruth Felix počas vojny</vt:lpstr>
      <vt:lpstr>Ruth Felix – utečenec v 1948</vt:lpstr>
      <vt:lpstr>Aktivita </vt:lpstr>
      <vt:lpstr>Prezentace aplikace PowerPoint</vt:lpstr>
      <vt:lpstr>Internačný tábor Svatobořice - Mistřín  Odraz celej histórie ČSR na jednom mieste </vt:lpstr>
      <vt:lpstr>Internačný tábor Svatobořice</vt:lpstr>
      <vt:lpstr>V tábore Svatobořice</vt:lpstr>
      <vt:lpstr>Otázky k diskuzi</vt:lpstr>
      <vt:lpstr>Aktivita Iwalk -  Špilberk</vt:lpstr>
      <vt:lpstr>Spolkové židovské reformní gymnázium v Brně, Hybešova </vt:lpstr>
      <vt:lpstr>Aktivita – analýza literárních a historických pramenů</vt:lpstr>
      <vt:lpstr>Ukázka 1</vt:lpstr>
      <vt:lpstr>Ukázka 2</vt:lpstr>
      <vt:lpstr>Ukázka 3</vt:lpstr>
      <vt:lpstr>Ukázka 4</vt:lpstr>
      <vt:lpstr>Ukázka 5</vt:lpstr>
      <vt:lpstr>Analýza a diskuze</vt:lpstr>
      <vt:lpstr>Pokračování – napojení na obrázky</vt:lpstr>
      <vt:lpstr>Aktivita s obrazovými materiály o kořenech nenávisti</vt:lpstr>
      <vt:lpstr>Co vidíme na obrázku? (1)</vt:lpstr>
      <vt:lpstr>Co vidíme na obrázku? (2)</vt:lpstr>
      <vt:lpstr>Co vidíme na obrázku? (3)</vt:lpstr>
      <vt:lpstr>Co vidíme na obrázku? (4)</vt:lpstr>
      <vt:lpstr>Co vidíme na obrázku? (5)</vt:lpstr>
      <vt:lpstr>Co vidíme na obrázku? (6)</vt:lpstr>
      <vt:lpstr>Prezentace aplikace PowerPoint</vt:lpstr>
      <vt:lpstr>Prezentace aplikace PowerPoint</vt:lpstr>
      <vt:lpstr>Prezentace aplikace PowerPoint</vt:lpstr>
      <vt:lpstr>Ďakujem za pozornost.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Holokaust a jeho kontexty v Strážnici a Svatobořicích na podklade orálnych svedectví preživších</dc:title>
  <dc:creator>Slavo</dc:creator>
  <cp:lastModifiedBy>Slavomír Lesňák</cp:lastModifiedBy>
  <cp:revision>31</cp:revision>
  <cp:lastPrinted>2018-11-13T11:22:31Z</cp:lastPrinted>
  <dcterms:created xsi:type="dcterms:W3CDTF">2018-11-12T19:17:12Z</dcterms:created>
  <dcterms:modified xsi:type="dcterms:W3CDTF">2023-11-03T11:26:50Z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0x01010058D2589EBA42D144BDFDF1E8AF596C46</vt:lpwstr>
  </property>
</Properties>
</file>