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8"/>
  </p:notesMasterIdLst>
  <p:handoutMasterIdLst>
    <p:handoutMasterId r:id="rId49"/>
  </p:handoutMasterIdLst>
  <p:sldIdLst>
    <p:sldId id="396" r:id="rId2"/>
    <p:sldId id="504" r:id="rId3"/>
    <p:sldId id="404" r:id="rId4"/>
    <p:sldId id="496" r:id="rId5"/>
    <p:sldId id="405" r:id="rId6"/>
    <p:sldId id="501" r:id="rId7"/>
    <p:sldId id="498" r:id="rId8"/>
    <p:sldId id="497" r:id="rId9"/>
    <p:sldId id="499" r:id="rId10"/>
    <p:sldId id="406" r:id="rId11"/>
    <p:sldId id="502" r:id="rId12"/>
    <p:sldId id="508" r:id="rId13"/>
    <p:sldId id="510" r:id="rId14"/>
    <p:sldId id="511" r:id="rId15"/>
    <p:sldId id="512" r:id="rId16"/>
    <p:sldId id="513" r:id="rId17"/>
    <p:sldId id="514" r:id="rId18"/>
    <p:sldId id="515" r:id="rId19"/>
    <p:sldId id="516" r:id="rId20"/>
    <p:sldId id="407" r:id="rId21"/>
    <p:sldId id="408" r:id="rId22"/>
    <p:sldId id="409" r:id="rId23"/>
    <p:sldId id="417" r:id="rId24"/>
    <p:sldId id="503" r:id="rId25"/>
    <p:sldId id="506" r:id="rId26"/>
    <p:sldId id="410" r:id="rId27"/>
    <p:sldId id="411" r:id="rId28"/>
    <p:sldId id="412" r:id="rId29"/>
    <p:sldId id="262" r:id="rId30"/>
    <p:sldId id="261" r:id="rId31"/>
    <p:sldId id="413" r:id="rId32"/>
    <p:sldId id="495" r:id="rId33"/>
    <p:sldId id="507" r:id="rId34"/>
    <p:sldId id="414" r:id="rId35"/>
    <p:sldId id="482" r:id="rId36"/>
    <p:sldId id="483" r:id="rId37"/>
    <p:sldId id="484" r:id="rId38"/>
    <p:sldId id="473" r:id="rId39"/>
    <p:sldId id="486" r:id="rId40"/>
    <p:sldId id="492" r:id="rId41"/>
    <p:sldId id="474" r:id="rId42"/>
    <p:sldId id="475" r:id="rId43"/>
    <p:sldId id="476" r:id="rId44"/>
    <p:sldId id="487" r:id="rId45"/>
    <p:sldId id="477" r:id="rId46"/>
    <p:sldId id="298" r:id="rId47"/>
  </p:sldIdLst>
  <p:sldSz cx="12192000" cy="6858000"/>
  <p:notesSz cx="6797675" cy="9929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94" autoAdjust="0"/>
    <p:restoredTop sz="86602" autoAdjust="0"/>
  </p:normalViewPr>
  <p:slideViewPr>
    <p:cSldViewPr snapToGrid="0">
      <p:cViewPr varScale="1">
        <p:scale>
          <a:sx n="58" d="100"/>
          <a:sy n="58" d="100"/>
        </p:scale>
        <p:origin x="900" y="4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CD0CB9-0DD7-4F7C-A6F5-FCDF0EC517C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54626DB-59F3-4446-8EE3-83096CE74572}">
      <dgm:prSet phldrT="[Text]"/>
      <dgm:spPr/>
      <dgm:t>
        <a:bodyPr/>
        <a:lstStyle/>
        <a:p>
          <a:r>
            <a:rPr lang="cs-CZ" dirty="0"/>
            <a:t>uznání </a:t>
          </a:r>
        </a:p>
      </dgm:t>
    </dgm:pt>
    <dgm:pt modelId="{876BC2FE-6E79-4171-804E-8CE2D57C47A3}" type="parTrans" cxnId="{7B9D350D-2946-4439-80C8-A3FE98BAE773}">
      <dgm:prSet/>
      <dgm:spPr/>
      <dgm:t>
        <a:bodyPr/>
        <a:lstStyle/>
        <a:p>
          <a:endParaRPr lang="cs-CZ"/>
        </a:p>
      </dgm:t>
    </dgm:pt>
    <dgm:pt modelId="{7277C66A-EF8A-45FD-B282-566060EDCC72}" type="sibTrans" cxnId="{7B9D350D-2946-4439-80C8-A3FE98BAE773}">
      <dgm:prSet/>
      <dgm:spPr/>
      <dgm:t>
        <a:bodyPr/>
        <a:lstStyle/>
        <a:p>
          <a:endParaRPr lang="cs-CZ"/>
        </a:p>
      </dgm:t>
    </dgm:pt>
    <dgm:pt modelId="{F7D7F494-CA3A-4CE3-8A2D-00A0DFAC6583}">
      <dgm:prSet phldrT="[Text]"/>
      <dgm:spPr/>
      <dgm:t>
        <a:bodyPr/>
        <a:lstStyle/>
        <a:p>
          <a:r>
            <a:rPr lang="cs-CZ" dirty="0"/>
            <a:t>výkon</a:t>
          </a:r>
        </a:p>
      </dgm:t>
    </dgm:pt>
    <dgm:pt modelId="{45A6E0CD-63F3-45DD-BA0A-B042F07D6F89}" type="parTrans" cxnId="{1BB461CB-AF3A-4C84-9442-842E90C9E682}">
      <dgm:prSet/>
      <dgm:spPr/>
      <dgm:t>
        <a:bodyPr/>
        <a:lstStyle/>
        <a:p>
          <a:endParaRPr lang="cs-CZ"/>
        </a:p>
      </dgm:t>
    </dgm:pt>
    <dgm:pt modelId="{4164ADB3-97E8-4FBC-8807-BA00169B3E1F}" type="sibTrans" cxnId="{1BB461CB-AF3A-4C84-9442-842E90C9E682}">
      <dgm:prSet/>
      <dgm:spPr/>
      <dgm:t>
        <a:bodyPr/>
        <a:lstStyle/>
        <a:p>
          <a:endParaRPr lang="cs-CZ"/>
        </a:p>
      </dgm:t>
    </dgm:pt>
    <dgm:pt modelId="{394C50FF-598A-415F-810C-57890F45CFC3}" type="pres">
      <dgm:prSet presAssocID="{F8CD0CB9-0DD7-4F7C-A6F5-FCDF0EC517C3}" presName="linear" presStyleCnt="0">
        <dgm:presLayoutVars>
          <dgm:dir/>
          <dgm:animLvl val="lvl"/>
          <dgm:resizeHandles val="exact"/>
        </dgm:presLayoutVars>
      </dgm:prSet>
      <dgm:spPr/>
    </dgm:pt>
    <dgm:pt modelId="{D8553330-9D55-481E-BE3C-BC041FA9065E}" type="pres">
      <dgm:prSet presAssocID="{A54626DB-59F3-4446-8EE3-83096CE74572}" presName="parentLin" presStyleCnt="0"/>
      <dgm:spPr/>
    </dgm:pt>
    <dgm:pt modelId="{C0D0DC46-A29E-42BA-8395-2816724778B6}" type="pres">
      <dgm:prSet presAssocID="{A54626DB-59F3-4446-8EE3-83096CE74572}" presName="parentLeftMargin" presStyleLbl="node1" presStyleIdx="0" presStyleCnt="2"/>
      <dgm:spPr/>
    </dgm:pt>
    <dgm:pt modelId="{7D0C23DB-81D1-4A2E-BD5F-9CCD87A77B70}" type="pres">
      <dgm:prSet presAssocID="{A54626DB-59F3-4446-8EE3-83096CE7457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61FB498-1556-44D5-BA36-738C38961440}" type="pres">
      <dgm:prSet presAssocID="{A54626DB-59F3-4446-8EE3-83096CE74572}" presName="negativeSpace" presStyleCnt="0"/>
      <dgm:spPr/>
    </dgm:pt>
    <dgm:pt modelId="{CF5A3A21-781C-40CE-B2FE-6CBB5A9F3797}" type="pres">
      <dgm:prSet presAssocID="{A54626DB-59F3-4446-8EE3-83096CE74572}" presName="childText" presStyleLbl="conFgAcc1" presStyleIdx="0" presStyleCnt="2">
        <dgm:presLayoutVars>
          <dgm:bulletEnabled val="1"/>
        </dgm:presLayoutVars>
      </dgm:prSet>
      <dgm:spPr/>
    </dgm:pt>
    <dgm:pt modelId="{D7507BAA-3E23-4F39-9FC6-0E414DD93B87}" type="pres">
      <dgm:prSet presAssocID="{7277C66A-EF8A-45FD-B282-566060EDCC72}" presName="spaceBetweenRectangles" presStyleCnt="0"/>
      <dgm:spPr/>
    </dgm:pt>
    <dgm:pt modelId="{C54FA7A8-E8B7-4317-96DE-0B78ADBC989F}" type="pres">
      <dgm:prSet presAssocID="{F7D7F494-CA3A-4CE3-8A2D-00A0DFAC6583}" presName="parentLin" presStyleCnt="0"/>
      <dgm:spPr/>
    </dgm:pt>
    <dgm:pt modelId="{92CB5C43-4B06-4BBA-A48D-A05573C20A0A}" type="pres">
      <dgm:prSet presAssocID="{F7D7F494-CA3A-4CE3-8A2D-00A0DFAC6583}" presName="parentLeftMargin" presStyleLbl="node1" presStyleIdx="0" presStyleCnt="2"/>
      <dgm:spPr/>
    </dgm:pt>
    <dgm:pt modelId="{BE913BC9-DCFA-465E-9919-25F23A71606E}" type="pres">
      <dgm:prSet presAssocID="{F7D7F494-CA3A-4CE3-8A2D-00A0DFAC658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59DE866-A82F-4799-BC88-6F705A956ED6}" type="pres">
      <dgm:prSet presAssocID="{F7D7F494-CA3A-4CE3-8A2D-00A0DFAC6583}" presName="negativeSpace" presStyleCnt="0"/>
      <dgm:spPr/>
    </dgm:pt>
    <dgm:pt modelId="{21421422-BA50-47D9-8D01-16178C5A7F5C}" type="pres">
      <dgm:prSet presAssocID="{F7D7F494-CA3A-4CE3-8A2D-00A0DFAC6583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B9D350D-2946-4439-80C8-A3FE98BAE773}" srcId="{F8CD0CB9-0DD7-4F7C-A6F5-FCDF0EC517C3}" destId="{A54626DB-59F3-4446-8EE3-83096CE74572}" srcOrd="0" destOrd="0" parTransId="{876BC2FE-6E79-4171-804E-8CE2D57C47A3}" sibTransId="{7277C66A-EF8A-45FD-B282-566060EDCC72}"/>
    <dgm:cxn modelId="{FCEF365C-4303-4F72-A87B-CEFB65A271F4}" type="presOf" srcId="{F7D7F494-CA3A-4CE3-8A2D-00A0DFAC6583}" destId="{BE913BC9-DCFA-465E-9919-25F23A71606E}" srcOrd="1" destOrd="0" presId="urn:microsoft.com/office/officeart/2005/8/layout/list1"/>
    <dgm:cxn modelId="{1BB461CB-AF3A-4C84-9442-842E90C9E682}" srcId="{F8CD0CB9-0DD7-4F7C-A6F5-FCDF0EC517C3}" destId="{F7D7F494-CA3A-4CE3-8A2D-00A0DFAC6583}" srcOrd="1" destOrd="0" parTransId="{45A6E0CD-63F3-45DD-BA0A-B042F07D6F89}" sibTransId="{4164ADB3-97E8-4FBC-8807-BA00169B3E1F}"/>
    <dgm:cxn modelId="{12E858CB-0C01-4A9A-9443-7378B2944EA5}" type="presOf" srcId="{A54626DB-59F3-4446-8EE3-83096CE74572}" destId="{7D0C23DB-81D1-4A2E-BD5F-9CCD87A77B70}" srcOrd="1" destOrd="0" presId="urn:microsoft.com/office/officeart/2005/8/layout/list1"/>
    <dgm:cxn modelId="{C4C876D1-0340-4689-AC5B-FA26B83599A6}" type="presOf" srcId="{F7D7F494-CA3A-4CE3-8A2D-00A0DFAC6583}" destId="{92CB5C43-4B06-4BBA-A48D-A05573C20A0A}" srcOrd="0" destOrd="0" presId="urn:microsoft.com/office/officeart/2005/8/layout/list1"/>
    <dgm:cxn modelId="{9EEA7BEF-F102-48FC-B34C-6EBD9D91261E}" type="presOf" srcId="{F8CD0CB9-0DD7-4F7C-A6F5-FCDF0EC517C3}" destId="{394C50FF-598A-415F-810C-57890F45CFC3}" srcOrd="0" destOrd="0" presId="urn:microsoft.com/office/officeart/2005/8/layout/list1"/>
    <dgm:cxn modelId="{6612FFF5-2EF6-46C1-B813-E60D323DE603}" type="presOf" srcId="{A54626DB-59F3-4446-8EE3-83096CE74572}" destId="{C0D0DC46-A29E-42BA-8395-2816724778B6}" srcOrd="0" destOrd="0" presId="urn:microsoft.com/office/officeart/2005/8/layout/list1"/>
    <dgm:cxn modelId="{0A807F36-9DB6-4733-A4C9-3C31951C38BD}" type="presParOf" srcId="{394C50FF-598A-415F-810C-57890F45CFC3}" destId="{D8553330-9D55-481E-BE3C-BC041FA9065E}" srcOrd="0" destOrd="0" presId="urn:microsoft.com/office/officeart/2005/8/layout/list1"/>
    <dgm:cxn modelId="{FF5155BB-9751-4024-961A-683127ABF171}" type="presParOf" srcId="{D8553330-9D55-481E-BE3C-BC041FA9065E}" destId="{C0D0DC46-A29E-42BA-8395-2816724778B6}" srcOrd="0" destOrd="0" presId="urn:microsoft.com/office/officeart/2005/8/layout/list1"/>
    <dgm:cxn modelId="{F57E93E2-5AE9-4275-8600-19A7EE69A406}" type="presParOf" srcId="{D8553330-9D55-481E-BE3C-BC041FA9065E}" destId="{7D0C23DB-81D1-4A2E-BD5F-9CCD87A77B70}" srcOrd="1" destOrd="0" presId="urn:microsoft.com/office/officeart/2005/8/layout/list1"/>
    <dgm:cxn modelId="{42F4AC20-105A-4F1E-8A9A-5C20A34E97BE}" type="presParOf" srcId="{394C50FF-598A-415F-810C-57890F45CFC3}" destId="{761FB498-1556-44D5-BA36-738C38961440}" srcOrd="1" destOrd="0" presId="urn:microsoft.com/office/officeart/2005/8/layout/list1"/>
    <dgm:cxn modelId="{AAC7323E-7EDE-4923-8D21-A8401EF3184C}" type="presParOf" srcId="{394C50FF-598A-415F-810C-57890F45CFC3}" destId="{CF5A3A21-781C-40CE-B2FE-6CBB5A9F3797}" srcOrd="2" destOrd="0" presId="urn:microsoft.com/office/officeart/2005/8/layout/list1"/>
    <dgm:cxn modelId="{71D5474F-2445-4008-B785-3A8BDF08BEF7}" type="presParOf" srcId="{394C50FF-598A-415F-810C-57890F45CFC3}" destId="{D7507BAA-3E23-4F39-9FC6-0E414DD93B87}" srcOrd="3" destOrd="0" presId="urn:microsoft.com/office/officeart/2005/8/layout/list1"/>
    <dgm:cxn modelId="{63D4D849-9EEB-4DB9-B220-389CFFABF518}" type="presParOf" srcId="{394C50FF-598A-415F-810C-57890F45CFC3}" destId="{C54FA7A8-E8B7-4317-96DE-0B78ADBC989F}" srcOrd="4" destOrd="0" presId="urn:microsoft.com/office/officeart/2005/8/layout/list1"/>
    <dgm:cxn modelId="{88D8D3EF-B1FB-4188-9EEA-4EA655298CAF}" type="presParOf" srcId="{C54FA7A8-E8B7-4317-96DE-0B78ADBC989F}" destId="{92CB5C43-4B06-4BBA-A48D-A05573C20A0A}" srcOrd="0" destOrd="0" presId="urn:microsoft.com/office/officeart/2005/8/layout/list1"/>
    <dgm:cxn modelId="{62B2503E-49B9-4875-99A9-95B3B37A9968}" type="presParOf" srcId="{C54FA7A8-E8B7-4317-96DE-0B78ADBC989F}" destId="{BE913BC9-DCFA-465E-9919-25F23A71606E}" srcOrd="1" destOrd="0" presId="urn:microsoft.com/office/officeart/2005/8/layout/list1"/>
    <dgm:cxn modelId="{08497980-E599-45E3-A665-DF230D7F0D73}" type="presParOf" srcId="{394C50FF-598A-415F-810C-57890F45CFC3}" destId="{259DE866-A82F-4799-BC88-6F705A956ED6}" srcOrd="5" destOrd="0" presId="urn:microsoft.com/office/officeart/2005/8/layout/list1"/>
    <dgm:cxn modelId="{79EBABCD-E33A-4FCA-AC59-270EF1BA3B36}" type="presParOf" srcId="{394C50FF-598A-415F-810C-57890F45CFC3}" destId="{21421422-BA50-47D9-8D01-16178C5A7F5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2310B2-D5C5-413B-9DB9-56374FAEC3B1}" type="doc">
      <dgm:prSet loTypeId="urn:microsoft.com/office/officeart/2008/layout/VerticalCurvedList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cs-CZ"/>
        </a:p>
      </dgm:t>
    </dgm:pt>
    <dgm:pt modelId="{23B0CC18-3C63-43D4-A152-5A31FFBAC83E}">
      <dgm:prSet phldrT="[Text]"/>
      <dgm:spPr/>
      <dgm:t>
        <a:bodyPr/>
        <a:lstStyle/>
        <a:p>
          <a:r>
            <a:rPr lang="cs-CZ" dirty="0"/>
            <a:t>1. Konzultace</a:t>
          </a:r>
        </a:p>
      </dgm:t>
    </dgm:pt>
    <dgm:pt modelId="{E6B69956-928A-4D36-B857-E3585E36927A}" type="parTrans" cxnId="{94D8A640-C54A-4667-91F8-BE11A4D3EE68}">
      <dgm:prSet/>
      <dgm:spPr/>
      <dgm:t>
        <a:bodyPr/>
        <a:lstStyle/>
        <a:p>
          <a:endParaRPr lang="cs-CZ"/>
        </a:p>
      </dgm:t>
    </dgm:pt>
    <dgm:pt modelId="{44658516-DA9F-407B-8384-20EB234E0F34}" type="sibTrans" cxnId="{94D8A640-C54A-4667-91F8-BE11A4D3EE68}">
      <dgm:prSet/>
      <dgm:spPr/>
      <dgm:t>
        <a:bodyPr/>
        <a:lstStyle/>
        <a:p>
          <a:endParaRPr lang="cs-CZ"/>
        </a:p>
      </dgm:t>
    </dgm:pt>
    <dgm:pt modelId="{F8A539DA-CCDE-4F10-8649-FF33E9A9A2E0}">
      <dgm:prSet phldrT="[Text]"/>
      <dgm:spPr/>
      <dgm:t>
        <a:bodyPr/>
        <a:lstStyle/>
        <a:p>
          <a:r>
            <a:rPr lang="cs-CZ" dirty="0"/>
            <a:t>2. Skupina odborníků (Panel)</a:t>
          </a:r>
        </a:p>
      </dgm:t>
    </dgm:pt>
    <dgm:pt modelId="{186D41B4-02C2-4097-9DB3-0466E6D8E3BB}" type="parTrans" cxnId="{D004005D-7BA1-4F8F-BF82-E5E8D96A891A}">
      <dgm:prSet/>
      <dgm:spPr/>
      <dgm:t>
        <a:bodyPr/>
        <a:lstStyle/>
        <a:p>
          <a:endParaRPr lang="cs-CZ"/>
        </a:p>
      </dgm:t>
    </dgm:pt>
    <dgm:pt modelId="{5A89F227-7AAB-4BA1-B402-7E77967C47F9}" type="sibTrans" cxnId="{D004005D-7BA1-4F8F-BF82-E5E8D96A891A}">
      <dgm:prSet/>
      <dgm:spPr/>
      <dgm:t>
        <a:bodyPr/>
        <a:lstStyle/>
        <a:p>
          <a:endParaRPr lang="cs-CZ"/>
        </a:p>
      </dgm:t>
    </dgm:pt>
    <dgm:pt modelId="{61955AF5-2DAC-417A-9127-9BDB6A72314A}">
      <dgm:prSet phldrT="[Text]"/>
      <dgm:spPr/>
      <dgm:t>
        <a:bodyPr/>
        <a:lstStyle/>
        <a:p>
          <a:r>
            <a:rPr lang="cs-CZ" dirty="0"/>
            <a:t>4. Realizace závěrů a doporučení</a:t>
          </a:r>
        </a:p>
      </dgm:t>
    </dgm:pt>
    <dgm:pt modelId="{9FCF84A7-BC37-4BDA-A7A1-CC80A51733D2}" type="parTrans" cxnId="{9D569C64-1036-4F41-BC96-1241FC67CE6B}">
      <dgm:prSet/>
      <dgm:spPr/>
      <dgm:t>
        <a:bodyPr/>
        <a:lstStyle/>
        <a:p>
          <a:endParaRPr lang="cs-CZ"/>
        </a:p>
      </dgm:t>
    </dgm:pt>
    <dgm:pt modelId="{B485B8E5-3993-4D9D-A1B8-DAAEAE24B966}" type="sibTrans" cxnId="{9D569C64-1036-4F41-BC96-1241FC67CE6B}">
      <dgm:prSet/>
      <dgm:spPr/>
      <dgm:t>
        <a:bodyPr/>
        <a:lstStyle/>
        <a:p>
          <a:endParaRPr lang="cs-CZ"/>
        </a:p>
      </dgm:t>
    </dgm:pt>
    <dgm:pt modelId="{D3796160-7E8D-406F-9956-08D605DB516D}">
      <dgm:prSet/>
      <dgm:spPr/>
      <dgm:t>
        <a:bodyPr/>
        <a:lstStyle/>
        <a:p>
          <a:r>
            <a:rPr lang="cs-CZ" dirty="0"/>
            <a:t>3. Stálý odvolací orgán</a:t>
          </a:r>
        </a:p>
      </dgm:t>
    </dgm:pt>
    <dgm:pt modelId="{7517CAB8-0405-4E94-A5B6-709BEE494A19}" type="parTrans" cxnId="{6A98208A-AE30-4CA9-AB88-AC6BF7AC9609}">
      <dgm:prSet/>
      <dgm:spPr/>
      <dgm:t>
        <a:bodyPr/>
        <a:lstStyle/>
        <a:p>
          <a:endParaRPr lang="cs-CZ"/>
        </a:p>
      </dgm:t>
    </dgm:pt>
    <dgm:pt modelId="{BB585292-F602-4407-BFD1-94E5D068A52E}" type="sibTrans" cxnId="{6A98208A-AE30-4CA9-AB88-AC6BF7AC9609}">
      <dgm:prSet/>
      <dgm:spPr/>
      <dgm:t>
        <a:bodyPr/>
        <a:lstStyle/>
        <a:p>
          <a:endParaRPr lang="cs-CZ"/>
        </a:p>
      </dgm:t>
    </dgm:pt>
    <dgm:pt modelId="{C44ADBB2-A5E5-470C-A01F-A013A222FD8B}" type="pres">
      <dgm:prSet presAssocID="{1A2310B2-D5C5-413B-9DB9-56374FAEC3B1}" presName="Name0" presStyleCnt="0">
        <dgm:presLayoutVars>
          <dgm:chMax val="7"/>
          <dgm:chPref val="7"/>
          <dgm:dir/>
        </dgm:presLayoutVars>
      </dgm:prSet>
      <dgm:spPr/>
    </dgm:pt>
    <dgm:pt modelId="{6FEB1946-2694-4783-A91E-D2C3577D5B42}" type="pres">
      <dgm:prSet presAssocID="{1A2310B2-D5C5-413B-9DB9-56374FAEC3B1}" presName="Name1" presStyleCnt="0"/>
      <dgm:spPr/>
    </dgm:pt>
    <dgm:pt modelId="{BFFC6E05-50F6-45FC-BCA5-4AFC66D00E75}" type="pres">
      <dgm:prSet presAssocID="{1A2310B2-D5C5-413B-9DB9-56374FAEC3B1}" presName="cycle" presStyleCnt="0"/>
      <dgm:spPr/>
    </dgm:pt>
    <dgm:pt modelId="{A7C2ABF3-E5ED-483B-85E9-64E860C8B9FA}" type="pres">
      <dgm:prSet presAssocID="{1A2310B2-D5C5-413B-9DB9-56374FAEC3B1}" presName="srcNode" presStyleLbl="node1" presStyleIdx="0" presStyleCnt="4"/>
      <dgm:spPr/>
    </dgm:pt>
    <dgm:pt modelId="{2B27DA16-02B6-46BB-906A-A455ED564032}" type="pres">
      <dgm:prSet presAssocID="{1A2310B2-D5C5-413B-9DB9-56374FAEC3B1}" presName="conn" presStyleLbl="parChTrans1D2" presStyleIdx="0" presStyleCnt="1"/>
      <dgm:spPr/>
    </dgm:pt>
    <dgm:pt modelId="{365D4CF2-F6F5-4E4B-AEB4-1A8B052882B7}" type="pres">
      <dgm:prSet presAssocID="{1A2310B2-D5C5-413B-9DB9-56374FAEC3B1}" presName="extraNode" presStyleLbl="node1" presStyleIdx="0" presStyleCnt="4"/>
      <dgm:spPr/>
    </dgm:pt>
    <dgm:pt modelId="{AFEB69D1-B1A8-47FB-AC34-694E15BEF3C7}" type="pres">
      <dgm:prSet presAssocID="{1A2310B2-D5C5-413B-9DB9-56374FAEC3B1}" presName="dstNode" presStyleLbl="node1" presStyleIdx="0" presStyleCnt="4"/>
      <dgm:spPr/>
    </dgm:pt>
    <dgm:pt modelId="{49715383-6F68-4CF8-9CC1-3794CE9DB6F1}" type="pres">
      <dgm:prSet presAssocID="{23B0CC18-3C63-43D4-A152-5A31FFBAC83E}" presName="text_1" presStyleLbl="node1" presStyleIdx="0" presStyleCnt="4">
        <dgm:presLayoutVars>
          <dgm:bulletEnabled val="1"/>
        </dgm:presLayoutVars>
      </dgm:prSet>
      <dgm:spPr/>
    </dgm:pt>
    <dgm:pt modelId="{29AF139D-D50F-4464-99FC-678055556729}" type="pres">
      <dgm:prSet presAssocID="{23B0CC18-3C63-43D4-A152-5A31FFBAC83E}" presName="accent_1" presStyleCnt="0"/>
      <dgm:spPr/>
    </dgm:pt>
    <dgm:pt modelId="{D187108C-60F3-483C-8DBB-6017BB5CB56D}" type="pres">
      <dgm:prSet presAssocID="{23B0CC18-3C63-43D4-A152-5A31FFBAC83E}" presName="accentRepeatNode" presStyleLbl="solidFgAcc1" presStyleIdx="0" presStyleCnt="4"/>
      <dgm:spPr/>
    </dgm:pt>
    <dgm:pt modelId="{71BD5D5E-06B8-4473-A932-BB3AA84A9737}" type="pres">
      <dgm:prSet presAssocID="{F8A539DA-CCDE-4F10-8649-FF33E9A9A2E0}" presName="text_2" presStyleLbl="node1" presStyleIdx="1" presStyleCnt="4">
        <dgm:presLayoutVars>
          <dgm:bulletEnabled val="1"/>
        </dgm:presLayoutVars>
      </dgm:prSet>
      <dgm:spPr/>
    </dgm:pt>
    <dgm:pt modelId="{14D41277-49BA-48BC-984A-F159230C9601}" type="pres">
      <dgm:prSet presAssocID="{F8A539DA-CCDE-4F10-8649-FF33E9A9A2E0}" presName="accent_2" presStyleCnt="0"/>
      <dgm:spPr/>
    </dgm:pt>
    <dgm:pt modelId="{AA3D69E8-7B6D-41C8-AE83-FABDA7042792}" type="pres">
      <dgm:prSet presAssocID="{F8A539DA-CCDE-4F10-8649-FF33E9A9A2E0}" presName="accentRepeatNode" presStyleLbl="solidFgAcc1" presStyleIdx="1" presStyleCnt="4"/>
      <dgm:spPr/>
    </dgm:pt>
    <dgm:pt modelId="{BBB663A2-95CC-4C8D-9FBA-672E08FECD74}" type="pres">
      <dgm:prSet presAssocID="{D3796160-7E8D-406F-9956-08D605DB516D}" presName="text_3" presStyleLbl="node1" presStyleIdx="2" presStyleCnt="4">
        <dgm:presLayoutVars>
          <dgm:bulletEnabled val="1"/>
        </dgm:presLayoutVars>
      </dgm:prSet>
      <dgm:spPr/>
    </dgm:pt>
    <dgm:pt modelId="{103F69ED-8357-43AB-8947-0835ED2EF7EF}" type="pres">
      <dgm:prSet presAssocID="{D3796160-7E8D-406F-9956-08D605DB516D}" presName="accent_3" presStyleCnt="0"/>
      <dgm:spPr/>
    </dgm:pt>
    <dgm:pt modelId="{8D56652E-3140-41FE-AFE0-E0C25B82A60F}" type="pres">
      <dgm:prSet presAssocID="{D3796160-7E8D-406F-9956-08D605DB516D}" presName="accentRepeatNode" presStyleLbl="solidFgAcc1" presStyleIdx="2" presStyleCnt="4"/>
      <dgm:spPr/>
    </dgm:pt>
    <dgm:pt modelId="{4F78A922-17EF-4CBB-973E-BD584946670A}" type="pres">
      <dgm:prSet presAssocID="{61955AF5-2DAC-417A-9127-9BDB6A72314A}" presName="text_4" presStyleLbl="node1" presStyleIdx="3" presStyleCnt="4">
        <dgm:presLayoutVars>
          <dgm:bulletEnabled val="1"/>
        </dgm:presLayoutVars>
      </dgm:prSet>
      <dgm:spPr/>
    </dgm:pt>
    <dgm:pt modelId="{ED4E380F-DF9E-447E-A219-6BF82BC84BDE}" type="pres">
      <dgm:prSet presAssocID="{61955AF5-2DAC-417A-9127-9BDB6A72314A}" presName="accent_4" presStyleCnt="0"/>
      <dgm:spPr/>
    </dgm:pt>
    <dgm:pt modelId="{3DD57D6D-715D-49C9-84E5-787B37109AAF}" type="pres">
      <dgm:prSet presAssocID="{61955AF5-2DAC-417A-9127-9BDB6A72314A}" presName="accentRepeatNode" presStyleLbl="solidFgAcc1" presStyleIdx="3" presStyleCnt="4"/>
      <dgm:spPr/>
    </dgm:pt>
  </dgm:ptLst>
  <dgm:cxnLst>
    <dgm:cxn modelId="{138D0A0A-6516-49A6-8D45-14E3D134C5AD}" type="presOf" srcId="{61955AF5-2DAC-417A-9127-9BDB6A72314A}" destId="{4F78A922-17EF-4CBB-973E-BD584946670A}" srcOrd="0" destOrd="0" presId="urn:microsoft.com/office/officeart/2008/layout/VerticalCurvedList"/>
    <dgm:cxn modelId="{09223416-8AEF-4CF8-9946-1F005B3D1603}" type="presOf" srcId="{D3796160-7E8D-406F-9956-08D605DB516D}" destId="{BBB663A2-95CC-4C8D-9FBA-672E08FECD74}" srcOrd="0" destOrd="0" presId="urn:microsoft.com/office/officeart/2008/layout/VerticalCurvedList"/>
    <dgm:cxn modelId="{E93D2B3D-EA05-45C1-9016-174270AA5E61}" type="presOf" srcId="{23B0CC18-3C63-43D4-A152-5A31FFBAC83E}" destId="{49715383-6F68-4CF8-9CC1-3794CE9DB6F1}" srcOrd="0" destOrd="0" presId="urn:microsoft.com/office/officeart/2008/layout/VerticalCurvedList"/>
    <dgm:cxn modelId="{94D8A640-C54A-4667-91F8-BE11A4D3EE68}" srcId="{1A2310B2-D5C5-413B-9DB9-56374FAEC3B1}" destId="{23B0CC18-3C63-43D4-A152-5A31FFBAC83E}" srcOrd="0" destOrd="0" parTransId="{E6B69956-928A-4D36-B857-E3585E36927A}" sibTransId="{44658516-DA9F-407B-8384-20EB234E0F34}"/>
    <dgm:cxn modelId="{D004005D-7BA1-4F8F-BF82-E5E8D96A891A}" srcId="{1A2310B2-D5C5-413B-9DB9-56374FAEC3B1}" destId="{F8A539DA-CCDE-4F10-8649-FF33E9A9A2E0}" srcOrd="1" destOrd="0" parTransId="{186D41B4-02C2-4097-9DB3-0466E6D8E3BB}" sibTransId="{5A89F227-7AAB-4BA1-B402-7E77967C47F9}"/>
    <dgm:cxn modelId="{9D569C64-1036-4F41-BC96-1241FC67CE6B}" srcId="{1A2310B2-D5C5-413B-9DB9-56374FAEC3B1}" destId="{61955AF5-2DAC-417A-9127-9BDB6A72314A}" srcOrd="3" destOrd="0" parTransId="{9FCF84A7-BC37-4BDA-A7A1-CC80A51733D2}" sibTransId="{B485B8E5-3993-4D9D-A1B8-DAAEAE24B966}"/>
    <dgm:cxn modelId="{197CCB80-1AA0-46C2-98D4-4548E4D1D363}" type="presOf" srcId="{F8A539DA-CCDE-4F10-8649-FF33E9A9A2E0}" destId="{71BD5D5E-06B8-4473-A932-BB3AA84A9737}" srcOrd="0" destOrd="0" presId="urn:microsoft.com/office/officeart/2008/layout/VerticalCurvedList"/>
    <dgm:cxn modelId="{6A98208A-AE30-4CA9-AB88-AC6BF7AC9609}" srcId="{1A2310B2-D5C5-413B-9DB9-56374FAEC3B1}" destId="{D3796160-7E8D-406F-9956-08D605DB516D}" srcOrd="2" destOrd="0" parTransId="{7517CAB8-0405-4E94-A5B6-709BEE494A19}" sibTransId="{BB585292-F602-4407-BFD1-94E5D068A52E}"/>
    <dgm:cxn modelId="{18D8ACC6-C18D-4C1A-B6F4-45759018E28E}" type="presOf" srcId="{44658516-DA9F-407B-8384-20EB234E0F34}" destId="{2B27DA16-02B6-46BB-906A-A455ED564032}" srcOrd="0" destOrd="0" presId="urn:microsoft.com/office/officeart/2008/layout/VerticalCurvedList"/>
    <dgm:cxn modelId="{F1CCAADB-84E4-4698-9895-4731F4941552}" type="presOf" srcId="{1A2310B2-D5C5-413B-9DB9-56374FAEC3B1}" destId="{C44ADBB2-A5E5-470C-A01F-A013A222FD8B}" srcOrd="0" destOrd="0" presId="urn:microsoft.com/office/officeart/2008/layout/VerticalCurvedList"/>
    <dgm:cxn modelId="{3D8EEF1D-E434-48BB-96F3-BF797F6E8BAB}" type="presParOf" srcId="{C44ADBB2-A5E5-470C-A01F-A013A222FD8B}" destId="{6FEB1946-2694-4783-A91E-D2C3577D5B42}" srcOrd="0" destOrd="0" presId="urn:microsoft.com/office/officeart/2008/layout/VerticalCurvedList"/>
    <dgm:cxn modelId="{DA14BB93-23F2-47DD-8C39-2A828959C20F}" type="presParOf" srcId="{6FEB1946-2694-4783-A91E-D2C3577D5B42}" destId="{BFFC6E05-50F6-45FC-BCA5-4AFC66D00E75}" srcOrd="0" destOrd="0" presId="urn:microsoft.com/office/officeart/2008/layout/VerticalCurvedList"/>
    <dgm:cxn modelId="{EC9E2E7D-23FD-4861-B731-C7A7C535000E}" type="presParOf" srcId="{BFFC6E05-50F6-45FC-BCA5-4AFC66D00E75}" destId="{A7C2ABF3-E5ED-483B-85E9-64E860C8B9FA}" srcOrd="0" destOrd="0" presId="urn:microsoft.com/office/officeart/2008/layout/VerticalCurvedList"/>
    <dgm:cxn modelId="{AF387E87-B008-4A81-8584-CCE3726C8CD8}" type="presParOf" srcId="{BFFC6E05-50F6-45FC-BCA5-4AFC66D00E75}" destId="{2B27DA16-02B6-46BB-906A-A455ED564032}" srcOrd="1" destOrd="0" presId="urn:microsoft.com/office/officeart/2008/layout/VerticalCurvedList"/>
    <dgm:cxn modelId="{18C40642-B037-4261-8345-9FDD326D4955}" type="presParOf" srcId="{BFFC6E05-50F6-45FC-BCA5-4AFC66D00E75}" destId="{365D4CF2-F6F5-4E4B-AEB4-1A8B052882B7}" srcOrd="2" destOrd="0" presId="urn:microsoft.com/office/officeart/2008/layout/VerticalCurvedList"/>
    <dgm:cxn modelId="{3A9D4618-90C5-48D5-BF9F-0F04A0A305DF}" type="presParOf" srcId="{BFFC6E05-50F6-45FC-BCA5-4AFC66D00E75}" destId="{AFEB69D1-B1A8-47FB-AC34-694E15BEF3C7}" srcOrd="3" destOrd="0" presId="urn:microsoft.com/office/officeart/2008/layout/VerticalCurvedList"/>
    <dgm:cxn modelId="{A2013400-D38C-4043-8751-9DB38F69A87F}" type="presParOf" srcId="{6FEB1946-2694-4783-A91E-D2C3577D5B42}" destId="{49715383-6F68-4CF8-9CC1-3794CE9DB6F1}" srcOrd="1" destOrd="0" presId="urn:microsoft.com/office/officeart/2008/layout/VerticalCurvedList"/>
    <dgm:cxn modelId="{B00CD7A2-8311-494F-94C3-DA0F627C547A}" type="presParOf" srcId="{6FEB1946-2694-4783-A91E-D2C3577D5B42}" destId="{29AF139D-D50F-4464-99FC-678055556729}" srcOrd="2" destOrd="0" presId="urn:microsoft.com/office/officeart/2008/layout/VerticalCurvedList"/>
    <dgm:cxn modelId="{A4815DF7-B1BB-4940-B31C-AD81727A57CC}" type="presParOf" srcId="{29AF139D-D50F-4464-99FC-678055556729}" destId="{D187108C-60F3-483C-8DBB-6017BB5CB56D}" srcOrd="0" destOrd="0" presId="urn:microsoft.com/office/officeart/2008/layout/VerticalCurvedList"/>
    <dgm:cxn modelId="{E42020D7-52BB-45BD-8203-52AFA904DEEF}" type="presParOf" srcId="{6FEB1946-2694-4783-A91E-D2C3577D5B42}" destId="{71BD5D5E-06B8-4473-A932-BB3AA84A9737}" srcOrd="3" destOrd="0" presId="urn:microsoft.com/office/officeart/2008/layout/VerticalCurvedList"/>
    <dgm:cxn modelId="{14329156-3E46-4441-BEDF-879136C4E238}" type="presParOf" srcId="{6FEB1946-2694-4783-A91E-D2C3577D5B42}" destId="{14D41277-49BA-48BC-984A-F159230C9601}" srcOrd="4" destOrd="0" presId="urn:microsoft.com/office/officeart/2008/layout/VerticalCurvedList"/>
    <dgm:cxn modelId="{90F9FED9-E8B9-4984-B250-1E14AF6188DA}" type="presParOf" srcId="{14D41277-49BA-48BC-984A-F159230C9601}" destId="{AA3D69E8-7B6D-41C8-AE83-FABDA7042792}" srcOrd="0" destOrd="0" presId="urn:microsoft.com/office/officeart/2008/layout/VerticalCurvedList"/>
    <dgm:cxn modelId="{6FB99346-81F4-4042-8422-B935EB97D9D4}" type="presParOf" srcId="{6FEB1946-2694-4783-A91E-D2C3577D5B42}" destId="{BBB663A2-95CC-4C8D-9FBA-672E08FECD74}" srcOrd="5" destOrd="0" presId="urn:microsoft.com/office/officeart/2008/layout/VerticalCurvedList"/>
    <dgm:cxn modelId="{ADB412B8-AC91-4C05-9910-32B60CE8E58F}" type="presParOf" srcId="{6FEB1946-2694-4783-A91E-D2C3577D5B42}" destId="{103F69ED-8357-43AB-8947-0835ED2EF7EF}" srcOrd="6" destOrd="0" presId="urn:microsoft.com/office/officeart/2008/layout/VerticalCurvedList"/>
    <dgm:cxn modelId="{D5801A13-E6EF-46A8-B186-767C7360009A}" type="presParOf" srcId="{103F69ED-8357-43AB-8947-0835ED2EF7EF}" destId="{8D56652E-3140-41FE-AFE0-E0C25B82A60F}" srcOrd="0" destOrd="0" presId="urn:microsoft.com/office/officeart/2008/layout/VerticalCurvedList"/>
    <dgm:cxn modelId="{08D1F796-DB47-4959-870C-1ACF4FC3C62B}" type="presParOf" srcId="{6FEB1946-2694-4783-A91E-D2C3577D5B42}" destId="{4F78A922-17EF-4CBB-973E-BD584946670A}" srcOrd="7" destOrd="0" presId="urn:microsoft.com/office/officeart/2008/layout/VerticalCurvedList"/>
    <dgm:cxn modelId="{E047AF8D-537B-4555-9150-94927B044096}" type="presParOf" srcId="{6FEB1946-2694-4783-A91E-D2C3577D5B42}" destId="{ED4E380F-DF9E-447E-A219-6BF82BC84BDE}" srcOrd="8" destOrd="0" presId="urn:microsoft.com/office/officeart/2008/layout/VerticalCurvedList"/>
    <dgm:cxn modelId="{517C1A8F-DCB8-4F20-9C37-E05347020118}" type="presParOf" srcId="{ED4E380F-DF9E-447E-A219-6BF82BC84BDE}" destId="{3DD57D6D-715D-49C9-84E5-787B37109AA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F8C935-3760-415B-8F32-ED5E5FB2635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E4B7892-C06E-4C43-887A-A76AB612D34E}">
      <dgm:prSet phldrT="[Text]"/>
      <dgm:spPr/>
      <dgm:t>
        <a:bodyPr/>
        <a:lstStyle/>
        <a:p>
          <a:endParaRPr lang="cs-CZ" dirty="0"/>
        </a:p>
      </dgm:t>
    </dgm:pt>
    <dgm:pt modelId="{ADF665FB-03D6-44DF-8DC7-D5EB98CB2378}" type="parTrans" cxnId="{D4A85D69-757D-4FC5-91B2-4F17F48EEC95}">
      <dgm:prSet/>
      <dgm:spPr/>
      <dgm:t>
        <a:bodyPr/>
        <a:lstStyle/>
        <a:p>
          <a:endParaRPr lang="cs-CZ"/>
        </a:p>
      </dgm:t>
    </dgm:pt>
    <dgm:pt modelId="{2CE7C9D1-A775-4BFD-9787-4A8FF644A9ED}" type="sibTrans" cxnId="{D4A85D69-757D-4FC5-91B2-4F17F48EEC95}">
      <dgm:prSet/>
      <dgm:spPr/>
      <dgm:t>
        <a:bodyPr/>
        <a:lstStyle/>
        <a:p>
          <a:endParaRPr lang="cs-CZ"/>
        </a:p>
      </dgm:t>
    </dgm:pt>
    <dgm:pt modelId="{8BA7A284-A421-4354-86B6-5BB1775A558E}">
      <dgm:prSet phldrT="[Text]"/>
      <dgm:spPr/>
      <dgm:t>
        <a:bodyPr/>
        <a:lstStyle/>
        <a:p>
          <a:r>
            <a:rPr lang="cs-CZ" dirty="0"/>
            <a:t>EK zahájí řízení tzv. z úřední povinnosti </a:t>
          </a:r>
        </a:p>
      </dgm:t>
    </dgm:pt>
    <dgm:pt modelId="{8352F5EB-EFF4-43C2-9B8D-962EF4163180}" type="parTrans" cxnId="{164609F1-C987-4DE1-8F8C-2E5D68CE5F58}">
      <dgm:prSet/>
      <dgm:spPr/>
      <dgm:t>
        <a:bodyPr/>
        <a:lstStyle/>
        <a:p>
          <a:endParaRPr lang="cs-CZ"/>
        </a:p>
      </dgm:t>
    </dgm:pt>
    <dgm:pt modelId="{F243ADCD-B604-450B-8105-4D87C10D7250}" type="sibTrans" cxnId="{164609F1-C987-4DE1-8F8C-2E5D68CE5F58}">
      <dgm:prSet/>
      <dgm:spPr/>
      <dgm:t>
        <a:bodyPr/>
        <a:lstStyle/>
        <a:p>
          <a:endParaRPr lang="cs-CZ"/>
        </a:p>
      </dgm:t>
    </dgm:pt>
    <dgm:pt modelId="{4C83F5FB-2107-4D0D-9A60-D5BAA08E8C99}">
      <dgm:prSet phldrT="[Text]"/>
      <dgm:spPr/>
      <dgm:t>
        <a:bodyPr/>
        <a:lstStyle/>
        <a:p>
          <a:r>
            <a:rPr lang="cs-CZ" dirty="0"/>
            <a:t>posílá oficiální výstražný dopis ČS</a:t>
          </a:r>
        </a:p>
      </dgm:t>
    </dgm:pt>
    <dgm:pt modelId="{C1127A60-AB0A-4A28-8B3C-91CCBAD326FD}" type="parTrans" cxnId="{98FBE31A-8A0A-461D-972E-F76C9AC7397E}">
      <dgm:prSet/>
      <dgm:spPr/>
      <dgm:t>
        <a:bodyPr/>
        <a:lstStyle/>
        <a:p>
          <a:endParaRPr lang="cs-CZ"/>
        </a:p>
      </dgm:t>
    </dgm:pt>
    <dgm:pt modelId="{CCC77D8E-D472-4C23-99A6-82155467D5A7}" type="sibTrans" cxnId="{98FBE31A-8A0A-461D-972E-F76C9AC7397E}">
      <dgm:prSet/>
      <dgm:spPr/>
      <dgm:t>
        <a:bodyPr/>
        <a:lstStyle/>
        <a:p>
          <a:endParaRPr lang="cs-CZ"/>
        </a:p>
      </dgm:t>
    </dgm:pt>
    <dgm:pt modelId="{1DDA065A-B5CD-48EC-8356-FEF12B132755}">
      <dgm:prSet phldrT="[Text]"/>
      <dgm:spPr/>
      <dgm:t>
        <a:bodyPr/>
        <a:lstStyle/>
        <a:p>
          <a:endParaRPr lang="cs-CZ" dirty="0"/>
        </a:p>
      </dgm:t>
    </dgm:pt>
    <dgm:pt modelId="{D629ED3C-FC53-437B-AE1E-5E4A66005F77}" type="parTrans" cxnId="{05C7E1CF-B728-421B-943B-EC91C070360E}">
      <dgm:prSet/>
      <dgm:spPr/>
      <dgm:t>
        <a:bodyPr/>
        <a:lstStyle/>
        <a:p>
          <a:endParaRPr lang="cs-CZ"/>
        </a:p>
      </dgm:t>
    </dgm:pt>
    <dgm:pt modelId="{A3D2969E-7BD0-4B99-B16E-26379027A88E}" type="sibTrans" cxnId="{05C7E1CF-B728-421B-943B-EC91C070360E}">
      <dgm:prSet/>
      <dgm:spPr/>
      <dgm:t>
        <a:bodyPr/>
        <a:lstStyle/>
        <a:p>
          <a:endParaRPr lang="cs-CZ"/>
        </a:p>
      </dgm:t>
    </dgm:pt>
    <dgm:pt modelId="{8A2CFE6A-4795-4301-B699-5F79D82280F3}">
      <dgm:prSet phldrT="[Text]"/>
      <dgm:spPr/>
      <dgm:t>
        <a:bodyPr/>
        <a:lstStyle/>
        <a:p>
          <a:r>
            <a:rPr lang="cs-CZ" dirty="0"/>
            <a:t>ČS sděluje připomínky (má tak udělat na základě toho dopisu – lhůta 2 měsíce od doručení dopisu zpravidla)</a:t>
          </a:r>
        </a:p>
      </dgm:t>
    </dgm:pt>
    <dgm:pt modelId="{E90AFE54-A223-4402-A0F1-2E35C0A0C347}" type="parTrans" cxnId="{12729B2E-F5D3-4A02-9477-FA5368FA68CD}">
      <dgm:prSet/>
      <dgm:spPr/>
      <dgm:t>
        <a:bodyPr/>
        <a:lstStyle/>
        <a:p>
          <a:endParaRPr lang="cs-CZ"/>
        </a:p>
      </dgm:t>
    </dgm:pt>
    <dgm:pt modelId="{A46839B5-ED6C-4036-B3AA-F6283DC9A6D8}" type="sibTrans" cxnId="{12729B2E-F5D3-4A02-9477-FA5368FA68CD}">
      <dgm:prSet/>
      <dgm:spPr/>
      <dgm:t>
        <a:bodyPr/>
        <a:lstStyle/>
        <a:p>
          <a:endParaRPr lang="cs-CZ"/>
        </a:p>
      </dgm:t>
    </dgm:pt>
    <dgm:pt modelId="{DA835570-A9FC-490C-AB18-48A6930E698D}">
      <dgm:prSet phldrT="[Text]"/>
      <dgm:spPr/>
      <dgm:t>
        <a:bodyPr/>
        <a:lstStyle/>
        <a:p>
          <a:endParaRPr lang="cs-CZ" dirty="0"/>
        </a:p>
      </dgm:t>
    </dgm:pt>
    <dgm:pt modelId="{D82652BF-B532-4C55-BB74-448BE02B506C}" type="parTrans" cxnId="{3FCC33DE-F203-4474-B7D3-79F05602D3CA}">
      <dgm:prSet/>
      <dgm:spPr/>
      <dgm:t>
        <a:bodyPr/>
        <a:lstStyle/>
        <a:p>
          <a:endParaRPr lang="cs-CZ"/>
        </a:p>
      </dgm:t>
    </dgm:pt>
    <dgm:pt modelId="{39F17F66-514B-4453-B07F-961EA2F8AD69}" type="sibTrans" cxnId="{3FCC33DE-F203-4474-B7D3-79F05602D3CA}">
      <dgm:prSet/>
      <dgm:spPr/>
      <dgm:t>
        <a:bodyPr/>
        <a:lstStyle/>
        <a:p>
          <a:endParaRPr lang="cs-CZ"/>
        </a:p>
      </dgm:t>
    </dgm:pt>
    <dgm:pt modelId="{D3EEFA4C-BC59-43A6-83F6-8D433F8D78F0}">
      <dgm:prSet phldrT="[Text]"/>
      <dgm:spPr/>
      <dgm:t>
        <a:bodyPr/>
        <a:lstStyle/>
        <a:p>
          <a:r>
            <a:rPr lang="cs-CZ" dirty="0"/>
            <a:t>EK, není-li spokojena, vydává odůvodněné stanovisko</a:t>
          </a:r>
        </a:p>
      </dgm:t>
    </dgm:pt>
    <dgm:pt modelId="{B5C0BEC1-7FBB-4C3A-BCAC-783B1D6EA3BA}" type="parTrans" cxnId="{2446F702-57CA-4568-AC2C-1337B98ADBBF}">
      <dgm:prSet/>
      <dgm:spPr/>
      <dgm:t>
        <a:bodyPr/>
        <a:lstStyle/>
        <a:p>
          <a:endParaRPr lang="cs-CZ"/>
        </a:p>
      </dgm:t>
    </dgm:pt>
    <dgm:pt modelId="{27FE3C77-5890-4CE1-95CD-947180D3F542}" type="sibTrans" cxnId="{2446F702-57CA-4568-AC2C-1337B98ADBBF}">
      <dgm:prSet/>
      <dgm:spPr/>
      <dgm:t>
        <a:bodyPr/>
        <a:lstStyle/>
        <a:p>
          <a:endParaRPr lang="cs-CZ"/>
        </a:p>
      </dgm:t>
    </dgm:pt>
    <dgm:pt modelId="{762C7AE5-ADF7-4A3C-AC97-EEAF60B19F18}">
      <dgm:prSet phldrT="[Text]"/>
      <dgm:spPr/>
      <dgm:t>
        <a:bodyPr/>
        <a:lstStyle/>
        <a:p>
          <a:r>
            <a:rPr lang="cs-CZ" dirty="0"/>
            <a:t>Pokud stát nadále porušuje, může se stát dostat k SD</a:t>
          </a:r>
        </a:p>
      </dgm:t>
    </dgm:pt>
    <dgm:pt modelId="{90E9F1C4-0B3D-4D53-B763-33E8E36C430E}" type="parTrans" cxnId="{76D9977B-65AF-4DCA-96E6-0DB5F419B048}">
      <dgm:prSet/>
      <dgm:spPr/>
      <dgm:t>
        <a:bodyPr/>
        <a:lstStyle/>
        <a:p>
          <a:endParaRPr lang="cs-CZ"/>
        </a:p>
      </dgm:t>
    </dgm:pt>
    <dgm:pt modelId="{855F443B-57DB-477B-A1B6-397D6139B463}" type="sibTrans" cxnId="{76D9977B-65AF-4DCA-96E6-0DB5F419B048}">
      <dgm:prSet/>
      <dgm:spPr/>
      <dgm:t>
        <a:bodyPr/>
        <a:lstStyle/>
        <a:p>
          <a:endParaRPr lang="cs-CZ"/>
        </a:p>
      </dgm:t>
    </dgm:pt>
    <dgm:pt modelId="{E23C9F09-8B72-4A69-811B-12BF0C199AD5}" type="pres">
      <dgm:prSet presAssocID="{43F8C935-3760-415B-8F32-ED5E5FB26355}" presName="linearFlow" presStyleCnt="0">
        <dgm:presLayoutVars>
          <dgm:dir/>
          <dgm:animLvl val="lvl"/>
          <dgm:resizeHandles val="exact"/>
        </dgm:presLayoutVars>
      </dgm:prSet>
      <dgm:spPr/>
    </dgm:pt>
    <dgm:pt modelId="{963DF500-E34E-43DA-94D4-E996DA135B00}" type="pres">
      <dgm:prSet presAssocID="{CE4B7892-C06E-4C43-887A-A76AB612D34E}" presName="composite" presStyleCnt="0"/>
      <dgm:spPr/>
    </dgm:pt>
    <dgm:pt modelId="{6BF2A05C-9D8C-4A9A-A77B-67FBC1F6DB70}" type="pres">
      <dgm:prSet presAssocID="{CE4B7892-C06E-4C43-887A-A76AB612D34E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39B13D68-FC2B-416B-AEF3-2CB260CE3C74}" type="pres">
      <dgm:prSet presAssocID="{CE4B7892-C06E-4C43-887A-A76AB612D34E}" presName="descendantText" presStyleLbl="alignAcc1" presStyleIdx="0" presStyleCnt="3">
        <dgm:presLayoutVars>
          <dgm:bulletEnabled val="1"/>
        </dgm:presLayoutVars>
      </dgm:prSet>
      <dgm:spPr/>
    </dgm:pt>
    <dgm:pt modelId="{093F029F-2D8E-42CE-9B74-DA0EFE699AC6}" type="pres">
      <dgm:prSet presAssocID="{2CE7C9D1-A775-4BFD-9787-4A8FF644A9ED}" presName="sp" presStyleCnt="0"/>
      <dgm:spPr/>
    </dgm:pt>
    <dgm:pt modelId="{F99E954A-D05C-4AF4-B258-AF76F680AA66}" type="pres">
      <dgm:prSet presAssocID="{1DDA065A-B5CD-48EC-8356-FEF12B132755}" presName="composite" presStyleCnt="0"/>
      <dgm:spPr/>
    </dgm:pt>
    <dgm:pt modelId="{F952A00F-9586-4234-9572-833C106B0DAD}" type="pres">
      <dgm:prSet presAssocID="{1DDA065A-B5CD-48EC-8356-FEF12B132755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89DC0A63-8A7F-4482-A6FA-B0977F042869}" type="pres">
      <dgm:prSet presAssocID="{1DDA065A-B5CD-48EC-8356-FEF12B132755}" presName="descendantText" presStyleLbl="alignAcc1" presStyleIdx="1" presStyleCnt="3">
        <dgm:presLayoutVars>
          <dgm:bulletEnabled val="1"/>
        </dgm:presLayoutVars>
      </dgm:prSet>
      <dgm:spPr/>
    </dgm:pt>
    <dgm:pt modelId="{F048A12E-E118-4F5B-A13A-28FA5BA59F97}" type="pres">
      <dgm:prSet presAssocID="{A3D2969E-7BD0-4B99-B16E-26379027A88E}" presName="sp" presStyleCnt="0"/>
      <dgm:spPr/>
    </dgm:pt>
    <dgm:pt modelId="{ED6F86AF-7A01-46DC-8EF0-FFB674B6FCFC}" type="pres">
      <dgm:prSet presAssocID="{DA835570-A9FC-490C-AB18-48A6930E698D}" presName="composite" presStyleCnt="0"/>
      <dgm:spPr/>
    </dgm:pt>
    <dgm:pt modelId="{1FA1DBCA-1E84-4138-944C-E8CD7CC4DFD1}" type="pres">
      <dgm:prSet presAssocID="{DA835570-A9FC-490C-AB18-48A6930E698D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1594C182-6DD8-4EA7-A01C-CD343BC91924}" type="pres">
      <dgm:prSet presAssocID="{DA835570-A9FC-490C-AB18-48A6930E698D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2446F702-57CA-4568-AC2C-1337B98ADBBF}" srcId="{DA835570-A9FC-490C-AB18-48A6930E698D}" destId="{D3EEFA4C-BC59-43A6-83F6-8D433F8D78F0}" srcOrd="0" destOrd="0" parTransId="{B5C0BEC1-7FBB-4C3A-BCAC-783B1D6EA3BA}" sibTransId="{27FE3C77-5890-4CE1-95CD-947180D3F542}"/>
    <dgm:cxn modelId="{075F320D-64B8-4EF6-8E2D-86493192C9ED}" type="presOf" srcId="{CE4B7892-C06E-4C43-887A-A76AB612D34E}" destId="{6BF2A05C-9D8C-4A9A-A77B-67FBC1F6DB70}" srcOrd="0" destOrd="0" presId="urn:microsoft.com/office/officeart/2005/8/layout/chevron2"/>
    <dgm:cxn modelId="{E445FE14-BA26-4E27-8F2A-786FF810058C}" type="presOf" srcId="{DA835570-A9FC-490C-AB18-48A6930E698D}" destId="{1FA1DBCA-1E84-4138-944C-E8CD7CC4DFD1}" srcOrd="0" destOrd="0" presId="urn:microsoft.com/office/officeart/2005/8/layout/chevron2"/>
    <dgm:cxn modelId="{98FBE31A-8A0A-461D-972E-F76C9AC7397E}" srcId="{CE4B7892-C06E-4C43-887A-A76AB612D34E}" destId="{4C83F5FB-2107-4D0D-9A60-D5BAA08E8C99}" srcOrd="1" destOrd="0" parTransId="{C1127A60-AB0A-4A28-8B3C-91CCBAD326FD}" sibTransId="{CCC77D8E-D472-4C23-99A6-82155467D5A7}"/>
    <dgm:cxn modelId="{12729B2E-F5D3-4A02-9477-FA5368FA68CD}" srcId="{1DDA065A-B5CD-48EC-8356-FEF12B132755}" destId="{8A2CFE6A-4795-4301-B699-5F79D82280F3}" srcOrd="0" destOrd="0" parTransId="{E90AFE54-A223-4402-A0F1-2E35C0A0C347}" sibTransId="{A46839B5-ED6C-4036-B3AA-F6283DC9A6D8}"/>
    <dgm:cxn modelId="{4AEBDC44-3181-4DA0-A081-71883B694758}" type="presOf" srcId="{8A2CFE6A-4795-4301-B699-5F79D82280F3}" destId="{89DC0A63-8A7F-4482-A6FA-B0977F042869}" srcOrd="0" destOrd="0" presId="urn:microsoft.com/office/officeart/2005/8/layout/chevron2"/>
    <dgm:cxn modelId="{D4A85D69-757D-4FC5-91B2-4F17F48EEC95}" srcId="{43F8C935-3760-415B-8F32-ED5E5FB26355}" destId="{CE4B7892-C06E-4C43-887A-A76AB612D34E}" srcOrd="0" destOrd="0" parTransId="{ADF665FB-03D6-44DF-8DC7-D5EB98CB2378}" sibTransId="{2CE7C9D1-A775-4BFD-9787-4A8FF644A9ED}"/>
    <dgm:cxn modelId="{7A0D7D58-29B8-4937-9D9E-AB0036A94D9B}" type="presOf" srcId="{D3EEFA4C-BC59-43A6-83F6-8D433F8D78F0}" destId="{1594C182-6DD8-4EA7-A01C-CD343BC91924}" srcOrd="0" destOrd="0" presId="urn:microsoft.com/office/officeart/2005/8/layout/chevron2"/>
    <dgm:cxn modelId="{04F2B158-EB71-497F-831C-D1DCE495353D}" type="presOf" srcId="{1DDA065A-B5CD-48EC-8356-FEF12B132755}" destId="{F952A00F-9586-4234-9572-833C106B0DAD}" srcOrd="0" destOrd="0" presId="urn:microsoft.com/office/officeart/2005/8/layout/chevron2"/>
    <dgm:cxn modelId="{76D9977B-65AF-4DCA-96E6-0DB5F419B048}" srcId="{DA835570-A9FC-490C-AB18-48A6930E698D}" destId="{762C7AE5-ADF7-4A3C-AC97-EEAF60B19F18}" srcOrd="1" destOrd="0" parTransId="{90E9F1C4-0B3D-4D53-B763-33E8E36C430E}" sibTransId="{855F443B-57DB-477B-A1B6-397D6139B463}"/>
    <dgm:cxn modelId="{82E1358C-8775-41E5-AB22-9EC68AEB1F1A}" type="presOf" srcId="{43F8C935-3760-415B-8F32-ED5E5FB26355}" destId="{E23C9F09-8B72-4A69-811B-12BF0C199AD5}" srcOrd="0" destOrd="0" presId="urn:microsoft.com/office/officeart/2005/8/layout/chevron2"/>
    <dgm:cxn modelId="{4E2216BA-A881-4081-B353-399B9BD7341C}" type="presOf" srcId="{8BA7A284-A421-4354-86B6-5BB1775A558E}" destId="{39B13D68-FC2B-416B-AEF3-2CB260CE3C74}" srcOrd="0" destOrd="0" presId="urn:microsoft.com/office/officeart/2005/8/layout/chevron2"/>
    <dgm:cxn modelId="{9DE524C9-CD72-406B-A106-B938369F50C8}" type="presOf" srcId="{4C83F5FB-2107-4D0D-9A60-D5BAA08E8C99}" destId="{39B13D68-FC2B-416B-AEF3-2CB260CE3C74}" srcOrd="0" destOrd="1" presId="urn:microsoft.com/office/officeart/2005/8/layout/chevron2"/>
    <dgm:cxn modelId="{05C7E1CF-B728-421B-943B-EC91C070360E}" srcId="{43F8C935-3760-415B-8F32-ED5E5FB26355}" destId="{1DDA065A-B5CD-48EC-8356-FEF12B132755}" srcOrd="1" destOrd="0" parTransId="{D629ED3C-FC53-437B-AE1E-5E4A66005F77}" sibTransId="{A3D2969E-7BD0-4B99-B16E-26379027A88E}"/>
    <dgm:cxn modelId="{A5BF6FD5-3330-48E8-97B3-876324720A97}" type="presOf" srcId="{762C7AE5-ADF7-4A3C-AC97-EEAF60B19F18}" destId="{1594C182-6DD8-4EA7-A01C-CD343BC91924}" srcOrd="0" destOrd="1" presId="urn:microsoft.com/office/officeart/2005/8/layout/chevron2"/>
    <dgm:cxn modelId="{3FCC33DE-F203-4474-B7D3-79F05602D3CA}" srcId="{43F8C935-3760-415B-8F32-ED5E5FB26355}" destId="{DA835570-A9FC-490C-AB18-48A6930E698D}" srcOrd="2" destOrd="0" parTransId="{D82652BF-B532-4C55-BB74-448BE02B506C}" sibTransId="{39F17F66-514B-4453-B07F-961EA2F8AD69}"/>
    <dgm:cxn modelId="{164609F1-C987-4DE1-8F8C-2E5D68CE5F58}" srcId="{CE4B7892-C06E-4C43-887A-A76AB612D34E}" destId="{8BA7A284-A421-4354-86B6-5BB1775A558E}" srcOrd="0" destOrd="0" parTransId="{8352F5EB-EFF4-43C2-9B8D-962EF4163180}" sibTransId="{F243ADCD-B604-450B-8105-4D87C10D7250}"/>
    <dgm:cxn modelId="{A8B2D483-33C0-4CF4-B156-D7D79971CAD5}" type="presParOf" srcId="{E23C9F09-8B72-4A69-811B-12BF0C199AD5}" destId="{963DF500-E34E-43DA-94D4-E996DA135B00}" srcOrd="0" destOrd="0" presId="urn:microsoft.com/office/officeart/2005/8/layout/chevron2"/>
    <dgm:cxn modelId="{2CC163FB-921B-49CC-93B9-DBF104C988B1}" type="presParOf" srcId="{963DF500-E34E-43DA-94D4-E996DA135B00}" destId="{6BF2A05C-9D8C-4A9A-A77B-67FBC1F6DB70}" srcOrd="0" destOrd="0" presId="urn:microsoft.com/office/officeart/2005/8/layout/chevron2"/>
    <dgm:cxn modelId="{F2FED445-EC67-4AD0-9A9F-71C6A9F7ACCC}" type="presParOf" srcId="{963DF500-E34E-43DA-94D4-E996DA135B00}" destId="{39B13D68-FC2B-416B-AEF3-2CB260CE3C74}" srcOrd="1" destOrd="0" presId="urn:microsoft.com/office/officeart/2005/8/layout/chevron2"/>
    <dgm:cxn modelId="{3FDF0298-683D-4D5D-AC16-7FA4C316CA15}" type="presParOf" srcId="{E23C9F09-8B72-4A69-811B-12BF0C199AD5}" destId="{093F029F-2D8E-42CE-9B74-DA0EFE699AC6}" srcOrd="1" destOrd="0" presId="urn:microsoft.com/office/officeart/2005/8/layout/chevron2"/>
    <dgm:cxn modelId="{8EB48475-9980-4060-AC1F-ACC0BE0EBC3A}" type="presParOf" srcId="{E23C9F09-8B72-4A69-811B-12BF0C199AD5}" destId="{F99E954A-D05C-4AF4-B258-AF76F680AA66}" srcOrd="2" destOrd="0" presId="urn:microsoft.com/office/officeart/2005/8/layout/chevron2"/>
    <dgm:cxn modelId="{5B165B7B-BF44-4CCD-9786-E585BFD031BC}" type="presParOf" srcId="{F99E954A-D05C-4AF4-B258-AF76F680AA66}" destId="{F952A00F-9586-4234-9572-833C106B0DAD}" srcOrd="0" destOrd="0" presId="urn:microsoft.com/office/officeart/2005/8/layout/chevron2"/>
    <dgm:cxn modelId="{23858538-D759-45C7-BB18-F3B59555029B}" type="presParOf" srcId="{F99E954A-D05C-4AF4-B258-AF76F680AA66}" destId="{89DC0A63-8A7F-4482-A6FA-B0977F042869}" srcOrd="1" destOrd="0" presId="urn:microsoft.com/office/officeart/2005/8/layout/chevron2"/>
    <dgm:cxn modelId="{B1B4C42E-3709-44D9-BF7D-787DF2CD9627}" type="presParOf" srcId="{E23C9F09-8B72-4A69-811B-12BF0C199AD5}" destId="{F048A12E-E118-4F5B-A13A-28FA5BA59F97}" srcOrd="3" destOrd="0" presId="urn:microsoft.com/office/officeart/2005/8/layout/chevron2"/>
    <dgm:cxn modelId="{730BBC21-0D19-45A3-B5B0-BEB9BA3395AB}" type="presParOf" srcId="{E23C9F09-8B72-4A69-811B-12BF0C199AD5}" destId="{ED6F86AF-7A01-46DC-8EF0-FFB674B6FCFC}" srcOrd="4" destOrd="0" presId="urn:microsoft.com/office/officeart/2005/8/layout/chevron2"/>
    <dgm:cxn modelId="{FFDE9DDD-7543-4F2B-9959-913A289610E6}" type="presParOf" srcId="{ED6F86AF-7A01-46DC-8EF0-FFB674B6FCFC}" destId="{1FA1DBCA-1E84-4138-944C-E8CD7CC4DFD1}" srcOrd="0" destOrd="0" presId="urn:microsoft.com/office/officeart/2005/8/layout/chevron2"/>
    <dgm:cxn modelId="{408CBA60-1FD4-48EA-BF83-7CE527796516}" type="presParOf" srcId="{ED6F86AF-7A01-46DC-8EF0-FFB674B6FCFC}" destId="{1594C182-6DD8-4EA7-A01C-CD343BC9192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F8C935-3760-415B-8F32-ED5E5FB2635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E4B7892-C06E-4C43-887A-A76AB612D34E}">
      <dgm:prSet phldrT="[Text]"/>
      <dgm:spPr/>
      <dgm:t>
        <a:bodyPr/>
        <a:lstStyle/>
        <a:p>
          <a:endParaRPr lang="cs-CZ" dirty="0"/>
        </a:p>
      </dgm:t>
    </dgm:pt>
    <dgm:pt modelId="{ADF665FB-03D6-44DF-8DC7-D5EB98CB2378}" type="parTrans" cxnId="{D4A85D69-757D-4FC5-91B2-4F17F48EEC95}">
      <dgm:prSet/>
      <dgm:spPr/>
      <dgm:t>
        <a:bodyPr/>
        <a:lstStyle/>
        <a:p>
          <a:endParaRPr lang="cs-CZ"/>
        </a:p>
      </dgm:t>
    </dgm:pt>
    <dgm:pt modelId="{2CE7C9D1-A775-4BFD-9787-4A8FF644A9ED}" type="sibTrans" cxnId="{D4A85D69-757D-4FC5-91B2-4F17F48EEC95}">
      <dgm:prSet/>
      <dgm:spPr/>
      <dgm:t>
        <a:bodyPr/>
        <a:lstStyle/>
        <a:p>
          <a:endParaRPr lang="cs-CZ"/>
        </a:p>
      </dgm:t>
    </dgm:pt>
    <dgm:pt modelId="{8BA7A284-A421-4354-86B6-5BB1775A558E}">
      <dgm:prSet phldrT="[Text]"/>
      <dgm:spPr/>
      <dgm:t>
        <a:bodyPr/>
        <a:lstStyle/>
        <a:p>
          <a:r>
            <a:rPr lang="cs-CZ" dirty="0"/>
            <a:t>EK může (nemusí) podat žalobu k SD na stát</a:t>
          </a:r>
        </a:p>
      </dgm:t>
    </dgm:pt>
    <dgm:pt modelId="{8352F5EB-EFF4-43C2-9B8D-962EF4163180}" type="parTrans" cxnId="{164609F1-C987-4DE1-8F8C-2E5D68CE5F58}">
      <dgm:prSet/>
      <dgm:spPr/>
      <dgm:t>
        <a:bodyPr/>
        <a:lstStyle/>
        <a:p>
          <a:endParaRPr lang="cs-CZ"/>
        </a:p>
      </dgm:t>
    </dgm:pt>
    <dgm:pt modelId="{F243ADCD-B604-450B-8105-4D87C10D7250}" type="sibTrans" cxnId="{164609F1-C987-4DE1-8F8C-2E5D68CE5F58}">
      <dgm:prSet/>
      <dgm:spPr/>
      <dgm:t>
        <a:bodyPr/>
        <a:lstStyle/>
        <a:p>
          <a:endParaRPr lang="cs-CZ"/>
        </a:p>
      </dgm:t>
    </dgm:pt>
    <dgm:pt modelId="{4C83F5FB-2107-4D0D-9A60-D5BAA08E8C99}">
      <dgm:prSet phldrT="[Text]"/>
      <dgm:spPr/>
      <dgm:t>
        <a:bodyPr/>
        <a:lstStyle/>
        <a:p>
          <a:r>
            <a:rPr lang="cs-CZ" dirty="0"/>
            <a:t>SD – jen: došlo/nedošlo k porušení práva</a:t>
          </a:r>
        </a:p>
      </dgm:t>
    </dgm:pt>
    <dgm:pt modelId="{C1127A60-AB0A-4A28-8B3C-91CCBAD326FD}" type="parTrans" cxnId="{98FBE31A-8A0A-461D-972E-F76C9AC7397E}">
      <dgm:prSet/>
      <dgm:spPr/>
      <dgm:t>
        <a:bodyPr/>
        <a:lstStyle/>
        <a:p>
          <a:endParaRPr lang="cs-CZ"/>
        </a:p>
      </dgm:t>
    </dgm:pt>
    <dgm:pt modelId="{CCC77D8E-D472-4C23-99A6-82155467D5A7}" type="sibTrans" cxnId="{98FBE31A-8A0A-461D-972E-F76C9AC7397E}">
      <dgm:prSet/>
      <dgm:spPr/>
      <dgm:t>
        <a:bodyPr/>
        <a:lstStyle/>
        <a:p>
          <a:endParaRPr lang="cs-CZ"/>
        </a:p>
      </dgm:t>
    </dgm:pt>
    <dgm:pt modelId="{1DDA065A-B5CD-48EC-8356-FEF12B132755}">
      <dgm:prSet phldrT="[Text]"/>
      <dgm:spPr/>
      <dgm:t>
        <a:bodyPr/>
        <a:lstStyle/>
        <a:p>
          <a:endParaRPr lang="cs-CZ" dirty="0"/>
        </a:p>
      </dgm:t>
    </dgm:pt>
    <dgm:pt modelId="{D629ED3C-FC53-437B-AE1E-5E4A66005F77}" type="parTrans" cxnId="{05C7E1CF-B728-421B-943B-EC91C070360E}">
      <dgm:prSet/>
      <dgm:spPr/>
      <dgm:t>
        <a:bodyPr/>
        <a:lstStyle/>
        <a:p>
          <a:endParaRPr lang="cs-CZ"/>
        </a:p>
      </dgm:t>
    </dgm:pt>
    <dgm:pt modelId="{A3D2969E-7BD0-4B99-B16E-26379027A88E}" type="sibTrans" cxnId="{05C7E1CF-B728-421B-943B-EC91C070360E}">
      <dgm:prSet/>
      <dgm:spPr/>
      <dgm:t>
        <a:bodyPr/>
        <a:lstStyle/>
        <a:p>
          <a:endParaRPr lang="cs-CZ"/>
        </a:p>
      </dgm:t>
    </dgm:pt>
    <dgm:pt modelId="{8A2CFE6A-4795-4301-B699-5F79D82280F3}">
      <dgm:prSet phldrT="[Text]"/>
      <dgm:spPr/>
      <dgm:t>
        <a:bodyPr/>
        <a:lstStyle/>
        <a:p>
          <a:r>
            <a:rPr lang="cs-CZ" dirty="0"/>
            <a:t>ČS nerespektuje rozsudek SD</a:t>
          </a:r>
        </a:p>
      </dgm:t>
    </dgm:pt>
    <dgm:pt modelId="{E90AFE54-A223-4402-A0F1-2E35C0A0C347}" type="parTrans" cxnId="{12729B2E-F5D3-4A02-9477-FA5368FA68CD}">
      <dgm:prSet/>
      <dgm:spPr/>
      <dgm:t>
        <a:bodyPr/>
        <a:lstStyle/>
        <a:p>
          <a:endParaRPr lang="cs-CZ"/>
        </a:p>
      </dgm:t>
    </dgm:pt>
    <dgm:pt modelId="{A46839B5-ED6C-4036-B3AA-F6283DC9A6D8}" type="sibTrans" cxnId="{12729B2E-F5D3-4A02-9477-FA5368FA68CD}">
      <dgm:prSet/>
      <dgm:spPr/>
      <dgm:t>
        <a:bodyPr/>
        <a:lstStyle/>
        <a:p>
          <a:endParaRPr lang="cs-CZ"/>
        </a:p>
      </dgm:t>
    </dgm:pt>
    <dgm:pt modelId="{DA835570-A9FC-490C-AB18-48A6930E698D}">
      <dgm:prSet phldrT="[Text]"/>
      <dgm:spPr/>
      <dgm:t>
        <a:bodyPr/>
        <a:lstStyle/>
        <a:p>
          <a:endParaRPr lang="cs-CZ" dirty="0"/>
        </a:p>
      </dgm:t>
    </dgm:pt>
    <dgm:pt modelId="{D82652BF-B532-4C55-BB74-448BE02B506C}" type="parTrans" cxnId="{3FCC33DE-F203-4474-B7D3-79F05602D3CA}">
      <dgm:prSet/>
      <dgm:spPr/>
      <dgm:t>
        <a:bodyPr/>
        <a:lstStyle/>
        <a:p>
          <a:endParaRPr lang="cs-CZ"/>
        </a:p>
      </dgm:t>
    </dgm:pt>
    <dgm:pt modelId="{39F17F66-514B-4453-B07F-961EA2F8AD69}" type="sibTrans" cxnId="{3FCC33DE-F203-4474-B7D3-79F05602D3CA}">
      <dgm:prSet/>
      <dgm:spPr/>
      <dgm:t>
        <a:bodyPr/>
        <a:lstStyle/>
        <a:p>
          <a:endParaRPr lang="cs-CZ"/>
        </a:p>
      </dgm:t>
    </dgm:pt>
    <dgm:pt modelId="{D3EEFA4C-BC59-43A6-83F6-8D433F8D78F0}">
      <dgm:prSet phldrT="[Text]"/>
      <dgm:spPr/>
      <dgm:t>
        <a:bodyPr/>
        <a:lstStyle/>
        <a:p>
          <a:r>
            <a:rPr lang="cs-CZ" dirty="0"/>
            <a:t>EK může podat druhou žalobu už s návrhem pokuty</a:t>
          </a:r>
        </a:p>
      </dgm:t>
    </dgm:pt>
    <dgm:pt modelId="{B5C0BEC1-7FBB-4C3A-BCAC-783B1D6EA3BA}" type="parTrans" cxnId="{2446F702-57CA-4568-AC2C-1337B98ADBBF}">
      <dgm:prSet/>
      <dgm:spPr/>
      <dgm:t>
        <a:bodyPr/>
        <a:lstStyle/>
        <a:p>
          <a:endParaRPr lang="cs-CZ"/>
        </a:p>
      </dgm:t>
    </dgm:pt>
    <dgm:pt modelId="{27FE3C77-5890-4CE1-95CD-947180D3F542}" type="sibTrans" cxnId="{2446F702-57CA-4568-AC2C-1337B98ADBBF}">
      <dgm:prSet/>
      <dgm:spPr/>
      <dgm:t>
        <a:bodyPr/>
        <a:lstStyle/>
        <a:p>
          <a:endParaRPr lang="cs-CZ"/>
        </a:p>
      </dgm:t>
    </dgm:pt>
    <dgm:pt modelId="{6F5EBC54-FCC5-4CDB-AFCE-6330C1AC3756}">
      <dgm:prSet/>
      <dgm:spPr/>
      <dgm:t>
        <a:bodyPr/>
        <a:lstStyle/>
        <a:p>
          <a:r>
            <a:rPr lang="cs-CZ" dirty="0"/>
            <a:t>EK další odůvodnění stanovisko (+ lhůta ke sjednání nápravy)</a:t>
          </a:r>
        </a:p>
      </dgm:t>
    </dgm:pt>
    <dgm:pt modelId="{99BD6738-CC13-44E5-A3A0-26106B0EE1EA}" type="parTrans" cxnId="{126F6318-E6A9-42FF-B54C-E7429E2CEC44}">
      <dgm:prSet/>
      <dgm:spPr/>
      <dgm:t>
        <a:bodyPr/>
        <a:lstStyle/>
        <a:p>
          <a:endParaRPr lang="cs-CZ"/>
        </a:p>
      </dgm:t>
    </dgm:pt>
    <dgm:pt modelId="{F2E5B5D0-4E31-4295-90F7-20C2C5AB34FA}" type="sibTrans" cxnId="{126F6318-E6A9-42FF-B54C-E7429E2CEC44}">
      <dgm:prSet/>
      <dgm:spPr/>
      <dgm:t>
        <a:bodyPr/>
        <a:lstStyle/>
        <a:p>
          <a:endParaRPr lang="cs-CZ"/>
        </a:p>
      </dgm:t>
    </dgm:pt>
    <dgm:pt modelId="{D217D539-0F38-46C8-93E2-05FD4306680D}">
      <dgm:prSet/>
      <dgm:spPr/>
      <dgm:t>
        <a:bodyPr/>
        <a:lstStyle/>
        <a:p>
          <a:r>
            <a:rPr lang="cs-CZ" dirty="0"/>
            <a:t>SD může vydat nový rozsudek s uložením pokuty</a:t>
          </a:r>
        </a:p>
      </dgm:t>
    </dgm:pt>
    <dgm:pt modelId="{40BBEF86-78A5-4F61-A540-B42564E0C83F}" type="parTrans" cxnId="{FC9B30DD-B44C-4963-A576-9728312D37F8}">
      <dgm:prSet/>
      <dgm:spPr/>
      <dgm:t>
        <a:bodyPr/>
        <a:lstStyle/>
        <a:p>
          <a:endParaRPr lang="cs-CZ"/>
        </a:p>
      </dgm:t>
    </dgm:pt>
    <dgm:pt modelId="{7D5C08B1-4D7A-4D80-9CBF-88BA0F7E659F}" type="sibTrans" cxnId="{FC9B30DD-B44C-4963-A576-9728312D37F8}">
      <dgm:prSet/>
      <dgm:spPr/>
      <dgm:t>
        <a:bodyPr/>
        <a:lstStyle/>
        <a:p>
          <a:endParaRPr lang="cs-CZ"/>
        </a:p>
      </dgm:t>
    </dgm:pt>
    <dgm:pt modelId="{E23C9F09-8B72-4A69-811B-12BF0C199AD5}" type="pres">
      <dgm:prSet presAssocID="{43F8C935-3760-415B-8F32-ED5E5FB26355}" presName="linearFlow" presStyleCnt="0">
        <dgm:presLayoutVars>
          <dgm:dir/>
          <dgm:animLvl val="lvl"/>
          <dgm:resizeHandles val="exact"/>
        </dgm:presLayoutVars>
      </dgm:prSet>
      <dgm:spPr/>
    </dgm:pt>
    <dgm:pt modelId="{963DF500-E34E-43DA-94D4-E996DA135B00}" type="pres">
      <dgm:prSet presAssocID="{CE4B7892-C06E-4C43-887A-A76AB612D34E}" presName="composite" presStyleCnt="0"/>
      <dgm:spPr/>
    </dgm:pt>
    <dgm:pt modelId="{6BF2A05C-9D8C-4A9A-A77B-67FBC1F6DB70}" type="pres">
      <dgm:prSet presAssocID="{CE4B7892-C06E-4C43-887A-A76AB612D34E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39B13D68-FC2B-416B-AEF3-2CB260CE3C74}" type="pres">
      <dgm:prSet presAssocID="{CE4B7892-C06E-4C43-887A-A76AB612D34E}" presName="descendantText" presStyleLbl="alignAcc1" presStyleIdx="0" presStyleCnt="3">
        <dgm:presLayoutVars>
          <dgm:bulletEnabled val="1"/>
        </dgm:presLayoutVars>
      </dgm:prSet>
      <dgm:spPr/>
    </dgm:pt>
    <dgm:pt modelId="{093F029F-2D8E-42CE-9B74-DA0EFE699AC6}" type="pres">
      <dgm:prSet presAssocID="{2CE7C9D1-A775-4BFD-9787-4A8FF644A9ED}" presName="sp" presStyleCnt="0"/>
      <dgm:spPr/>
    </dgm:pt>
    <dgm:pt modelId="{F99E954A-D05C-4AF4-B258-AF76F680AA66}" type="pres">
      <dgm:prSet presAssocID="{1DDA065A-B5CD-48EC-8356-FEF12B132755}" presName="composite" presStyleCnt="0"/>
      <dgm:spPr/>
    </dgm:pt>
    <dgm:pt modelId="{F952A00F-9586-4234-9572-833C106B0DAD}" type="pres">
      <dgm:prSet presAssocID="{1DDA065A-B5CD-48EC-8356-FEF12B132755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89DC0A63-8A7F-4482-A6FA-B0977F042869}" type="pres">
      <dgm:prSet presAssocID="{1DDA065A-B5CD-48EC-8356-FEF12B132755}" presName="descendantText" presStyleLbl="alignAcc1" presStyleIdx="1" presStyleCnt="3">
        <dgm:presLayoutVars>
          <dgm:bulletEnabled val="1"/>
        </dgm:presLayoutVars>
      </dgm:prSet>
      <dgm:spPr/>
    </dgm:pt>
    <dgm:pt modelId="{F048A12E-E118-4F5B-A13A-28FA5BA59F97}" type="pres">
      <dgm:prSet presAssocID="{A3D2969E-7BD0-4B99-B16E-26379027A88E}" presName="sp" presStyleCnt="0"/>
      <dgm:spPr/>
    </dgm:pt>
    <dgm:pt modelId="{ED6F86AF-7A01-46DC-8EF0-FFB674B6FCFC}" type="pres">
      <dgm:prSet presAssocID="{DA835570-A9FC-490C-AB18-48A6930E698D}" presName="composite" presStyleCnt="0"/>
      <dgm:spPr/>
    </dgm:pt>
    <dgm:pt modelId="{1FA1DBCA-1E84-4138-944C-E8CD7CC4DFD1}" type="pres">
      <dgm:prSet presAssocID="{DA835570-A9FC-490C-AB18-48A6930E698D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1594C182-6DD8-4EA7-A01C-CD343BC91924}" type="pres">
      <dgm:prSet presAssocID="{DA835570-A9FC-490C-AB18-48A6930E698D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2446F702-57CA-4568-AC2C-1337B98ADBBF}" srcId="{DA835570-A9FC-490C-AB18-48A6930E698D}" destId="{D3EEFA4C-BC59-43A6-83F6-8D433F8D78F0}" srcOrd="0" destOrd="0" parTransId="{B5C0BEC1-7FBB-4C3A-BCAC-783B1D6EA3BA}" sibTransId="{27FE3C77-5890-4CE1-95CD-947180D3F542}"/>
    <dgm:cxn modelId="{075F320D-64B8-4EF6-8E2D-86493192C9ED}" type="presOf" srcId="{CE4B7892-C06E-4C43-887A-A76AB612D34E}" destId="{6BF2A05C-9D8C-4A9A-A77B-67FBC1F6DB70}" srcOrd="0" destOrd="0" presId="urn:microsoft.com/office/officeart/2005/8/layout/chevron2"/>
    <dgm:cxn modelId="{E445FE14-BA26-4E27-8F2A-786FF810058C}" type="presOf" srcId="{DA835570-A9FC-490C-AB18-48A6930E698D}" destId="{1FA1DBCA-1E84-4138-944C-E8CD7CC4DFD1}" srcOrd="0" destOrd="0" presId="urn:microsoft.com/office/officeart/2005/8/layout/chevron2"/>
    <dgm:cxn modelId="{85B14717-1D39-425D-BE01-8752EA1AD915}" type="presOf" srcId="{D217D539-0F38-46C8-93E2-05FD4306680D}" destId="{1594C182-6DD8-4EA7-A01C-CD343BC91924}" srcOrd="0" destOrd="1" presId="urn:microsoft.com/office/officeart/2005/8/layout/chevron2"/>
    <dgm:cxn modelId="{126F6318-E6A9-42FF-B54C-E7429E2CEC44}" srcId="{1DDA065A-B5CD-48EC-8356-FEF12B132755}" destId="{6F5EBC54-FCC5-4CDB-AFCE-6330C1AC3756}" srcOrd="1" destOrd="0" parTransId="{99BD6738-CC13-44E5-A3A0-26106B0EE1EA}" sibTransId="{F2E5B5D0-4E31-4295-90F7-20C2C5AB34FA}"/>
    <dgm:cxn modelId="{98FBE31A-8A0A-461D-972E-F76C9AC7397E}" srcId="{CE4B7892-C06E-4C43-887A-A76AB612D34E}" destId="{4C83F5FB-2107-4D0D-9A60-D5BAA08E8C99}" srcOrd="1" destOrd="0" parTransId="{C1127A60-AB0A-4A28-8B3C-91CCBAD326FD}" sibTransId="{CCC77D8E-D472-4C23-99A6-82155467D5A7}"/>
    <dgm:cxn modelId="{12729B2E-F5D3-4A02-9477-FA5368FA68CD}" srcId="{1DDA065A-B5CD-48EC-8356-FEF12B132755}" destId="{8A2CFE6A-4795-4301-B699-5F79D82280F3}" srcOrd="0" destOrd="0" parTransId="{E90AFE54-A223-4402-A0F1-2E35C0A0C347}" sibTransId="{A46839B5-ED6C-4036-B3AA-F6283DC9A6D8}"/>
    <dgm:cxn modelId="{4AEBDC44-3181-4DA0-A081-71883B694758}" type="presOf" srcId="{8A2CFE6A-4795-4301-B699-5F79D82280F3}" destId="{89DC0A63-8A7F-4482-A6FA-B0977F042869}" srcOrd="0" destOrd="0" presId="urn:microsoft.com/office/officeart/2005/8/layout/chevron2"/>
    <dgm:cxn modelId="{D4A85D69-757D-4FC5-91B2-4F17F48EEC95}" srcId="{43F8C935-3760-415B-8F32-ED5E5FB26355}" destId="{CE4B7892-C06E-4C43-887A-A76AB612D34E}" srcOrd="0" destOrd="0" parTransId="{ADF665FB-03D6-44DF-8DC7-D5EB98CB2378}" sibTransId="{2CE7C9D1-A775-4BFD-9787-4A8FF644A9ED}"/>
    <dgm:cxn modelId="{2AFB3752-1626-4DDF-878A-FEE06D1AD541}" type="presOf" srcId="{6F5EBC54-FCC5-4CDB-AFCE-6330C1AC3756}" destId="{89DC0A63-8A7F-4482-A6FA-B0977F042869}" srcOrd="0" destOrd="1" presId="urn:microsoft.com/office/officeart/2005/8/layout/chevron2"/>
    <dgm:cxn modelId="{7A0D7D58-29B8-4937-9D9E-AB0036A94D9B}" type="presOf" srcId="{D3EEFA4C-BC59-43A6-83F6-8D433F8D78F0}" destId="{1594C182-6DD8-4EA7-A01C-CD343BC91924}" srcOrd="0" destOrd="0" presId="urn:microsoft.com/office/officeart/2005/8/layout/chevron2"/>
    <dgm:cxn modelId="{04F2B158-EB71-497F-831C-D1DCE495353D}" type="presOf" srcId="{1DDA065A-B5CD-48EC-8356-FEF12B132755}" destId="{F952A00F-9586-4234-9572-833C106B0DAD}" srcOrd="0" destOrd="0" presId="urn:microsoft.com/office/officeart/2005/8/layout/chevron2"/>
    <dgm:cxn modelId="{82E1358C-8775-41E5-AB22-9EC68AEB1F1A}" type="presOf" srcId="{43F8C935-3760-415B-8F32-ED5E5FB26355}" destId="{E23C9F09-8B72-4A69-811B-12BF0C199AD5}" srcOrd="0" destOrd="0" presId="urn:microsoft.com/office/officeart/2005/8/layout/chevron2"/>
    <dgm:cxn modelId="{4E2216BA-A881-4081-B353-399B9BD7341C}" type="presOf" srcId="{8BA7A284-A421-4354-86B6-5BB1775A558E}" destId="{39B13D68-FC2B-416B-AEF3-2CB260CE3C74}" srcOrd="0" destOrd="0" presId="urn:microsoft.com/office/officeart/2005/8/layout/chevron2"/>
    <dgm:cxn modelId="{9DE524C9-CD72-406B-A106-B938369F50C8}" type="presOf" srcId="{4C83F5FB-2107-4D0D-9A60-D5BAA08E8C99}" destId="{39B13D68-FC2B-416B-AEF3-2CB260CE3C74}" srcOrd="0" destOrd="1" presId="urn:microsoft.com/office/officeart/2005/8/layout/chevron2"/>
    <dgm:cxn modelId="{05C7E1CF-B728-421B-943B-EC91C070360E}" srcId="{43F8C935-3760-415B-8F32-ED5E5FB26355}" destId="{1DDA065A-B5CD-48EC-8356-FEF12B132755}" srcOrd="1" destOrd="0" parTransId="{D629ED3C-FC53-437B-AE1E-5E4A66005F77}" sibTransId="{A3D2969E-7BD0-4B99-B16E-26379027A88E}"/>
    <dgm:cxn modelId="{FC9B30DD-B44C-4963-A576-9728312D37F8}" srcId="{DA835570-A9FC-490C-AB18-48A6930E698D}" destId="{D217D539-0F38-46C8-93E2-05FD4306680D}" srcOrd="1" destOrd="0" parTransId="{40BBEF86-78A5-4F61-A540-B42564E0C83F}" sibTransId="{7D5C08B1-4D7A-4D80-9CBF-88BA0F7E659F}"/>
    <dgm:cxn modelId="{3FCC33DE-F203-4474-B7D3-79F05602D3CA}" srcId="{43F8C935-3760-415B-8F32-ED5E5FB26355}" destId="{DA835570-A9FC-490C-AB18-48A6930E698D}" srcOrd="2" destOrd="0" parTransId="{D82652BF-B532-4C55-BB74-448BE02B506C}" sibTransId="{39F17F66-514B-4453-B07F-961EA2F8AD69}"/>
    <dgm:cxn modelId="{164609F1-C987-4DE1-8F8C-2E5D68CE5F58}" srcId="{CE4B7892-C06E-4C43-887A-A76AB612D34E}" destId="{8BA7A284-A421-4354-86B6-5BB1775A558E}" srcOrd="0" destOrd="0" parTransId="{8352F5EB-EFF4-43C2-9B8D-962EF4163180}" sibTransId="{F243ADCD-B604-450B-8105-4D87C10D7250}"/>
    <dgm:cxn modelId="{A8B2D483-33C0-4CF4-B156-D7D79971CAD5}" type="presParOf" srcId="{E23C9F09-8B72-4A69-811B-12BF0C199AD5}" destId="{963DF500-E34E-43DA-94D4-E996DA135B00}" srcOrd="0" destOrd="0" presId="urn:microsoft.com/office/officeart/2005/8/layout/chevron2"/>
    <dgm:cxn modelId="{2CC163FB-921B-49CC-93B9-DBF104C988B1}" type="presParOf" srcId="{963DF500-E34E-43DA-94D4-E996DA135B00}" destId="{6BF2A05C-9D8C-4A9A-A77B-67FBC1F6DB70}" srcOrd="0" destOrd="0" presId="urn:microsoft.com/office/officeart/2005/8/layout/chevron2"/>
    <dgm:cxn modelId="{F2FED445-EC67-4AD0-9A9F-71C6A9F7ACCC}" type="presParOf" srcId="{963DF500-E34E-43DA-94D4-E996DA135B00}" destId="{39B13D68-FC2B-416B-AEF3-2CB260CE3C74}" srcOrd="1" destOrd="0" presId="urn:microsoft.com/office/officeart/2005/8/layout/chevron2"/>
    <dgm:cxn modelId="{3FDF0298-683D-4D5D-AC16-7FA4C316CA15}" type="presParOf" srcId="{E23C9F09-8B72-4A69-811B-12BF0C199AD5}" destId="{093F029F-2D8E-42CE-9B74-DA0EFE699AC6}" srcOrd="1" destOrd="0" presId="urn:microsoft.com/office/officeart/2005/8/layout/chevron2"/>
    <dgm:cxn modelId="{8EB48475-9980-4060-AC1F-ACC0BE0EBC3A}" type="presParOf" srcId="{E23C9F09-8B72-4A69-811B-12BF0C199AD5}" destId="{F99E954A-D05C-4AF4-B258-AF76F680AA66}" srcOrd="2" destOrd="0" presId="urn:microsoft.com/office/officeart/2005/8/layout/chevron2"/>
    <dgm:cxn modelId="{5B165B7B-BF44-4CCD-9786-E585BFD031BC}" type="presParOf" srcId="{F99E954A-D05C-4AF4-B258-AF76F680AA66}" destId="{F952A00F-9586-4234-9572-833C106B0DAD}" srcOrd="0" destOrd="0" presId="urn:microsoft.com/office/officeart/2005/8/layout/chevron2"/>
    <dgm:cxn modelId="{23858538-D759-45C7-BB18-F3B59555029B}" type="presParOf" srcId="{F99E954A-D05C-4AF4-B258-AF76F680AA66}" destId="{89DC0A63-8A7F-4482-A6FA-B0977F042869}" srcOrd="1" destOrd="0" presId="urn:microsoft.com/office/officeart/2005/8/layout/chevron2"/>
    <dgm:cxn modelId="{B1B4C42E-3709-44D9-BF7D-787DF2CD9627}" type="presParOf" srcId="{E23C9F09-8B72-4A69-811B-12BF0C199AD5}" destId="{F048A12E-E118-4F5B-A13A-28FA5BA59F97}" srcOrd="3" destOrd="0" presId="urn:microsoft.com/office/officeart/2005/8/layout/chevron2"/>
    <dgm:cxn modelId="{730BBC21-0D19-45A3-B5B0-BEB9BA3395AB}" type="presParOf" srcId="{E23C9F09-8B72-4A69-811B-12BF0C199AD5}" destId="{ED6F86AF-7A01-46DC-8EF0-FFB674B6FCFC}" srcOrd="4" destOrd="0" presId="urn:microsoft.com/office/officeart/2005/8/layout/chevron2"/>
    <dgm:cxn modelId="{FFDE9DDD-7543-4F2B-9959-913A289610E6}" type="presParOf" srcId="{ED6F86AF-7A01-46DC-8EF0-FFB674B6FCFC}" destId="{1FA1DBCA-1E84-4138-944C-E8CD7CC4DFD1}" srcOrd="0" destOrd="0" presId="urn:microsoft.com/office/officeart/2005/8/layout/chevron2"/>
    <dgm:cxn modelId="{408CBA60-1FD4-48EA-BF83-7CE527796516}" type="presParOf" srcId="{ED6F86AF-7A01-46DC-8EF0-FFB674B6FCFC}" destId="{1594C182-6DD8-4EA7-A01C-CD343BC9192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1DC2AE-9C79-4C20-90B5-C75DA44C38E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D12BA81-156A-419D-9FBE-EB2B475527D1}">
      <dgm:prSet phldrT="[Text]"/>
      <dgm:spPr/>
      <dgm:t>
        <a:bodyPr/>
        <a:lstStyle/>
        <a:p>
          <a:r>
            <a:rPr lang="cs-CZ" dirty="0"/>
            <a:t>jednorázová (paušální částka)</a:t>
          </a:r>
        </a:p>
      </dgm:t>
    </dgm:pt>
    <dgm:pt modelId="{E282E6E4-7FE1-439F-A770-13BB33E65D6D}" type="parTrans" cxnId="{C64D9B1C-29AB-42EA-B631-590D43BAACDD}">
      <dgm:prSet/>
      <dgm:spPr/>
      <dgm:t>
        <a:bodyPr/>
        <a:lstStyle/>
        <a:p>
          <a:endParaRPr lang="cs-CZ"/>
        </a:p>
      </dgm:t>
    </dgm:pt>
    <dgm:pt modelId="{ACA1FBBC-C660-468E-A7E1-3DE6195598DB}" type="sibTrans" cxnId="{C64D9B1C-29AB-42EA-B631-590D43BAACDD}">
      <dgm:prSet/>
      <dgm:spPr/>
      <dgm:t>
        <a:bodyPr/>
        <a:lstStyle/>
        <a:p>
          <a:endParaRPr lang="cs-CZ"/>
        </a:p>
      </dgm:t>
    </dgm:pt>
    <dgm:pt modelId="{31B713E4-B84F-4237-B0CE-BAE5B5C76CCD}">
      <dgm:prSet phldrT="[Text]"/>
      <dgm:spPr/>
      <dgm:t>
        <a:bodyPr/>
        <a:lstStyle/>
        <a:p>
          <a:r>
            <a:rPr lang="cs-CZ" dirty="0"/>
            <a:t>periodická (penále)</a:t>
          </a:r>
        </a:p>
      </dgm:t>
    </dgm:pt>
    <dgm:pt modelId="{EDDB28E0-6C92-48C6-9561-FE0727B3AA16}" type="parTrans" cxnId="{4D4B855D-6D24-4EB7-9F70-E8876F95042A}">
      <dgm:prSet/>
      <dgm:spPr/>
      <dgm:t>
        <a:bodyPr/>
        <a:lstStyle/>
        <a:p>
          <a:endParaRPr lang="cs-CZ"/>
        </a:p>
      </dgm:t>
    </dgm:pt>
    <dgm:pt modelId="{D682A473-98F7-4B5A-81D8-1C6CDB33CB15}" type="sibTrans" cxnId="{4D4B855D-6D24-4EB7-9F70-E8876F95042A}">
      <dgm:prSet/>
      <dgm:spPr/>
      <dgm:t>
        <a:bodyPr/>
        <a:lstStyle/>
        <a:p>
          <a:endParaRPr lang="cs-CZ"/>
        </a:p>
      </dgm:t>
    </dgm:pt>
    <dgm:pt modelId="{85DD1B36-F188-41B4-A810-49C6A3D89E70}">
      <dgm:prSet phldrT="[Text]"/>
      <dgm:spPr/>
      <dgm:t>
        <a:bodyPr/>
        <a:lstStyle/>
        <a:p>
          <a:r>
            <a:rPr lang="cs-CZ" dirty="0"/>
            <a:t>jednorázová i periodická</a:t>
          </a:r>
        </a:p>
      </dgm:t>
    </dgm:pt>
    <dgm:pt modelId="{9D8642A1-85DD-4C34-BC3B-5BDA3544964F}" type="parTrans" cxnId="{B757745C-A200-4A13-988E-62722307D932}">
      <dgm:prSet/>
      <dgm:spPr/>
      <dgm:t>
        <a:bodyPr/>
        <a:lstStyle/>
        <a:p>
          <a:endParaRPr lang="cs-CZ"/>
        </a:p>
      </dgm:t>
    </dgm:pt>
    <dgm:pt modelId="{61587FB1-9C4B-4456-BB27-E692F3C14C5F}" type="sibTrans" cxnId="{B757745C-A200-4A13-988E-62722307D932}">
      <dgm:prSet/>
      <dgm:spPr/>
      <dgm:t>
        <a:bodyPr/>
        <a:lstStyle/>
        <a:p>
          <a:endParaRPr lang="cs-CZ"/>
        </a:p>
      </dgm:t>
    </dgm:pt>
    <dgm:pt modelId="{0BB123F9-60EA-4723-8A6F-189DAA5245CB}" type="pres">
      <dgm:prSet presAssocID="{F81DC2AE-9C79-4C20-90B5-C75DA44C38EE}" presName="linear" presStyleCnt="0">
        <dgm:presLayoutVars>
          <dgm:dir/>
          <dgm:animLvl val="lvl"/>
          <dgm:resizeHandles val="exact"/>
        </dgm:presLayoutVars>
      </dgm:prSet>
      <dgm:spPr/>
    </dgm:pt>
    <dgm:pt modelId="{0FA31EFB-F608-4922-B36A-79C6DC77E76B}" type="pres">
      <dgm:prSet presAssocID="{5D12BA81-156A-419D-9FBE-EB2B475527D1}" presName="parentLin" presStyleCnt="0"/>
      <dgm:spPr/>
    </dgm:pt>
    <dgm:pt modelId="{80600746-6568-4721-AFCD-03FDC8324B4D}" type="pres">
      <dgm:prSet presAssocID="{5D12BA81-156A-419D-9FBE-EB2B475527D1}" presName="parentLeftMargin" presStyleLbl="node1" presStyleIdx="0" presStyleCnt="3"/>
      <dgm:spPr/>
    </dgm:pt>
    <dgm:pt modelId="{67005B37-9434-435D-8831-D976A9172A55}" type="pres">
      <dgm:prSet presAssocID="{5D12BA81-156A-419D-9FBE-EB2B475527D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2E0DD0C-36C5-4AFC-80BA-9E384C79C87A}" type="pres">
      <dgm:prSet presAssocID="{5D12BA81-156A-419D-9FBE-EB2B475527D1}" presName="negativeSpace" presStyleCnt="0"/>
      <dgm:spPr/>
    </dgm:pt>
    <dgm:pt modelId="{8D0D528E-3364-433C-912C-4B1785C71B3B}" type="pres">
      <dgm:prSet presAssocID="{5D12BA81-156A-419D-9FBE-EB2B475527D1}" presName="childText" presStyleLbl="conFgAcc1" presStyleIdx="0" presStyleCnt="3">
        <dgm:presLayoutVars>
          <dgm:bulletEnabled val="1"/>
        </dgm:presLayoutVars>
      </dgm:prSet>
      <dgm:spPr/>
    </dgm:pt>
    <dgm:pt modelId="{DB01082B-E9C1-4F6E-82B3-EE54D891540F}" type="pres">
      <dgm:prSet presAssocID="{ACA1FBBC-C660-468E-A7E1-3DE6195598DB}" presName="spaceBetweenRectangles" presStyleCnt="0"/>
      <dgm:spPr/>
    </dgm:pt>
    <dgm:pt modelId="{F415B81A-E651-4466-AF50-AC92B92D280D}" type="pres">
      <dgm:prSet presAssocID="{31B713E4-B84F-4237-B0CE-BAE5B5C76CCD}" presName="parentLin" presStyleCnt="0"/>
      <dgm:spPr/>
    </dgm:pt>
    <dgm:pt modelId="{2FD9CC54-B33B-46F3-8065-44FE4C433D7C}" type="pres">
      <dgm:prSet presAssocID="{31B713E4-B84F-4237-B0CE-BAE5B5C76CCD}" presName="parentLeftMargin" presStyleLbl="node1" presStyleIdx="0" presStyleCnt="3"/>
      <dgm:spPr/>
    </dgm:pt>
    <dgm:pt modelId="{CAF82833-90BA-4680-BD8E-F3DEAB3E3A5A}" type="pres">
      <dgm:prSet presAssocID="{31B713E4-B84F-4237-B0CE-BAE5B5C76CC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2983060-332D-4E06-8AAE-08EB00F96942}" type="pres">
      <dgm:prSet presAssocID="{31B713E4-B84F-4237-B0CE-BAE5B5C76CCD}" presName="negativeSpace" presStyleCnt="0"/>
      <dgm:spPr/>
    </dgm:pt>
    <dgm:pt modelId="{3B4F1BB0-2DD3-47E4-80AF-552ACB7DE455}" type="pres">
      <dgm:prSet presAssocID="{31B713E4-B84F-4237-B0CE-BAE5B5C76CCD}" presName="childText" presStyleLbl="conFgAcc1" presStyleIdx="1" presStyleCnt="3">
        <dgm:presLayoutVars>
          <dgm:bulletEnabled val="1"/>
        </dgm:presLayoutVars>
      </dgm:prSet>
      <dgm:spPr/>
    </dgm:pt>
    <dgm:pt modelId="{2B576EED-25DD-44F4-BE4B-63AA02BAC484}" type="pres">
      <dgm:prSet presAssocID="{D682A473-98F7-4B5A-81D8-1C6CDB33CB15}" presName="spaceBetweenRectangles" presStyleCnt="0"/>
      <dgm:spPr/>
    </dgm:pt>
    <dgm:pt modelId="{B853CA34-5B40-4463-BCA5-F7E2A6C16884}" type="pres">
      <dgm:prSet presAssocID="{85DD1B36-F188-41B4-A810-49C6A3D89E70}" presName="parentLin" presStyleCnt="0"/>
      <dgm:spPr/>
    </dgm:pt>
    <dgm:pt modelId="{EA474135-4C04-4903-9893-33B46BCB86D6}" type="pres">
      <dgm:prSet presAssocID="{85DD1B36-F188-41B4-A810-49C6A3D89E70}" presName="parentLeftMargin" presStyleLbl="node1" presStyleIdx="1" presStyleCnt="3"/>
      <dgm:spPr/>
    </dgm:pt>
    <dgm:pt modelId="{EED17D05-716B-4F9B-9A3D-EE3A0AA53140}" type="pres">
      <dgm:prSet presAssocID="{85DD1B36-F188-41B4-A810-49C6A3D89E7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C99A63A-5B09-4A17-B46A-D94AF4F705B7}" type="pres">
      <dgm:prSet presAssocID="{85DD1B36-F188-41B4-A810-49C6A3D89E70}" presName="negativeSpace" presStyleCnt="0"/>
      <dgm:spPr/>
    </dgm:pt>
    <dgm:pt modelId="{31A488D5-14C9-4737-B33B-98CDBD0C8351}" type="pres">
      <dgm:prSet presAssocID="{85DD1B36-F188-41B4-A810-49C6A3D89E7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EE05E0E-1E6C-4593-82DD-39C62403273C}" type="presOf" srcId="{85DD1B36-F188-41B4-A810-49C6A3D89E70}" destId="{EA474135-4C04-4903-9893-33B46BCB86D6}" srcOrd="0" destOrd="0" presId="urn:microsoft.com/office/officeart/2005/8/layout/list1"/>
    <dgm:cxn modelId="{C64D9B1C-29AB-42EA-B631-590D43BAACDD}" srcId="{F81DC2AE-9C79-4C20-90B5-C75DA44C38EE}" destId="{5D12BA81-156A-419D-9FBE-EB2B475527D1}" srcOrd="0" destOrd="0" parTransId="{E282E6E4-7FE1-439F-A770-13BB33E65D6D}" sibTransId="{ACA1FBBC-C660-468E-A7E1-3DE6195598DB}"/>
    <dgm:cxn modelId="{B757745C-A200-4A13-988E-62722307D932}" srcId="{F81DC2AE-9C79-4C20-90B5-C75DA44C38EE}" destId="{85DD1B36-F188-41B4-A810-49C6A3D89E70}" srcOrd="2" destOrd="0" parTransId="{9D8642A1-85DD-4C34-BC3B-5BDA3544964F}" sibTransId="{61587FB1-9C4B-4456-BB27-E692F3C14C5F}"/>
    <dgm:cxn modelId="{4D4B855D-6D24-4EB7-9F70-E8876F95042A}" srcId="{F81DC2AE-9C79-4C20-90B5-C75DA44C38EE}" destId="{31B713E4-B84F-4237-B0CE-BAE5B5C76CCD}" srcOrd="1" destOrd="0" parTransId="{EDDB28E0-6C92-48C6-9561-FE0727B3AA16}" sibTransId="{D682A473-98F7-4B5A-81D8-1C6CDB33CB15}"/>
    <dgm:cxn modelId="{214BB063-62C6-4FCE-B63A-E6E5564EDB42}" type="presOf" srcId="{F81DC2AE-9C79-4C20-90B5-C75DA44C38EE}" destId="{0BB123F9-60EA-4723-8A6F-189DAA5245CB}" srcOrd="0" destOrd="0" presId="urn:microsoft.com/office/officeart/2005/8/layout/list1"/>
    <dgm:cxn modelId="{945E6C81-42A0-4145-9202-6DD8412C320E}" type="presOf" srcId="{5D12BA81-156A-419D-9FBE-EB2B475527D1}" destId="{67005B37-9434-435D-8831-D976A9172A55}" srcOrd="1" destOrd="0" presId="urn:microsoft.com/office/officeart/2005/8/layout/list1"/>
    <dgm:cxn modelId="{5071DBA7-9EA7-41FC-941E-7A9081F4A5E6}" type="presOf" srcId="{31B713E4-B84F-4237-B0CE-BAE5B5C76CCD}" destId="{2FD9CC54-B33B-46F3-8065-44FE4C433D7C}" srcOrd="0" destOrd="0" presId="urn:microsoft.com/office/officeart/2005/8/layout/list1"/>
    <dgm:cxn modelId="{921375D2-FBB8-468B-8F00-173CBAAD59D2}" type="presOf" srcId="{5D12BA81-156A-419D-9FBE-EB2B475527D1}" destId="{80600746-6568-4721-AFCD-03FDC8324B4D}" srcOrd="0" destOrd="0" presId="urn:microsoft.com/office/officeart/2005/8/layout/list1"/>
    <dgm:cxn modelId="{BF6B11E9-0F41-4E7B-B778-E445D210B9F6}" type="presOf" srcId="{85DD1B36-F188-41B4-A810-49C6A3D89E70}" destId="{EED17D05-716B-4F9B-9A3D-EE3A0AA53140}" srcOrd="1" destOrd="0" presId="urn:microsoft.com/office/officeart/2005/8/layout/list1"/>
    <dgm:cxn modelId="{2E794EF9-0F74-4E20-89BF-5027F28646D5}" type="presOf" srcId="{31B713E4-B84F-4237-B0CE-BAE5B5C76CCD}" destId="{CAF82833-90BA-4680-BD8E-F3DEAB3E3A5A}" srcOrd="1" destOrd="0" presId="urn:microsoft.com/office/officeart/2005/8/layout/list1"/>
    <dgm:cxn modelId="{DD18FEAC-05C8-4B29-AFE8-34A75A26660C}" type="presParOf" srcId="{0BB123F9-60EA-4723-8A6F-189DAA5245CB}" destId="{0FA31EFB-F608-4922-B36A-79C6DC77E76B}" srcOrd="0" destOrd="0" presId="urn:microsoft.com/office/officeart/2005/8/layout/list1"/>
    <dgm:cxn modelId="{0783284D-389A-4FDC-A0AA-1D672E8DDE6A}" type="presParOf" srcId="{0FA31EFB-F608-4922-B36A-79C6DC77E76B}" destId="{80600746-6568-4721-AFCD-03FDC8324B4D}" srcOrd="0" destOrd="0" presId="urn:microsoft.com/office/officeart/2005/8/layout/list1"/>
    <dgm:cxn modelId="{4B99F2AF-5D24-4BE7-AEAB-3E2AEA2FFADA}" type="presParOf" srcId="{0FA31EFB-F608-4922-B36A-79C6DC77E76B}" destId="{67005B37-9434-435D-8831-D976A9172A55}" srcOrd="1" destOrd="0" presId="urn:microsoft.com/office/officeart/2005/8/layout/list1"/>
    <dgm:cxn modelId="{E6633514-EDF2-4089-BACB-69FF53D13DFA}" type="presParOf" srcId="{0BB123F9-60EA-4723-8A6F-189DAA5245CB}" destId="{32E0DD0C-36C5-4AFC-80BA-9E384C79C87A}" srcOrd="1" destOrd="0" presId="urn:microsoft.com/office/officeart/2005/8/layout/list1"/>
    <dgm:cxn modelId="{C55290DB-170E-4996-B386-270A1FC63D1F}" type="presParOf" srcId="{0BB123F9-60EA-4723-8A6F-189DAA5245CB}" destId="{8D0D528E-3364-433C-912C-4B1785C71B3B}" srcOrd="2" destOrd="0" presId="urn:microsoft.com/office/officeart/2005/8/layout/list1"/>
    <dgm:cxn modelId="{92C7B55F-E953-4B90-A962-3815E059C72E}" type="presParOf" srcId="{0BB123F9-60EA-4723-8A6F-189DAA5245CB}" destId="{DB01082B-E9C1-4F6E-82B3-EE54D891540F}" srcOrd="3" destOrd="0" presId="urn:microsoft.com/office/officeart/2005/8/layout/list1"/>
    <dgm:cxn modelId="{50A514FD-9B7C-4031-B300-AF9E4604F9E4}" type="presParOf" srcId="{0BB123F9-60EA-4723-8A6F-189DAA5245CB}" destId="{F415B81A-E651-4466-AF50-AC92B92D280D}" srcOrd="4" destOrd="0" presId="urn:microsoft.com/office/officeart/2005/8/layout/list1"/>
    <dgm:cxn modelId="{C2FCC139-BD3C-4F7F-82C8-4F5A8AC4B5EC}" type="presParOf" srcId="{F415B81A-E651-4466-AF50-AC92B92D280D}" destId="{2FD9CC54-B33B-46F3-8065-44FE4C433D7C}" srcOrd="0" destOrd="0" presId="urn:microsoft.com/office/officeart/2005/8/layout/list1"/>
    <dgm:cxn modelId="{55263AAE-2055-426A-90D2-89DE85296815}" type="presParOf" srcId="{F415B81A-E651-4466-AF50-AC92B92D280D}" destId="{CAF82833-90BA-4680-BD8E-F3DEAB3E3A5A}" srcOrd="1" destOrd="0" presId="urn:microsoft.com/office/officeart/2005/8/layout/list1"/>
    <dgm:cxn modelId="{1D020FCE-C1A0-4F35-86A9-5D3826CF0DBE}" type="presParOf" srcId="{0BB123F9-60EA-4723-8A6F-189DAA5245CB}" destId="{92983060-332D-4E06-8AAE-08EB00F96942}" srcOrd="5" destOrd="0" presId="urn:microsoft.com/office/officeart/2005/8/layout/list1"/>
    <dgm:cxn modelId="{0E12BC68-95F9-46B5-8677-403CFECFCCE0}" type="presParOf" srcId="{0BB123F9-60EA-4723-8A6F-189DAA5245CB}" destId="{3B4F1BB0-2DD3-47E4-80AF-552ACB7DE455}" srcOrd="6" destOrd="0" presId="urn:microsoft.com/office/officeart/2005/8/layout/list1"/>
    <dgm:cxn modelId="{6C817CAF-9E0A-4F73-A842-F1D2D487CD70}" type="presParOf" srcId="{0BB123F9-60EA-4723-8A6F-189DAA5245CB}" destId="{2B576EED-25DD-44F4-BE4B-63AA02BAC484}" srcOrd="7" destOrd="0" presId="urn:microsoft.com/office/officeart/2005/8/layout/list1"/>
    <dgm:cxn modelId="{AFACD749-58B4-4B03-AA2F-1CCF14C54BC0}" type="presParOf" srcId="{0BB123F9-60EA-4723-8A6F-189DAA5245CB}" destId="{B853CA34-5B40-4463-BCA5-F7E2A6C16884}" srcOrd="8" destOrd="0" presId="urn:microsoft.com/office/officeart/2005/8/layout/list1"/>
    <dgm:cxn modelId="{D5EFB0FE-719C-4A7B-AA3C-D1F84A449AE9}" type="presParOf" srcId="{B853CA34-5B40-4463-BCA5-F7E2A6C16884}" destId="{EA474135-4C04-4903-9893-33B46BCB86D6}" srcOrd="0" destOrd="0" presId="urn:microsoft.com/office/officeart/2005/8/layout/list1"/>
    <dgm:cxn modelId="{7E461924-3952-4459-B852-64647D880F2A}" type="presParOf" srcId="{B853CA34-5B40-4463-BCA5-F7E2A6C16884}" destId="{EED17D05-716B-4F9B-9A3D-EE3A0AA53140}" srcOrd="1" destOrd="0" presId="urn:microsoft.com/office/officeart/2005/8/layout/list1"/>
    <dgm:cxn modelId="{C265B6F6-1805-4787-827B-90BA08D4731A}" type="presParOf" srcId="{0BB123F9-60EA-4723-8A6F-189DAA5245CB}" destId="{DC99A63A-5B09-4A17-B46A-D94AF4F705B7}" srcOrd="9" destOrd="0" presId="urn:microsoft.com/office/officeart/2005/8/layout/list1"/>
    <dgm:cxn modelId="{6E98247E-EF07-4E75-9F93-DBE83F6FAC6A}" type="presParOf" srcId="{0BB123F9-60EA-4723-8A6F-189DAA5245CB}" destId="{31A488D5-14C9-4737-B33B-98CDBD0C835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5A3A21-781C-40CE-B2FE-6CBB5A9F3797}">
      <dsp:nvSpPr>
        <dsp:cNvPr id="0" name=""/>
        <dsp:cNvSpPr/>
      </dsp:nvSpPr>
      <dsp:spPr>
        <a:xfrm>
          <a:off x="0" y="241807"/>
          <a:ext cx="4180056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0C23DB-81D1-4A2E-BD5F-9CCD87A77B70}">
      <dsp:nvSpPr>
        <dsp:cNvPr id="0" name=""/>
        <dsp:cNvSpPr/>
      </dsp:nvSpPr>
      <dsp:spPr>
        <a:xfrm>
          <a:off x="209002" y="20407"/>
          <a:ext cx="2926039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597" tIns="0" rIns="110597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uznání </a:t>
          </a:r>
        </a:p>
      </dsp:txBody>
      <dsp:txXfrm>
        <a:off x="230618" y="42023"/>
        <a:ext cx="2882807" cy="399568"/>
      </dsp:txXfrm>
    </dsp:sp>
    <dsp:sp modelId="{21421422-BA50-47D9-8D01-16178C5A7F5C}">
      <dsp:nvSpPr>
        <dsp:cNvPr id="0" name=""/>
        <dsp:cNvSpPr/>
      </dsp:nvSpPr>
      <dsp:spPr>
        <a:xfrm>
          <a:off x="0" y="922207"/>
          <a:ext cx="4180056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913BC9-DCFA-465E-9919-25F23A71606E}">
      <dsp:nvSpPr>
        <dsp:cNvPr id="0" name=""/>
        <dsp:cNvSpPr/>
      </dsp:nvSpPr>
      <dsp:spPr>
        <a:xfrm>
          <a:off x="209002" y="700807"/>
          <a:ext cx="2926039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597" tIns="0" rIns="110597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výkon</a:t>
          </a:r>
        </a:p>
      </dsp:txBody>
      <dsp:txXfrm>
        <a:off x="230618" y="722423"/>
        <a:ext cx="2882807" cy="399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7DA16-02B6-46BB-906A-A455ED564032}">
      <dsp:nvSpPr>
        <dsp:cNvPr id="0" name=""/>
        <dsp:cNvSpPr/>
      </dsp:nvSpPr>
      <dsp:spPr>
        <a:xfrm>
          <a:off x="-3802617" y="-584045"/>
          <a:ext cx="4532311" cy="4532311"/>
        </a:xfrm>
        <a:prstGeom prst="blockArc">
          <a:avLst>
            <a:gd name="adj1" fmla="val 18900000"/>
            <a:gd name="adj2" fmla="val 2700000"/>
            <a:gd name="adj3" fmla="val 477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715383-6F68-4CF8-9CC1-3794CE9DB6F1}">
      <dsp:nvSpPr>
        <dsp:cNvPr id="0" name=""/>
        <dsp:cNvSpPr/>
      </dsp:nvSpPr>
      <dsp:spPr>
        <a:xfrm>
          <a:off x="382448" y="258641"/>
          <a:ext cx="4728555" cy="5175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080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1. Konzultace</a:t>
          </a:r>
        </a:p>
      </dsp:txBody>
      <dsp:txXfrm>
        <a:off x="382448" y="258641"/>
        <a:ext cx="4728555" cy="517551"/>
      </dsp:txXfrm>
    </dsp:sp>
    <dsp:sp modelId="{D187108C-60F3-483C-8DBB-6017BB5CB56D}">
      <dsp:nvSpPr>
        <dsp:cNvPr id="0" name=""/>
        <dsp:cNvSpPr/>
      </dsp:nvSpPr>
      <dsp:spPr>
        <a:xfrm>
          <a:off x="58979" y="193947"/>
          <a:ext cx="646939" cy="646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1BD5D5E-06B8-4473-A932-BB3AA84A9737}">
      <dsp:nvSpPr>
        <dsp:cNvPr id="0" name=""/>
        <dsp:cNvSpPr/>
      </dsp:nvSpPr>
      <dsp:spPr>
        <a:xfrm>
          <a:off x="679173" y="1035103"/>
          <a:ext cx="4431831" cy="5175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080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2. Skupina odborníků (Panel)</a:t>
          </a:r>
        </a:p>
      </dsp:txBody>
      <dsp:txXfrm>
        <a:off x="679173" y="1035103"/>
        <a:ext cx="4431831" cy="517551"/>
      </dsp:txXfrm>
    </dsp:sp>
    <dsp:sp modelId="{AA3D69E8-7B6D-41C8-AE83-FABDA7042792}">
      <dsp:nvSpPr>
        <dsp:cNvPr id="0" name=""/>
        <dsp:cNvSpPr/>
      </dsp:nvSpPr>
      <dsp:spPr>
        <a:xfrm>
          <a:off x="355703" y="970409"/>
          <a:ext cx="646939" cy="646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B663A2-95CC-4C8D-9FBA-672E08FECD74}">
      <dsp:nvSpPr>
        <dsp:cNvPr id="0" name=""/>
        <dsp:cNvSpPr/>
      </dsp:nvSpPr>
      <dsp:spPr>
        <a:xfrm>
          <a:off x="679173" y="1811565"/>
          <a:ext cx="4431831" cy="5175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080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3. Stálý odvolací orgán</a:t>
          </a:r>
        </a:p>
      </dsp:txBody>
      <dsp:txXfrm>
        <a:off x="679173" y="1811565"/>
        <a:ext cx="4431831" cy="517551"/>
      </dsp:txXfrm>
    </dsp:sp>
    <dsp:sp modelId="{8D56652E-3140-41FE-AFE0-E0C25B82A60F}">
      <dsp:nvSpPr>
        <dsp:cNvPr id="0" name=""/>
        <dsp:cNvSpPr/>
      </dsp:nvSpPr>
      <dsp:spPr>
        <a:xfrm>
          <a:off x="355703" y="1746871"/>
          <a:ext cx="646939" cy="646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F78A922-17EF-4CBB-973E-BD584946670A}">
      <dsp:nvSpPr>
        <dsp:cNvPr id="0" name=""/>
        <dsp:cNvSpPr/>
      </dsp:nvSpPr>
      <dsp:spPr>
        <a:xfrm>
          <a:off x="382448" y="2588027"/>
          <a:ext cx="4728555" cy="5175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080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4. Realizace závěrů a doporučení</a:t>
          </a:r>
        </a:p>
      </dsp:txBody>
      <dsp:txXfrm>
        <a:off x="382448" y="2588027"/>
        <a:ext cx="4728555" cy="517551"/>
      </dsp:txXfrm>
    </dsp:sp>
    <dsp:sp modelId="{3DD57D6D-715D-49C9-84E5-787B37109AAF}">
      <dsp:nvSpPr>
        <dsp:cNvPr id="0" name=""/>
        <dsp:cNvSpPr/>
      </dsp:nvSpPr>
      <dsp:spPr>
        <a:xfrm>
          <a:off x="58979" y="2523333"/>
          <a:ext cx="646939" cy="646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F2A05C-9D8C-4A9A-A77B-67FBC1F6DB70}">
      <dsp:nvSpPr>
        <dsp:cNvPr id="0" name=""/>
        <dsp:cNvSpPr/>
      </dsp:nvSpPr>
      <dsp:spPr>
        <a:xfrm rot="5400000">
          <a:off x="-226518" y="226822"/>
          <a:ext cx="1510121" cy="10570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100" kern="1200" dirty="0"/>
        </a:p>
      </dsp:txBody>
      <dsp:txXfrm rot="-5400000">
        <a:off x="1" y="528847"/>
        <a:ext cx="1057085" cy="453036"/>
      </dsp:txXfrm>
    </dsp:sp>
    <dsp:sp modelId="{39B13D68-FC2B-416B-AEF3-2CB260CE3C74}">
      <dsp:nvSpPr>
        <dsp:cNvPr id="0" name=""/>
        <dsp:cNvSpPr/>
      </dsp:nvSpPr>
      <dsp:spPr>
        <a:xfrm rot="5400000">
          <a:off x="5413822" y="-4356432"/>
          <a:ext cx="981579" cy="96950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900" kern="1200" dirty="0"/>
            <a:t>EK zahájí řízení tzv. z úřední povinnosti 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900" kern="1200" dirty="0"/>
            <a:t>posílá oficiální výstražný dopis ČS</a:t>
          </a:r>
        </a:p>
      </dsp:txBody>
      <dsp:txXfrm rot="-5400000">
        <a:off x="1057086" y="48221"/>
        <a:ext cx="9647135" cy="885745"/>
      </dsp:txXfrm>
    </dsp:sp>
    <dsp:sp modelId="{F952A00F-9586-4234-9572-833C106B0DAD}">
      <dsp:nvSpPr>
        <dsp:cNvPr id="0" name=""/>
        <dsp:cNvSpPr/>
      </dsp:nvSpPr>
      <dsp:spPr>
        <a:xfrm rot="5400000">
          <a:off x="-226518" y="1541557"/>
          <a:ext cx="1510121" cy="10570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100" kern="1200" dirty="0"/>
        </a:p>
      </dsp:txBody>
      <dsp:txXfrm rot="-5400000">
        <a:off x="1" y="1843582"/>
        <a:ext cx="1057085" cy="453036"/>
      </dsp:txXfrm>
    </dsp:sp>
    <dsp:sp modelId="{89DC0A63-8A7F-4482-A6FA-B0977F042869}">
      <dsp:nvSpPr>
        <dsp:cNvPr id="0" name=""/>
        <dsp:cNvSpPr/>
      </dsp:nvSpPr>
      <dsp:spPr>
        <a:xfrm rot="5400000">
          <a:off x="5413822" y="-3041697"/>
          <a:ext cx="981579" cy="96950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900" kern="1200" dirty="0"/>
            <a:t>ČS sděluje připomínky (má tak udělat na základě toho dopisu – lhůta 2 měsíce od doručení dopisu zpravidla)</a:t>
          </a:r>
        </a:p>
      </dsp:txBody>
      <dsp:txXfrm rot="-5400000">
        <a:off x="1057086" y="1362956"/>
        <a:ext cx="9647135" cy="885745"/>
      </dsp:txXfrm>
    </dsp:sp>
    <dsp:sp modelId="{1FA1DBCA-1E84-4138-944C-E8CD7CC4DFD1}">
      <dsp:nvSpPr>
        <dsp:cNvPr id="0" name=""/>
        <dsp:cNvSpPr/>
      </dsp:nvSpPr>
      <dsp:spPr>
        <a:xfrm rot="5400000">
          <a:off x="-226518" y="2856291"/>
          <a:ext cx="1510121" cy="10570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100" kern="1200" dirty="0"/>
        </a:p>
      </dsp:txBody>
      <dsp:txXfrm rot="-5400000">
        <a:off x="1" y="3158316"/>
        <a:ext cx="1057085" cy="453036"/>
      </dsp:txXfrm>
    </dsp:sp>
    <dsp:sp modelId="{1594C182-6DD8-4EA7-A01C-CD343BC91924}">
      <dsp:nvSpPr>
        <dsp:cNvPr id="0" name=""/>
        <dsp:cNvSpPr/>
      </dsp:nvSpPr>
      <dsp:spPr>
        <a:xfrm rot="5400000">
          <a:off x="5413822" y="-1726963"/>
          <a:ext cx="981579" cy="96950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900" kern="1200" dirty="0"/>
            <a:t>EK, není-li spokojena, vydává odůvodněné stanovisko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900" kern="1200" dirty="0"/>
            <a:t>Pokud stát nadále porušuje, může se stát dostat k SD</a:t>
          </a:r>
        </a:p>
      </dsp:txBody>
      <dsp:txXfrm rot="-5400000">
        <a:off x="1057086" y="2677690"/>
        <a:ext cx="9647135" cy="8857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F2A05C-9D8C-4A9A-A77B-67FBC1F6DB70}">
      <dsp:nvSpPr>
        <dsp:cNvPr id="0" name=""/>
        <dsp:cNvSpPr/>
      </dsp:nvSpPr>
      <dsp:spPr>
        <a:xfrm rot="5400000">
          <a:off x="-226518" y="226822"/>
          <a:ext cx="1510121" cy="10570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100" kern="1200" dirty="0"/>
        </a:p>
      </dsp:txBody>
      <dsp:txXfrm rot="-5400000">
        <a:off x="1" y="528847"/>
        <a:ext cx="1057085" cy="453036"/>
      </dsp:txXfrm>
    </dsp:sp>
    <dsp:sp modelId="{39B13D68-FC2B-416B-AEF3-2CB260CE3C74}">
      <dsp:nvSpPr>
        <dsp:cNvPr id="0" name=""/>
        <dsp:cNvSpPr/>
      </dsp:nvSpPr>
      <dsp:spPr>
        <a:xfrm rot="5400000">
          <a:off x="5413822" y="-4356432"/>
          <a:ext cx="981579" cy="96950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600" kern="1200" dirty="0"/>
            <a:t>EK může (nemusí) podat žalobu k SD na stát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600" kern="1200" dirty="0"/>
            <a:t>SD – jen: došlo/nedošlo k porušení práva</a:t>
          </a:r>
        </a:p>
      </dsp:txBody>
      <dsp:txXfrm rot="-5400000">
        <a:off x="1057086" y="48221"/>
        <a:ext cx="9647135" cy="885745"/>
      </dsp:txXfrm>
    </dsp:sp>
    <dsp:sp modelId="{F952A00F-9586-4234-9572-833C106B0DAD}">
      <dsp:nvSpPr>
        <dsp:cNvPr id="0" name=""/>
        <dsp:cNvSpPr/>
      </dsp:nvSpPr>
      <dsp:spPr>
        <a:xfrm rot="5400000">
          <a:off x="-226518" y="1541557"/>
          <a:ext cx="1510121" cy="10570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100" kern="1200" dirty="0"/>
        </a:p>
      </dsp:txBody>
      <dsp:txXfrm rot="-5400000">
        <a:off x="1" y="1843582"/>
        <a:ext cx="1057085" cy="453036"/>
      </dsp:txXfrm>
    </dsp:sp>
    <dsp:sp modelId="{89DC0A63-8A7F-4482-A6FA-B0977F042869}">
      <dsp:nvSpPr>
        <dsp:cNvPr id="0" name=""/>
        <dsp:cNvSpPr/>
      </dsp:nvSpPr>
      <dsp:spPr>
        <a:xfrm rot="5400000">
          <a:off x="5413822" y="-3041697"/>
          <a:ext cx="981579" cy="96950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600" kern="1200" dirty="0"/>
            <a:t>ČS nerespektuje rozsudek SD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600" kern="1200" dirty="0"/>
            <a:t>EK další odůvodnění stanovisko (+ lhůta ke sjednání nápravy)</a:t>
          </a:r>
        </a:p>
      </dsp:txBody>
      <dsp:txXfrm rot="-5400000">
        <a:off x="1057086" y="1362956"/>
        <a:ext cx="9647135" cy="885745"/>
      </dsp:txXfrm>
    </dsp:sp>
    <dsp:sp modelId="{1FA1DBCA-1E84-4138-944C-E8CD7CC4DFD1}">
      <dsp:nvSpPr>
        <dsp:cNvPr id="0" name=""/>
        <dsp:cNvSpPr/>
      </dsp:nvSpPr>
      <dsp:spPr>
        <a:xfrm rot="5400000">
          <a:off x="-226518" y="2856291"/>
          <a:ext cx="1510121" cy="10570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100" kern="1200" dirty="0"/>
        </a:p>
      </dsp:txBody>
      <dsp:txXfrm rot="-5400000">
        <a:off x="1" y="3158316"/>
        <a:ext cx="1057085" cy="453036"/>
      </dsp:txXfrm>
    </dsp:sp>
    <dsp:sp modelId="{1594C182-6DD8-4EA7-A01C-CD343BC91924}">
      <dsp:nvSpPr>
        <dsp:cNvPr id="0" name=""/>
        <dsp:cNvSpPr/>
      </dsp:nvSpPr>
      <dsp:spPr>
        <a:xfrm rot="5400000">
          <a:off x="5413822" y="-1726963"/>
          <a:ext cx="981579" cy="96950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600" kern="1200" dirty="0"/>
            <a:t>EK může podat druhou žalobu už s návrhem pokuty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600" kern="1200" dirty="0"/>
            <a:t>SD může vydat nový rozsudek s uložením pokuty</a:t>
          </a:r>
        </a:p>
      </dsp:txBody>
      <dsp:txXfrm rot="-5400000">
        <a:off x="1057086" y="2677690"/>
        <a:ext cx="9647135" cy="8857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0D528E-3364-433C-912C-4B1785C71B3B}">
      <dsp:nvSpPr>
        <dsp:cNvPr id="0" name=""/>
        <dsp:cNvSpPr/>
      </dsp:nvSpPr>
      <dsp:spPr>
        <a:xfrm>
          <a:off x="0" y="502119"/>
          <a:ext cx="1075213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005B37-9434-435D-8831-D976A9172A55}">
      <dsp:nvSpPr>
        <dsp:cNvPr id="0" name=""/>
        <dsp:cNvSpPr/>
      </dsp:nvSpPr>
      <dsp:spPr>
        <a:xfrm>
          <a:off x="537606" y="44559"/>
          <a:ext cx="7526496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jednorázová (paušální částka)</a:t>
          </a:r>
        </a:p>
      </dsp:txBody>
      <dsp:txXfrm>
        <a:off x="582278" y="89231"/>
        <a:ext cx="7437152" cy="825776"/>
      </dsp:txXfrm>
    </dsp:sp>
    <dsp:sp modelId="{3B4F1BB0-2DD3-47E4-80AF-552ACB7DE455}">
      <dsp:nvSpPr>
        <dsp:cNvPr id="0" name=""/>
        <dsp:cNvSpPr/>
      </dsp:nvSpPr>
      <dsp:spPr>
        <a:xfrm>
          <a:off x="0" y="1908280"/>
          <a:ext cx="1075213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F82833-90BA-4680-BD8E-F3DEAB3E3A5A}">
      <dsp:nvSpPr>
        <dsp:cNvPr id="0" name=""/>
        <dsp:cNvSpPr/>
      </dsp:nvSpPr>
      <dsp:spPr>
        <a:xfrm>
          <a:off x="537606" y="1450719"/>
          <a:ext cx="7526496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periodická (penále)</a:t>
          </a:r>
        </a:p>
      </dsp:txBody>
      <dsp:txXfrm>
        <a:off x="582278" y="1495391"/>
        <a:ext cx="7437152" cy="825776"/>
      </dsp:txXfrm>
    </dsp:sp>
    <dsp:sp modelId="{31A488D5-14C9-4737-B33B-98CDBD0C8351}">
      <dsp:nvSpPr>
        <dsp:cNvPr id="0" name=""/>
        <dsp:cNvSpPr/>
      </dsp:nvSpPr>
      <dsp:spPr>
        <a:xfrm>
          <a:off x="0" y="3314440"/>
          <a:ext cx="1075213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D17D05-716B-4F9B-9A3D-EE3A0AA53140}">
      <dsp:nvSpPr>
        <dsp:cNvPr id="0" name=""/>
        <dsp:cNvSpPr/>
      </dsp:nvSpPr>
      <dsp:spPr>
        <a:xfrm>
          <a:off x="537606" y="2856880"/>
          <a:ext cx="7526496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jednorázová i periodická</a:t>
          </a:r>
        </a:p>
      </dsp:txBody>
      <dsp:txXfrm>
        <a:off x="582278" y="2901552"/>
        <a:ext cx="7437152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322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3322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6661"/>
            <a:ext cx="5438140" cy="446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599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1599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C5D462A-E758-4BCA-AD83-84964775D7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MV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5FEE0D4D-8DE9-4C74-909E-3D6A7A05C0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MV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D9EAA30-1FED-4896-80B1-3BDC9D5993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07BAEFB-3478-47F5-888D-1DA9C581BE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LAW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3CB5923B-A900-438F-B7D2-0E35F40784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299"/>
            <a:ext cx="4106255" cy="2833317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A728D69-F43C-45BB-A655-A4B6ABA23B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B1B107C1-A64C-4C75-A4EF-124CAB9AE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83D8F9C-31DA-4A72-9A88-45079BA91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7A9A2BD2-1096-47BE-BE7D-31D4B6ED51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5992" cy="10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D636BBA-EAE3-4723-B113-5D7145D09D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MV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D071A41-2EBD-49A7-A906-FB9C1EE30D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MV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EF222EE-72EC-4915-BFF7-454D9FCA75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MV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46E8DF9B-B034-4030-8D59-8EB30894B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MV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1D939FD-1FD8-4E6C-BF1C-80C9479ECF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MV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8A642DD-F4D1-4553-8BF4-32A8C8CF50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icc-cpi.int/case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eumostwanted.e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hyperlink" Target="https://eur-lex.europa.eu/legal-content/CS/TXT/PDF/?uri=CELEX:52019XC0913(01)&amp;from=CS" TargetMode="Externa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2FD8029-D725-460C-A3BD-D2F6CBAE96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D0884F4-0156-4B1F-890F-77078012A9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11" name="Nadpis 10">
            <a:extLst>
              <a:ext uri="{FF2B5EF4-FFF2-40B4-BE49-F238E27FC236}">
                <a16:creationId xmlns:a16="http://schemas.microsoft.com/office/drawing/2014/main" id="{4858DFBD-9C91-407A-BEEF-8A9654E6C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Mezinárodní soudnictví </a:t>
            </a:r>
          </a:p>
        </p:txBody>
      </p:sp>
    </p:spTree>
    <p:extLst>
      <p:ext uri="{BB962C8B-B14F-4D97-AF65-F5344CB8AC3E}">
        <p14:creationId xmlns:p14="http://schemas.microsoft.com/office/powerpoint/2010/main" val="3095799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069B2F2-6A91-40AC-82C0-A7455757A6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81C774-1A65-40C8-B66B-0E0E442A29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E580F0C-79D5-4C28-AB11-D504270BD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Příklad </a:t>
            </a:r>
            <a:r>
              <a:rPr lang="cs-CZ" i="1" dirty="0" err="1"/>
              <a:t>Muammar</a:t>
            </a:r>
            <a:r>
              <a:rPr lang="cs-CZ" i="1" dirty="0"/>
              <a:t> </a:t>
            </a:r>
            <a:r>
              <a:rPr lang="cs-CZ" i="1" dirty="0" err="1"/>
              <a:t>Kaddáfí</a:t>
            </a:r>
            <a:endParaRPr lang="cs-CZ" i="1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2953DBD-1F6C-4F5D-BA15-9827C476D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236526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2011, občanská válka v Libyi (2/2011)</a:t>
            </a:r>
          </a:p>
          <a:p>
            <a:r>
              <a:rPr lang="cs-CZ" sz="2400" dirty="0"/>
              <a:t>demonstrace obyvatel (Libyjců), kteří nebyli příznivci</a:t>
            </a:r>
          </a:p>
          <a:p>
            <a:r>
              <a:rPr lang="cs-CZ" sz="2400" dirty="0"/>
              <a:t>Rada bezpečnosti OSN – podnět k ICC (3/2011)</a:t>
            </a:r>
          </a:p>
          <a:p>
            <a:r>
              <a:rPr lang="cs-CZ" sz="2400" dirty="0"/>
              <a:t>vydán zatykač ICC (6/2011)</a:t>
            </a:r>
          </a:p>
          <a:p>
            <a:r>
              <a:rPr lang="cs-CZ" sz="2400" dirty="0"/>
              <a:t>zločin proti lidskosti </a:t>
            </a:r>
          </a:p>
          <a:p>
            <a:r>
              <a:rPr lang="cs-CZ" sz="2400" dirty="0"/>
              <a:t>M. </a:t>
            </a:r>
            <a:r>
              <a:rPr lang="cs-CZ" sz="2400" dirty="0" err="1"/>
              <a:t>Kaddáfí</a:t>
            </a:r>
            <a:r>
              <a:rPr lang="cs-CZ" sz="2400" dirty="0"/>
              <a:t> zabit = nebylo koho trestat (11/2011) </a:t>
            </a:r>
          </a:p>
          <a:p>
            <a:r>
              <a:rPr lang="cs-CZ" sz="2000" dirty="0"/>
              <a:t>spolu s ním: syn (</a:t>
            </a:r>
            <a:r>
              <a:rPr lang="cs-CZ" sz="2000" dirty="0" err="1"/>
              <a:t>Sajf</a:t>
            </a:r>
            <a:r>
              <a:rPr lang="cs-CZ" sz="2000" dirty="0"/>
              <a:t> al-Islám </a:t>
            </a:r>
            <a:r>
              <a:rPr lang="cs-CZ" sz="2000" dirty="0" err="1"/>
              <a:t>Kaddáfí</a:t>
            </a:r>
            <a:r>
              <a:rPr lang="cs-CZ" sz="2000" dirty="0"/>
              <a:t>) – souzen v Libyi; a </a:t>
            </a:r>
            <a:r>
              <a:rPr lang="cs-CZ" sz="2000" dirty="0" err="1"/>
              <a:t>Abdalláh</a:t>
            </a:r>
            <a:r>
              <a:rPr lang="cs-CZ" sz="2000" dirty="0"/>
              <a:t> </a:t>
            </a:r>
            <a:r>
              <a:rPr lang="cs-CZ" sz="2000" dirty="0" err="1"/>
              <a:t>Sanúsí</a:t>
            </a:r>
            <a:r>
              <a:rPr lang="cs-CZ" sz="2000" dirty="0"/>
              <a:t> (šéf rozvědky) – nepřípustné (2013)</a:t>
            </a:r>
          </a:p>
        </p:txBody>
      </p:sp>
      <p:pic>
        <p:nvPicPr>
          <p:cNvPr id="3074" name="Picture 2" descr="Muammar Kaddáfí (2009)">
            <a:extLst>
              <a:ext uri="{FF2B5EF4-FFF2-40B4-BE49-F238E27FC236}">
                <a16:creationId xmlns:a16="http://schemas.microsoft.com/office/drawing/2014/main" id="{28ACDF8D-13C4-4CB2-BC17-7ADA80843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262" y="378000"/>
            <a:ext cx="2947255" cy="442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551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6307ED-B1D8-4B31-8350-C90E827EB6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E93AFBA-642B-4055-9328-58D36F67E3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68A923E-A8FC-4D34-8A58-5C9FC3222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A353A52-5121-4B50-B155-C89D11818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>
                <a:hlinkClick r:id="rId2"/>
              </a:rPr>
              <a:t>https://www.icc-cpi.int/cases</a:t>
            </a:r>
            <a:r>
              <a:rPr lang="cs-CZ" dirty="0"/>
              <a:t> </a:t>
            </a:r>
          </a:p>
          <a:p>
            <a:r>
              <a:rPr lang="cs-CZ" dirty="0"/>
              <a:t>vyberte si 1 case a během 7 minut zkuste na internetu zjistit relevantní informace – proč je/byla tato osoba souzena</a:t>
            </a:r>
          </a:p>
        </p:txBody>
      </p:sp>
      <p:pic>
        <p:nvPicPr>
          <p:cNvPr id="3074" name="Picture 2" descr="D.I.R.N (Do it right now!) | igniteen">
            <a:extLst>
              <a:ext uri="{FF2B5EF4-FFF2-40B4-BE49-F238E27FC236}">
                <a16:creationId xmlns:a16="http://schemas.microsoft.com/office/drawing/2014/main" id="{ECADC319-DA5A-4893-B97F-DA1C77973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197" y="3929477"/>
            <a:ext cx="2875606" cy="259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535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0C88645-2C24-4182-A506-5A9C609A4E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535A379-4A1A-48E3-AC8D-621277448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91260B0-0597-4013-9B79-248CA8D01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Odbočka – EUROPOL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982E915-2A15-4825-BF18-D5398FAC9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736335"/>
            <a:ext cx="10753200" cy="4139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/>
          <a:lstStyle/>
          <a:p>
            <a:r>
              <a:rPr lang="cs-CZ" dirty="0"/>
              <a:t>Evropský policejní úřad (agentura EU)</a:t>
            </a:r>
          </a:p>
          <a:p>
            <a:r>
              <a:rPr lang="cs-CZ" dirty="0"/>
              <a:t>spolupráce v policejních věcech</a:t>
            </a:r>
          </a:p>
          <a:p>
            <a:r>
              <a:rPr lang="cs-CZ" dirty="0"/>
              <a:t>1999 (avšak smlouva již dříve), Haag</a:t>
            </a:r>
          </a:p>
          <a:p>
            <a:r>
              <a:rPr lang="cs-CZ" dirty="0"/>
              <a:t>článek 88 SFEU</a:t>
            </a: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38780AB-9690-4185-A88A-8B9D4CA74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580" y="4318624"/>
            <a:ext cx="8516029" cy="1244894"/>
          </a:xfrm>
          <a:prstGeom prst="rect">
            <a:avLst/>
          </a:prstGeom>
        </p:spPr>
      </p:pic>
      <p:pic>
        <p:nvPicPr>
          <p:cNvPr id="4098" name="Picture 2" descr="Logo of European Police Office (Europol)">
            <a:extLst>
              <a:ext uri="{FF2B5EF4-FFF2-40B4-BE49-F238E27FC236}">
                <a16:creationId xmlns:a16="http://schemas.microsoft.com/office/drawing/2014/main" id="{D4BA1531-7E90-4C79-A343-6A3C45A69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109" y="15055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798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945763A-99AE-4F04-A4D6-88A1234630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2F615E0-BBF8-440D-8346-597EACAA1B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507B2DF-6E81-487A-9998-6E189EDB3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Může EUROPOL osobu zatknout?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F2AD77E-B3D7-49A9-80CB-ABDE7ACBA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</a:t>
            </a:r>
          </a:p>
          <a:p>
            <a:r>
              <a:rPr lang="cs-CZ" dirty="0"/>
              <a:t>Proč?</a:t>
            </a:r>
          </a:p>
          <a:p>
            <a:pPr lvl="1"/>
            <a:r>
              <a:rPr lang="cs-CZ" dirty="0"/>
              <a:t>usnadnění výměny informací mezi členskými státy </a:t>
            </a:r>
          </a:p>
          <a:p>
            <a:pPr lvl="1"/>
            <a:r>
              <a:rPr lang="cs-CZ" dirty="0"/>
              <a:t>komunikace s vnitrostátními orgány členských států</a:t>
            </a:r>
          </a:p>
          <a:p>
            <a:pPr lvl="1"/>
            <a:r>
              <a:rPr lang="cs-CZ" dirty="0"/>
              <a:t>získává, shromažďuje a analyzuje získané informace a poznatky</a:t>
            </a:r>
          </a:p>
          <a:p>
            <a:pPr lvl="1"/>
            <a:r>
              <a:rPr lang="cs-CZ" dirty="0"/>
              <a:t>prevence, další vzdělávání, poskytování technické podpory</a:t>
            </a:r>
          </a:p>
          <a:p>
            <a:r>
              <a:rPr lang="cs-CZ" dirty="0">
                <a:solidFill>
                  <a:schemeClr val="tx2"/>
                </a:solidFill>
              </a:rPr>
              <a:t>Evropský zatýkací rozkaz</a:t>
            </a:r>
          </a:p>
          <a:p>
            <a:pPr lvl="1"/>
            <a:r>
              <a:rPr lang="cs-CZ" dirty="0"/>
              <a:t>viz dále</a:t>
            </a:r>
          </a:p>
          <a:p>
            <a:r>
              <a:rPr lang="cs-CZ" dirty="0">
                <a:hlinkClick r:id="rId2"/>
              </a:rPr>
              <a:t>https://eumostwanted.eu/</a:t>
            </a:r>
            <a:r>
              <a:rPr lang="cs-CZ" dirty="0"/>
              <a:t> </a:t>
            </a:r>
          </a:p>
        </p:txBody>
      </p:sp>
      <p:pic>
        <p:nvPicPr>
          <p:cNvPr id="6" name="Picture 2" descr="Nad vším visí otazník">
            <a:extLst>
              <a:ext uri="{FF2B5EF4-FFF2-40B4-BE49-F238E27FC236}">
                <a16:creationId xmlns:a16="http://schemas.microsoft.com/office/drawing/2014/main" id="{8A8183DB-7A6E-4B8A-A967-F36018239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000" y="156757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341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E8A154E-1FD0-47E3-8D22-057E674528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D04C2EA-119A-42A1-AA27-24914CD332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BC772C8-04E3-4035-845E-FB4A69047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Oblast působnosti EUROPOL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9F125ED-C022-4DFB-96D4-2220808FA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445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nedovolené obchodování s lidmi</a:t>
            </a:r>
          </a:p>
          <a:p>
            <a:pPr>
              <a:lnSpc>
                <a:spcPct val="100000"/>
              </a:lnSpc>
            </a:pPr>
            <a:r>
              <a:rPr lang="cs-CZ" dirty="0"/>
              <a:t>zprostředkování nedovoleného přistěhovalectví </a:t>
            </a:r>
          </a:p>
          <a:p>
            <a:pPr>
              <a:lnSpc>
                <a:spcPct val="100000"/>
              </a:lnSpc>
            </a:pPr>
            <a:r>
              <a:rPr lang="cs-CZ" dirty="0"/>
              <a:t>nedovolené obchodování s drogami</a:t>
            </a:r>
          </a:p>
          <a:p>
            <a:pPr>
              <a:lnSpc>
                <a:spcPct val="100000"/>
              </a:lnSpc>
            </a:pPr>
            <a:r>
              <a:rPr lang="cs-CZ" dirty="0"/>
              <a:t>padělání peněz (eur)</a:t>
            </a:r>
          </a:p>
          <a:p>
            <a:pPr>
              <a:lnSpc>
                <a:spcPct val="100000"/>
              </a:lnSpc>
            </a:pPr>
            <a:r>
              <a:rPr lang="cs-CZ" dirty="0"/>
              <a:t>terorismus</a:t>
            </a:r>
          </a:p>
          <a:p>
            <a:pPr>
              <a:lnSpc>
                <a:spcPct val="100000"/>
              </a:lnSpc>
            </a:pPr>
            <a:r>
              <a:rPr lang="cs-CZ" dirty="0"/>
              <a:t>dětská pornografie</a:t>
            </a:r>
          </a:p>
          <a:p>
            <a:pPr>
              <a:lnSpc>
                <a:spcPct val="100000"/>
              </a:lnSpc>
            </a:pPr>
            <a:r>
              <a:rPr lang="cs-CZ" dirty="0"/>
              <a:t>….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obecně: 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dotýká se dvou či více členských států a společného zájmu, jenž je předmětem některé politiky EU</a:t>
            </a:r>
            <a:endParaRPr lang="cs-CZ" dirty="0"/>
          </a:p>
          <a:p>
            <a:endParaRPr lang="cs-CZ" dirty="0"/>
          </a:p>
        </p:txBody>
      </p:sp>
      <p:pic>
        <p:nvPicPr>
          <p:cNvPr id="6146" name="Picture 2" descr="undefined">
            <a:extLst>
              <a:ext uri="{FF2B5EF4-FFF2-40B4-BE49-F238E27FC236}">
                <a16:creationId xmlns:a16="http://schemas.microsoft.com/office/drawing/2014/main" id="{00468DCC-B279-4060-B08B-E109612E3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555" y="1237902"/>
            <a:ext cx="3137950" cy="319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706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B49EADA-E505-4638-957F-CFC47CC387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49D46C7-18E3-44A8-A507-06BDFD9D53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34C04A9-1EF2-4D01-A185-634FE8776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Evropský zatýkací rozkaz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F2CEA69-2E80-4E33-8524-4F52D598F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359000"/>
            <a:ext cx="10753200" cy="4457905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/>
          <a:lstStyle/>
          <a:p>
            <a:r>
              <a:rPr lang="cs-CZ" sz="2400" dirty="0"/>
              <a:t>vydává členský stát, aby v jiném členském státě byla vyžádané osoba zatčena a zadržena za účelem výkonu TOS či ochranného opatření</a:t>
            </a:r>
          </a:p>
          <a:p>
            <a:r>
              <a:rPr lang="cs-CZ" sz="2400" dirty="0"/>
              <a:t>vzájemné uznávání soudních rozhodnutí</a:t>
            </a:r>
          </a:p>
          <a:p>
            <a:r>
              <a:rPr lang="cs-CZ" sz="2400" dirty="0"/>
              <a:t>32 TČ + další, pokud je oboustranná trestnost (TOS v horní hranici nejméně 3 roky)</a:t>
            </a:r>
          </a:p>
          <a:p>
            <a:r>
              <a:rPr lang="cs-CZ" sz="2400" dirty="0"/>
              <a:t>10/60 dnů lhůty</a:t>
            </a:r>
          </a:p>
          <a:p>
            <a:r>
              <a:rPr lang="cs-CZ" sz="2400" dirty="0"/>
              <a:t>Vydávají se i občané vlastního státu</a:t>
            </a:r>
          </a:p>
          <a:p>
            <a:r>
              <a:rPr lang="cs-CZ" sz="2400" dirty="0"/>
              <a:t>KDY NE? Nezletilá osoba, již odsouzení v téže věci, amnestie, příp. jiné</a:t>
            </a:r>
          </a:p>
        </p:txBody>
      </p:sp>
    </p:spTree>
    <p:extLst>
      <p:ext uri="{BB962C8B-B14F-4D97-AF65-F5344CB8AC3E}">
        <p14:creationId xmlns:p14="http://schemas.microsoft.com/office/powerpoint/2010/main" val="3434062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22BBFE6-B5D1-473E-8576-F2221BEB11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95CA4F6-9F92-4BF8-9FC8-946D29D57E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C140BEC-CFCA-4D91-88F8-2AC7E6C52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INTERPOL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7F9B35C-F581-4AB2-8A01-4A3558987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29789"/>
            <a:ext cx="10753200" cy="4429488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/>
          <a:lstStyle/>
          <a:p>
            <a:r>
              <a:rPr lang="cs-CZ" dirty="0"/>
              <a:t>1923, Lyon</a:t>
            </a:r>
          </a:p>
          <a:p>
            <a:r>
              <a:rPr lang="cs-CZ" dirty="0"/>
              <a:t>195 zemí světa</a:t>
            </a:r>
          </a:p>
          <a:p>
            <a:r>
              <a:rPr lang="cs-CZ" dirty="0"/>
              <a:t>správa policejních databází</a:t>
            </a:r>
          </a:p>
          <a:p>
            <a:r>
              <a:rPr lang="cs-CZ" dirty="0"/>
              <a:t>podpora při vyšetřování</a:t>
            </a:r>
          </a:p>
          <a:p>
            <a:r>
              <a:rPr lang="cs-CZ" dirty="0"/>
              <a:t>školení </a:t>
            </a:r>
          </a:p>
          <a:p>
            <a:r>
              <a:rPr lang="cs-CZ" dirty="0"/>
              <a:t>nejpalčivější: terorismus, </a:t>
            </a:r>
            <a:r>
              <a:rPr lang="cs-CZ" dirty="0" err="1"/>
              <a:t>kyberkriminalita</a:t>
            </a:r>
            <a:r>
              <a:rPr lang="cs-CZ" dirty="0"/>
              <a:t>, organizované zločiny</a:t>
            </a:r>
          </a:p>
          <a:p>
            <a:r>
              <a:rPr lang="cs-CZ" dirty="0"/>
              <a:t>mnohem složitější</a:t>
            </a:r>
          </a:p>
        </p:txBody>
      </p:sp>
      <p:pic>
        <p:nvPicPr>
          <p:cNvPr id="8194" name="Picture 2" descr="Interpol - Wikipedia">
            <a:extLst>
              <a:ext uri="{FF2B5EF4-FFF2-40B4-BE49-F238E27FC236}">
                <a16:creationId xmlns:a16="http://schemas.microsoft.com/office/drawing/2014/main" id="{D75A32A5-F813-4D4B-BA99-9FCC88BE6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715" y="1978942"/>
            <a:ext cx="2942956" cy="2679968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51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422EE81-6FAE-4609-84AE-DF36FCF1D6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FF8F52A-2DA8-472F-8E59-163D4731B8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D8B2569-6A4D-4A89-8B78-F35A95CF7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Spolupráce v civilních věcech v rámci EU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1ABBD4F-668C-4289-BA85-CE91456D9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2791863"/>
          </a:xfrm>
        </p:spPr>
        <p:txBody>
          <a:bodyPr/>
          <a:lstStyle/>
          <a:p>
            <a:pPr marL="72000" indent="0" algn="ctr">
              <a:buNone/>
            </a:pPr>
            <a:r>
              <a:rPr lang="cs-CZ" i="1" dirty="0"/>
              <a:t>Na dovolené ve Španělsku si budete fotit krásy </a:t>
            </a:r>
            <a:r>
              <a:rPr lang="cs-CZ" i="1" dirty="0" err="1"/>
              <a:t>Sagrady</a:t>
            </a:r>
            <a:r>
              <a:rPr lang="cs-CZ" i="1" dirty="0"/>
              <a:t> </a:t>
            </a:r>
            <a:r>
              <a:rPr lang="cs-CZ" i="1" dirty="0" err="1"/>
              <a:t>Familii</a:t>
            </a:r>
            <a:r>
              <a:rPr lang="cs-CZ" i="1" dirty="0"/>
              <a:t> v Barceloně. Vrazí do Vás jiný turista, který má bydliště ve Francii a rozbije Vám nový iPhone 15 Pro Max v hodnotě 32 990 Kč. Škodu odmítl dobrovolně uhradit. Jak postupovat?</a:t>
            </a:r>
          </a:p>
        </p:txBody>
      </p:sp>
    </p:spTree>
    <p:extLst>
      <p:ext uri="{BB962C8B-B14F-4D97-AF65-F5344CB8AC3E}">
        <p14:creationId xmlns:p14="http://schemas.microsoft.com/office/powerpoint/2010/main" val="2157735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16B982F-4E9C-4D58-88B1-A002657352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BF35306-6624-4A6B-8E65-B671AA8E3D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0349300-A639-47A5-AE92-9EA59F3F1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Nařízení Brusel I bis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492149C-184D-4B68-AB71-9EFE6BDF9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482680"/>
            <a:ext cx="10753200" cy="5127439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cs-CZ" dirty="0"/>
              <a:t>prvně, kde se budete soudit</a:t>
            </a:r>
          </a:p>
          <a:p>
            <a:r>
              <a:rPr lang="cs-CZ" dirty="0"/>
              <a:t>následně uznání vykonatelného rozhodnutí v rámci EU v občanských a obchodních věcech</a:t>
            </a:r>
          </a:p>
          <a:p>
            <a:r>
              <a:rPr lang="cs-CZ" dirty="0"/>
              <a:t>2 fáze: uznání a výkon</a:t>
            </a:r>
          </a:p>
          <a:p>
            <a:r>
              <a:rPr lang="cs-CZ" dirty="0"/>
              <a:t>uznání je „automatické“, resp. poloautomatické</a:t>
            </a:r>
          </a:p>
          <a:p>
            <a:r>
              <a:rPr lang="cs-CZ" dirty="0"/>
              <a:t>doložíte rozhodnutí a osvědčení (překlad)</a:t>
            </a:r>
          </a:p>
          <a:p>
            <a:r>
              <a:rPr lang="cs-CZ" dirty="0"/>
              <a:t>pokud není dán důvod pro odepření uznání, soud rozhodnutí uzná</a:t>
            </a:r>
          </a:p>
          <a:p>
            <a:r>
              <a:rPr lang="cs-CZ" dirty="0"/>
              <a:t>výkon dle národního práva (v ČR soudní výkon, exekuce)</a:t>
            </a:r>
          </a:p>
        </p:txBody>
      </p:sp>
      <p:graphicFrame>
        <p:nvGraphicFramePr>
          <p:cNvPr id="10" name="Zástupný symbol pro obsah 5">
            <a:extLst>
              <a:ext uri="{FF2B5EF4-FFF2-40B4-BE49-F238E27FC236}">
                <a16:creationId xmlns:a16="http://schemas.microsoft.com/office/drawing/2014/main" id="{F9D1A39E-AF26-4A4C-AE54-62F9AF2DB3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6713222"/>
              </p:ext>
            </p:extLst>
          </p:nvPr>
        </p:nvGraphicFramePr>
        <p:xfrm>
          <a:off x="6742323" y="2996588"/>
          <a:ext cx="4180056" cy="1320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9576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2D98ED4-AA95-4100-B639-1A8D8D7BC4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2BDED3E-360F-4FC3-B5E6-8565FE6096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EAF875B-4661-4698-9535-7B4189B66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možnosti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F2CC43A-FB44-4C34-8366-08304FA88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397791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cs-CZ" dirty="0"/>
              <a:t>nařízení o evropském exekučním titulu pro nesporní nároky</a:t>
            </a:r>
          </a:p>
          <a:p>
            <a:r>
              <a:rPr lang="cs-CZ" dirty="0"/>
              <a:t>nařízení o evropském platebním rozkazu</a:t>
            </a:r>
          </a:p>
          <a:p>
            <a:r>
              <a:rPr lang="cs-CZ" dirty="0"/>
              <a:t>nařízení o drobných nárocích</a:t>
            </a:r>
          </a:p>
          <a:p>
            <a:r>
              <a:rPr lang="cs-CZ" dirty="0"/>
              <a:t>další nařízení pro rozhodnutí ve věcech rodinného či dědického práva</a:t>
            </a:r>
          </a:p>
        </p:txBody>
      </p:sp>
    </p:spTree>
    <p:extLst>
      <p:ext uri="{BB962C8B-B14F-4D97-AF65-F5344CB8AC3E}">
        <p14:creationId xmlns:p14="http://schemas.microsoft.com/office/powerpoint/2010/main" val="2517076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6AE0CAF-51A6-407B-B145-A88A6B14B8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099EBC3-A21C-4815-9316-48D4D30103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2E6DC-3149-4CB5-B7D6-06187407F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78000"/>
            <a:ext cx="10753200" cy="451576"/>
          </a:xfrm>
        </p:spPr>
        <p:txBody>
          <a:bodyPr/>
          <a:lstStyle/>
          <a:p>
            <a:r>
              <a:rPr lang="cs-CZ" dirty="0"/>
              <a:t>Brainstorming: Spojte</a:t>
            </a:r>
          </a:p>
        </p:txBody>
      </p:sp>
      <p:graphicFrame>
        <p:nvGraphicFramePr>
          <p:cNvPr id="6" name="Tabulka 6">
            <a:extLst>
              <a:ext uri="{FF2B5EF4-FFF2-40B4-BE49-F238E27FC236}">
                <a16:creationId xmlns:a16="http://schemas.microsoft.com/office/drawing/2014/main" id="{51DC13F5-5BC8-49B2-9978-54B5007FE1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0583409"/>
              </p:ext>
            </p:extLst>
          </p:nvPr>
        </p:nvGraphicFramePr>
        <p:xfrm>
          <a:off x="719400" y="1079960"/>
          <a:ext cx="10752138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6069">
                  <a:extLst>
                    <a:ext uri="{9D8B030D-6E8A-4147-A177-3AD203B41FA5}">
                      <a16:colId xmlns:a16="http://schemas.microsoft.com/office/drawing/2014/main" val="1932255318"/>
                    </a:ext>
                  </a:extLst>
                </a:gridCol>
                <a:gridCol w="5376069">
                  <a:extLst>
                    <a:ext uri="{9D8B030D-6E8A-4147-A177-3AD203B41FA5}">
                      <a16:colId xmlns:a16="http://schemas.microsoft.com/office/drawing/2014/main" val="30640781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COURT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CASE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0678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Mezinárodní trestní soud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spor dvou států o státní hranici (území) nebo o výklad mezinárodní smlouvy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407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Mezinárodní tribunál pro mořské právo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spor mezi dvěma členskými státy EU (ČR a Polsko o důl </a:t>
                      </a:r>
                      <a:r>
                        <a:rPr lang="cs-CZ" dirty="0" err="1"/>
                        <a:t>Turow</a:t>
                      </a:r>
                      <a:r>
                        <a:rPr lang="cs-CZ" dirty="0"/>
                        <a:t>) při současném porušení práva EU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Soudní dvůr Evropské unie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spor mezi ČR a Lichtenštejnskem o majetek v České republice, který byl vyvlastněný rodu Lichtenštejnů po druhé světové válce na základě Benešových dekretů pro tvrzené porušení EÚLP</a:t>
                      </a:r>
                      <a:endParaRPr lang="cs-CZ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175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Mezinárodní soudní dvůr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vražda či mučení jako zločin proti lidskosti ve válce mezi státy či v občanské válce v rámci jedné země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943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Orgán pro řešení sporů v rámci WTO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arbitrážní spor mezi 4 zahraničními investory a Českou republikou v oblasti energetiky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8779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Evropský soud pro lidská práva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porušení doložky nejvyšších výhod ve Všeobecné dohodě o clech a obchodu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463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Stálý rozhodčí soud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spor ohledně hlubokomořské těžby na mořském dnu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44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0666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ED538FC-0601-4A24-99B1-5661A82CB5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BFDD306-7CC4-41B3-BCDE-A26682B8B7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C58CAB2-3186-4DA7-A091-800E0EDE5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Dříve – tribunály ad hoc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8A5DE86-66CE-4270-BF7A-680882BFE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894882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000" dirty="0"/>
              <a:t>Norimberský a Tokijský mezinárodní vojenský tribunál (1945, 1946)</a:t>
            </a:r>
          </a:p>
          <a:p>
            <a:r>
              <a:rPr lang="cs-CZ" sz="2000" dirty="0">
                <a:solidFill>
                  <a:schemeClr val="tx2"/>
                </a:solidFill>
              </a:rPr>
              <a:t>Mezinárodní trestní tribunál pro Rwandu </a:t>
            </a:r>
            <a:r>
              <a:rPr lang="cs-CZ" sz="2000" dirty="0"/>
              <a:t>(zřízen rezolucí Rady bezpečnosti 1994)</a:t>
            </a:r>
          </a:p>
          <a:p>
            <a:pPr lvl="1"/>
            <a:r>
              <a:rPr lang="cs-CZ" sz="1800" dirty="0"/>
              <a:t>zločiny proti lidskosti i mimo území Rwandy rwandskými občany, příp. i v rámci občanské války</a:t>
            </a:r>
          </a:p>
          <a:p>
            <a:pPr lvl="1"/>
            <a:r>
              <a:rPr lang="cs-CZ" sz="1800" dirty="0"/>
              <a:t>konec 2015</a:t>
            </a:r>
          </a:p>
          <a:p>
            <a:r>
              <a:rPr lang="cs-CZ" sz="2000" dirty="0">
                <a:solidFill>
                  <a:schemeClr val="tx2"/>
                </a:solidFill>
              </a:rPr>
              <a:t>Mezinárodní trestní tribunál pro bývalou Jugoslávii </a:t>
            </a:r>
            <a:r>
              <a:rPr lang="cs-CZ" sz="2000" dirty="0"/>
              <a:t>(rezoluce Rady bezpečnosti 1993)</a:t>
            </a:r>
          </a:p>
          <a:p>
            <a:pPr lvl="1"/>
            <a:r>
              <a:rPr lang="cs-CZ" sz="1800" dirty="0"/>
              <a:t>na území Jugoslávie „jedno kým“</a:t>
            </a:r>
          </a:p>
          <a:p>
            <a:pPr lvl="1"/>
            <a:r>
              <a:rPr lang="cs-CZ" sz="1800" dirty="0"/>
              <a:t>válečné zločiny, genocida, zločiny proti lidskosti, závažná porušení Ženevských konvencí</a:t>
            </a:r>
          </a:p>
          <a:p>
            <a:pPr lvl="1"/>
            <a:r>
              <a:rPr lang="cs-CZ" sz="1800" dirty="0"/>
              <a:t>konec 2017</a:t>
            </a:r>
          </a:p>
          <a:p>
            <a:r>
              <a:rPr lang="cs-CZ" sz="1800" dirty="0">
                <a:solidFill>
                  <a:schemeClr val="tx2"/>
                </a:solidFill>
              </a:rPr>
              <a:t>ad hoc tribunály</a:t>
            </a:r>
          </a:p>
          <a:p>
            <a:pPr lvl="1"/>
            <a:r>
              <a:rPr lang="cs-CZ" sz="1800" dirty="0"/>
              <a:t>ustanoveny pro konkrétní případ </a:t>
            </a:r>
          </a:p>
          <a:p>
            <a:pPr lvl="1"/>
            <a:r>
              <a:rPr lang="cs-CZ" sz="1800" dirty="0"/>
              <a:t>přednost před vnitrostátními trestními soudy </a:t>
            </a:r>
          </a:p>
          <a:p>
            <a:pPr lvl="1"/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692139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B50E8ED-4D27-43A9-B40D-2DF7D85862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CAC3FDE-8E23-43CA-9989-71FA908960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767ECEE-6A20-4B1E-AE42-183D6FE62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Příklad Radovan </a:t>
            </a:r>
            <a:r>
              <a:rPr lang="cs-CZ" i="1" dirty="0" err="1"/>
              <a:t>Karadžić</a:t>
            </a:r>
            <a:endParaRPr lang="cs-CZ" i="1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1DD8497-905D-4F6F-A0D5-B31547A543A0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prezident Srbska 1992-1996</a:t>
            </a:r>
          </a:p>
          <a:p>
            <a:r>
              <a:rPr lang="cs-CZ" sz="2400" dirty="0"/>
              <a:t>válka v Bosně</a:t>
            </a:r>
          </a:p>
          <a:p>
            <a:r>
              <a:rPr lang="cs-CZ" sz="2400" dirty="0"/>
              <a:t>válečné zločiny, genocida, zločiny proti lidskosti </a:t>
            </a:r>
          </a:p>
          <a:p>
            <a:pPr lvl="1"/>
            <a:r>
              <a:rPr lang="cs-CZ" sz="1600" dirty="0"/>
              <a:t>známý je masakr ve </a:t>
            </a:r>
            <a:r>
              <a:rPr lang="cs-CZ" sz="1600" dirty="0" err="1"/>
              <a:t>Srebenici</a:t>
            </a:r>
            <a:r>
              <a:rPr lang="cs-CZ" sz="1600" dirty="0"/>
              <a:t> a obléhání Sarajeva</a:t>
            </a:r>
            <a:endParaRPr lang="cs-CZ" sz="800" dirty="0"/>
          </a:p>
          <a:p>
            <a:r>
              <a:rPr lang="cs-CZ" sz="2400" dirty="0"/>
              <a:t>dopaden až 2008</a:t>
            </a:r>
          </a:p>
          <a:p>
            <a:r>
              <a:rPr lang="cs-CZ" sz="2400" dirty="0"/>
              <a:t>Mezinárodní trestní tribunál pro bývalou Jugoslávii – 40 let – 2016 </a:t>
            </a:r>
          </a:p>
          <a:p>
            <a:r>
              <a:rPr lang="cs-CZ" sz="2400" dirty="0"/>
              <a:t>odvolání – doživotí – 2019 </a:t>
            </a:r>
          </a:p>
          <a:p>
            <a:r>
              <a:rPr lang="cs-CZ" sz="2400" dirty="0" err="1"/>
              <a:t>Ratko</a:t>
            </a:r>
            <a:r>
              <a:rPr lang="cs-CZ" sz="2400" dirty="0"/>
              <a:t> Mladić (generálplukovník) – doživotí </a:t>
            </a:r>
          </a:p>
          <a:p>
            <a:endParaRPr lang="cs-CZ" sz="2400" dirty="0"/>
          </a:p>
        </p:txBody>
      </p:sp>
      <p:pic>
        <p:nvPicPr>
          <p:cNvPr id="4108" name="Picture 12" descr="Karadžić si doživotní trest odpyká v Británii. Hrozí mu pomsta vězňů -  Seznam Zprávy">
            <a:extLst>
              <a:ext uri="{FF2B5EF4-FFF2-40B4-BE49-F238E27FC236}">
                <a16:creationId xmlns:a16="http://schemas.microsoft.com/office/drawing/2014/main" id="{D8BEEEA9-0D27-4EB7-8A3F-5BD45A381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14" y="1296002"/>
            <a:ext cx="3634286" cy="242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182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04F6D03-73BF-401E-9B43-ABFE0B2398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94BB2D9-1385-41FF-9545-94AF40C6BE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271326E-FC6A-4D21-BC56-5BCDB2B96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soudní dvůr (ICJ)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16EC202-BFC5-44CF-B269-34C4467F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02002"/>
            <a:ext cx="10753200" cy="4457275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/>
          <a:lstStyle/>
          <a:p>
            <a:r>
              <a:rPr lang="cs-CZ" sz="2400" dirty="0"/>
              <a:t>1945 (Charta OSN), předtím: Stálý dvůr mezinárodní spravedlnosti (1920)</a:t>
            </a:r>
          </a:p>
          <a:p>
            <a:r>
              <a:rPr lang="cs-CZ" sz="2400" dirty="0"/>
              <a:t>Haag – Palác míru</a:t>
            </a:r>
          </a:p>
          <a:p>
            <a:r>
              <a:rPr lang="cs-CZ" sz="2400" dirty="0"/>
              <a:t>15 soudců – volí Valné shromáždění a Rada bezpečnosti OSN</a:t>
            </a:r>
          </a:p>
          <a:p>
            <a:pPr lvl="1"/>
            <a:r>
              <a:rPr lang="cs-CZ" sz="1800" dirty="0"/>
              <a:t>je to orgán OSN</a:t>
            </a:r>
          </a:p>
          <a:p>
            <a:pPr lvl="1"/>
            <a:r>
              <a:rPr lang="cs-CZ" sz="1800" dirty="0"/>
              <a:t>každé tři roky 1/3, lze opakovaně</a:t>
            </a:r>
          </a:p>
          <a:p>
            <a:pPr lvl="1"/>
            <a:r>
              <a:rPr lang="cs-CZ" sz="1800" dirty="0"/>
              <a:t>může jít být i více – soudci </a:t>
            </a:r>
            <a:r>
              <a:rPr lang="cs-CZ" sz="1800" i="1" dirty="0"/>
              <a:t>ad hoc</a:t>
            </a:r>
            <a:r>
              <a:rPr lang="cs-CZ" sz="1800" dirty="0"/>
              <a:t> – pro strany, které se účastní řízení a nemají soudce16/17 či i více</a:t>
            </a:r>
          </a:p>
          <a:p>
            <a:r>
              <a:rPr lang="cs-CZ" sz="2400" dirty="0"/>
              <a:t>univerzální soud, všeobecná působnost</a:t>
            </a:r>
          </a:p>
          <a:p>
            <a:r>
              <a:rPr lang="cs-CZ" sz="2400" dirty="0"/>
              <a:t>spory mezi státy (více jak 190 států světa) či to, co vyplývá z Charty OSN</a:t>
            </a:r>
          </a:p>
          <a:p>
            <a:pPr lvl="1"/>
            <a:r>
              <a:rPr lang="cs-CZ" sz="1800" dirty="0"/>
              <a:t>výklad mezinárodní smlouvy</a:t>
            </a:r>
          </a:p>
          <a:p>
            <a:pPr lvl="1"/>
            <a:r>
              <a:rPr lang="cs-CZ" sz="1800" dirty="0"/>
              <a:t>porušení mezinárodních závazků (prokázání skutečnosti, druh a rozsah náhrady za porušení)</a:t>
            </a:r>
          </a:p>
          <a:p>
            <a:pPr lvl="1"/>
            <a:r>
              <a:rPr lang="cs-CZ" sz="1800" dirty="0"/>
              <a:t>jakákoliv otázka mezinárodního práva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2813663-5C4B-4E73-9D1A-BE416FDC0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427" y="2123045"/>
            <a:ext cx="1791956" cy="179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7801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6230057-FD33-4FDB-ACFD-F1F76DC744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57CBBF3-26D6-4913-A0F0-EFE7CBBF61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F413599-ADBC-49CD-AA9D-BA04E8EAB2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135" y="974932"/>
            <a:ext cx="5761820" cy="442599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B433AF7-E8BE-4DC4-B2CA-AF29AF4DE8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45" y="974932"/>
            <a:ext cx="5761821" cy="442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084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1DA0A76-11D8-4E5C-8974-981DAEBC88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73DD249-D4D3-4DA1-B488-838C0F7CCA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AED68F8-30FF-4647-B18D-5C64D3D01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řeší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943767E-8720-4122-AA36-F978C6997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640162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spory mezi státy</a:t>
            </a:r>
            <a:r>
              <a:rPr lang="cs-CZ" sz="2400" dirty="0"/>
              <a:t>, které mu předloží – dohoda vs. jednostranný návrh</a:t>
            </a:r>
          </a:p>
          <a:p>
            <a:pPr lvl="1"/>
            <a:r>
              <a:rPr lang="cs-CZ" dirty="0"/>
              <a:t>písemná fáze</a:t>
            </a:r>
          </a:p>
          <a:p>
            <a:pPr lvl="1"/>
            <a:r>
              <a:rPr lang="cs-CZ" dirty="0"/>
              <a:t>ústní fáze – veřejné jednání</a:t>
            </a:r>
          </a:p>
          <a:p>
            <a:pPr lvl="1"/>
            <a:r>
              <a:rPr lang="cs-CZ" dirty="0"/>
              <a:t>neveřejné zasedání soudu</a:t>
            </a:r>
          </a:p>
          <a:p>
            <a:pPr lvl="1"/>
            <a:r>
              <a:rPr lang="cs-CZ" dirty="0"/>
              <a:t>rozsudek – veřejně; je závazný, nelze se odvolat, závazný pro státy dle Charty OSN – pokud stát dobrovolně nevykoná uloženou povinnost – RB OSN, přijme opatření k výkonu</a:t>
            </a:r>
          </a:p>
          <a:p>
            <a:pPr lvl="1"/>
            <a:r>
              <a:rPr lang="cs-CZ" dirty="0"/>
              <a:t>během řízení – lze i smír </a:t>
            </a:r>
          </a:p>
          <a:p>
            <a:r>
              <a:rPr lang="cs-CZ" sz="2400" dirty="0">
                <a:solidFill>
                  <a:schemeClr val="tx2"/>
                </a:solidFill>
              </a:rPr>
              <a:t>advisory </a:t>
            </a:r>
            <a:r>
              <a:rPr lang="cs-CZ" sz="2400" dirty="0" err="1">
                <a:solidFill>
                  <a:schemeClr val="tx2"/>
                </a:solidFill>
              </a:rPr>
              <a:t>opinion</a:t>
            </a:r>
            <a:r>
              <a:rPr lang="cs-CZ" sz="2400" dirty="0">
                <a:solidFill>
                  <a:schemeClr val="tx2"/>
                </a:solidFill>
              </a:rPr>
              <a:t> </a:t>
            </a:r>
            <a:r>
              <a:rPr lang="cs-CZ" sz="2400" dirty="0"/>
              <a:t>– „poradní řízení“ - k právním otázkám předloženými orgány či specializovanými agenturami OSN</a:t>
            </a:r>
          </a:p>
        </p:txBody>
      </p:sp>
    </p:spTree>
    <p:extLst>
      <p:ext uri="{BB962C8B-B14F-4D97-AF65-F5344CB8AC3E}">
        <p14:creationId xmlns:p14="http://schemas.microsoft.com/office/powerpoint/2010/main" val="39738175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77EA168-C97B-45EF-B376-EE33F15657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82C1CA0-BB6C-45D5-9566-813686C24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7A53DD0-C41A-43B2-88C6-C18196049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Gabčíkovo-</a:t>
            </a:r>
            <a:r>
              <a:rPr lang="cs-CZ" sz="4000" dirty="0" err="1"/>
              <a:t>Nagymaros</a:t>
            </a:r>
            <a:r>
              <a:rPr lang="cs-CZ" sz="4000" dirty="0"/>
              <a:t> projekt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861F57B-5B30-440B-B7DA-DCBD09A3B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29789"/>
            <a:ext cx="10753200" cy="3801527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/>
          <a:lstStyle/>
          <a:p>
            <a:r>
              <a:rPr lang="cs-CZ" sz="2000" dirty="0"/>
              <a:t>Československo a Maďarsko – smlouva – vodní dílo na Dunaji (1977)</a:t>
            </a:r>
          </a:p>
          <a:p>
            <a:r>
              <a:rPr lang="cs-CZ" sz="2000" dirty="0"/>
              <a:t>po rozpadu Československa – Maďarsko nepokračovalo (ŽP)</a:t>
            </a:r>
          </a:p>
          <a:p>
            <a:r>
              <a:rPr lang="cs-CZ" sz="2000" dirty="0"/>
              <a:t>Slovensko – prozatímně uvedlo dílo do provozu bez maďarské části</a:t>
            </a:r>
          </a:p>
          <a:p>
            <a:r>
              <a:rPr lang="cs-CZ" sz="2000" dirty="0"/>
              <a:t>předložení Soudu (1993) – mezi ústními jednáními – návštěva místa (1997; poprvé v historii)</a:t>
            </a:r>
          </a:p>
          <a:p>
            <a:r>
              <a:rPr lang="cs-CZ" sz="2000" dirty="0"/>
              <a:t>rozsudek: Maďarsko podle smlouvy nebylo oprávněno pozastavit a přerušit práce na díle, náhrada škody vs. Slovensko nemělo uvést přehradní systém, náhrada škody</a:t>
            </a:r>
          </a:p>
          <a:p>
            <a:r>
              <a:rPr lang="cs-CZ" sz="2000" dirty="0"/>
              <a:t>Maďarsko nevykonávalo, nepodepsalo následnou rámcovou dohodu</a:t>
            </a:r>
          </a:p>
          <a:p>
            <a:r>
              <a:rPr lang="cs-CZ" sz="2000" dirty="0"/>
              <a:t>2017 žádost Slovenska o zastavení řízení, Maďarsko nebylo proti</a:t>
            </a:r>
          </a:p>
        </p:txBody>
      </p:sp>
    </p:spTree>
    <p:extLst>
      <p:ext uri="{BB962C8B-B14F-4D97-AF65-F5344CB8AC3E}">
        <p14:creationId xmlns:p14="http://schemas.microsoft.com/office/powerpoint/2010/main" val="12765549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F63D6B8-19E7-4EC2-98D9-52EC0EE484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2C3783D-3B1E-464C-B108-33AABA8321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507CC88-E211-4EE7-B316-4F1829DF6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Stálý rozhodčí soud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A5031D9-7110-4297-9B16-280FEE04B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3"/>
            <a:ext cx="10753200" cy="3739314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000" dirty="0"/>
              <a:t>Haag – Palác míru</a:t>
            </a:r>
          </a:p>
          <a:p>
            <a:r>
              <a:rPr lang="cs-CZ" sz="2000" dirty="0"/>
              <a:t>1907 zřízen</a:t>
            </a:r>
          </a:p>
          <a:p>
            <a:r>
              <a:rPr lang="cs-CZ" sz="2000" dirty="0"/>
              <a:t>přes 120 států</a:t>
            </a:r>
          </a:p>
          <a:p>
            <a:r>
              <a:rPr lang="cs-CZ" sz="2000" dirty="0"/>
              <a:t>dříve řešil spory mezi státy, dnes řeší často spory mezi státem a zahraničním investorem (společnost), může i s fyzickou osobou</a:t>
            </a:r>
          </a:p>
          <a:p>
            <a:r>
              <a:rPr lang="cs-CZ" sz="2000" dirty="0"/>
              <a:t>není „stálý“ co do stálých rozhodců, stát nominuje rozhodce, smluvní strany volí</a:t>
            </a:r>
          </a:p>
          <a:p>
            <a:r>
              <a:rPr lang="cs-CZ" sz="2000" dirty="0"/>
              <a:t>je to arbitrážní soud – podstata je taková, že strany se dobrovolně dohodnou (kompromis), že předloží svůj spor tomuto soudu </a:t>
            </a:r>
          </a:p>
        </p:txBody>
      </p:sp>
      <p:pic>
        <p:nvPicPr>
          <p:cNvPr id="1026" name="Picture 2" descr="Permanent Court of Arbitration - Wikipedia">
            <a:extLst>
              <a:ext uri="{FF2B5EF4-FFF2-40B4-BE49-F238E27FC236}">
                <a16:creationId xmlns:a16="http://schemas.microsoft.com/office/drawing/2014/main" id="{D26F86A4-5283-407A-BA06-733E50209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795" y="307662"/>
            <a:ext cx="2508110" cy="286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me | PCA-CPA">
            <a:extLst>
              <a:ext uri="{FF2B5EF4-FFF2-40B4-BE49-F238E27FC236}">
                <a16:creationId xmlns:a16="http://schemas.microsoft.com/office/drawing/2014/main" id="{584ED959-7FAB-48C9-BD98-A0DB0920B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000" y="1002689"/>
            <a:ext cx="3264821" cy="217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ermanent Court of Arbitration - Wikipedia">
            <a:extLst>
              <a:ext uri="{FF2B5EF4-FFF2-40B4-BE49-F238E27FC236}">
                <a16:creationId xmlns:a16="http://schemas.microsoft.com/office/drawing/2014/main" id="{CA1F8463-5375-476A-B800-0BE888A46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093" y="1232323"/>
            <a:ext cx="1906220" cy="190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1286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5DCD8C1-9E9B-414B-B7BC-0F972B7B0F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293F6E9-D212-4E36-A1D9-30EF245F5B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450D999-C39F-4370-BE41-2C89ABC51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720000"/>
            <a:ext cx="10753200" cy="451576"/>
          </a:xfrm>
        </p:spPr>
        <p:txBody>
          <a:bodyPr/>
          <a:lstStyle/>
          <a:p>
            <a:r>
              <a:rPr lang="cs-CZ" dirty="0"/>
              <a:t>Mezinárodní tribunál pro mořské právo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37DAB8C-B96F-407A-82B6-8A648894F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925027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Úmluva OSN o mořském právu 1982</a:t>
            </a:r>
          </a:p>
          <a:p>
            <a:r>
              <a:rPr lang="cs-CZ" sz="2400" dirty="0"/>
              <a:t>Hamburk, 21 soudců</a:t>
            </a:r>
          </a:p>
          <a:p>
            <a:r>
              <a:rPr lang="cs-CZ" sz="2400" dirty="0"/>
              <a:t>řeší spory vyplývající z námořního práva, výklad zmíněné Úmluvy</a:t>
            </a:r>
          </a:p>
          <a:p>
            <a:r>
              <a:rPr lang="cs-CZ" sz="2400" dirty="0"/>
              <a:t>ČR nemá soudce, ale je smluvní stranou zmíněné Úmluvy, je to relevantní i pro ČR - proč? </a:t>
            </a:r>
          </a:p>
          <a:p>
            <a:r>
              <a:rPr lang="cs-CZ" sz="2400" dirty="0"/>
              <a:t>nemá výlučnou (jedinou) pravomoc řešit spory vyplývající z tohoto práva, totéž řeší i Mezinárodní soudní dvůr </a:t>
            </a:r>
          </a:p>
          <a:p>
            <a:endParaRPr lang="cs-CZ" sz="24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75B1FAD-4426-4455-85A4-53AAB63AA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962" y="1396720"/>
            <a:ext cx="1532368" cy="132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778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F2A329C-D591-44B2-A4BF-84815DE05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78A00B2-A163-4909-8F6D-2FE897C8F5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6D609F0-32C4-430A-8A5F-480BF9ADE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WTO – Orgán pro řešení sporů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E184DD4-3AF4-460F-87E6-DC4CB30CD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736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některé mezinárodní organizace mají své orgány pro řešení sporů</a:t>
            </a:r>
          </a:p>
          <a:p>
            <a:r>
              <a:rPr lang="cs-CZ" sz="2400" dirty="0"/>
              <a:t> spory vyplývající z dohod v rámci WTO – obchod se zbožím, službami a právy duševního vlastnictví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2DA7319-45EB-43B4-A004-7139F95FF2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3425021"/>
              </p:ext>
            </p:extLst>
          </p:nvPr>
        </p:nvGraphicFramePr>
        <p:xfrm>
          <a:off x="4129872" y="3225520"/>
          <a:ext cx="5155139" cy="3364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6297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Mgr. Radovan Malachta, KMEP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74" y="0"/>
            <a:ext cx="71348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58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0E48A5-D59F-449F-A1EF-9F7A9B317E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A19A231-BF5C-4A05-8BD4-2CA862EF2A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4D7CA90-13D0-4F79-B138-CC2486976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1128897"/>
          </a:xfrm>
        </p:spPr>
        <p:txBody>
          <a:bodyPr/>
          <a:lstStyle/>
          <a:p>
            <a:r>
              <a:rPr lang="cs-CZ" dirty="0"/>
              <a:t>Mezinárodní trestní soud</a:t>
            </a:r>
            <a:br>
              <a:rPr lang="cs-CZ" dirty="0"/>
            </a:br>
            <a:r>
              <a:rPr lang="cs-CZ" dirty="0"/>
              <a:t>International </a:t>
            </a:r>
            <a:r>
              <a:rPr lang="cs-CZ" dirty="0" err="1"/>
              <a:t>Criminal</a:t>
            </a:r>
            <a:r>
              <a:rPr lang="cs-CZ" dirty="0"/>
              <a:t> </a:t>
            </a:r>
            <a:r>
              <a:rPr lang="cs-CZ" dirty="0" err="1"/>
              <a:t>Court</a:t>
            </a:r>
            <a:r>
              <a:rPr lang="cs-CZ" dirty="0"/>
              <a:t> (ICC)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E33983F-B652-420C-BFDD-7916705E2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06897"/>
            <a:ext cx="10753200" cy="4783016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Římský statut MTS (1998)</a:t>
            </a:r>
          </a:p>
          <a:p>
            <a:r>
              <a:rPr lang="cs-CZ" sz="2400" dirty="0"/>
              <a:t>v platnost 2002</a:t>
            </a:r>
          </a:p>
          <a:p>
            <a:r>
              <a:rPr lang="cs-CZ" sz="2400" dirty="0"/>
              <a:t>Haag</a:t>
            </a:r>
          </a:p>
          <a:p>
            <a:r>
              <a:rPr lang="cs-CZ" sz="2400" dirty="0"/>
              <a:t>123 smluvních stran (2023)</a:t>
            </a:r>
          </a:p>
          <a:p>
            <a:r>
              <a:rPr lang="cs-CZ" sz="2400" dirty="0"/>
              <a:t>není orgán OSN</a:t>
            </a:r>
          </a:p>
          <a:p>
            <a:r>
              <a:rPr lang="cs-CZ" sz="2400" dirty="0"/>
              <a:t>příslušnost ve věcech:</a:t>
            </a:r>
          </a:p>
          <a:p>
            <a:pPr lvl="1"/>
            <a:r>
              <a:rPr lang="cs-CZ" sz="2400" b="1" dirty="0">
                <a:solidFill>
                  <a:schemeClr val="tx2"/>
                </a:solidFill>
              </a:rPr>
              <a:t>zločin genocidy</a:t>
            </a:r>
          </a:p>
          <a:p>
            <a:pPr lvl="1"/>
            <a:r>
              <a:rPr lang="cs-CZ" sz="2400" b="1" dirty="0">
                <a:solidFill>
                  <a:schemeClr val="tx2"/>
                </a:solidFill>
              </a:rPr>
              <a:t>zločin proti lidskosti</a:t>
            </a:r>
          </a:p>
          <a:p>
            <a:pPr lvl="1"/>
            <a:r>
              <a:rPr lang="cs-CZ" sz="2400" b="1" dirty="0">
                <a:solidFill>
                  <a:schemeClr val="tx2"/>
                </a:solidFill>
              </a:rPr>
              <a:t>válečné zločiny</a:t>
            </a:r>
          </a:p>
          <a:p>
            <a:pPr lvl="1"/>
            <a:r>
              <a:rPr lang="cs-CZ" sz="2400" b="1" dirty="0">
                <a:solidFill>
                  <a:schemeClr val="tx2"/>
                </a:solidFill>
              </a:rPr>
              <a:t>zločin agrese </a:t>
            </a:r>
            <a:r>
              <a:rPr lang="cs-CZ" sz="2400" dirty="0"/>
              <a:t>(2010) </a:t>
            </a:r>
          </a:p>
        </p:txBody>
      </p:sp>
      <p:pic>
        <p:nvPicPr>
          <p:cNvPr id="1026" name="Picture 2" descr="Popis není dostupný.">
            <a:extLst>
              <a:ext uri="{FF2B5EF4-FFF2-40B4-BE49-F238E27FC236}">
                <a16:creationId xmlns:a16="http://schemas.microsoft.com/office/drawing/2014/main" id="{63A7B087-1BDA-468C-A5BC-C2AF49374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978" y="1724638"/>
            <a:ext cx="3236825" cy="431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EB0C730-0315-4A61-BC74-DDEE6CE0E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008" y="3086782"/>
            <a:ext cx="1841987" cy="159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1778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Mgr. Radovan Malachta, KMEP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Nejdelší spor 1993-2010: spor o banány</a:t>
            </a:r>
          </a:p>
        </p:txBody>
      </p:sp>
      <p:pic>
        <p:nvPicPr>
          <p:cNvPr id="2050" name="Picture 2" descr="Image result for banán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159" y="2229128"/>
            <a:ext cx="4126672" cy="294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1983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2AD2032-3D17-4F10-B8DC-6105764E3C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C12A743-9ABB-46D2-A503-1145EB11F4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429CBE5-D6A6-472D-80AC-EF47C8555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Evropský soud pro lidská práva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6246320-2E75-4D5B-BF14-148FEA4DD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874051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Štrasburk, 1959</a:t>
            </a:r>
          </a:p>
          <a:p>
            <a:r>
              <a:rPr lang="cs-CZ" sz="2400" dirty="0"/>
              <a:t>Úmluva o ochraně lidských práv a základních svobod</a:t>
            </a:r>
          </a:p>
          <a:p>
            <a:r>
              <a:rPr lang="cs-CZ" sz="2400" dirty="0"/>
              <a:t>počet soudců = počet smluvních států Úmluvy,</a:t>
            </a:r>
          </a:p>
          <a:p>
            <a:pPr lvl="1"/>
            <a:r>
              <a:rPr lang="cs-CZ" dirty="0"/>
              <a:t>voleni na 9 let Parlamentním shromážděním Rady Evropy</a:t>
            </a:r>
            <a:endParaRPr lang="cs-CZ" sz="2400" dirty="0"/>
          </a:p>
          <a:p>
            <a:r>
              <a:rPr lang="cs-CZ" sz="2400" dirty="0"/>
              <a:t>stížnosti na porušení lidského práva plynoucí z Úmluvy </a:t>
            </a:r>
          </a:p>
          <a:p>
            <a:pPr lvl="1"/>
            <a:r>
              <a:rPr lang="cs-CZ" sz="2400" dirty="0">
                <a:solidFill>
                  <a:schemeClr val="tx2"/>
                </a:solidFill>
              </a:rPr>
              <a:t>individuální stížnosti</a:t>
            </a:r>
            <a:r>
              <a:rPr lang="cs-CZ" sz="2400" dirty="0"/>
              <a:t> – podané jednotlivci či skupinou jednotlivců (FO, PO)</a:t>
            </a:r>
            <a:endParaRPr lang="cs-CZ" sz="2400" dirty="0">
              <a:solidFill>
                <a:schemeClr val="tx2"/>
              </a:solidFill>
            </a:endParaRPr>
          </a:p>
          <a:p>
            <a:pPr lvl="1"/>
            <a:r>
              <a:rPr lang="cs-CZ" sz="2400" dirty="0">
                <a:solidFill>
                  <a:schemeClr val="tx2"/>
                </a:solidFill>
              </a:rPr>
              <a:t>mezistátní stížnosti – </a:t>
            </a:r>
            <a:r>
              <a:rPr lang="cs-CZ" sz="2400" dirty="0"/>
              <a:t>podané státem vůči jinému státu</a:t>
            </a:r>
          </a:p>
          <a:p>
            <a:r>
              <a:rPr lang="cs-CZ" sz="2400" dirty="0"/>
              <a:t>stížnost vždy musí směřovat proti smluvnímu státu Úmluvy!</a:t>
            </a:r>
          </a:p>
          <a:p>
            <a:r>
              <a:rPr lang="cs-CZ" sz="2400" dirty="0"/>
              <a:t>můžete se obrátit Vy přes formulář, řízení není zpoplatněno, není nutné být ani zastoupen advokátem – přístup soudu má být pro každého</a:t>
            </a:r>
          </a:p>
          <a:p>
            <a:endParaRPr lang="cs-CZ" sz="2400" dirty="0"/>
          </a:p>
        </p:txBody>
      </p:sp>
      <p:pic>
        <p:nvPicPr>
          <p:cNvPr id="3076" name="Picture 4" descr="Evropský soud pro lidská práva požaduje propuštění kurdského politika  Selahattina Demirtase - SPD - Svoboda a přímá demokracie">
            <a:extLst>
              <a:ext uri="{FF2B5EF4-FFF2-40B4-BE49-F238E27FC236}">
                <a16:creationId xmlns:a16="http://schemas.microsoft.com/office/drawing/2014/main" id="{438A4F24-8E5F-49B7-86C7-7C8B0D449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139" y="1330261"/>
            <a:ext cx="3616972" cy="203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3247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F69F647-AAC8-4C90-BB46-BA404CB596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3E78EB3-C293-42B6-A3D5-EA99CF5070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AEB53C-D2BD-4C57-A606-793DE487F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ESLP – pokračování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8145E7A-BB03-4803-8D6E-38D6AB1B4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518976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je nutné stížnost podat do 4 měsíců po posledním soudním rozhodnutí</a:t>
            </a:r>
          </a:p>
          <a:p>
            <a:r>
              <a:rPr lang="cs-CZ" sz="2400" dirty="0"/>
              <a:t>je nutné vyčerpat všechny opravné prostředky ve vnitrostátním právu</a:t>
            </a:r>
          </a:p>
          <a:p>
            <a:r>
              <a:rPr lang="cs-CZ" sz="2400" dirty="0"/>
              <a:t>musí být tvrzeno porušení práva stanovené Evropskou úmluvou o lidských právech či Protokoly k ní</a:t>
            </a:r>
          </a:p>
          <a:p>
            <a:r>
              <a:rPr lang="cs-CZ" sz="2400" dirty="0"/>
              <a:t>rozhodnutí jsou pro soudy závazná pro smluvní státy</a:t>
            </a:r>
          </a:p>
          <a:p>
            <a:r>
              <a:rPr lang="cs-CZ" sz="2400" dirty="0"/>
              <a:t>zpravidla stížnosti na porušení práva na spravedlivý proces, délka řízení</a:t>
            </a:r>
          </a:p>
        </p:txBody>
      </p:sp>
    </p:spTree>
    <p:extLst>
      <p:ext uri="{BB962C8B-B14F-4D97-AF65-F5344CB8AC3E}">
        <p14:creationId xmlns:p14="http://schemas.microsoft.com/office/powerpoint/2010/main" val="5260927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F21FEA6-ED4A-4AB4-8234-D15CF5E96A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4A50E53-4132-4AF7-A52D-DF26F85AEC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42A6AAD-7E5B-4D65-B806-1E0275510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Mediálně známé případy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CAB7E1B-8EB3-4954-9E3E-248F7DAE0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957880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>
                <a:solidFill>
                  <a:schemeClr val="tx2"/>
                </a:solidFill>
              </a:rPr>
              <a:t>E.M proti Norsku </a:t>
            </a:r>
            <a:r>
              <a:rPr lang="cs-CZ" sz="2400" dirty="0"/>
              <a:t>(leden 2022)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stěžovatelé paní E.M a její 2 děti (čeští občané), u kterých norská MŠ měla podezření na zneužívání a závažné zanedbávání péče, dány do pěstounské péče, výrazně omezen a následně zakázán styk matky s dětmi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matka spoluzodpovědná, navíc medializovala případ v rozporu s nejlepším zájmem dítěte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namítané porušení článku 8 EÚLP - opatření odpovídala naléhavé společenské potřebě a byla přiměřená ke sledovanému cíli, k porušení nedošlo</a:t>
            </a:r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2400" dirty="0">
                <a:solidFill>
                  <a:schemeClr val="tx2"/>
                </a:solidFill>
              </a:rPr>
              <a:t>Vavřička a ostatní proti České republice </a:t>
            </a:r>
            <a:r>
              <a:rPr lang="cs-CZ" sz="2400" dirty="0"/>
              <a:t>(duben 2021)</a:t>
            </a:r>
          </a:p>
        </p:txBody>
      </p:sp>
    </p:spTree>
    <p:extLst>
      <p:ext uri="{BB962C8B-B14F-4D97-AF65-F5344CB8AC3E}">
        <p14:creationId xmlns:p14="http://schemas.microsoft.com/office/powerpoint/2010/main" val="13276552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EE048A6-4DAB-4266-B4A9-7769237F3E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A01FE7F-851A-4749-8BC2-FA38294EC6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E47638A-B5AF-42AC-B5A3-8D5D1A070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Soudní dvůr Evropské unie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3D826C0-AEEE-4158-B5FE-0A25DEF9F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445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Lucemburk</a:t>
            </a:r>
          </a:p>
          <a:p>
            <a:r>
              <a:rPr lang="cs-CZ" sz="2400" dirty="0"/>
              <a:t>je to orgán EU </a:t>
            </a:r>
          </a:p>
          <a:p>
            <a:r>
              <a:rPr lang="cs-CZ" sz="2400" dirty="0"/>
              <a:t>počet soudců = počet členských států EU</a:t>
            </a:r>
          </a:p>
          <a:p>
            <a:r>
              <a:rPr lang="cs-CZ" sz="2400" dirty="0"/>
              <a:t>Tribunál a Soudní dvůr </a:t>
            </a:r>
          </a:p>
          <a:p>
            <a:r>
              <a:rPr lang="cs-CZ" sz="2400" dirty="0"/>
              <a:t>porušení práva EU – členské státy</a:t>
            </a:r>
          </a:p>
          <a:p>
            <a:pPr lvl="1"/>
            <a:r>
              <a:rPr lang="cs-CZ" dirty="0"/>
              <a:t>role Evropské komise (kontrolní orgán)</a:t>
            </a:r>
          </a:p>
          <a:p>
            <a:pPr lvl="1"/>
            <a:r>
              <a:rPr lang="cs-CZ" dirty="0"/>
              <a:t>spory mezi státy či porušení práva EU státem</a:t>
            </a:r>
          </a:p>
          <a:p>
            <a:pPr lvl="2"/>
            <a:r>
              <a:rPr lang="cs-CZ" dirty="0"/>
              <a:t>celá řada sporů, nejen spory mezi státy, ale také stát porušení své povinnosti – např. neimplementuje směrnici</a:t>
            </a:r>
          </a:p>
          <a:p>
            <a:pPr lvl="1"/>
            <a:r>
              <a:rPr lang="cs-CZ" dirty="0"/>
              <a:t>právnické osoby (společnosti) – porušení hospodářské soutěže – EK vede správní řízení</a:t>
            </a:r>
          </a:p>
          <a:p>
            <a:pPr lvl="1"/>
            <a:r>
              <a:rPr lang="pl-PL" dirty="0"/>
              <a:t>příklad: Česko vs. Polsko – spor o důl Turów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</p:txBody>
      </p:sp>
      <p:pic>
        <p:nvPicPr>
          <p:cNvPr id="4098" name="Picture 2" descr="Soudní dvůr EU jako klíčový hráč evropské integrace – EURACTIV.cz">
            <a:extLst>
              <a:ext uri="{FF2B5EF4-FFF2-40B4-BE49-F238E27FC236}">
                <a16:creationId xmlns:a16="http://schemas.microsoft.com/office/drawing/2014/main" id="{8633AC50-EA1F-426C-A4BC-6236E7551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422" y="1296002"/>
            <a:ext cx="4534917" cy="302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9833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3D37F30-4946-4453-A184-8C38279819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7A06ED4-8603-4189-8B00-80AB9AF71F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FC78824-1F90-4D14-8C2B-7CAAFC0A4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Spory mezi státy – příklad Důl </a:t>
            </a:r>
            <a:r>
              <a:rPr lang="cs-CZ" dirty="0" err="1"/>
              <a:t>Turów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8F8F1B6-9CCB-4300-8798-323587B79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2736779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200" dirty="0"/>
              <a:t>hnědouhelný lom – těžba hnědého uhlí, dalších materiálů a hornin</a:t>
            </a:r>
          </a:p>
          <a:p>
            <a:r>
              <a:rPr lang="cs-CZ" sz="2200" dirty="0"/>
              <a:t>duben 2021: povolení na těžbu prodlouženo (do 2044)</a:t>
            </a:r>
          </a:p>
          <a:p>
            <a:r>
              <a:rPr lang="cs-CZ" sz="2200" dirty="0"/>
              <a:t>Polsko: je to racionální hospodaření – zajistí mj. fungování elektrárny, práci lidem</a:t>
            </a:r>
          </a:p>
          <a:p>
            <a:r>
              <a:rPr lang="cs-CZ" sz="2200" dirty="0"/>
              <a:t>ČR: zdravotní problémy i českým občanům, ohrožení životního prostředí, obavy z hluku, prašnosti, ztráty pitné vody</a:t>
            </a:r>
          </a:p>
        </p:txBody>
      </p:sp>
      <p:pic>
        <p:nvPicPr>
          <p:cNvPr id="1028" name="Picture 4" descr="Turow: Vast Polish coal mine infuriates the neighbours - BBC News">
            <a:extLst>
              <a:ext uri="{FF2B5EF4-FFF2-40B4-BE49-F238E27FC236}">
                <a16:creationId xmlns:a16="http://schemas.microsoft.com/office/drawing/2014/main" id="{6DCE2591-9D64-486B-921A-C75214DB5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649" y="3778786"/>
            <a:ext cx="3649439" cy="307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8109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868524A-0703-40CC-88DF-3A989C6ACB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8F3DCAA-0BE2-4EEE-9AD3-D552059C21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B3EC450-C07E-4CD1-8860-42D3D6DEB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Důl </a:t>
            </a:r>
            <a:r>
              <a:rPr lang="cs-CZ" dirty="0" err="1"/>
              <a:t>Turów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39B5729-571D-41AD-97AE-D7CD5CDC7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15731"/>
            <a:ext cx="10753200" cy="4510495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200" dirty="0"/>
              <a:t>od 2016 se řešilo rozšiřování dolu i s českou stranou</a:t>
            </a:r>
          </a:p>
          <a:p>
            <a:r>
              <a:rPr lang="cs-CZ" sz="2200" dirty="0"/>
              <a:t>listopad 2019: ČR nesouhlasné stanovisko </a:t>
            </a:r>
          </a:p>
          <a:p>
            <a:r>
              <a:rPr lang="cs-CZ" sz="2200" dirty="0"/>
              <a:t>prosinec 2020: EK – Polsko neposoudilo správně vliv na životní prostředí, chyby v informování o záměrech sousední státy </a:t>
            </a:r>
          </a:p>
          <a:p>
            <a:r>
              <a:rPr lang="cs-CZ" sz="2200" dirty="0"/>
              <a:t>únor 2021: ČR podala žalobu k SD</a:t>
            </a:r>
          </a:p>
          <a:p>
            <a:r>
              <a:rPr lang="cs-CZ" sz="2200" dirty="0"/>
              <a:t>květen 2021: SD – předběžné opatření – zastavit těžbu</a:t>
            </a:r>
          </a:p>
          <a:p>
            <a:r>
              <a:rPr lang="cs-CZ" sz="2200" dirty="0"/>
              <a:t>září 2021: SD pokuta pro Polsko: 500 000 EUR DENNĚ</a:t>
            </a:r>
          </a:p>
          <a:p>
            <a:r>
              <a:rPr lang="cs-CZ" sz="2200" dirty="0"/>
              <a:t>listopad 2021: EK vyzvala Polsko k zaplacení pokuty (Polsko dobrovolně neplatilo, těžbu nezastavilo s argumentem ekonomických důsledků)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2058273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A67EE01-79A5-4C90-BB2F-BDFBBB26AC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7E0FB7D-C5DC-4E87-8942-2419570B3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BD25491-02CF-4AE4-9AD0-A0406DA6D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Důl </a:t>
            </a:r>
            <a:r>
              <a:rPr lang="cs-CZ" dirty="0" err="1"/>
              <a:t>Turów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EB61D72-E0E6-41D7-8B2D-219ECF3EC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573290"/>
            <a:ext cx="5240125" cy="4364802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leden 2022: 60 mil. EUR – cca 1,5 mld. CZK, EK jednala – strhla  část částky Polsku z dotací</a:t>
            </a:r>
          </a:p>
          <a:p>
            <a:r>
              <a:rPr lang="cs-CZ" sz="2400" dirty="0"/>
              <a:t>Polsko bylo první zemí, která se neřídila rozsudkem SD</a:t>
            </a:r>
          </a:p>
          <a:p>
            <a:r>
              <a:rPr lang="cs-CZ" sz="2400" dirty="0"/>
              <a:t>únor 2022: dohoda o podmínkách těžby mezi ČR a Polskem, ČR dostane finanční kompenzaci </a:t>
            </a:r>
          </a:p>
          <a:p>
            <a:endParaRPr lang="cs-CZ" dirty="0"/>
          </a:p>
        </p:txBody>
      </p:sp>
      <p:pic>
        <p:nvPicPr>
          <p:cNvPr id="2050" name="Picture 2" descr="Čechy neobsluhujeme, neviděl jste ceduli?!“ Zajeli jsme k dolu Turów -  Seznam Zprávy">
            <a:extLst>
              <a:ext uri="{FF2B5EF4-FFF2-40B4-BE49-F238E27FC236}">
                <a16:creationId xmlns:a16="http://schemas.microsoft.com/office/drawing/2014/main" id="{1DAE9ABA-168B-4FD1-ACE9-505378AE0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23916"/>
            <a:ext cx="5133258" cy="288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6FE4713-8994-4BD2-BFAC-67A188205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509" y="1540947"/>
            <a:ext cx="6324925" cy="1149409"/>
          </a:xfrm>
          <a:prstGeom prst="rect">
            <a:avLst/>
          </a:prstGeom>
        </p:spPr>
      </p:pic>
      <p:pic>
        <p:nvPicPr>
          <p:cNvPr id="11" name="Picture 2" descr="Čechy neobsluhujeme, neviděl jste ceduli?!“ Zajeli jsme k dolu Turów -  Seznam Zprávy">
            <a:extLst>
              <a:ext uri="{FF2B5EF4-FFF2-40B4-BE49-F238E27FC236}">
                <a16:creationId xmlns:a16="http://schemas.microsoft.com/office/drawing/2014/main" id="{A95A4FB5-2EBB-40DF-AFA9-AF5D63031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76316"/>
            <a:ext cx="5133258" cy="288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8879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1ACB01D-FE68-4C03-80C1-F5754C7242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A4ED85-F4A2-4BBB-9789-E4CA34D9A6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ED97B13-0431-4CEE-9A04-17FA393E8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Porušení státem – řízení ze strany EU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1A8746B-7562-4493-81E1-333352B0F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2681694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/>
              <a:t>nejvíce žalob – stát neimplementuje směrnici – vůbec/včas/řádně</a:t>
            </a:r>
          </a:p>
          <a:p>
            <a:r>
              <a:rPr lang="cs-CZ" dirty="0"/>
              <a:t>kterýkoliv státní orgán </a:t>
            </a:r>
          </a:p>
          <a:p>
            <a:r>
              <a:rPr lang="cs-CZ" dirty="0"/>
              <a:t>řeší </a:t>
            </a:r>
            <a:r>
              <a:rPr lang="cs-CZ" dirty="0">
                <a:solidFill>
                  <a:schemeClr val="tx2"/>
                </a:solidFill>
              </a:rPr>
              <a:t>Evropská komise na základě:</a:t>
            </a:r>
          </a:p>
          <a:p>
            <a:pPr lvl="1"/>
            <a:r>
              <a:rPr lang="cs-CZ" dirty="0"/>
              <a:t>STÍŽNOST ZE STRANY JEDNOTLIVCŮ (OSOB) – NEJVÍCE</a:t>
            </a:r>
          </a:p>
          <a:p>
            <a:pPr lvl="1"/>
            <a:r>
              <a:rPr lang="cs-CZ" dirty="0"/>
              <a:t>VLASTNÍ ČINNOST EVROPSKÉ KOMISE</a:t>
            </a:r>
          </a:p>
        </p:txBody>
      </p:sp>
    </p:spTree>
    <p:extLst>
      <p:ext uri="{BB962C8B-B14F-4D97-AF65-F5344CB8AC3E}">
        <p14:creationId xmlns:p14="http://schemas.microsoft.com/office/powerpoint/2010/main" val="5041548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AAC6CFE-00C9-F657-3B88-93C9BD88CB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7917627-7C16-6E1C-0FDB-B3E1BD0827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9C8A0A2-3D31-9423-2810-5EA79E212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469" y="1874455"/>
            <a:ext cx="8173591" cy="245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51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4F7E3A2-C06F-037D-690D-BDB0504F5F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478A7B4-B5BD-BFC6-647C-0F3F4C12C6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C6058D5-B3E1-AFC3-4715-8F0911BCC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Rozhodněte: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4DFF081-35A5-01FB-34A0-F1455E74A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511132"/>
            <a:ext cx="10753200" cy="4716868"/>
          </a:xfrm>
        </p:spPr>
        <p:txBody>
          <a:bodyPr/>
          <a:lstStyle/>
          <a:p>
            <a:pPr marL="586350" indent="-514350">
              <a:lnSpc>
                <a:spcPct val="100000"/>
              </a:lnSpc>
              <a:buFont typeface="Arial" panose="020B0604020202020204" pitchFamily="34" charset="0"/>
              <a:buAutoNum type="alphaLcParenR"/>
            </a:pPr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vpád nebo útok ozbrojených sil státu na území jiného státu nebo jakákoli vojenská okupace</a:t>
            </a:r>
          </a:p>
          <a:p>
            <a:pPr marL="586350" indent="-514350">
              <a:lnSpc>
                <a:spcPct val="100000"/>
              </a:lnSpc>
              <a:buFont typeface="Arial" panose="020B0604020202020204" pitchFamily="34" charset="0"/>
              <a:buAutoNum type="alphaLcParenR"/>
            </a:pPr>
            <a:r>
              <a:rPr lang="cs-CZ" sz="2000" dirty="0"/>
              <a:t>braní rukojmích</a:t>
            </a:r>
          </a:p>
          <a:p>
            <a:pPr marL="586350" indent="-514350">
              <a:lnSpc>
                <a:spcPct val="100000"/>
              </a:lnSpc>
              <a:buAutoNum type="alphaLcParenR"/>
            </a:pPr>
            <a:r>
              <a:rPr lang="cs-CZ" sz="2000" dirty="0"/>
              <a:t>usmrcení příslušníků etnické menšiny v nějakém státě</a:t>
            </a:r>
          </a:p>
          <a:p>
            <a:pPr marL="586350" indent="-514350">
              <a:lnSpc>
                <a:spcPct val="100000"/>
              </a:lnSpc>
              <a:buAutoNum type="alphaLcParenR"/>
            </a:pPr>
            <a:r>
              <a:rPr lang="cs-CZ" sz="2000" dirty="0"/>
              <a:t>útok ozbrojených sil státu na pozemní, námořní nebo letecké síly anebo námořní a letecké flotily jiného státu</a:t>
            </a:r>
          </a:p>
          <a:p>
            <a:pPr marL="586350" indent="-514350">
              <a:lnSpc>
                <a:spcPct val="100000"/>
              </a:lnSpc>
              <a:buAutoNum type="alphaLcParenR"/>
            </a:pPr>
            <a:r>
              <a:rPr lang="cs-CZ" sz="2000" dirty="0"/>
              <a:t>deportace nebo násilný přesun obyvatelstva</a:t>
            </a:r>
          </a:p>
          <a:p>
            <a:pPr marL="586350" indent="-514350">
              <a:lnSpc>
                <a:spcPct val="100000"/>
              </a:lnSpc>
              <a:buAutoNum type="alphaLcParenR"/>
            </a:pPr>
            <a:r>
              <a:rPr lang="cs-CZ" sz="2000" dirty="0"/>
              <a:t>nucení válečných zajatců nebo jiných chráněných osob ke službě ve vojsku nepřátelské mocnosti</a:t>
            </a:r>
          </a:p>
          <a:p>
            <a:pPr marL="586350" indent="-514350">
              <a:lnSpc>
                <a:spcPct val="100000"/>
              </a:lnSpc>
              <a:buAutoNum type="alphaLcParenR"/>
            </a:pPr>
            <a:r>
              <a:rPr lang="cs-CZ" sz="2000" dirty="0"/>
              <a:t>působení těžkých tělesných ublížení rasové skupině</a:t>
            </a:r>
          </a:p>
          <a:p>
            <a:pPr marL="586350" indent="-514350">
              <a:lnSpc>
                <a:spcPct val="100000"/>
              </a:lnSpc>
              <a:buAutoNum type="alphaLcParenR"/>
            </a:pPr>
            <a:r>
              <a:rPr lang="cs-CZ" sz="2000" dirty="0"/>
              <a:t>nucená prostituce či nucené těhotenství</a:t>
            </a:r>
          </a:p>
          <a:p>
            <a:pPr marL="586350" indent="-514350">
              <a:lnSpc>
                <a:spcPct val="100000"/>
              </a:lnSpc>
              <a:buAutoNum type="alphaLcParenR"/>
            </a:pPr>
            <a:r>
              <a:rPr lang="cs-CZ" sz="2000" dirty="0"/>
              <a:t>útok nebo bombardování měst, vesnic, obydlí nebo budov, které nejsou bráněny a nejsou vojenskými cíli, jakýmikoli prostředky</a:t>
            </a:r>
          </a:p>
          <a:p>
            <a:pPr marL="586350" indent="-514350">
              <a:lnSpc>
                <a:spcPct val="100000"/>
              </a:lnSpc>
              <a:buAutoNum type="alphaLcParenR"/>
            </a:pPr>
            <a:r>
              <a:rPr lang="cs-CZ" sz="2000" dirty="0"/>
              <a:t>opatření směřující k tomu, aby se v nějaké náboženské skupině bránilo rození dětí</a:t>
            </a:r>
          </a:p>
          <a:p>
            <a:pPr marL="586350" indent="-514350">
              <a:lnSpc>
                <a:spcPct val="100000"/>
              </a:lnSpc>
              <a:buAutoNum type="alphaLcParenR"/>
            </a:pPr>
            <a:r>
              <a:rPr lang="cs-CZ" sz="2000" dirty="0"/>
              <a:t>úmyslné vedení útoku proti základním a středním školám, pokud se nejedná o vojenský cíl</a:t>
            </a:r>
          </a:p>
        </p:txBody>
      </p:sp>
    </p:spTree>
    <p:extLst>
      <p:ext uri="{BB962C8B-B14F-4D97-AF65-F5344CB8AC3E}">
        <p14:creationId xmlns:p14="http://schemas.microsoft.com/office/powerpoint/2010/main" val="41329119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C97A3BB-F915-405D-BD6A-26BC96C545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JUDr. Malachta, KOV - EI</a:t>
            </a:r>
            <a:endParaRPr lang="cs-CZ" alt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2E5AF5-3196-486F-8178-863BBB5809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D4F91C8-74B5-4A08-93E5-12B3BA8DC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782693"/>
            <a:ext cx="10579644" cy="306720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1088D08-E277-4F4B-8C7F-6CDFA3E80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012" y="2974038"/>
            <a:ext cx="11201976" cy="301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207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705B48C-ED67-45CF-AFEB-3E507109AA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B0FA5F-4467-46E5-BCCD-D357F23D7D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7AD473E-198C-425B-A221-896EEF4DF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 v případě porušení státem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D471ED1C-DE04-4898-A619-F1C03AF4FE6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58331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705B48C-ED67-45CF-AFEB-3E507109AA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B0FA5F-4467-46E5-BCCD-D357F23D7D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7AD473E-198C-425B-A221-896EEF4DF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 v případě porušení státem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D471ED1C-DE04-4898-A619-F1C03AF4FE6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45226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CDFED22-F767-40EA-B443-DA5DCCC3C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278DCEC-ACE0-4DF0-9CD0-F85FA0FE2D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7DAB437-6FE2-4D29-AD40-29FB1E7F4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Pokuty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D40EE7D0-A6EE-4EE9-A10B-8DAFBB89514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349CF10D-48B3-470D-9F96-A259873737D0}"/>
              </a:ext>
            </a:extLst>
          </p:cNvPr>
          <p:cNvSpPr txBox="1"/>
          <p:nvPr/>
        </p:nvSpPr>
        <p:spPr>
          <a:xfrm>
            <a:off x="4602295" y="650419"/>
            <a:ext cx="6678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rgbClr val="0000DC"/>
                </a:solidFill>
                <a:hlinkClick r:id="rId7"/>
              </a:rPr>
              <a:t>https://eur-lex.europa.eu/legal-content/CS/TXT/PDF/?uri=CELEX:52019XC0913(01)&amp;from=CS</a:t>
            </a:r>
            <a:r>
              <a:rPr lang="cs-CZ" sz="1800" dirty="0">
                <a:solidFill>
                  <a:srgbClr val="0000D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49248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1D12252-CE73-A140-DCAF-DD447994A2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05FD3B-0FF5-E418-2E72-C503350111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EA9DA7A-1C90-8C89-5C89-3CFC9E277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7137"/>
            <a:ext cx="12192000" cy="229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911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9BE71AD-B14E-4BA6-8765-9B37DF1360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3AF7E9F-4D49-43C7-8D13-3C1678079C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94318D9-7205-4DDF-B837-2DA73ADDD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když stát neplatí pokuty?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51515D4-F926-421E-B25F-557002B70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706263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/>
              <a:t>stalo se poprvé až v roce 2022</a:t>
            </a:r>
          </a:p>
          <a:p>
            <a:r>
              <a:rPr lang="cs-CZ" dirty="0"/>
              <a:t>cesta přes </a:t>
            </a:r>
            <a:r>
              <a:rPr lang="cs-CZ" dirty="0">
                <a:solidFill>
                  <a:schemeClr val="tx2"/>
                </a:solidFill>
              </a:rPr>
              <a:t>dotace, fondy </a:t>
            </a:r>
          </a:p>
          <a:p>
            <a:r>
              <a:rPr lang="cs-CZ" dirty="0"/>
              <a:t>neplést s čl. 7 SEU</a:t>
            </a:r>
          </a:p>
          <a:p>
            <a:pPr lvl="1"/>
            <a:r>
              <a:rPr lang="cs-CZ" dirty="0"/>
              <a:t>určitá práva, která pro dotyčný stát vyplývají z použití Smluv, včetně hlasovacích práv zástupců jeho vlády v Radě, mohou být </a:t>
            </a:r>
            <a:r>
              <a:rPr lang="cs-CZ" dirty="0">
                <a:solidFill>
                  <a:schemeClr val="tx2"/>
                </a:solidFill>
              </a:rPr>
              <a:t>pozastavena</a:t>
            </a:r>
          </a:p>
          <a:p>
            <a:pPr lvl="1"/>
            <a:r>
              <a:rPr lang="cs-CZ" dirty="0"/>
              <a:t>existuje zřejmé nebezpečí, že některý členský stát závažně poruší hodnoty typu úcty k lidské důstojnosti, svobody, demokracie, rovnosti, právního státu a dodržování lidských práv, včetně práv příslušníků menšin (čl. 2 SEU)</a:t>
            </a:r>
          </a:p>
        </p:txBody>
      </p:sp>
      <p:pic>
        <p:nvPicPr>
          <p:cNvPr id="1026" name="Picture 2" descr="Kačeří příběhy - Disney seriály">
            <a:extLst>
              <a:ext uri="{FF2B5EF4-FFF2-40B4-BE49-F238E27FC236}">
                <a16:creationId xmlns:a16="http://schemas.microsoft.com/office/drawing/2014/main" id="{B4C96999-BD00-F0BD-49DF-3AAA7C9E5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262" y="533400"/>
            <a:ext cx="38100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2420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DĚKUJI </a:t>
            </a:r>
            <a:br>
              <a:rPr lang="cs-CZ" dirty="0"/>
            </a:br>
            <a:r>
              <a:rPr lang="cs-CZ" sz="2800" dirty="0"/>
              <a:t>malachta@mail.muni.cz</a:t>
            </a:r>
          </a:p>
        </p:txBody>
      </p:sp>
    </p:spTree>
    <p:extLst>
      <p:ext uri="{BB962C8B-B14F-4D97-AF65-F5344CB8AC3E}">
        <p14:creationId xmlns:p14="http://schemas.microsoft.com/office/powerpoint/2010/main" val="331935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F383935-C4D8-4DD1-8005-38B74226E7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7FC4A15-A1F3-4072-8E49-9E27CBD903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FE0E7C6-CCD1-470B-9DD4-D43C93199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496248"/>
            <a:ext cx="10753200" cy="225450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není přednost před vnitrostátními trestními soudy – role ICC tehdy, když stát není ochoten/není schopen rozhodovat </a:t>
            </a:r>
            <a:r>
              <a:rPr lang="cs-CZ" sz="2400" dirty="0">
                <a:solidFill>
                  <a:schemeClr val="tx2"/>
                </a:solidFill>
              </a:rPr>
              <a:t>(komplementarita</a:t>
            </a:r>
            <a:r>
              <a:rPr lang="cs-CZ" sz="2400" dirty="0"/>
              <a:t>)</a:t>
            </a:r>
          </a:p>
          <a:p>
            <a:r>
              <a:rPr lang="cs-CZ" sz="2400" dirty="0"/>
              <a:t>dospělá fyzická osoba (18 let+)</a:t>
            </a:r>
          </a:p>
          <a:p>
            <a:r>
              <a:rPr lang="cs-CZ" sz="2400" dirty="0"/>
              <a:t>18 soudců na 9 let, nelze znovuzvolit</a:t>
            </a:r>
          </a:p>
          <a:p>
            <a:endParaRPr lang="cs-CZ" dirty="0"/>
          </a:p>
        </p:txBody>
      </p:sp>
      <p:pic>
        <p:nvPicPr>
          <p:cNvPr id="2050" name="Picture 2" descr="Popis není dostupný.">
            <a:extLst>
              <a:ext uri="{FF2B5EF4-FFF2-40B4-BE49-F238E27FC236}">
                <a16:creationId xmlns:a16="http://schemas.microsoft.com/office/drawing/2014/main" id="{B6CAD821-C8AE-4CCC-BA29-9D78F0E08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94" y="1804011"/>
            <a:ext cx="3538276" cy="496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9346FE1-1FBE-46E6-B94F-9DB444C96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0" y="2911783"/>
            <a:ext cx="6258212" cy="315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124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39989A4-83F3-4713-9C53-A82779B4E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43246FA-4172-449D-9D3B-DC2924D7B4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pic>
        <p:nvPicPr>
          <p:cNvPr id="2050" name="Picture 2" descr="ICC judges, February 2023 © ICC-CPI">
            <a:extLst>
              <a:ext uri="{FF2B5EF4-FFF2-40B4-BE49-F238E27FC236}">
                <a16:creationId xmlns:a16="http://schemas.microsoft.com/office/drawing/2014/main" id="{9A6B12B3-E135-4683-84F6-A82E6ECBC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922" y="705079"/>
            <a:ext cx="7100155" cy="512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444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23B68A2-DE81-483C-998E-7BAD847FCC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3AC7029-A327-4A59-88D6-65D1FE2BDC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CE6FF3F-5E9E-4CFA-86AC-60E36B2A5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Příslušnost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149D002-2E67-40D8-838A-E934F9B43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54227"/>
            <a:ext cx="5023692" cy="3999122"/>
          </a:xfrm>
        </p:spPr>
        <p:txBody>
          <a:bodyPr/>
          <a:lstStyle/>
          <a:p>
            <a:r>
              <a:rPr lang="cs-CZ" sz="2400" dirty="0"/>
              <a:t>TČ spáchá státní příslušník smluvního státu</a:t>
            </a:r>
          </a:p>
          <a:p>
            <a:r>
              <a:rPr lang="cs-CZ" sz="2400" dirty="0"/>
              <a:t>TČ je spáchán na území smluvního státu</a:t>
            </a:r>
          </a:p>
          <a:p>
            <a:r>
              <a:rPr lang="cs-CZ" sz="2400" dirty="0"/>
              <a:t>rozhodla tak Rada bezpečnosti OSN podle Charty OSN</a:t>
            </a:r>
          </a:p>
          <a:p>
            <a:r>
              <a:rPr lang="cs-CZ" sz="2400" dirty="0"/>
              <a:t>další případy</a:t>
            </a:r>
          </a:p>
        </p:txBody>
      </p:sp>
      <p:pic>
        <p:nvPicPr>
          <p:cNvPr id="1026" name="Picture 2" descr="Chart: Which Countries Recognize the International Criminal Court? |  Statista">
            <a:extLst>
              <a:ext uri="{FF2B5EF4-FFF2-40B4-BE49-F238E27FC236}">
                <a16:creationId xmlns:a16="http://schemas.microsoft.com/office/drawing/2014/main" id="{2F72030D-74BA-4E48-B24E-357274FCE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581" y="795"/>
            <a:ext cx="5934419" cy="692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788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799D5D0-E993-6AC2-6E06-1A104AF99C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0C6A1C2-604F-FA80-2C1F-514354B519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3A4B489-077B-9C19-9FC2-29CA54A20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to probíhá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6183B72-957E-2D72-28D3-D2728C4E2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22614"/>
            <a:ext cx="10753200" cy="490538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>
                <a:solidFill>
                  <a:schemeClr val="tx2"/>
                </a:solidFill>
              </a:rPr>
              <a:t>role Office </a:t>
            </a:r>
            <a:r>
              <a:rPr lang="cs-CZ" sz="2400" dirty="0" err="1">
                <a:solidFill>
                  <a:schemeClr val="tx2"/>
                </a:solidFill>
              </a:rPr>
              <a:t>of</a:t>
            </a:r>
            <a:r>
              <a:rPr lang="cs-CZ" sz="2400" dirty="0">
                <a:solidFill>
                  <a:schemeClr val="tx2"/>
                </a:solidFill>
              </a:rPr>
              <a:t> </a:t>
            </a:r>
            <a:r>
              <a:rPr lang="cs-CZ" sz="2400" dirty="0" err="1">
                <a:solidFill>
                  <a:schemeClr val="tx2"/>
                </a:solidFill>
              </a:rPr>
              <a:t>the</a:t>
            </a:r>
            <a:r>
              <a:rPr lang="cs-CZ" sz="2400" dirty="0">
                <a:solidFill>
                  <a:schemeClr val="tx2"/>
                </a:solidFill>
              </a:rPr>
              <a:t> </a:t>
            </a:r>
            <a:r>
              <a:rPr lang="cs-CZ" sz="2400" dirty="0" err="1">
                <a:solidFill>
                  <a:schemeClr val="tx2"/>
                </a:solidFill>
              </a:rPr>
              <a:t>Prosecutor</a:t>
            </a:r>
            <a:r>
              <a:rPr lang="cs-CZ" sz="2400" dirty="0">
                <a:solidFill>
                  <a:schemeClr val="tx2"/>
                </a:solidFill>
              </a:rPr>
              <a:t> </a:t>
            </a:r>
            <a:r>
              <a:rPr lang="cs-CZ" sz="2400" dirty="0"/>
              <a:t>– důkazy, pravomoc ICC, zda je zahájeno vnitrostátní řízení, zda poslouží zájmům spravedlnosti a obětí, určení podezřelého</a:t>
            </a:r>
          </a:p>
          <a:p>
            <a:pPr>
              <a:lnSpc>
                <a:spcPct val="100000"/>
              </a:lnSpc>
            </a:pPr>
            <a:r>
              <a:rPr lang="cs-CZ" sz="2400" dirty="0">
                <a:solidFill>
                  <a:schemeClr val="tx2"/>
                </a:solidFill>
              </a:rPr>
              <a:t>požádá se soudce o vydání </a:t>
            </a:r>
            <a:r>
              <a:rPr lang="cs-CZ" sz="2400" dirty="0"/>
              <a:t>– předvolání k soudu (osoba se dostaví sama) </a:t>
            </a:r>
            <a:r>
              <a:rPr lang="cs-CZ" sz="2400" dirty="0">
                <a:solidFill>
                  <a:schemeClr val="tx2"/>
                </a:solidFill>
              </a:rPr>
              <a:t>vs. zatykač </a:t>
            </a:r>
            <a:r>
              <a:rPr lang="cs-CZ" sz="2400" dirty="0"/>
              <a:t>(smluvní země zatkne a předá)</a:t>
            </a:r>
          </a:p>
          <a:p>
            <a:pPr>
              <a:lnSpc>
                <a:spcPct val="100000"/>
              </a:lnSpc>
            </a:pPr>
            <a:r>
              <a:rPr lang="cs-CZ" sz="2400" dirty="0">
                <a:solidFill>
                  <a:schemeClr val="tx2"/>
                </a:solidFill>
              </a:rPr>
              <a:t>„předsoudní“ fáze </a:t>
            </a:r>
            <a:r>
              <a:rPr lang="cs-CZ" sz="2400" dirty="0"/>
              <a:t>– přípravné řízení – totožnost podezřelého, poučení, zda rozumí, vyslechne se obžaloba, obhajoba a právní zástupce obětí – 3 soudci, rozhodnou, zda bude zahájeno řízení  </a:t>
            </a:r>
          </a:p>
          <a:p>
            <a:pPr>
              <a:lnSpc>
                <a:spcPct val="100000"/>
              </a:lnSpc>
            </a:pPr>
            <a:r>
              <a:rPr lang="cs-CZ" sz="2400" dirty="0">
                <a:solidFill>
                  <a:schemeClr val="tx2"/>
                </a:solidFill>
              </a:rPr>
              <a:t>soudní fáze </a:t>
            </a:r>
            <a:r>
              <a:rPr lang="cs-CZ" sz="2400" dirty="0"/>
              <a:t>– po dokazování rozsudek (odsuzující, zprošťující), možnost odvolání (obhájce, prokurátor), náhrada škody pro oběti (taky odvolání)</a:t>
            </a:r>
          </a:p>
          <a:p>
            <a:pPr>
              <a:lnSpc>
                <a:spcPct val="100000"/>
              </a:lnSpc>
            </a:pPr>
            <a:r>
              <a:rPr lang="cs-CZ" sz="2400" dirty="0">
                <a:solidFill>
                  <a:schemeClr val="tx2"/>
                </a:solidFill>
              </a:rPr>
              <a:t>odvolání</a:t>
            </a:r>
            <a:r>
              <a:rPr lang="cs-CZ" sz="2400" dirty="0"/>
              <a:t> – 5 soudců, rozsudek zruší/potvrdí/změní – je konečný </a:t>
            </a:r>
          </a:p>
          <a:p>
            <a:pPr>
              <a:lnSpc>
                <a:spcPct val="100000"/>
              </a:lnSpc>
            </a:pPr>
            <a:r>
              <a:rPr lang="cs-CZ" sz="2400" dirty="0">
                <a:solidFill>
                  <a:schemeClr val="tx2"/>
                </a:solidFill>
              </a:rPr>
              <a:t>TOS</a:t>
            </a:r>
            <a:r>
              <a:rPr lang="cs-CZ" sz="2400" dirty="0"/>
              <a:t> – max 30 let, výjimečně doživotí</a:t>
            </a:r>
          </a:p>
          <a:p>
            <a:pPr>
              <a:lnSpc>
                <a:spcPct val="100000"/>
              </a:lnSpc>
            </a:pPr>
            <a:r>
              <a:rPr lang="cs-CZ" sz="2400" dirty="0">
                <a:solidFill>
                  <a:schemeClr val="tx2"/>
                </a:solidFill>
              </a:rPr>
              <a:t>výkon trestu </a:t>
            </a:r>
          </a:p>
        </p:txBody>
      </p:sp>
    </p:spTree>
    <p:extLst>
      <p:ext uri="{BB962C8B-B14F-4D97-AF65-F5344CB8AC3E}">
        <p14:creationId xmlns:p14="http://schemas.microsoft.com/office/powerpoint/2010/main" val="849749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A18F639-307E-4D76-B1C4-D84DD73B06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3CC1BE6-FDE6-47F4-8E8D-5386DB77D6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B5A58C2-2711-450C-8DCC-8F9B84200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Spolupráce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9E0960E-E1FE-48BC-B4F7-26CD68C0A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24355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spolupráce se státy </a:t>
            </a:r>
            <a:r>
              <a:rPr lang="cs-CZ" dirty="0"/>
              <a:t>– zatýkání, převoz, výkon trestů – nemá policejní orgány, nemá věznici</a:t>
            </a:r>
          </a:p>
          <a:p>
            <a:r>
              <a:rPr lang="cs-CZ" dirty="0">
                <a:solidFill>
                  <a:schemeClr val="tx2"/>
                </a:solidFill>
              </a:rPr>
              <a:t>spolupráce s OSN </a:t>
            </a:r>
            <a:r>
              <a:rPr lang="cs-CZ" dirty="0"/>
              <a:t>– dohoda </a:t>
            </a:r>
          </a:p>
          <a:p>
            <a:r>
              <a:rPr lang="cs-CZ" dirty="0">
                <a:solidFill>
                  <a:schemeClr val="tx2"/>
                </a:solidFill>
              </a:rPr>
              <a:t>věznice</a:t>
            </a:r>
            <a:r>
              <a:rPr lang="cs-CZ" dirty="0"/>
              <a:t> – není v Haagu, v těch smluvních státech, které uzavřely dohodu o výkonu trestů a souhlasí s umístěním 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4342953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LAW-CZ.potx" id="{9368F25A-D07D-4454-BB9E-323E9573381A}" vid="{D76D3162-79D4-49CC-8197-D810905360B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Prezentace-LAW-CZ</Template>
  <TotalTime>0</TotalTime>
  <Words>2853</Words>
  <Application>Microsoft Office PowerPoint</Application>
  <PresentationFormat>Širokoúhlá obrazovka</PresentationFormat>
  <Paragraphs>379</Paragraphs>
  <Slides>46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0" baseType="lpstr">
      <vt:lpstr>Arial</vt:lpstr>
      <vt:lpstr>Tahoma</vt:lpstr>
      <vt:lpstr>Wingdings</vt:lpstr>
      <vt:lpstr>Prezentace_MU_CZ</vt:lpstr>
      <vt:lpstr>Mezinárodní soudnictví </vt:lpstr>
      <vt:lpstr>Brainstorming: Spojte</vt:lpstr>
      <vt:lpstr>Mezinárodní trestní soud International Criminal Court (ICC) </vt:lpstr>
      <vt:lpstr>Rozhodněte:</vt:lpstr>
      <vt:lpstr>Prezentace aplikace PowerPoint</vt:lpstr>
      <vt:lpstr>Prezentace aplikace PowerPoint</vt:lpstr>
      <vt:lpstr>Příslušnost</vt:lpstr>
      <vt:lpstr>Jak to probíhá</vt:lpstr>
      <vt:lpstr>Spolupráce</vt:lpstr>
      <vt:lpstr>Příklad Muammar Kaddáfí</vt:lpstr>
      <vt:lpstr>Úkol</vt:lpstr>
      <vt:lpstr>Odbočka – EUROPOL </vt:lpstr>
      <vt:lpstr>Může EUROPOL osobu zatknout?</vt:lpstr>
      <vt:lpstr>Oblast působnosti EUROPOL</vt:lpstr>
      <vt:lpstr>Evropský zatýkací rozkaz</vt:lpstr>
      <vt:lpstr>INTERPOL</vt:lpstr>
      <vt:lpstr>Spolupráce v civilních věcech v rámci EU</vt:lpstr>
      <vt:lpstr>Nařízení Brusel I bis</vt:lpstr>
      <vt:lpstr>Další možnosti</vt:lpstr>
      <vt:lpstr>Dříve – tribunály ad hoc </vt:lpstr>
      <vt:lpstr>Příklad Radovan Karadžić</vt:lpstr>
      <vt:lpstr>Mezinárodní soudní dvůr (ICJ)</vt:lpstr>
      <vt:lpstr>Prezentace aplikace PowerPoint</vt:lpstr>
      <vt:lpstr>Co řeší</vt:lpstr>
      <vt:lpstr>Gabčíkovo-Nagymaros projekt</vt:lpstr>
      <vt:lpstr>Stálý rozhodčí soud</vt:lpstr>
      <vt:lpstr>Mezinárodní tribunál pro mořské právo</vt:lpstr>
      <vt:lpstr>WTO – Orgán pro řešení sporů</vt:lpstr>
      <vt:lpstr>Prezentace aplikace PowerPoint</vt:lpstr>
      <vt:lpstr>Nejdelší spor 1993-2010: spor o banány</vt:lpstr>
      <vt:lpstr>Evropský soud pro lidská práva </vt:lpstr>
      <vt:lpstr>ESLP – pokračování </vt:lpstr>
      <vt:lpstr>Mediálně známé případy</vt:lpstr>
      <vt:lpstr>Soudní dvůr Evropské unie</vt:lpstr>
      <vt:lpstr>Spory mezi státy – příklad Důl Turów</vt:lpstr>
      <vt:lpstr>Důl Turów</vt:lpstr>
      <vt:lpstr>Důl Turów</vt:lpstr>
      <vt:lpstr>Porušení státem – řízení ze strany EU</vt:lpstr>
      <vt:lpstr>Prezentace aplikace PowerPoint</vt:lpstr>
      <vt:lpstr>Prezentace aplikace PowerPoint</vt:lpstr>
      <vt:lpstr>Postup v případě porušení státem</vt:lpstr>
      <vt:lpstr>Postup v případě porušení státem</vt:lpstr>
      <vt:lpstr>Pokuty</vt:lpstr>
      <vt:lpstr>Prezentace aplikace PowerPoint</vt:lpstr>
      <vt:lpstr>Co když stát neplatí pokuty?</vt:lpstr>
      <vt:lpstr>DĚKUJI  malachta@mail.muni.cz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MPS  I. seminář</dc:title>
  <dc:creator>Účet Microsoft</dc:creator>
  <cp:lastModifiedBy>Radovan Malachta</cp:lastModifiedBy>
  <cp:revision>239</cp:revision>
  <cp:lastPrinted>2022-02-28T15:02:21Z</cp:lastPrinted>
  <dcterms:created xsi:type="dcterms:W3CDTF">2020-10-09T15:16:21Z</dcterms:created>
  <dcterms:modified xsi:type="dcterms:W3CDTF">2023-11-24T06:52:20Z</dcterms:modified>
</cp:coreProperties>
</file>