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380" r:id="rId4"/>
    <p:sldId id="307" r:id="rId5"/>
    <p:sldId id="326" r:id="rId6"/>
    <p:sldId id="382" r:id="rId7"/>
    <p:sldId id="310" r:id="rId8"/>
    <p:sldId id="359" r:id="rId9"/>
    <p:sldId id="360" r:id="rId10"/>
    <p:sldId id="354" r:id="rId11"/>
    <p:sldId id="385" r:id="rId12"/>
    <p:sldId id="383" r:id="rId13"/>
    <p:sldId id="384" r:id="rId14"/>
    <p:sldId id="386" r:id="rId15"/>
    <p:sldId id="387" r:id="rId16"/>
    <p:sldId id="388" r:id="rId17"/>
    <p:sldId id="389" r:id="rId18"/>
    <p:sldId id="390" r:id="rId19"/>
    <p:sldId id="356" r:id="rId20"/>
    <p:sldId id="391" r:id="rId21"/>
    <p:sldId id="392" r:id="rId22"/>
    <p:sldId id="342" r:id="rId23"/>
    <p:sldId id="357" r:id="rId24"/>
    <p:sldId id="393" r:id="rId25"/>
    <p:sldId id="394" r:id="rId26"/>
    <p:sldId id="341" r:id="rId27"/>
    <p:sldId id="361" r:id="rId28"/>
    <p:sldId id="369" r:id="rId29"/>
    <p:sldId id="368" r:id="rId30"/>
    <p:sldId id="365" r:id="rId31"/>
    <p:sldId id="367" r:id="rId32"/>
    <p:sldId id="372" r:id="rId33"/>
    <p:sldId id="373" r:id="rId34"/>
    <p:sldId id="374" r:id="rId35"/>
    <p:sldId id="377" r:id="rId36"/>
    <p:sldId id="378" r:id="rId37"/>
    <p:sldId id="397" r:id="rId38"/>
    <p:sldId id="398" r:id="rId39"/>
    <p:sldId id="399" r:id="rId40"/>
    <p:sldId id="400" r:id="rId41"/>
    <p:sldId id="401" r:id="rId42"/>
    <p:sldId id="416" r:id="rId43"/>
    <p:sldId id="417" r:id="rId44"/>
    <p:sldId id="402" r:id="rId45"/>
    <p:sldId id="403" r:id="rId46"/>
    <p:sldId id="415" r:id="rId47"/>
    <p:sldId id="418" r:id="rId48"/>
    <p:sldId id="404" r:id="rId49"/>
    <p:sldId id="405" r:id="rId50"/>
    <p:sldId id="406" r:id="rId51"/>
    <p:sldId id="407" r:id="rId52"/>
    <p:sldId id="408" r:id="rId53"/>
    <p:sldId id="409" r:id="rId54"/>
    <p:sldId id="419" r:id="rId55"/>
    <p:sldId id="410" r:id="rId56"/>
    <p:sldId id="411" r:id="rId57"/>
    <p:sldId id="412" r:id="rId58"/>
    <p:sldId id="262" r:id="rId59"/>
    <p:sldId id="261" r:id="rId60"/>
    <p:sldId id="413" r:id="rId61"/>
    <p:sldId id="495" r:id="rId62"/>
    <p:sldId id="414" r:id="rId63"/>
    <p:sldId id="482" r:id="rId64"/>
    <p:sldId id="483" r:id="rId65"/>
    <p:sldId id="484" r:id="rId66"/>
    <p:sldId id="496" r:id="rId67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/>
      <dgm:t>
        <a:bodyPr/>
        <a:lstStyle/>
        <a:p>
          <a:r>
            <a:rPr lang="cs-CZ" sz="1800" dirty="0">
              <a:solidFill>
                <a:srgbClr val="FF0000"/>
              </a:solidFill>
            </a:rPr>
            <a:t>ÚSTAVA A ÚSTAVNÍ ZÁKONY </a:t>
          </a:r>
          <a:endParaRPr lang="en-US" sz="1800" dirty="0">
            <a:solidFill>
              <a:srgbClr val="FF0000"/>
            </a:solidFill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NAŘÍZENÍ VLÁDY</a:t>
          </a:r>
          <a:endParaRPr lang="en-US" dirty="0">
            <a:solidFill>
              <a:srgbClr val="FF0000"/>
            </a:solidFill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VYHLÁŠKY MINISTERSTEV</a:t>
          </a:r>
          <a:endParaRPr lang="en-US" dirty="0">
            <a:solidFill>
              <a:srgbClr val="FF0000"/>
            </a:solidFill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ZÁKONY A ZÁKONNÁ OPATŘENÍ</a:t>
          </a:r>
          <a:endParaRPr lang="en-US" dirty="0">
            <a:solidFill>
              <a:srgbClr val="FF0000"/>
            </a:solidFill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OBECNĚ ZÁVAZNÉ VYHLÁŠKY/NAŘÍZENÍ OBCÍ A KRAJŮ</a:t>
          </a:r>
          <a:endParaRPr lang="en-US" dirty="0">
            <a:solidFill>
              <a:srgbClr val="FF0000"/>
            </a:solidFill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18512-6E0B-4408-9688-DE74F130F8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0E2D10-4ED0-4189-B5A8-943616548E5C}">
      <dgm:prSet phldrT="[Text]"/>
      <dgm:spPr/>
      <dgm:t>
        <a:bodyPr/>
        <a:lstStyle/>
        <a:p>
          <a:r>
            <a:rPr lang="cs-CZ" dirty="0"/>
            <a:t>stát</a:t>
          </a:r>
        </a:p>
      </dgm:t>
    </dgm:pt>
    <dgm:pt modelId="{21F367DB-5EE7-48D0-B15E-F23E54D91543}" type="parTrans" cxnId="{51C2654D-F5AD-4252-AF3D-3CBFE82BC6C0}">
      <dgm:prSet/>
      <dgm:spPr/>
      <dgm:t>
        <a:bodyPr/>
        <a:lstStyle/>
        <a:p>
          <a:endParaRPr lang="cs-CZ"/>
        </a:p>
      </dgm:t>
    </dgm:pt>
    <dgm:pt modelId="{FCCCD622-DFCE-4B92-8E1D-751DAC848809}" type="sibTrans" cxnId="{51C2654D-F5AD-4252-AF3D-3CBFE82BC6C0}">
      <dgm:prSet/>
      <dgm:spPr/>
      <dgm:t>
        <a:bodyPr/>
        <a:lstStyle/>
        <a:p>
          <a:endParaRPr lang="cs-CZ"/>
        </a:p>
      </dgm:t>
    </dgm:pt>
    <dgm:pt modelId="{7B23E374-9F88-4437-A83A-A95BA5C1C479}">
      <dgm:prSet phldrT="[Text]"/>
      <dgm:spPr/>
      <dgm:t>
        <a:bodyPr/>
        <a:lstStyle/>
        <a:p>
          <a:r>
            <a:rPr lang="cs-CZ" dirty="0"/>
            <a:t>mezinárodní organizace</a:t>
          </a:r>
        </a:p>
      </dgm:t>
    </dgm:pt>
    <dgm:pt modelId="{2565ED04-D1B8-411E-B935-C46EE9BE1339}" type="parTrans" cxnId="{CF13FD87-92C2-4AA7-BF2A-C6FAB7B65333}">
      <dgm:prSet/>
      <dgm:spPr/>
      <dgm:t>
        <a:bodyPr/>
        <a:lstStyle/>
        <a:p>
          <a:endParaRPr lang="cs-CZ"/>
        </a:p>
      </dgm:t>
    </dgm:pt>
    <dgm:pt modelId="{65825DFB-D550-4A31-B90B-E26FBB37AE9C}" type="sibTrans" cxnId="{CF13FD87-92C2-4AA7-BF2A-C6FAB7B65333}">
      <dgm:prSet/>
      <dgm:spPr/>
      <dgm:t>
        <a:bodyPr/>
        <a:lstStyle/>
        <a:p>
          <a:endParaRPr lang="cs-CZ"/>
        </a:p>
      </dgm:t>
    </dgm:pt>
    <dgm:pt modelId="{F6E9E840-59D6-4DA3-BA01-D4795DBD02A3}">
      <dgm:prSet phldrT="[Text]"/>
      <dgm:spPr/>
      <dgm:t>
        <a:bodyPr/>
        <a:lstStyle/>
        <a:p>
          <a:r>
            <a:rPr lang="cs-CZ" dirty="0"/>
            <a:t>jednotlivec?</a:t>
          </a:r>
        </a:p>
      </dgm:t>
    </dgm:pt>
    <dgm:pt modelId="{CA998D76-D8F7-4C6D-A609-A5A33EEB1A85}" type="parTrans" cxnId="{D5D8BCEB-A0B6-4433-9579-A9D0A2F43CBF}">
      <dgm:prSet/>
      <dgm:spPr/>
      <dgm:t>
        <a:bodyPr/>
        <a:lstStyle/>
        <a:p>
          <a:endParaRPr lang="cs-CZ"/>
        </a:p>
      </dgm:t>
    </dgm:pt>
    <dgm:pt modelId="{653974C4-84A2-410B-9B03-82226E3EA3A6}" type="sibTrans" cxnId="{D5D8BCEB-A0B6-4433-9579-A9D0A2F43CBF}">
      <dgm:prSet/>
      <dgm:spPr/>
      <dgm:t>
        <a:bodyPr/>
        <a:lstStyle/>
        <a:p>
          <a:endParaRPr lang="cs-CZ"/>
        </a:p>
      </dgm:t>
    </dgm:pt>
    <dgm:pt modelId="{211E1947-F8C5-4916-B04D-F5FC3C79172D}" type="pres">
      <dgm:prSet presAssocID="{BD118512-6E0B-4408-9688-DE74F130F859}" presName="linear" presStyleCnt="0">
        <dgm:presLayoutVars>
          <dgm:dir/>
          <dgm:animLvl val="lvl"/>
          <dgm:resizeHandles val="exact"/>
        </dgm:presLayoutVars>
      </dgm:prSet>
      <dgm:spPr/>
    </dgm:pt>
    <dgm:pt modelId="{CC31843A-C972-47B4-8E4C-6761FDF3D981}" type="pres">
      <dgm:prSet presAssocID="{710E2D10-4ED0-4189-B5A8-943616548E5C}" presName="parentLin" presStyleCnt="0"/>
      <dgm:spPr/>
    </dgm:pt>
    <dgm:pt modelId="{74333856-72D5-4E9D-8CB5-91020A588D46}" type="pres">
      <dgm:prSet presAssocID="{710E2D10-4ED0-4189-B5A8-943616548E5C}" presName="parentLeftMargin" presStyleLbl="node1" presStyleIdx="0" presStyleCnt="3"/>
      <dgm:spPr/>
    </dgm:pt>
    <dgm:pt modelId="{277AC8B2-D7EB-416A-BE45-DC7092AD25C2}" type="pres">
      <dgm:prSet presAssocID="{710E2D10-4ED0-4189-B5A8-943616548E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576F49-966A-4A7F-A281-9F7E9FAD4233}" type="pres">
      <dgm:prSet presAssocID="{710E2D10-4ED0-4189-B5A8-943616548E5C}" presName="negativeSpace" presStyleCnt="0"/>
      <dgm:spPr/>
    </dgm:pt>
    <dgm:pt modelId="{D7307FE0-0CDD-4A9D-9380-AB8C8D94A7E5}" type="pres">
      <dgm:prSet presAssocID="{710E2D10-4ED0-4189-B5A8-943616548E5C}" presName="childText" presStyleLbl="conFgAcc1" presStyleIdx="0" presStyleCnt="3">
        <dgm:presLayoutVars>
          <dgm:bulletEnabled val="1"/>
        </dgm:presLayoutVars>
      </dgm:prSet>
      <dgm:spPr/>
    </dgm:pt>
    <dgm:pt modelId="{92CE7332-0150-4244-B175-880C8A30718B}" type="pres">
      <dgm:prSet presAssocID="{FCCCD622-DFCE-4B92-8E1D-751DAC848809}" presName="spaceBetweenRectangles" presStyleCnt="0"/>
      <dgm:spPr/>
    </dgm:pt>
    <dgm:pt modelId="{85110B54-FEDB-4BC7-9CB6-65AFD66CF815}" type="pres">
      <dgm:prSet presAssocID="{7B23E374-9F88-4437-A83A-A95BA5C1C479}" presName="parentLin" presStyleCnt="0"/>
      <dgm:spPr/>
    </dgm:pt>
    <dgm:pt modelId="{260A543B-A8FB-4DDC-AA96-EB83D4A3ADAC}" type="pres">
      <dgm:prSet presAssocID="{7B23E374-9F88-4437-A83A-A95BA5C1C479}" presName="parentLeftMargin" presStyleLbl="node1" presStyleIdx="0" presStyleCnt="3"/>
      <dgm:spPr/>
    </dgm:pt>
    <dgm:pt modelId="{3A619027-495B-4756-A6B3-054929F0402D}" type="pres">
      <dgm:prSet presAssocID="{7B23E374-9F88-4437-A83A-A95BA5C1C4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BC5572-110A-4E7A-874C-B07A8F5A026E}" type="pres">
      <dgm:prSet presAssocID="{7B23E374-9F88-4437-A83A-A95BA5C1C479}" presName="negativeSpace" presStyleCnt="0"/>
      <dgm:spPr/>
    </dgm:pt>
    <dgm:pt modelId="{A7ACCFDD-2F49-4E54-ADB0-4573DA1A1E00}" type="pres">
      <dgm:prSet presAssocID="{7B23E374-9F88-4437-A83A-A95BA5C1C479}" presName="childText" presStyleLbl="conFgAcc1" presStyleIdx="1" presStyleCnt="3">
        <dgm:presLayoutVars>
          <dgm:bulletEnabled val="1"/>
        </dgm:presLayoutVars>
      </dgm:prSet>
      <dgm:spPr/>
    </dgm:pt>
    <dgm:pt modelId="{CDAAEDE3-6462-4C22-92A8-B1E9BF756F3D}" type="pres">
      <dgm:prSet presAssocID="{65825DFB-D550-4A31-B90B-E26FBB37AE9C}" presName="spaceBetweenRectangles" presStyleCnt="0"/>
      <dgm:spPr/>
    </dgm:pt>
    <dgm:pt modelId="{27F98FCD-5E97-4431-89BA-DCB1CD7A5958}" type="pres">
      <dgm:prSet presAssocID="{F6E9E840-59D6-4DA3-BA01-D4795DBD02A3}" presName="parentLin" presStyleCnt="0"/>
      <dgm:spPr/>
    </dgm:pt>
    <dgm:pt modelId="{D96EB9F3-AD6E-4C10-AFDB-6905327B6A7E}" type="pres">
      <dgm:prSet presAssocID="{F6E9E840-59D6-4DA3-BA01-D4795DBD02A3}" presName="parentLeftMargin" presStyleLbl="node1" presStyleIdx="1" presStyleCnt="3"/>
      <dgm:spPr/>
    </dgm:pt>
    <dgm:pt modelId="{7135CCFB-63AD-4EB8-A83D-4E3B464774DB}" type="pres">
      <dgm:prSet presAssocID="{F6E9E840-59D6-4DA3-BA01-D4795DBD02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BC7EE5-B460-4793-A8DF-75C0746FC053}" type="pres">
      <dgm:prSet presAssocID="{F6E9E840-59D6-4DA3-BA01-D4795DBD02A3}" presName="negativeSpace" presStyleCnt="0"/>
      <dgm:spPr/>
    </dgm:pt>
    <dgm:pt modelId="{9593FA66-82F1-4622-BC93-B4A4DFEDEAA3}" type="pres">
      <dgm:prSet presAssocID="{F6E9E840-59D6-4DA3-BA01-D4795DBD02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616E18-3280-41AB-8F21-40307D787CBD}" type="presOf" srcId="{F6E9E840-59D6-4DA3-BA01-D4795DBD02A3}" destId="{D96EB9F3-AD6E-4C10-AFDB-6905327B6A7E}" srcOrd="0" destOrd="0" presId="urn:microsoft.com/office/officeart/2005/8/layout/list1"/>
    <dgm:cxn modelId="{46A4A225-B3F1-4860-9CEC-5BACF59341C2}" type="presOf" srcId="{7B23E374-9F88-4437-A83A-A95BA5C1C479}" destId="{3A619027-495B-4756-A6B3-054929F0402D}" srcOrd="1" destOrd="0" presId="urn:microsoft.com/office/officeart/2005/8/layout/list1"/>
    <dgm:cxn modelId="{09339B3C-1950-410A-A1CB-F75BB679DED7}" type="presOf" srcId="{7B23E374-9F88-4437-A83A-A95BA5C1C479}" destId="{260A543B-A8FB-4DDC-AA96-EB83D4A3ADAC}" srcOrd="0" destOrd="0" presId="urn:microsoft.com/office/officeart/2005/8/layout/list1"/>
    <dgm:cxn modelId="{BC37885D-201D-4931-A5DA-55E7D8FDD173}" type="presOf" srcId="{710E2D10-4ED0-4189-B5A8-943616548E5C}" destId="{277AC8B2-D7EB-416A-BE45-DC7092AD25C2}" srcOrd="1" destOrd="0" presId="urn:microsoft.com/office/officeart/2005/8/layout/list1"/>
    <dgm:cxn modelId="{07EBE366-37E8-4A6F-AB7B-11AEB01235DB}" type="presOf" srcId="{710E2D10-4ED0-4189-B5A8-943616548E5C}" destId="{74333856-72D5-4E9D-8CB5-91020A588D46}" srcOrd="0" destOrd="0" presId="urn:microsoft.com/office/officeart/2005/8/layout/list1"/>
    <dgm:cxn modelId="{51C2654D-F5AD-4252-AF3D-3CBFE82BC6C0}" srcId="{BD118512-6E0B-4408-9688-DE74F130F859}" destId="{710E2D10-4ED0-4189-B5A8-943616548E5C}" srcOrd="0" destOrd="0" parTransId="{21F367DB-5EE7-48D0-B15E-F23E54D91543}" sibTransId="{FCCCD622-DFCE-4B92-8E1D-751DAC848809}"/>
    <dgm:cxn modelId="{35B7485A-E5A6-4B2C-9A24-8E7E4E3B5DA9}" type="presOf" srcId="{BD118512-6E0B-4408-9688-DE74F130F859}" destId="{211E1947-F8C5-4916-B04D-F5FC3C79172D}" srcOrd="0" destOrd="0" presId="urn:microsoft.com/office/officeart/2005/8/layout/list1"/>
    <dgm:cxn modelId="{CF13FD87-92C2-4AA7-BF2A-C6FAB7B65333}" srcId="{BD118512-6E0B-4408-9688-DE74F130F859}" destId="{7B23E374-9F88-4437-A83A-A95BA5C1C479}" srcOrd="1" destOrd="0" parTransId="{2565ED04-D1B8-411E-B935-C46EE9BE1339}" sibTransId="{65825DFB-D550-4A31-B90B-E26FBB37AE9C}"/>
    <dgm:cxn modelId="{41AC36CB-DCCB-4355-8DF9-E53A11E87439}" type="presOf" srcId="{F6E9E840-59D6-4DA3-BA01-D4795DBD02A3}" destId="{7135CCFB-63AD-4EB8-A83D-4E3B464774DB}" srcOrd="1" destOrd="0" presId="urn:microsoft.com/office/officeart/2005/8/layout/list1"/>
    <dgm:cxn modelId="{D5D8BCEB-A0B6-4433-9579-A9D0A2F43CBF}" srcId="{BD118512-6E0B-4408-9688-DE74F130F859}" destId="{F6E9E840-59D6-4DA3-BA01-D4795DBD02A3}" srcOrd="2" destOrd="0" parTransId="{CA998D76-D8F7-4C6D-A609-A5A33EEB1A85}" sibTransId="{653974C4-84A2-410B-9B03-82226E3EA3A6}"/>
    <dgm:cxn modelId="{25C23C74-1BA8-4C8E-947F-FCF04EBFD668}" type="presParOf" srcId="{211E1947-F8C5-4916-B04D-F5FC3C79172D}" destId="{CC31843A-C972-47B4-8E4C-6761FDF3D981}" srcOrd="0" destOrd="0" presId="urn:microsoft.com/office/officeart/2005/8/layout/list1"/>
    <dgm:cxn modelId="{F55D307C-C6B6-4CAC-AD19-87F2DEC42379}" type="presParOf" srcId="{CC31843A-C972-47B4-8E4C-6761FDF3D981}" destId="{74333856-72D5-4E9D-8CB5-91020A588D46}" srcOrd="0" destOrd="0" presId="urn:microsoft.com/office/officeart/2005/8/layout/list1"/>
    <dgm:cxn modelId="{56DCA9EA-FCE4-4AEA-8D52-E3A43E2B821D}" type="presParOf" srcId="{CC31843A-C972-47B4-8E4C-6761FDF3D981}" destId="{277AC8B2-D7EB-416A-BE45-DC7092AD25C2}" srcOrd="1" destOrd="0" presId="urn:microsoft.com/office/officeart/2005/8/layout/list1"/>
    <dgm:cxn modelId="{017FB76B-AD12-4F34-948E-BD4DABC4B99C}" type="presParOf" srcId="{211E1947-F8C5-4916-B04D-F5FC3C79172D}" destId="{C1576F49-966A-4A7F-A281-9F7E9FAD4233}" srcOrd="1" destOrd="0" presId="urn:microsoft.com/office/officeart/2005/8/layout/list1"/>
    <dgm:cxn modelId="{9F48E291-10BF-4FAB-B6CD-AFE1B13A9300}" type="presParOf" srcId="{211E1947-F8C5-4916-B04D-F5FC3C79172D}" destId="{D7307FE0-0CDD-4A9D-9380-AB8C8D94A7E5}" srcOrd="2" destOrd="0" presId="urn:microsoft.com/office/officeart/2005/8/layout/list1"/>
    <dgm:cxn modelId="{3FC79134-72A4-4537-B175-14F0BC9533C4}" type="presParOf" srcId="{211E1947-F8C5-4916-B04D-F5FC3C79172D}" destId="{92CE7332-0150-4244-B175-880C8A30718B}" srcOrd="3" destOrd="0" presId="urn:microsoft.com/office/officeart/2005/8/layout/list1"/>
    <dgm:cxn modelId="{60B7FFAE-4776-4D31-8811-09DF05314738}" type="presParOf" srcId="{211E1947-F8C5-4916-B04D-F5FC3C79172D}" destId="{85110B54-FEDB-4BC7-9CB6-65AFD66CF815}" srcOrd="4" destOrd="0" presId="urn:microsoft.com/office/officeart/2005/8/layout/list1"/>
    <dgm:cxn modelId="{6ECFB8F8-D5C4-4A98-AE99-7D13D56ADC06}" type="presParOf" srcId="{85110B54-FEDB-4BC7-9CB6-65AFD66CF815}" destId="{260A543B-A8FB-4DDC-AA96-EB83D4A3ADAC}" srcOrd="0" destOrd="0" presId="urn:microsoft.com/office/officeart/2005/8/layout/list1"/>
    <dgm:cxn modelId="{0451981F-54C1-4158-AA19-0F0BCCD6763D}" type="presParOf" srcId="{85110B54-FEDB-4BC7-9CB6-65AFD66CF815}" destId="{3A619027-495B-4756-A6B3-054929F0402D}" srcOrd="1" destOrd="0" presId="urn:microsoft.com/office/officeart/2005/8/layout/list1"/>
    <dgm:cxn modelId="{34E5EF6A-9574-4405-B8DD-EE01F4BE4F67}" type="presParOf" srcId="{211E1947-F8C5-4916-B04D-F5FC3C79172D}" destId="{E9BC5572-110A-4E7A-874C-B07A8F5A026E}" srcOrd="5" destOrd="0" presId="urn:microsoft.com/office/officeart/2005/8/layout/list1"/>
    <dgm:cxn modelId="{BFD034A4-6DE2-477A-B2A3-96A3F3A76AAB}" type="presParOf" srcId="{211E1947-F8C5-4916-B04D-F5FC3C79172D}" destId="{A7ACCFDD-2F49-4E54-ADB0-4573DA1A1E00}" srcOrd="6" destOrd="0" presId="urn:microsoft.com/office/officeart/2005/8/layout/list1"/>
    <dgm:cxn modelId="{B240E4AD-7BBC-4B92-9223-CA7EC24A4075}" type="presParOf" srcId="{211E1947-F8C5-4916-B04D-F5FC3C79172D}" destId="{CDAAEDE3-6462-4C22-92A8-B1E9BF756F3D}" srcOrd="7" destOrd="0" presId="urn:microsoft.com/office/officeart/2005/8/layout/list1"/>
    <dgm:cxn modelId="{E5927AE0-BA29-44EB-9027-690FDB8EEECF}" type="presParOf" srcId="{211E1947-F8C5-4916-B04D-F5FC3C79172D}" destId="{27F98FCD-5E97-4431-89BA-DCB1CD7A5958}" srcOrd="8" destOrd="0" presId="urn:microsoft.com/office/officeart/2005/8/layout/list1"/>
    <dgm:cxn modelId="{F84B5779-AD63-48E9-883F-BDEDC8BE736A}" type="presParOf" srcId="{27F98FCD-5E97-4431-89BA-DCB1CD7A5958}" destId="{D96EB9F3-AD6E-4C10-AFDB-6905327B6A7E}" srcOrd="0" destOrd="0" presId="urn:microsoft.com/office/officeart/2005/8/layout/list1"/>
    <dgm:cxn modelId="{8D5570E1-4212-4452-8269-B0E0FE1F4206}" type="presParOf" srcId="{27F98FCD-5E97-4431-89BA-DCB1CD7A5958}" destId="{7135CCFB-63AD-4EB8-A83D-4E3B464774DB}" srcOrd="1" destOrd="0" presId="urn:microsoft.com/office/officeart/2005/8/layout/list1"/>
    <dgm:cxn modelId="{50836916-49CC-430B-BEAA-EE176C3FFB34}" type="presParOf" srcId="{211E1947-F8C5-4916-B04D-F5FC3C79172D}" destId="{CDBC7EE5-B460-4793-A8DF-75C0746FC053}" srcOrd="9" destOrd="0" presId="urn:microsoft.com/office/officeart/2005/8/layout/list1"/>
    <dgm:cxn modelId="{5239FFED-29E2-4541-A5AA-063346AC6295}" type="presParOf" srcId="{211E1947-F8C5-4916-B04D-F5FC3C79172D}" destId="{9593FA66-82F1-4622-BC93-B4A4DFEDEA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414E9-6F74-443C-99D0-37B53B52A5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3B47ED-0293-4B1F-B9D0-D4BA3FA314E7}">
      <dgm:prSet phldrT="[Text]"/>
      <dgm:spPr/>
      <dgm:t>
        <a:bodyPr/>
        <a:lstStyle/>
        <a:p>
          <a:r>
            <a:rPr lang="cs-CZ" dirty="0"/>
            <a:t>území</a:t>
          </a:r>
        </a:p>
      </dgm:t>
    </dgm:pt>
    <dgm:pt modelId="{CF974398-CE0B-4A8A-A7F1-E638B829714E}" type="parTrans" cxnId="{45291E09-572D-4AE0-86E6-4054A1A22D10}">
      <dgm:prSet/>
      <dgm:spPr/>
      <dgm:t>
        <a:bodyPr/>
        <a:lstStyle/>
        <a:p>
          <a:endParaRPr lang="cs-CZ"/>
        </a:p>
      </dgm:t>
    </dgm:pt>
    <dgm:pt modelId="{12D0B363-6935-4751-AB0D-FDE572BE0C2E}" type="sibTrans" cxnId="{45291E09-572D-4AE0-86E6-4054A1A22D10}">
      <dgm:prSet/>
      <dgm:spPr/>
      <dgm:t>
        <a:bodyPr/>
        <a:lstStyle/>
        <a:p>
          <a:endParaRPr lang="cs-CZ"/>
        </a:p>
      </dgm:t>
    </dgm:pt>
    <dgm:pt modelId="{7FC86ADE-41E2-4B77-BF7D-854FC35DEC7C}">
      <dgm:prSet phldrT="[Text]"/>
      <dgm:spPr/>
      <dgm:t>
        <a:bodyPr/>
        <a:lstStyle/>
        <a:p>
          <a:r>
            <a:rPr lang="cs-CZ" dirty="0"/>
            <a:t>obyvatelstvo</a:t>
          </a:r>
        </a:p>
      </dgm:t>
    </dgm:pt>
    <dgm:pt modelId="{F78DA677-3F2B-4B81-A723-825A719DCEC4}" type="parTrans" cxnId="{572F3372-ABE0-4E31-9739-590752809408}">
      <dgm:prSet/>
      <dgm:spPr/>
      <dgm:t>
        <a:bodyPr/>
        <a:lstStyle/>
        <a:p>
          <a:endParaRPr lang="cs-CZ"/>
        </a:p>
      </dgm:t>
    </dgm:pt>
    <dgm:pt modelId="{FFCC190A-2F9E-45C0-8084-5E9C76C52E5F}" type="sibTrans" cxnId="{572F3372-ABE0-4E31-9739-590752809408}">
      <dgm:prSet/>
      <dgm:spPr/>
      <dgm:t>
        <a:bodyPr/>
        <a:lstStyle/>
        <a:p>
          <a:endParaRPr lang="cs-CZ"/>
        </a:p>
      </dgm:t>
    </dgm:pt>
    <dgm:pt modelId="{4542E904-C04B-42F7-A346-AE7B9E21B428}">
      <dgm:prSet phldrT="[Text]"/>
      <dgm:spPr/>
      <dgm:t>
        <a:bodyPr/>
        <a:lstStyle/>
        <a:p>
          <a:r>
            <a:rPr lang="cs-CZ" dirty="0"/>
            <a:t>způsobilost vstupovat do MV</a:t>
          </a:r>
        </a:p>
      </dgm:t>
    </dgm:pt>
    <dgm:pt modelId="{93BDACCE-8380-4FD9-9C10-0938E54328AE}" type="parTrans" cxnId="{10C5C044-6195-42AA-BE77-D8750C260B1B}">
      <dgm:prSet/>
      <dgm:spPr/>
      <dgm:t>
        <a:bodyPr/>
        <a:lstStyle/>
        <a:p>
          <a:endParaRPr lang="cs-CZ"/>
        </a:p>
      </dgm:t>
    </dgm:pt>
    <dgm:pt modelId="{DFE308C3-8D5D-49D3-847F-B05695A4B1D9}" type="sibTrans" cxnId="{10C5C044-6195-42AA-BE77-D8750C260B1B}">
      <dgm:prSet/>
      <dgm:spPr/>
      <dgm:t>
        <a:bodyPr/>
        <a:lstStyle/>
        <a:p>
          <a:endParaRPr lang="cs-CZ"/>
        </a:p>
      </dgm:t>
    </dgm:pt>
    <dgm:pt modelId="{1E38371A-C250-4224-AE5D-B7ED0F5FA41F}">
      <dgm:prSet/>
      <dgm:spPr/>
      <dgm:t>
        <a:bodyPr/>
        <a:lstStyle/>
        <a:p>
          <a:r>
            <a:rPr lang="cs-CZ" dirty="0"/>
            <a:t>státní moc</a:t>
          </a:r>
        </a:p>
      </dgm:t>
    </dgm:pt>
    <dgm:pt modelId="{281E76A2-FDEC-4B62-BF9D-78044E7DAD5C}" type="parTrans" cxnId="{53C6745E-C230-4A25-A93D-2D7330562E95}">
      <dgm:prSet/>
      <dgm:spPr/>
    </dgm:pt>
    <dgm:pt modelId="{2EC666A6-5AC3-4A1B-8307-5D88D2256839}" type="sibTrans" cxnId="{53C6745E-C230-4A25-A93D-2D7330562E95}">
      <dgm:prSet/>
      <dgm:spPr/>
    </dgm:pt>
    <dgm:pt modelId="{BA35137D-A335-4B88-8BEB-18CD84061CA6}" type="pres">
      <dgm:prSet presAssocID="{15E414E9-6F74-443C-99D0-37B53B52A551}" presName="Name0" presStyleCnt="0">
        <dgm:presLayoutVars>
          <dgm:chMax val="7"/>
          <dgm:chPref val="7"/>
          <dgm:dir/>
        </dgm:presLayoutVars>
      </dgm:prSet>
      <dgm:spPr/>
    </dgm:pt>
    <dgm:pt modelId="{BABBE61B-F3DD-47F6-AE01-B2C9DE859592}" type="pres">
      <dgm:prSet presAssocID="{15E414E9-6F74-443C-99D0-37B53B52A551}" presName="Name1" presStyleCnt="0"/>
      <dgm:spPr/>
    </dgm:pt>
    <dgm:pt modelId="{3A9B1058-173C-4973-A0FF-F2D4CEF2FE5B}" type="pres">
      <dgm:prSet presAssocID="{15E414E9-6F74-443C-99D0-37B53B52A551}" presName="cycle" presStyleCnt="0"/>
      <dgm:spPr/>
    </dgm:pt>
    <dgm:pt modelId="{02D015AA-C83F-4B37-886A-F4FFBF5D4F61}" type="pres">
      <dgm:prSet presAssocID="{15E414E9-6F74-443C-99D0-37B53B52A551}" presName="srcNode" presStyleLbl="node1" presStyleIdx="0" presStyleCnt="4"/>
      <dgm:spPr/>
    </dgm:pt>
    <dgm:pt modelId="{28A60895-A40F-421B-ABA3-E12548B2FBBF}" type="pres">
      <dgm:prSet presAssocID="{15E414E9-6F74-443C-99D0-37B53B52A551}" presName="conn" presStyleLbl="parChTrans1D2" presStyleIdx="0" presStyleCnt="1"/>
      <dgm:spPr/>
    </dgm:pt>
    <dgm:pt modelId="{0269F9EC-A9B4-47FB-B014-09FE18ACB8A1}" type="pres">
      <dgm:prSet presAssocID="{15E414E9-6F74-443C-99D0-37B53B52A551}" presName="extraNode" presStyleLbl="node1" presStyleIdx="0" presStyleCnt="4"/>
      <dgm:spPr/>
    </dgm:pt>
    <dgm:pt modelId="{1E0A1088-7115-426D-B7A4-9DC98C6A04C4}" type="pres">
      <dgm:prSet presAssocID="{15E414E9-6F74-443C-99D0-37B53B52A551}" presName="dstNode" presStyleLbl="node1" presStyleIdx="0" presStyleCnt="4"/>
      <dgm:spPr/>
    </dgm:pt>
    <dgm:pt modelId="{6FC3E2D2-5712-4A12-B7D6-7CD2DF03AF36}" type="pres">
      <dgm:prSet presAssocID="{7A3B47ED-0293-4B1F-B9D0-D4BA3FA314E7}" presName="text_1" presStyleLbl="node1" presStyleIdx="0" presStyleCnt="4">
        <dgm:presLayoutVars>
          <dgm:bulletEnabled val="1"/>
        </dgm:presLayoutVars>
      </dgm:prSet>
      <dgm:spPr/>
    </dgm:pt>
    <dgm:pt modelId="{720F0032-8667-4488-AC78-844127AE1063}" type="pres">
      <dgm:prSet presAssocID="{7A3B47ED-0293-4B1F-B9D0-D4BA3FA314E7}" presName="accent_1" presStyleCnt="0"/>
      <dgm:spPr/>
    </dgm:pt>
    <dgm:pt modelId="{5F4DF88E-5B78-4CBE-9131-84BF033DE4B0}" type="pres">
      <dgm:prSet presAssocID="{7A3B47ED-0293-4B1F-B9D0-D4BA3FA314E7}" presName="accentRepeatNode" presStyleLbl="solidFgAcc1" presStyleIdx="0" presStyleCnt="4"/>
      <dgm:spPr/>
    </dgm:pt>
    <dgm:pt modelId="{A8B1E82E-6915-4C73-87DD-8DD6B4D4C17D}" type="pres">
      <dgm:prSet presAssocID="{7FC86ADE-41E2-4B77-BF7D-854FC35DEC7C}" presName="text_2" presStyleLbl="node1" presStyleIdx="1" presStyleCnt="4">
        <dgm:presLayoutVars>
          <dgm:bulletEnabled val="1"/>
        </dgm:presLayoutVars>
      </dgm:prSet>
      <dgm:spPr/>
    </dgm:pt>
    <dgm:pt modelId="{02CE0863-A7B4-4C0D-A872-A4346158E9BA}" type="pres">
      <dgm:prSet presAssocID="{7FC86ADE-41E2-4B77-BF7D-854FC35DEC7C}" presName="accent_2" presStyleCnt="0"/>
      <dgm:spPr/>
    </dgm:pt>
    <dgm:pt modelId="{FBA2E398-324D-452F-BAB4-92762CFAA9C4}" type="pres">
      <dgm:prSet presAssocID="{7FC86ADE-41E2-4B77-BF7D-854FC35DEC7C}" presName="accentRepeatNode" presStyleLbl="solidFgAcc1" presStyleIdx="1" presStyleCnt="4"/>
      <dgm:spPr/>
    </dgm:pt>
    <dgm:pt modelId="{BB95E934-1891-42E4-A3C0-D42D65F9CAF7}" type="pres">
      <dgm:prSet presAssocID="{1E38371A-C250-4224-AE5D-B7ED0F5FA41F}" presName="text_3" presStyleLbl="node1" presStyleIdx="2" presStyleCnt="4">
        <dgm:presLayoutVars>
          <dgm:bulletEnabled val="1"/>
        </dgm:presLayoutVars>
      </dgm:prSet>
      <dgm:spPr/>
    </dgm:pt>
    <dgm:pt modelId="{E25F9F7D-8AF2-4806-965A-87055B67F271}" type="pres">
      <dgm:prSet presAssocID="{1E38371A-C250-4224-AE5D-B7ED0F5FA41F}" presName="accent_3" presStyleCnt="0"/>
      <dgm:spPr/>
    </dgm:pt>
    <dgm:pt modelId="{DD5993E8-871D-4258-9EE8-70DDE7479DF5}" type="pres">
      <dgm:prSet presAssocID="{1E38371A-C250-4224-AE5D-B7ED0F5FA41F}" presName="accentRepeatNode" presStyleLbl="solidFgAcc1" presStyleIdx="2" presStyleCnt="4"/>
      <dgm:spPr/>
    </dgm:pt>
    <dgm:pt modelId="{2A891B9A-58E0-408E-9F50-7C0F0B4DE909}" type="pres">
      <dgm:prSet presAssocID="{4542E904-C04B-42F7-A346-AE7B9E21B428}" presName="text_4" presStyleLbl="node1" presStyleIdx="3" presStyleCnt="4">
        <dgm:presLayoutVars>
          <dgm:bulletEnabled val="1"/>
        </dgm:presLayoutVars>
      </dgm:prSet>
      <dgm:spPr/>
    </dgm:pt>
    <dgm:pt modelId="{0F530BFB-316F-48CA-9936-96C790423C06}" type="pres">
      <dgm:prSet presAssocID="{4542E904-C04B-42F7-A346-AE7B9E21B428}" presName="accent_4" presStyleCnt="0"/>
      <dgm:spPr/>
    </dgm:pt>
    <dgm:pt modelId="{4B717F5C-39A1-441B-BD98-88E4EB5A0F5E}" type="pres">
      <dgm:prSet presAssocID="{4542E904-C04B-42F7-A346-AE7B9E21B428}" presName="accentRepeatNode" presStyleLbl="solidFgAcc1" presStyleIdx="3" presStyleCnt="4"/>
      <dgm:spPr/>
    </dgm:pt>
  </dgm:ptLst>
  <dgm:cxnLst>
    <dgm:cxn modelId="{45291E09-572D-4AE0-86E6-4054A1A22D10}" srcId="{15E414E9-6F74-443C-99D0-37B53B52A551}" destId="{7A3B47ED-0293-4B1F-B9D0-D4BA3FA314E7}" srcOrd="0" destOrd="0" parTransId="{CF974398-CE0B-4A8A-A7F1-E638B829714E}" sibTransId="{12D0B363-6935-4751-AB0D-FDE572BE0C2E}"/>
    <dgm:cxn modelId="{53C6745E-C230-4A25-A93D-2D7330562E95}" srcId="{15E414E9-6F74-443C-99D0-37B53B52A551}" destId="{1E38371A-C250-4224-AE5D-B7ED0F5FA41F}" srcOrd="2" destOrd="0" parTransId="{281E76A2-FDEC-4B62-BF9D-78044E7DAD5C}" sibTransId="{2EC666A6-5AC3-4A1B-8307-5D88D2256839}"/>
    <dgm:cxn modelId="{10C5C044-6195-42AA-BE77-D8750C260B1B}" srcId="{15E414E9-6F74-443C-99D0-37B53B52A551}" destId="{4542E904-C04B-42F7-A346-AE7B9E21B428}" srcOrd="3" destOrd="0" parTransId="{93BDACCE-8380-4FD9-9C10-0938E54328AE}" sibTransId="{DFE308C3-8D5D-49D3-847F-B05695A4B1D9}"/>
    <dgm:cxn modelId="{F0B20870-219B-48B9-A1D4-6D76D258E98B}" type="presOf" srcId="{15E414E9-6F74-443C-99D0-37B53B52A551}" destId="{BA35137D-A335-4B88-8BEB-18CD84061CA6}" srcOrd="0" destOrd="0" presId="urn:microsoft.com/office/officeart/2008/layout/VerticalCurvedList"/>
    <dgm:cxn modelId="{D17CD271-A8FE-4E10-91C4-613ED2C40AD6}" type="presOf" srcId="{12D0B363-6935-4751-AB0D-FDE572BE0C2E}" destId="{28A60895-A40F-421B-ABA3-E12548B2FBBF}" srcOrd="0" destOrd="0" presId="urn:microsoft.com/office/officeart/2008/layout/VerticalCurvedList"/>
    <dgm:cxn modelId="{572F3372-ABE0-4E31-9739-590752809408}" srcId="{15E414E9-6F74-443C-99D0-37B53B52A551}" destId="{7FC86ADE-41E2-4B77-BF7D-854FC35DEC7C}" srcOrd="1" destOrd="0" parTransId="{F78DA677-3F2B-4B81-A723-825A719DCEC4}" sibTransId="{FFCC190A-2F9E-45C0-8084-5E9C76C52E5F}"/>
    <dgm:cxn modelId="{3623E08E-6EBC-47C0-8C56-FF4F337F99C1}" type="presOf" srcId="{7A3B47ED-0293-4B1F-B9D0-D4BA3FA314E7}" destId="{6FC3E2D2-5712-4A12-B7D6-7CD2DF03AF36}" srcOrd="0" destOrd="0" presId="urn:microsoft.com/office/officeart/2008/layout/VerticalCurvedList"/>
    <dgm:cxn modelId="{568602C7-582B-4AC6-AFD0-58141C4BE635}" type="presOf" srcId="{7FC86ADE-41E2-4B77-BF7D-854FC35DEC7C}" destId="{A8B1E82E-6915-4C73-87DD-8DD6B4D4C17D}" srcOrd="0" destOrd="0" presId="urn:microsoft.com/office/officeart/2008/layout/VerticalCurvedList"/>
    <dgm:cxn modelId="{86B0F5CF-11D4-4B1F-BDE0-2BC71D69D079}" type="presOf" srcId="{4542E904-C04B-42F7-A346-AE7B9E21B428}" destId="{2A891B9A-58E0-408E-9F50-7C0F0B4DE909}" srcOrd="0" destOrd="0" presId="urn:microsoft.com/office/officeart/2008/layout/VerticalCurvedList"/>
    <dgm:cxn modelId="{045462DA-1240-4163-945E-29A31D8FD89D}" type="presOf" srcId="{1E38371A-C250-4224-AE5D-B7ED0F5FA41F}" destId="{BB95E934-1891-42E4-A3C0-D42D65F9CAF7}" srcOrd="0" destOrd="0" presId="urn:microsoft.com/office/officeart/2008/layout/VerticalCurvedList"/>
    <dgm:cxn modelId="{04400C5E-9BDF-48E6-9D58-E1ABE72112B1}" type="presParOf" srcId="{BA35137D-A335-4B88-8BEB-18CD84061CA6}" destId="{BABBE61B-F3DD-47F6-AE01-B2C9DE859592}" srcOrd="0" destOrd="0" presId="urn:microsoft.com/office/officeart/2008/layout/VerticalCurvedList"/>
    <dgm:cxn modelId="{3F5A54A4-047A-4B35-B981-CC0795AD8CFE}" type="presParOf" srcId="{BABBE61B-F3DD-47F6-AE01-B2C9DE859592}" destId="{3A9B1058-173C-4973-A0FF-F2D4CEF2FE5B}" srcOrd="0" destOrd="0" presId="urn:microsoft.com/office/officeart/2008/layout/VerticalCurvedList"/>
    <dgm:cxn modelId="{ECFF3899-9258-4634-AB2B-751672CCFAB6}" type="presParOf" srcId="{3A9B1058-173C-4973-A0FF-F2D4CEF2FE5B}" destId="{02D015AA-C83F-4B37-886A-F4FFBF5D4F61}" srcOrd="0" destOrd="0" presId="urn:microsoft.com/office/officeart/2008/layout/VerticalCurvedList"/>
    <dgm:cxn modelId="{A8B51927-6385-4C35-B6BB-4B6E75000821}" type="presParOf" srcId="{3A9B1058-173C-4973-A0FF-F2D4CEF2FE5B}" destId="{28A60895-A40F-421B-ABA3-E12548B2FBBF}" srcOrd="1" destOrd="0" presId="urn:microsoft.com/office/officeart/2008/layout/VerticalCurvedList"/>
    <dgm:cxn modelId="{7E83BB6A-59E8-4C9F-92EF-59F1425D26BE}" type="presParOf" srcId="{3A9B1058-173C-4973-A0FF-F2D4CEF2FE5B}" destId="{0269F9EC-A9B4-47FB-B014-09FE18ACB8A1}" srcOrd="2" destOrd="0" presId="urn:microsoft.com/office/officeart/2008/layout/VerticalCurvedList"/>
    <dgm:cxn modelId="{E4A2C077-0CF2-41E4-A54B-476C21F80F5A}" type="presParOf" srcId="{3A9B1058-173C-4973-A0FF-F2D4CEF2FE5B}" destId="{1E0A1088-7115-426D-B7A4-9DC98C6A04C4}" srcOrd="3" destOrd="0" presId="urn:microsoft.com/office/officeart/2008/layout/VerticalCurvedList"/>
    <dgm:cxn modelId="{2C834536-9637-4DF7-B6E3-B202DF395C2F}" type="presParOf" srcId="{BABBE61B-F3DD-47F6-AE01-B2C9DE859592}" destId="{6FC3E2D2-5712-4A12-B7D6-7CD2DF03AF36}" srcOrd="1" destOrd="0" presId="urn:microsoft.com/office/officeart/2008/layout/VerticalCurvedList"/>
    <dgm:cxn modelId="{BB9BB6F7-6E1B-4A70-981F-422F176CEB09}" type="presParOf" srcId="{BABBE61B-F3DD-47F6-AE01-B2C9DE859592}" destId="{720F0032-8667-4488-AC78-844127AE1063}" srcOrd="2" destOrd="0" presId="urn:microsoft.com/office/officeart/2008/layout/VerticalCurvedList"/>
    <dgm:cxn modelId="{D8F3EC40-EB1A-4ED1-8299-EFA4E4A150EF}" type="presParOf" srcId="{720F0032-8667-4488-AC78-844127AE1063}" destId="{5F4DF88E-5B78-4CBE-9131-84BF033DE4B0}" srcOrd="0" destOrd="0" presId="urn:microsoft.com/office/officeart/2008/layout/VerticalCurvedList"/>
    <dgm:cxn modelId="{27DD1910-8C45-4809-A8DF-BFF56ACECEE9}" type="presParOf" srcId="{BABBE61B-F3DD-47F6-AE01-B2C9DE859592}" destId="{A8B1E82E-6915-4C73-87DD-8DD6B4D4C17D}" srcOrd="3" destOrd="0" presId="urn:microsoft.com/office/officeart/2008/layout/VerticalCurvedList"/>
    <dgm:cxn modelId="{79A7E1A7-D78A-4EA3-9F32-1100D1B45EFF}" type="presParOf" srcId="{BABBE61B-F3DD-47F6-AE01-B2C9DE859592}" destId="{02CE0863-A7B4-4C0D-A872-A4346158E9BA}" srcOrd="4" destOrd="0" presId="urn:microsoft.com/office/officeart/2008/layout/VerticalCurvedList"/>
    <dgm:cxn modelId="{3FCD4F46-A93F-4768-BA36-6B97F019A2BE}" type="presParOf" srcId="{02CE0863-A7B4-4C0D-A872-A4346158E9BA}" destId="{FBA2E398-324D-452F-BAB4-92762CFAA9C4}" srcOrd="0" destOrd="0" presId="urn:microsoft.com/office/officeart/2008/layout/VerticalCurvedList"/>
    <dgm:cxn modelId="{435EE87F-6B4D-40F9-A5CD-2FEAF85BCB34}" type="presParOf" srcId="{BABBE61B-F3DD-47F6-AE01-B2C9DE859592}" destId="{BB95E934-1891-42E4-A3C0-D42D65F9CAF7}" srcOrd="5" destOrd="0" presId="urn:microsoft.com/office/officeart/2008/layout/VerticalCurvedList"/>
    <dgm:cxn modelId="{95FB1A12-3DEE-4C28-99F7-F4E1EBFB9618}" type="presParOf" srcId="{BABBE61B-F3DD-47F6-AE01-B2C9DE859592}" destId="{E25F9F7D-8AF2-4806-965A-87055B67F271}" srcOrd="6" destOrd="0" presId="urn:microsoft.com/office/officeart/2008/layout/VerticalCurvedList"/>
    <dgm:cxn modelId="{F5A3916F-D28C-4411-98B9-11AB56BAAA93}" type="presParOf" srcId="{E25F9F7D-8AF2-4806-965A-87055B67F271}" destId="{DD5993E8-871D-4258-9EE8-70DDE7479DF5}" srcOrd="0" destOrd="0" presId="urn:microsoft.com/office/officeart/2008/layout/VerticalCurvedList"/>
    <dgm:cxn modelId="{6AC85DC1-F6B8-43BE-803E-3118E53B9F31}" type="presParOf" srcId="{BABBE61B-F3DD-47F6-AE01-B2C9DE859592}" destId="{2A891B9A-58E0-408E-9F50-7C0F0B4DE909}" srcOrd="7" destOrd="0" presId="urn:microsoft.com/office/officeart/2008/layout/VerticalCurvedList"/>
    <dgm:cxn modelId="{838E4D2A-DB0A-40BD-8883-2DD4260CA065}" type="presParOf" srcId="{BABBE61B-F3DD-47F6-AE01-B2C9DE859592}" destId="{0F530BFB-316F-48CA-9936-96C790423C06}" srcOrd="8" destOrd="0" presId="urn:microsoft.com/office/officeart/2008/layout/VerticalCurvedList"/>
    <dgm:cxn modelId="{BB3E3214-C20E-4EE0-9179-8242B6C7AFB0}" type="presParOf" srcId="{0F530BFB-316F-48CA-9936-96C790423C06}" destId="{4B717F5C-39A1-441B-BD98-88E4EB5A0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34E273-74C3-4F23-87B4-C3B2CFFE22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D6762C-93B5-4FFA-A5C3-61C6DC5A49D9}">
      <dgm:prSet phldrT="[Text]"/>
      <dgm:spPr/>
      <dgm:t>
        <a:bodyPr/>
        <a:lstStyle/>
        <a:p>
          <a:r>
            <a:rPr lang="cs-CZ" dirty="0"/>
            <a:t>prezidentské</a:t>
          </a:r>
        </a:p>
      </dgm:t>
    </dgm:pt>
    <dgm:pt modelId="{E82FAC0B-FB78-49D2-AB6C-2229DF23669F}" type="parTrans" cxnId="{3C5DA350-08BF-4A11-8136-30D897350341}">
      <dgm:prSet/>
      <dgm:spPr/>
      <dgm:t>
        <a:bodyPr/>
        <a:lstStyle/>
        <a:p>
          <a:endParaRPr lang="cs-CZ"/>
        </a:p>
      </dgm:t>
    </dgm:pt>
    <dgm:pt modelId="{F95F63B4-9B16-4587-A7EE-B9DC3B61EEAC}" type="sibTrans" cxnId="{3C5DA350-08BF-4A11-8136-30D897350341}">
      <dgm:prSet/>
      <dgm:spPr/>
      <dgm:t>
        <a:bodyPr/>
        <a:lstStyle/>
        <a:p>
          <a:endParaRPr lang="cs-CZ"/>
        </a:p>
      </dgm:t>
    </dgm:pt>
    <dgm:pt modelId="{EA9080B0-0A11-48F8-88AB-CF86C2863746}">
      <dgm:prSet phldrT="[Text]"/>
      <dgm:spPr/>
      <dgm:t>
        <a:bodyPr/>
        <a:lstStyle/>
        <a:p>
          <a:r>
            <a:rPr lang="cs-CZ" dirty="0"/>
            <a:t>vládní</a:t>
          </a:r>
        </a:p>
      </dgm:t>
    </dgm:pt>
    <dgm:pt modelId="{20178B9D-2D40-47CC-A748-EA43D354797C}" type="parTrans" cxnId="{2C221421-B472-45E0-AFB9-ECF1886E6FAF}">
      <dgm:prSet/>
      <dgm:spPr/>
      <dgm:t>
        <a:bodyPr/>
        <a:lstStyle/>
        <a:p>
          <a:endParaRPr lang="cs-CZ"/>
        </a:p>
      </dgm:t>
    </dgm:pt>
    <dgm:pt modelId="{E338AC70-8395-4B88-AE78-83D7F3E117F6}" type="sibTrans" cxnId="{2C221421-B472-45E0-AFB9-ECF1886E6FAF}">
      <dgm:prSet/>
      <dgm:spPr/>
      <dgm:t>
        <a:bodyPr/>
        <a:lstStyle/>
        <a:p>
          <a:endParaRPr lang="cs-CZ"/>
        </a:p>
      </dgm:t>
    </dgm:pt>
    <dgm:pt modelId="{25B6F986-AD14-45EE-9789-F24BE90A57DE}">
      <dgm:prSet phldrT="[Text]"/>
      <dgm:spPr/>
      <dgm:t>
        <a:bodyPr/>
        <a:lstStyle/>
        <a:p>
          <a:r>
            <a:rPr lang="cs-CZ" dirty="0"/>
            <a:t>resortní </a:t>
          </a:r>
        </a:p>
      </dgm:t>
    </dgm:pt>
    <dgm:pt modelId="{723A93AA-B508-4F7D-BB4D-84EBFB94A0CE}" type="parTrans" cxnId="{9C57A20D-A080-4C4D-8F18-C3068C40B496}">
      <dgm:prSet/>
      <dgm:spPr/>
      <dgm:t>
        <a:bodyPr/>
        <a:lstStyle/>
        <a:p>
          <a:endParaRPr lang="cs-CZ"/>
        </a:p>
      </dgm:t>
    </dgm:pt>
    <dgm:pt modelId="{066B20BA-DA97-4194-9891-66B74CD77496}" type="sibTrans" cxnId="{9C57A20D-A080-4C4D-8F18-C3068C40B496}">
      <dgm:prSet/>
      <dgm:spPr/>
      <dgm:t>
        <a:bodyPr/>
        <a:lstStyle/>
        <a:p>
          <a:endParaRPr lang="cs-CZ"/>
        </a:p>
      </dgm:t>
    </dgm:pt>
    <dgm:pt modelId="{72EAB672-26CE-4408-9507-3B3B5F29D751}" type="pres">
      <dgm:prSet presAssocID="{AC34E273-74C3-4F23-87B4-C3B2CFFE22B6}" presName="linear" presStyleCnt="0">
        <dgm:presLayoutVars>
          <dgm:dir/>
          <dgm:animLvl val="lvl"/>
          <dgm:resizeHandles val="exact"/>
        </dgm:presLayoutVars>
      </dgm:prSet>
      <dgm:spPr/>
    </dgm:pt>
    <dgm:pt modelId="{08E7477C-49C1-47F5-BADB-9CC5957F6C23}" type="pres">
      <dgm:prSet presAssocID="{44D6762C-93B5-4FFA-A5C3-61C6DC5A49D9}" presName="parentLin" presStyleCnt="0"/>
      <dgm:spPr/>
    </dgm:pt>
    <dgm:pt modelId="{4E41D79A-7F6A-404C-83AA-E6A46CBF6FFE}" type="pres">
      <dgm:prSet presAssocID="{44D6762C-93B5-4FFA-A5C3-61C6DC5A49D9}" presName="parentLeftMargin" presStyleLbl="node1" presStyleIdx="0" presStyleCnt="3"/>
      <dgm:spPr/>
    </dgm:pt>
    <dgm:pt modelId="{23293FA8-9E2E-46E2-B8E5-58CB89A2B929}" type="pres">
      <dgm:prSet presAssocID="{44D6762C-93B5-4FFA-A5C3-61C6DC5A49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35EF06-4C6F-445B-AA7D-FBAA3CFD6BB4}" type="pres">
      <dgm:prSet presAssocID="{44D6762C-93B5-4FFA-A5C3-61C6DC5A49D9}" presName="negativeSpace" presStyleCnt="0"/>
      <dgm:spPr/>
    </dgm:pt>
    <dgm:pt modelId="{242325D7-5919-42FE-9A16-BCF5E3A5701F}" type="pres">
      <dgm:prSet presAssocID="{44D6762C-93B5-4FFA-A5C3-61C6DC5A49D9}" presName="childText" presStyleLbl="conFgAcc1" presStyleIdx="0" presStyleCnt="3">
        <dgm:presLayoutVars>
          <dgm:bulletEnabled val="1"/>
        </dgm:presLayoutVars>
      </dgm:prSet>
      <dgm:spPr/>
    </dgm:pt>
    <dgm:pt modelId="{C6361AF5-20EB-44A6-A55A-05A436B00A52}" type="pres">
      <dgm:prSet presAssocID="{F95F63B4-9B16-4587-A7EE-B9DC3B61EEAC}" presName="spaceBetweenRectangles" presStyleCnt="0"/>
      <dgm:spPr/>
    </dgm:pt>
    <dgm:pt modelId="{F1C0D5ED-E440-4F3D-89FA-335533C05F5C}" type="pres">
      <dgm:prSet presAssocID="{EA9080B0-0A11-48F8-88AB-CF86C2863746}" presName="parentLin" presStyleCnt="0"/>
      <dgm:spPr/>
    </dgm:pt>
    <dgm:pt modelId="{34B7A530-E479-41C7-BB24-5A2C8C596A93}" type="pres">
      <dgm:prSet presAssocID="{EA9080B0-0A11-48F8-88AB-CF86C2863746}" presName="parentLeftMargin" presStyleLbl="node1" presStyleIdx="0" presStyleCnt="3"/>
      <dgm:spPr/>
    </dgm:pt>
    <dgm:pt modelId="{8279F9C2-5C1A-4F9F-8AD1-5A6E558BB43B}" type="pres">
      <dgm:prSet presAssocID="{EA9080B0-0A11-48F8-88AB-CF86C2863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4C78EB-1F73-486D-9C0B-5DA9EC512EB1}" type="pres">
      <dgm:prSet presAssocID="{EA9080B0-0A11-48F8-88AB-CF86C2863746}" presName="negativeSpace" presStyleCnt="0"/>
      <dgm:spPr/>
    </dgm:pt>
    <dgm:pt modelId="{8DC7E990-FB65-441A-8723-C40D6A71F830}" type="pres">
      <dgm:prSet presAssocID="{EA9080B0-0A11-48F8-88AB-CF86C2863746}" presName="childText" presStyleLbl="conFgAcc1" presStyleIdx="1" presStyleCnt="3">
        <dgm:presLayoutVars>
          <dgm:bulletEnabled val="1"/>
        </dgm:presLayoutVars>
      </dgm:prSet>
      <dgm:spPr/>
    </dgm:pt>
    <dgm:pt modelId="{2368146C-57FB-4A2E-81D8-87F13F82F52F}" type="pres">
      <dgm:prSet presAssocID="{E338AC70-8395-4B88-AE78-83D7F3E117F6}" presName="spaceBetweenRectangles" presStyleCnt="0"/>
      <dgm:spPr/>
    </dgm:pt>
    <dgm:pt modelId="{C69001E6-117D-4F2D-9AE1-9743232D1379}" type="pres">
      <dgm:prSet presAssocID="{25B6F986-AD14-45EE-9789-F24BE90A57DE}" presName="parentLin" presStyleCnt="0"/>
      <dgm:spPr/>
    </dgm:pt>
    <dgm:pt modelId="{70274E74-0B86-4F70-B50B-0E263B1D404E}" type="pres">
      <dgm:prSet presAssocID="{25B6F986-AD14-45EE-9789-F24BE90A57DE}" presName="parentLeftMargin" presStyleLbl="node1" presStyleIdx="1" presStyleCnt="3"/>
      <dgm:spPr/>
    </dgm:pt>
    <dgm:pt modelId="{674334C7-0D66-4F62-9C0A-F2E3D1C991AC}" type="pres">
      <dgm:prSet presAssocID="{25B6F986-AD14-45EE-9789-F24BE90A57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830C2F-B4EA-4BEC-BCB3-3C7468A12B97}" type="pres">
      <dgm:prSet presAssocID="{25B6F986-AD14-45EE-9789-F24BE90A57DE}" presName="negativeSpace" presStyleCnt="0"/>
      <dgm:spPr/>
    </dgm:pt>
    <dgm:pt modelId="{9973C3BC-912B-4D58-80E3-EFE5345D8E19}" type="pres">
      <dgm:prSet presAssocID="{25B6F986-AD14-45EE-9789-F24BE90A57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57A20D-A080-4C4D-8F18-C3068C40B496}" srcId="{AC34E273-74C3-4F23-87B4-C3B2CFFE22B6}" destId="{25B6F986-AD14-45EE-9789-F24BE90A57DE}" srcOrd="2" destOrd="0" parTransId="{723A93AA-B508-4F7D-BB4D-84EBFB94A0CE}" sibTransId="{066B20BA-DA97-4194-9891-66B74CD77496}"/>
    <dgm:cxn modelId="{2C221421-B472-45E0-AFB9-ECF1886E6FAF}" srcId="{AC34E273-74C3-4F23-87B4-C3B2CFFE22B6}" destId="{EA9080B0-0A11-48F8-88AB-CF86C2863746}" srcOrd="1" destOrd="0" parTransId="{20178B9D-2D40-47CC-A748-EA43D354797C}" sibTransId="{E338AC70-8395-4B88-AE78-83D7F3E117F6}"/>
    <dgm:cxn modelId="{4D62813B-C5EE-4540-99CB-2B47FACED19D}" type="presOf" srcId="{25B6F986-AD14-45EE-9789-F24BE90A57DE}" destId="{674334C7-0D66-4F62-9C0A-F2E3D1C991AC}" srcOrd="1" destOrd="0" presId="urn:microsoft.com/office/officeart/2005/8/layout/list1"/>
    <dgm:cxn modelId="{86B2903B-EF96-4E98-9410-1F6D5860814F}" type="presOf" srcId="{44D6762C-93B5-4FFA-A5C3-61C6DC5A49D9}" destId="{23293FA8-9E2E-46E2-B8E5-58CB89A2B929}" srcOrd="1" destOrd="0" presId="urn:microsoft.com/office/officeart/2005/8/layout/list1"/>
    <dgm:cxn modelId="{BD970E3F-8C19-4A36-AD87-DB634AF137AF}" type="presOf" srcId="{EA9080B0-0A11-48F8-88AB-CF86C2863746}" destId="{8279F9C2-5C1A-4F9F-8AD1-5A6E558BB43B}" srcOrd="1" destOrd="0" presId="urn:microsoft.com/office/officeart/2005/8/layout/list1"/>
    <dgm:cxn modelId="{3C5DA350-08BF-4A11-8136-30D897350341}" srcId="{AC34E273-74C3-4F23-87B4-C3B2CFFE22B6}" destId="{44D6762C-93B5-4FFA-A5C3-61C6DC5A49D9}" srcOrd="0" destOrd="0" parTransId="{E82FAC0B-FB78-49D2-AB6C-2229DF23669F}" sibTransId="{F95F63B4-9B16-4587-A7EE-B9DC3B61EEAC}"/>
    <dgm:cxn modelId="{AC013A57-3DC2-4940-AA57-494280926E3F}" type="presOf" srcId="{25B6F986-AD14-45EE-9789-F24BE90A57DE}" destId="{70274E74-0B86-4F70-B50B-0E263B1D404E}" srcOrd="0" destOrd="0" presId="urn:microsoft.com/office/officeart/2005/8/layout/list1"/>
    <dgm:cxn modelId="{4430FC5A-82E0-449C-84F6-08979802C20B}" type="presOf" srcId="{44D6762C-93B5-4FFA-A5C3-61C6DC5A49D9}" destId="{4E41D79A-7F6A-404C-83AA-E6A46CBF6FFE}" srcOrd="0" destOrd="0" presId="urn:microsoft.com/office/officeart/2005/8/layout/list1"/>
    <dgm:cxn modelId="{4B046DF9-C4E5-4FDC-A096-C8CDC40F7288}" type="presOf" srcId="{AC34E273-74C3-4F23-87B4-C3B2CFFE22B6}" destId="{72EAB672-26CE-4408-9507-3B3B5F29D751}" srcOrd="0" destOrd="0" presId="urn:microsoft.com/office/officeart/2005/8/layout/list1"/>
    <dgm:cxn modelId="{0705EAFC-54E1-48EE-A789-833880EB687A}" type="presOf" srcId="{EA9080B0-0A11-48F8-88AB-CF86C2863746}" destId="{34B7A530-E479-41C7-BB24-5A2C8C596A93}" srcOrd="0" destOrd="0" presId="urn:microsoft.com/office/officeart/2005/8/layout/list1"/>
    <dgm:cxn modelId="{D04801B6-44D9-4D53-A70E-B9AA49B32E06}" type="presParOf" srcId="{72EAB672-26CE-4408-9507-3B3B5F29D751}" destId="{08E7477C-49C1-47F5-BADB-9CC5957F6C23}" srcOrd="0" destOrd="0" presId="urn:microsoft.com/office/officeart/2005/8/layout/list1"/>
    <dgm:cxn modelId="{C1D8C293-20B2-4D25-9FFF-F22226238B02}" type="presParOf" srcId="{08E7477C-49C1-47F5-BADB-9CC5957F6C23}" destId="{4E41D79A-7F6A-404C-83AA-E6A46CBF6FFE}" srcOrd="0" destOrd="0" presId="urn:microsoft.com/office/officeart/2005/8/layout/list1"/>
    <dgm:cxn modelId="{8308E523-8B74-4B64-B5F7-4C79B0F28FA2}" type="presParOf" srcId="{08E7477C-49C1-47F5-BADB-9CC5957F6C23}" destId="{23293FA8-9E2E-46E2-B8E5-58CB89A2B929}" srcOrd="1" destOrd="0" presId="urn:microsoft.com/office/officeart/2005/8/layout/list1"/>
    <dgm:cxn modelId="{ECE6BD09-AA1F-4745-808A-53601A41AB92}" type="presParOf" srcId="{72EAB672-26CE-4408-9507-3B3B5F29D751}" destId="{8935EF06-4C6F-445B-AA7D-FBAA3CFD6BB4}" srcOrd="1" destOrd="0" presId="urn:microsoft.com/office/officeart/2005/8/layout/list1"/>
    <dgm:cxn modelId="{3269416D-3C82-47A2-A5E4-82198313A971}" type="presParOf" srcId="{72EAB672-26CE-4408-9507-3B3B5F29D751}" destId="{242325D7-5919-42FE-9A16-BCF5E3A5701F}" srcOrd="2" destOrd="0" presId="urn:microsoft.com/office/officeart/2005/8/layout/list1"/>
    <dgm:cxn modelId="{744B41C1-487B-4EEF-B1FE-E7F7F5687AA5}" type="presParOf" srcId="{72EAB672-26CE-4408-9507-3B3B5F29D751}" destId="{C6361AF5-20EB-44A6-A55A-05A436B00A52}" srcOrd="3" destOrd="0" presId="urn:microsoft.com/office/officeart/2005/8/layout/list1"/>
    <dgm:cxn modelId="{96A6B89F-A6BB-432D-ADF5-69AADE5A17A8}" type="presParOf" srcId="{72EAB672-26CE-4408-9507-3B3B5F29D751}" destId="{F1C0D5ED-E440-4F3D-89FA-335533C05F5C}" srcOrd="4" destOrd="0" presId="urn:microsoft.com/office/officeart/2005/8/layout/list1"/>
    <dgm:cxn modelId="{5D300C6E-4353-4ACD-8B5D-20BC32CB5E81}" type="presParOf" srcId="{F1C0D5ED-E440-4F3D-89FA-335533C05F5C}" destId="{34B7A530-E479-41C7-BB24-5A2C8C596A93}" srcOrd="0" destOrd="0" presId="urn:microsoft.com/office/officeart/2005/8/layout/list1"/>
    <dgm:cxn modelId="{451EA612-08F8-4BBC-85CD-AE1574BB8AE9}" type="presParOf" srcId="{F1C0D5ED-E440-4F3D-89FA-335533C05F5C}" destId="{8279F9C2-5C1A-4F9F-8AD1-5A6E558BB43B}" srcOrd="1" destOrd="0" presId="urn:microsoft.com/office/officeart/2005/8/layout/list1"/>
    <dgm:cxn modelId="{80C3D9FD-8902-455F-B004-80676C37A982}" type="presParOf" srcId="{72EAB672-26CE-4408-9507-3B3B5F29D751}" destId="{FA4C78EB-1F73-486D-9C0B-5DA9EC512EB1}" srcOrd="5" destOrd="0" presId="urn:microsoft.com/office/officeart/2005/8/layout/list1"/>
    <dgm:cxn modelId="{3FC2C7B6-5774-4F10-8CA0-D2CEFC69315F}" type="presParOf" srcId="{72EAB672-26CE-4408-9507-3B3B5F29D751}" destId="{8DC7E990-FB65-441A-8723-C40D6A71F830}" srcOrd="6" destOrd="0" presId="urn:microsoft.com/office/officeart/2005/8/layout/list1"/>
    <dgm:cxn modelId="{E0CDAF8C-723D-417C-B91D-B5740B58D582}" type="presParOf" srcId="{72EAB672-26CE-4408-9507-3B3B5F29D751}" destId="{2368146C-57FB-4A2E-81D8-87F13F82F52F}" srcOrd="7" destOrd="0" presId="urn:microsoft.com/office/officeart/2005/8/layout/list1"/>
    <dgm:cxn modelId="{AE70396D-26F7-4071-8611-EF875ACF8BBA}" type="presParOf" srcId="{72EAB672-26CE-4408-9507-3B3B5F29D751}" destId="{C69001E6-117D-4F2D-9AE1-9743232D1379}" srcOrd="8" destOrd="0" presId="urn:microsoft.com/office/officeart/2005/8/layout/list1"/>
    <dgm:cxn modelId="{AB30B1C8-2A0E-4E3B-9292-F04CC6068E43}" type="presParOf" srcId="{C69001E6-117D-4F2D-9AE1-9743232D1379}" destId="{70274E74-0B86-4F70-B50B-0E263B1D404E}" srcOrd="0" destOrd="0" presId="urn:microsoft.com/office/officeart/2005/8/layout/list1"/>
    <dgm:cxn modelId="{4FBB5262-5AF0-4E11-9BDA-E9B28093D276}" type="presParOf" srcId="{C69001E6-117D-4F2D-9AE1-9743232D1379}" destId="{674334C7-0D66-4F62-9C0A-F2E3D1C991AC}" srcOrd="1" destOrd="0" presId="urn:microsoft.com/office/officeart/2005/8/layout/list1"/>
    <dgm:cxn modelId="{CE2D5A4D-2B57-4E37-AD50-8058910B6F83}" type="presParOf" srcId="{72EAB672-26CE-4408-9507-3B3B5F29D751}" destId="{5D830C2F-B4EA-4BEC-BCB3-3C7468A12B97}" srcOrd="9" destOrd="0" presId="urn:microsoft.com/office/officeart/2005/8/layout/list1"/>
    <dgm:cxn modelId="{CA8638C2-B63B-4DF4-BFC8-BE404C556086}" type="presParOf" srcId="{72EAB672-26CE-4408-9507-3B3B5F29D751}" destId="{9973C3BC-912B-4D58-80E3-EFE5345D8E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2310B2-D5C5-413B-9DB9-56374FAEC3B1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3B0CC18-3C63-43D4-A152-5A31FFBAC83E}">
      <dgm:prSet phldrT="[Text]"/>
      <dgm:spPr/>
      <dgm:t>
        <a:bodyPr/>
        <a:lstStyle/>
        <a:p>
          <a:r>
            <a:rPr lang="cs-CZ" dirty="0"/>
            <a:t>1. Konzultace</a:t>
          </a:r>
        </a:p>
      </dgm:t>
    </dgm:pt>
    <dgm:pt modelId="{E6B69956-928A-4D36-B857-E3585E36927A}" type="parTrans" cxnId="{94D8A640-C54A-4667-91F8-BE11A4D3EE68}">
      <dgm:prSet/>
      <dgm:spPr/>
      <dgm:t>
        <a:bodyPr/>
        <a:lstStyle/>
        <a:p>
          <a:endParaRPr lang="cs-CZ"/>
        </a:p>
      </dgm:t>
    </dgm:pt>
    <dgm:pt modelId="{44658516-DA9F-407B-8384-20EB234E0F34}" type="sibTrans" cxnId="{94D8A640-C54A-4667-91F8-BE11A4D3EE68}">
      <dgm:prSet/>
      <dgm:spPr/>
      <dgm:t>
        <a:bodyPr/>
        <a:lstStyle/>
        <a:p>
          <a:endParaRPr lang="cs-CZ"/>
        </a:p>
      </dgm:t>
    </dgm:pt>
    <dgm:pt modelId="{F8A539DA-CCDE-4F10-8649-FF33E9A9A2E0}">
      <dgm:prSet phldrT="[Text]"/>
      <dgm:spPr/>
      <dgm:t>
        <a:bodyPr/>
        <a:lstStyle/>
        <a:p>
          <a:r>
            <a:rPr lang="cs-CZ" dirty="0"/>
            <a:t>2. Skupina odborníků (Panel)</a:t>
          </a:r>
        </a:p>
      </dgm:t>
    </dgm:pt>
    <dgm:pt modelId="{186D41B4-02C2-4097-9DB3-0466E6D8E3BB}" type="parTrans" cxnId="{D004005D-7BA1-4F8F-BF82-E5E8D96A891A}">
      <dgm:prSet/>
      <dgm:spPr/>
      <dgm:t>
        <a:bodyPr/>
        <a:lstStyle/>
        <a:p>
          <a:endParaRPr lang="cs-CZ"/>
        </a:p>
      </dgm:t>
    </dgm:pt>
    <dgm:pt modelId="{5A89F227-7AAB-4BA1-B402-7E77967C47F9}" type="sibTrans" cxnId="{D004005D-7BA1-4F8F-BF82-E5E8D96A891A}">
      <dgm:prSet/>
      <dgm:spPr/>
      <dgm:t>
        <a:bodyPr/>
        <a:lstStyle/>
        <a:p>
          <a:endParaRPr lang="cs-CZ"/>
        </a:p>
      </dgm:t>
    </dgm:pt>
    <dgm:pt modelId="{61955AF5-2DAC-417A-9127-9BDB6A72314A}">
      <dgm:prSet phldrT="[Text]"/>
      <dgm:spPr/>
      <dgm:t>
        <a:bodyPr/>
        <a:lstStyle/>
        <a:p>
          <a:r>
            <a:rPr lang="cs-CZ" dirty="0"/>
            <a:t>4. Realizace závěrů a doporučení</a:t>
          </a:r>
        </a:p>
      </dgm:t>
    </dgm:pt>
    <dgm:pt modelId="{9FCF84A7-BC37-4BDA-A7A1-CC80A51733D2}" type="parTrans" cxnId="{9D569C64-1036-4F41-BC96-1241FC67CE6B}">
      <dgm:prSet/>
      <dgm:spPr/>
      <dgm:t>
        <a:bodyPr/>
        <a:lstStyle/>
        <a:p>
          <a:endParaRPr lang="cs-CZ"/>
        </a:p>
      </dgm:t>
    </dgm:pt>
    <dgm:pt modelId="{B485B8E5-3993-4D9D-A1B8-DAAEAE24B966}" type="sibTrans" cxnId="{9D569C64-1036-4F41-BC96-1241FC67CE6B}">
      <dgm:prSet/>
      <dgm:spPr/>
      <dgm:t>
        <a:bodyPr/>
        <a:lstStyle/>
        <a:p>
          <a:endParaRPr lang="cs-CZ"/>
        </a:p>
      </dgm:t>
    </dgm:pt>
    <dgm:pt modelId="{D3796160-7E8D-406F-9956-08D605DB516D}">
      <dgm:prSet/>
      <dgm:spPr/>
      <dgm:t>
        <a:bodyPr/>
        <a:lstStyle/>
        <a:p>
          <a:r>
            <a:rPr lang="cs-CZ" dirty="0"/>
            <a:t>3. Stálý odvolací orgán</a:t>
          </a:r>
        </a:p>
      </dgm:t>
    </dgm:pt>
    <dgm:pt modelId="{7517CAB8-0405-4E94-A5B6-709BEE494A19}" type="parTrans" cxnId="{6A98208A-AE30-4CA9-AB88-AC6BF7AC9609}">
      <dgm:prSet/>
      <dgm:spPr/>
      <dgm:t>
        <a:bodyPr/>
        <a:lstStyle/>
        <a:p>
          <a:endParaRPr lang="cs-CZ"/>
        </a:p>
      </dgm:t>
    </dgm:pt>
    <dgm:pt modelId="{BB585292-F602-4407-BFD1-94E5D068A52E}" type="sibTrans" cxnId="{6A98208A-AE30-4CA9-AB88-AC6BF7AC9609}">
      <dgm:prSet/>
      <dgm:spPr/>
      <dgm:t>
        <a:bodyPr/>
        <a:lstStyle/>
        <a:p>
          <a:endParaRPr lang="cs-CZ"/>
        </a:p>
      </dgm:t>
    </dgm:pt>
    <dgm:pt modelId="{C44ADBB2-A5E5-470C-A01F-A013A222FD8B}" type="pres">
      <dgm:prSet presAssocID="{1A2310B2-D5C5-413B-9DB9-56374FAEC3B1}" presName="Name0" presStyleCnt="0">
        <dgm:presLayoutVars>
          <dgm:chMax val="7"/>
          <dgm:chPref val="7"/>
          <dgm:dir/>
        </dgm:presLayoutVars>
      </dgm:prSet>
      <dgm:spPr/>
    </dgm:pt>
    <dgm:pt modelId="{6FEB1946-2694-4783-A91E-D2C3577D5B42}" type="pres">
      <dgm:prSet presAssocID="{1A2310B2-D5C5-413B-9DB9-56374FAEC3B1}" presName="Name1" presStyleCnt="0"/>
      <dgm:spPr/>
    </dgm:pt>
    <dgm:pt modelId="{BFFC6E05-50F6-45FC-BCA5-4AFC66D00E75}" type="pres">
      <dgm:prSet presAssocID="{1A2310B2-D5C5-413B-9DB9-56374FAEC3B1}" presName="cycle" presStyleCnt="0"/>
      <dgm:spPr/>
    </dgm:pt>
    <dgm:pt modelId="{A7C2ABF3-E5ED-483B-85E9-64E860C8B9FA}" type="pres">
      <dgm:prSet presAssocID="{1A2310B2-D5C5-413B-9DB9-56374FAEC3B1}" presName="srcNode" presStyleLbl="node1" presStyleIdx="0" presStyleCnt="4"/>
      <dgm:spPr/>
    </dgm:pt>
    <dgm:pt modelId="{2B27DA16-02B6-46BB-906A-A455ED564032}" type="pres">
      <dgm:prSet presAssocID="{1A2310B2-D5C5-413B-9DB9-56374FAEC3B1}" presName="conn" presStyleLbl="parChTrans1D2" presStyleIdx="0" presStyleCnt="1"/>
      <dgm:spPr/>
    </dgm:pt>
    <dgm:pt modelId="{365D4CF2-F6F5-4E4B-AEB4-1A8B052882B7}" type="pres">
      <dgm:prSet presAssocID="{1A2310B2-D5C5-413B-9DB9-56374FAEC3B1}" presName="extraNode" presStyleLbl="node1" presStyleIdx="0" presStyleCnt="4"/>
      <dgm:spPr/>
    </dgm:pt>
    <dgm:pt modelId="{AFEB69D1-B1A8-47FB-AC34-694E15BEF3C7}" type="pres">
      <dgm:prSet presAssocID="{1A2310B2-D5C5-413B-9DB9-56374FAEC3B1}" presName="dstNode" presStyleLbl="node1" presStyleIdx="0" presStyleCnt="4"/>
      <dgm:spPr/>
    </dgm:pt>
    <dgm:pt modelId="{49715383-6F68-4CF8-9CC1-3794CE9DB6F1}" type="pres">
      <dgm:prSet presAssocID="{23B0CC18-3C63-43D4-A152-5A31FFBAC83E}" presName="text_1" presStyleLbl="node1" presStyleIdx="0" presStyleCnt="4">
        <dgm:presLayoutVars>
          <dgm:bulletEnabled val="1"/>
        </dgm:presLayoutVars>
      </dgm:prSet>
      <dgm:spPr/>
    </dgm:pt>
    <dgm:pt modelId="{29AF139D-D50F-4464-99FC-678055556729}" type="pres">
      <dgm:prSet presAssocID="{23B0CC18-3C63-43D4-A152-5A31FFBAC83E}" presName="accent_1" presStyleCnt="0"/>
      <dgm:spPr/>
    </dgm:pt>
    <dgm:pt modelId="{D187108C-60F3-483C-8DBB-6017BB5CB56D}" type="pres">
      <dgm:prSet presAssocID="{23B0CC18-3C63-43D4-A152-5A31FFBAC83E}" presName="accentRepeatNode" presStyleLbl="solidFgAcc1" presStyleIdx="0" presStyleCnt="4"/>
      <dgm:spPr/>
    </dgm:pt>
    <dgm:pt modelId="{71BD5D5E-06B8-4473-A932-BB3AA84A9737}" type="pres">
      <dgm:prSet presAssocID="{F8A539DA-CCDE-4F10-8649-FF33E9A9A2E0}" presName="text_2" presStyleLbl="node1" presStyleIdx="1" presStyleCnt="4">
        <dgm:presLayoutVars>
          <dgm:bulletEnabled val="1"/>
        </dgm:presLayoutVars>
      </dgm:prSet>
      <dgm:spPr/>
    </dgm:pt>
    <dgm:pt modelId="{14D41277-49BA-48BC-984A-F159230C9601}" type="pres">
      <dgm:prSet presAssocID="{F8A539DA-CCDE-4F10-8649-FF33E9A9A2E0}" presName="accent_2" presStyleCnt="0"/>
      <dgm:spPr/>
    </dgm:pt>
    <dgm:pt modelId="{AA3D69E8-7B6D-41C8-AE83-FABDA7042792}" type="pres">
      <dgm:prSet presAssocID="{F8A539DA-CCDE-4F10-8649-FF33E9A9A2E0}" presName="accentRepeatNode" presStyleLbl="solidFgAcc1" presStyleIdx="1" presStyleCnt="4"/>
      <dgm:spPr/>
    </dgm:pt>
    <dgm:pt modelId="{BBB663A2-95CC-4C8D-9FBA-672E08FECD74}" type="pres">
      <dgm:prSet presAssocID="{D3796160-7E8D-406F-9956-08D605DB516D}" presName="text_3" presStyleLbl="node1" presStyleIdx="2" presStyleCnt="4">
        <dgm:presLayoutVars>
          <dgm:bulletEnabled val="1"/>
        </dgm:presLayoutVars>
      </dgm:prSet>
      <dgm:spPr/>
    </dgm:pt>
    <dgm:pt modelId="{103F69ED-8357-43AB-8947-0835ED2EF7EF}" type="pres">
      <dgm:prSet presAssocID="{D3796160-7E8D-406F-9956-08D605DB516D}" presName="accent_3" presStyleCnt="0"/>
      <dgm:spPr/>
    </dgm:pt>
    <dgm:pt modelId="{8D56652E-3140-41FE-AFE0-E0C25B82A60F}" type="pres">
      <dgm:prSet presAssocID="{D3796160-7E8D-406F-9956-08D605DB516D}" presName="accentRepeatNode" presStyleLbl="solidFgAcc1" presStyleIdx="2" presStyleCnt="4"/>
      <dgm:spPr/>
    </dgm:pt>
    <dgm:pt modelId="{4F78A922-17EF-4CBB-973E-BD584946670A}" type="pres">
      <dgm:prSet presAssocID="{61955AF5-2DAC-417A-9127-9BDB6A72314A}" presName="text_4" presStyleLbl="node1" presStyleIdx="3" presStyleCnt="4">
        <dgm:presLayoutVars>
          <dgm:bulletEnabled val="1"/>
        </dgm:presLayoutVars>
      </dgm:prSet>
      <dgm:spPr/>
    </dgm:pt>
    <dgm:pt modelId="{ED4E380F-DF9E-447E-A219-6BF82BC84BDE}" type="pres">
      <dgm:prSet presAssocID="{61955AF5-2DAC-417A-9127-9BDB6A72314A}" presName="accent_4" presStyleCnt="0"/>
      <dgm:spPr/>
    </dgm:pt>
    <dgm:pt modelId="{3DD57D6D-715D-49C9-84E5-787B37109AAF}" type="pres">
      <dgm:prSet presAssocID="{61955AF5-2DAC-417A-9127-9BDB6A72314A}" presName="accentRepeatNode" presStyleLbl="solidFgAcc1" presStyleIdx="3" presStyleCnt="4"/>
      <dgm:spPr/>
    </dgm:pt>
  </dgm:ptLst>
  <dgm:cxnLst>
    <dgm:cxn modelId="{138D0A0A-6516-49A6-8D45-14E3D134C5AD}" type="presOf" srcId="{61955AF5-2DAC-417A-9127-9BDB6A72314A}" destId="{4F78A922-17EF-4CBB-973E-BD584946670A}" srcOrd="0" destOrd="0" presId="urn:microsoft.com/office/officeart/2008/layout/VerticalCurvedList"/>
    <dgm:cxn modelId="{09223416-8AEF-4CF8-9946-1F005B3D1603}" type="presOf" srcId="{D3796160-7E8D-406F-9956-08D605DB516D}" destId="{BBB663A2-95CC-4C8D-9FBA-672E08FECD74}" srcOrd="0" destOrd="0" presId="urn:microsoft.com/office/officeart/2008/layout/VerticalCurvedList"/>
    <dgm:cxn modelId="{E93D2B3D-EA05-45C1-9016-174270AA5E61}" type="presOf" srcId="{23B0CC18-3C63-43D4-A152-5A31FFBAC83E}" destId="{49715383-6F68-4CF8-9CC1-3794CE9DB6F1}" srcOrd="0" destOrd="0" presId="urn:microsoft.com/office/officeart/2008/layout/VerticalCurvedList"/>
    <dgm:cxn modelId="{94D8A640-C54A-4667-91F8-BE11A4D3EE68}" srcId="{1A2310B2-D5C5-413B-9DB9-56374FAEC3B1}" destId="{23B0CC18-3C63-43D4-A152-5A31FFBAC83E}" srcOrd="0" destOrd="0" parTransId="{E6B69956-928A-4D36-B857-E3585E36927A}" sibTransId="{44658516-DA9F-407B-8384-20EB234E0F34}"/>
    <dgm:cxn modelId="{D004005D-7BA1-4F8F-BF82-E5E8D96A891A}" srcId="{1A2310B2-D5C5-413B-9DB9-56374FAEC3B1}" destId="{F8A539DA-CCDE-4F10-8649-FF33E9A9A2E0}" srcOrd="1" destOrd="0" parTransId="{186D41B4-02C2-4097-9DB3-0466E6D8E3BB}" sibTransId="{5A89F227-7AAB-4BA1-B402-7E77967C47F9}"/>
    <dgm:cxn modelId="{9D569C64-1036-4F41-BC96-1241FC67CE6B}" srcId="{1A2310B2-D5C5-413B-9DB9-56374FAEC3B1}" destId="{61955AF5-2DAC-417A-9127-9BDB6A72314A}" srcOrd="3" destOrd="0" parTransId="{9FCF84A7-BC37-4BDA-A7A1-CC80A51733D2}" sibTransId="{B485B8E5-3993-4D9D-A1B8-DAAEAE24B966}"/>
    <dgm:cxn modelId="{197CCB80-1AA0-46C2-98D4-4548E4D1D363}" type="presOf" srcId="{F8A539DA-CCDE-4F10-8649-FF33E9A9A2E0}" destId="{71BD5D5E-06B8-4473-A932-BB3AA84A9737}" srcOrd="0" destOrd="0" presId="urn:microsoft.com/office/officeart/2008/layout/VerticalCurvedList"/>
    <dgm:cxn modelId="{6A98208A-AE30-4CA9-AB88-AC6BF7AC9609}" srcId="{1A2310B2-D5C5-413B-9DB9-56374FAEC3B1}" destId="{D3796160-7E8D-406F-9956-08D605DB516D}" srcOrd="2" destOrd="0" parTransId="{7517CAB8-0405-4E94-A5B6-709BEE494A19}" sibTransId="{BB585292-F602-4407-BFD1-94E5D068A52E}"/>
    <dgm:cxn modelId="{18D8ACC6-C18D-4C1A-B6F4-45759018E28E}" type="presOf" srcId="{44658516-DA9F-407B-8384-20EB234E0F34}" destId="{2B27DA16-02B6-46BB-906A-A455ED564032}" srcOrd="0" destOrd="0" presId="urn:microsoft.com/office/officeart/2008/layout/VerticalCurvedList"/>
    <dgm:cxn modelId="{F1CCAADB-84E4-4698-9895-4731F4941552}" type="presOf" srcId="{1A2310B2-D5C5-413B-9DB9-56374FAEC3B1}" destId="{C44ADBB2-A5E5-470C-A01F-A013A222FD8B}" srcOrd="0" destOrd="0" presId="urn:microsoft.com/office/officeart/2008/layout/VerticalCurvedList"/>
    <dgm:cxn modelId="{3D8EEF1D-E434-48BB-96F3-BF797F6E8BAB}" type="presParOf" srcId="{C44ADBB2-A5E5-470C-A01F-A013A222FD8B}" destId="{6FEB1946-2694-4783-A91E-D2C3577D5B42}" srcOrd="0" destOrd="0" presId="urn:microsoft.com/office/officeart/2008/layout/VerticalCurvedList"/>
    <dgm:cxn modelId="{DA14BB93-23F2-47DD-8C39-2A828959C20F}" type="presParOf" srcId="{6FEB1946-2694-4783-A91E-D2C3577D5B42}" destId="{BFFC6E05-50F6-45FC-BCA5-4AFC66D00E75}" srcOrd="0" destOrd="0" presId="urn:microsoft.com/office/officeart/2008/layout/VerticalCurvedList"/>
    <dgm:cxn modelId="{EC9E2E7D-23FD-4861-B731-C7A7C535000E}" type="presParOf" srcId="{BFFC6E05-50F6-45FC-BCA5-4AFC66D00E75}" destId="{A7C2ABF3-E5ED-483B-85E9-64E860C8B9FA}" srcOrd="0" destOrd="0" presId="urn:microsoft.com/office/officeart/2008/layout/VerticalCurvedList"/>
    <dgm:cxn modelId="{AF387E87-B008-4A81-8584-CCE3726C8CD8}" type="presParOf" srcId="{BFFC6E05-50F6-45FC-BCA5-4AFC66D00E75}" destId="{2B27DA16-02B6-46BB-906A-A455ED564032}" srcOrd="1" destOrd="0" presId="urn:microsoft.com/office/officeart/2008/layout/VerticalCurvedList"/>
    <dgm:cxn modelId="{18C40642-B037-4261-8345-9FDD326D4955}" type="presParOf" srcId="{BFFC6E05-50F6-45FC-BCA5-4AFC66D00E75}" destId="{365D4CF2-F6F5-4E4B-AEB4-1A8B052882B7}" srcOrd="2" destOrd="0" presId="urn:microsoft.com/office/officeart/2008/layout/VerticalCurvedList"/>
    <dgm:cxn modelId="{3A9D4618-90C5-48D5-BF9F-0F04A0A305DF}" type="presParOf" srcId="{BFFC6E05-50F6-45FC-BCA5-4AFC66D00E75}" destId="{AFEB69D1-B1A8-47FB-AC34-694E15BEF3C7}" srcOrd="3" destOrd="0" presId="urn:microsoft.com/office/officeart/2008/layout/VerticalCurvedList"/>
    <dgm:cxn modelId="{A2013400-D38C-4043-8751-9DB38F69A87F}" type="presParOf" srcId="{6FEB1946-2694-4783-A91E-D2C3577D5B42}" destId="{49715383-6F68-4CF8-9CC1-3794CE9DB6F1}" srcOrd="1" destOrd="0" presId="urn:microsoft.com/office/officeart/2008/layout/VerticalCurvedList"/>
    <dgm:cxn modelId="{B00CD7A2-8311-494F-94C3-DA0F627C547A}" type="presParOf" srcId="{6FEB1946-2694-4783-A91E-D2C3577D5B42}" destId="{29AF139D-D50F-4464-99FC-678055556729}" srcOrd="2" destOrd="0" presId="urn:microsoft.com/office/officeart/2008/layout/VerticalCurvedList"/>
    <dgm:cxn modelId="{A4815DF7-B1BB-4940-B31C-AD81727A57CC}" type="presParOf" srcId="{29AF139D-D50F-4464-99FC-678055556729}" destId="{D187108C-60F3-483C-8DBB-6017BB5CB56D}" srcOrd="0" destOrd="0" presId="urn:microsoft.com/office/officeart/2008/layout/VerticalCurvedList"/>
    <dgm:cxn modelId="{E42020D7-52BB-45BD-8203-52AFA904DEEF}" type="presParOf" srcId="{6FEB1946-2694-4783-A91E-D2C3577D5B42}" destId="{71BD5D5E-06B8-4473-A932-BB3AA84A9737}" srcOrd="3" destOrd="0" presId="urn:microsoft.com/office/officeart/2008/layout/VerticalCurvedList"/>
    <dgm:cxn modelId="{14329156-3E46-4441-BEDF-879136C4E238}" type="presParOf" srcId="{6FEB1946-2694-4783-A91E-D2C3577D5B42}" destId="{14D41277-49BA-48BC-984A-F159230C9601}" srcOrd="4" destOrd="0" presId="urn:microsoft.com/office/officeart/2008/layout/VerticalCurvedList"/>
    <dgm:cxn modelId="{90F9FED9-E8B9-4984-B250-1E14AF6188DA}" type="presParOf" srcId="{14D41277-49BA-48BC-984A-F159230C9601}" destId="{AA3D69E8-7B6D-41C8-AE83-FABDA7042792}" srcOrd="0" destOrd="0" presId="urn:microsoft.com/office/officeart/2008/layout/VerticalCurvedList"/>
    <dgm:cxn modelId="{6FB99346-81F4-4042-8422-B935EB97D9D4}" type="presParOf" srcId="{6FEB1946-2694-4783-A91E-D2C3577D5B42}" destId="{BBB663A2-95CC-4C8D-9FBA-672E08FECD74}" srcOrd="5" destOrd="0" presId="urn:microsoft.com/office/officeart/2008/layout/VerticalCurvedList"/>
    <dgm:cxn modelId="{ADB412B8-AC91-4C05-9910-32B60CE8E58F}" type="presParOf" srcId="{6FEB1946-2694-4783-A91E-D2C3577D5B42}" destId="{103F69ED-8357-43AB-8947-0835ED2EF7EF}" srcOrd="6" destOrd="0" presId="urn:microsoft.com/office/officeart/2008/layout/VerticalCurvedList"/>
    <dgm:cxn modelId="{D5801A13-E6EF-46A8-B186-767C7360009A}" type="presParOf" srcId="{103F69ED-8357-43AB-8947-0835ED2EF7EF}" destId="{8D56652E-3140-41FE-AFE0-E0C25B82A60F}" srcOrd="0" destOrd="0" presId="urn:microsoft.com/office/officeart/2008/layout/VerticalCurvedList"/>
    <dgm:cxn modelId="{08D1F796-DB47-4959-870C-1ACF4FC3C62B}" type="presParOf" srcId="{6FEB1946-2694-4783-A91E-D2C3577D5B42}" destId="{4F78A922-17EF-4CBB-973E-BD584946670A}" srcOrd="7" destOrd="0" presId="urn:microsoft.com/office/officeart/2008/layout/VerticalCurvedList"/>
    <dgm:cxn modelId="{E047AF8D-537B-4555-9150-94927B044096}" type="presParOf" srcId="{6FEB1946-2694-4783-A91E-D2C3577D5B42}" destId="{ED4E380F-DF9E-447E-A219-6BF82BC84BDE}" srcOrd="8" destOrd="0" presId="urn:microsoft.com/office/officeart/2008/layout/VerticalCurvedList"/>
    <dgm:cxn modelId="{517C1A8F-DCB8-4F20-9C37-E05347020118}" type="presParOf" srcId="{ED4E380F-DF9E-447E-A219-6BF82BC84BDE}" destId="{3DD57D6D-715D-49C9-84E5-787B37109A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0000"/>
              </a:solidFill>
            </a:rPr>
            <a:t>ÚSTAVA A ÚSTAVNÍ ZÁKONY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ZÁKONY A ZÁKONNÁ OPATŘENÍ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NAŘÍZENÍ VLÁDY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VYHLÁŠKY MINISTERSTEV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OBECNĚ ZÁVAZNÉ VYHLÁŠKY/NAŘÍZENÍ OBCÍ A KRAJŮ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163238" y="3312160"/>
        <a:ext cx="4320601" cy="828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07FE0-0CDD-4A9D-9380-AB8C8D94A7E5}">
      <dsp:nvSpPr>
        <dsp:cNvPr id="0" name=""/>
        <dsp:cNvSpPr/>
      </dsp:nvSpPr>
      <dsp:spPr>
        <a:xfrm>
          <a:off x="0" y="461516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AC8B2-D7EB-416A-BE45-DC7092AD25C2}">
      <dsp:nvSpPr>
        <dsp:cNvPr id="0" name=""/>
        <dsp:cNvSpPr/>
      </dsp:nvSpPr>
      <dsp:spPr>
        <a:xfrm>
          <a:off x="537606" y="62996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stát</a:t>
          </a:r>
        </a:p>
      </dsp:txBody>
      <dsp:txXfrm>
        <a:off x="576514" y="101904"/>
        <a:ext cx="7448680" cy="719224"/>
      </dsp:txXfrm>
    </dsp:sp>
    <dsp:sp modelId="{A7ACCFDD-2F49-4E54-ADB0-4573DA1A1E00}">
      <dsp:nvSpPr>
        <dsp:cNvPr id="0" name=""/>
        <dsp:cNvSpPr/>
      </dsp:nvSpPr>
      <dsp:spPr>
        <a:xfrm>
          <a:off x="0" y="1686236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19027-495B-4756-A6B3-054929F0402D}">
      <dsp:nvSpPr>
        <dsp:cNvPr id="0" name=""/>
        <dsp:cNvSpPr/>
      </dsp:nvSpPr>
      <dsp:spPr>
        <a:xfrm>
          <a:off x="537606" y="1287716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mezinárodní organizace</a:t>
          </a:r>
        </a:p>
      </dsp:txBody>
      <dsp:txXfrm>
        <a:off x="576514" y="1326624"/>
        <a:ext cx="7448680" cy="719224"/>
      </dsp:txXfrm>
    </dsp:sp>
    <dsp:sp modelId="{9593FA66-82F1-4622-BC93-B4A4DFEDEAA3}">
      <dsp:nvSpPr>
        <dsp:cNvPr id="0" name=""/>
        <dsp:cNvSpPr/>
      </dsp:nvSpPr>
      <dsp:spPr>
        <a:xfrm>
          <a:off x="0" y="2910957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5CCFB-63AD-4EB8-A83D-4E3B464774DB}">
      <dsp:nvSpPr>
        <dsp:cNvPr id="0" name=""/>
        <dsp:cNvSpPr/>
      </dsp:nvSpPr>
      <dsp:spPr>
        <a:xfrm>
          <a:off x="537606" y="2512437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jednotlivec?</a:t>
          </a:r>
        </a:p>
      </dsp:txBody>
      <dsp:txXfrm>
        <a:off x="576514" y="2551345"/>
        <a:ext cx="7448680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0895-A40F-421B-ABA3-E12548B2FBBF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3E2D2-5712-4A12-B7D6-7CD2DF03AF36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území</a:t>
          </a:r>
        </a:p>
      </dsp:txBody>
      <dsp:txXfrm>
        <a:off x="468587" y="318298"/>
        <a:ext cx="10227160" cy="636928"/>
      </dsp:txXfrm>
    </dsp:sp>
    <dsp:sp modelId="{5F4DF88E-5B78-4CBE-9131-84BF033DE4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1E82E-6915-4C73-87DD-8DD6B4D4C17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obyvatelstvo</a:t>
          </a:r>
        </a:p>
      </dsp:txBody>
      <dsp:txXfrm>
        <a:off x="833752" y="1273856"/>
        <a:ext cx="9861995" cy="636928"/>
      </dsp:txXfrm>
    </dsp:sp>
    <dsp:sp modelId="{FBA2E398-324D-452F-BAB4-92762CFAA9C4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E934-1891-42E4-A3C0-D42D65F9CAF7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státní moc</a:t>
          </a:r>
        </a:p>
      </dsp:txBody>
      <dsp:txXfrm>
        <a:off x="833752" y="2229414"/>
        <a:ext cx="9861995" cy="636928"/>
      </dsp:txXfrm>
    </dsp:sp>
    <dsp:sp modelId="{DD5993E8-871D-4258-9EE8-70DDE7479DF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1B9A-58E0-408E-9F50-7C0F0B4DE909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způsobilost vstupovat do MV</a:t>
          </a:r>
        </a:p>
      </dsp:txBody>
      <dsp:txXfrm>
        <a:off x="468587" y="3184973"/>
        <a:ext cx="10227160" cy="636928"/>
      </dsp:txXfrm>
    </dsp:sp>
    <dsp:sp modelId="{4B717F5C-39A1-441B-BD98-88E4EB5A0F5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325D7-5919-42FE-9A16-BCF5E3A5701F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93FA8-9E2E-46E2-B8E5-58CB89A2B929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prezidentské</a:t>
          </a:r>
        </a:p>
      </dsp:txBody>
      <dsp:txXfrm>
        <a:off x="582278" y="89231"/>
        <a:ext cx="7437152" cy="825776"/>
      </dsp:txXfrm>
    </dsp:sp>
    <dsp:sp modelId="{8DC7E990-FB65-441A-8723-C40D6A71F830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9F9C2-5C1A-4F9F-8AD1-5A6E558BB43B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vládní</a:t>
          </a:r>
        </a:p>
      </dsp:txBody>
      <dsp:txXfrm>
        <a:off x="582278" y="1495391"/>
        <a:ext cx="7437152" cy="825776"/>
      </dsp:txXfrm>
    </dsp:sp>
    <dsp:sp modelId="{9973C3BC-912B-4D58-80E3-EFE5345D8E19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34C7-0D66-4F62-9C0A-F2E3D1C991AC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resortní </a:t>
          </a:r>
        </a:p>
      </dsp:txBody>
      <dsp:txXfrm>
        <a:off x="582278" y="2901552"/>
        <a:ext cx="7437152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DA16-02B6-46BB-906A-A455ED564032}">
      <dsp:nvSpPr>
        <dsp:cNvPr id="0" name=""/>
        <dsp:cNvSpPr/>
      </dsp:nvSpPr>
      <dsp:spPr>
        <a:xfrm>
          <a:off x="-3802617" y="-584045"/>
          <a:ext cx="4532311" cy="4532311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15383-6F68-4CF8-9CC1-3794CE9DB6F1}">
      <dsp:nvSpPr>
        <dsp:cNvPr id="0" name=""/>
        <dsp:cNvSpPr/>
      </dsp:nvSpPr>
      <dsp:spPr>
        <a:xfrm>
          <a:off x="382448" y="258641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1. Konzultace</a:t>
          </a:r>
        </a:p>
      </dsp:txBody>
      <dsp:txXfrm>
        <a:off x="382448" y="258641"/>
        <a:ext cx="4728555" cy="517551"/>
      </dsp:txXfrm>
    </dsp:sp>
    <dsp:sp modelId="{D187108C-60F3-483C-8DBB-6017BB5CB56D}">
      <dsp:nvSpPr>
        <dsp:cNvPr id="0" name=""/>
        <dsp:cNvSpPr/>
      </dsp:nvSpPr>
      <dsp:spPr>
        <a:xfrm>
          <a:off x="58979" y="193947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D5D5E-06B8-4473-A932-BB3AA84A9737}">
      <dsp:nvSpPr>
        <dsp:cNvPr id="0" name=""/>
        <dsp:cNvSpPr/>
      </dsp:nvSpPr>
      <dsp:spPr>
        <a:xfrm>
          <a:off x="679173" y="1035103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2. Skupina odborníků (Panel)</a:t>
          </a:r>
        </a:p>
      </dsp:txBody>
      <dsp:txXfrm>
        <a:off x="679173" y="1035103"/>
        <a:ext cx="4431831" cy="517551"/>
      </dsp:txXfrm>
    </dsp:sp>
    <dsp:sp modelId="{AA3D69E8-7B6D-41C8-AE83-FABDA7042792}">
      <dsp:nvSpPr>
        <dsp:cNvPr id="0" name=""/>
        <dsp:cNvSpPr/>
      </dsp:nvSpPr>
      <dsp:spPr>
        <a:xfrm>
          <a:off x="355703" y="970409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B663A2-95CC-4C8D-9FBA-672E08FECD74}">
      <dsp:nvSpPr>
        <dsp:cNvPr id="0" name=""/>
        <dsp:cNvSpPr/>
      </dsp:nvSpPr>
      <dsp:spPr>
        <a:xfrm>
          <a:off x="679173" y="1811565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3. Stálý odvolací orgán</a:t>
          </a:r>
        </a:p>
      </dsp:txBody>
      <dsp:txXfrm>
        <a:off x="679173" y="1811565"/>
        <a:ext cx="4431831" cy="517551"/>
      </dsp:txXfrm>
    </dsp:sp>
    <dsp:sp modelId="{8D56652E-3140-41FE-AFE0-E0C25B82A60F}">
      <dsp:nvSpPr>
        <dsp:cNvPr id="0" name=""/>
        <dsp:cNvSpPr/>
      </dsp:nvSpPr>
      <dsp:spPr>
        <a:xfrm>
          <a:off x="355703" y="1746871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78A922-17EF-4CBB-973E-BD584946670A}">
      <dsp:nvSpPr>
        <dsp:cNvPr id="0" name=""/>
        <dsp:cNvSpPr/>
      </dsp:nvSpPr>
      <dsp:spPr>
        <a:xfrm>
          <a:off x="382448" y="2588027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4. Realizace závěrů a doporučení</a:t>
          </a:r>
        </a:p>
      </dsp:txBody>
      <dsp:txXfrm>
        <a:off x="382448" y="2588027"/>
        <a:ext cx="4728555" cy="517551"/>
      </dsp:txXfrm>
    </dsp:sp>
    <dsp:sp modelId="{3DD57D6D-715D-49C9-84E5-787B37109AAF}">
      <dsp:nvSpPr>
        <dsp:cNvPr id="0" name=""/>
        <dsp:cNvSpPr/>
      </dsp:nvSpPr>
      <dsp:spPr>
        <a:xfrm>
          <a:off x="58979" y="2523333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6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Mezinárodní vztahy – část 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Konzultace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2023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6D50D-20DC-468E-84B4-3DB55E03AF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AC0022-E4F5-4C9D-9684-AF7C7DE26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55CED1-1618-4E33-894B-D03F66F0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Terminologická poznámka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E24AFF-7C86-4A04-BE46-670606DF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Mezinárodní organizace (EU, NATO, OSN, WTO, …) má: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smluvní státy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členské státy</a:t>
            </a:r>
          </a:p>
          <a:p>
            <a:pPr marL="586350" indent="-514350">
              <a:buFont typeface="+mj-lt"/>
              <a:buAutoNum type="alphaLcParenR"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Mezinárodní smlouva má: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smluvní státy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členské státy</a:t>
            </a:r>
          </a:p>
        </p:txBody>
      </p:sp>
      <p:pic>
        <p:nvPicPr>
          <p:cNvPr id="1028" name="Picture 4" descr="Bludišťák zlatý 30cm 0m+ - Jaromír Soukup Shop">
            <a:extLst>
              <a:ext uri="{FF2B5EF4-FFF2-40B4-BE49-F238E27FC236}">
                <a16:creationId xmlns:a16="http://schemas.microsoft.com/office/drawing/2014/main" id="{3F5BFB8C-73DD-4F86-B63B-9FB8EE31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55" y="2662576"/>
            <a:ext cx="4234353" cy="28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CD3BD5-D726-4173-B2AA-1B1B74EB1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A30EC-6359-45B2-BC3F-71900AB0B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27C6A51-080A-497D-96DB-BDFFEADE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mezinárodních vztazích</a:t>
            </a:r>
          </a:p>
        </p:txBody>
      </p:sp>
    </p:spTree>
    <p:extLst>
      <p:ext uri="{BB962C8B-B14F-4D97-AF65-F5344CB8AC3E}">
        <p14:creationId xmlns:p14="http://schemas.microsoft.com/office/powerpoint/2010/main" val="274172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5E0198-595A-4FE5-B776-C1FE6F8A4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A2C200-3117-4EE2-9926-207DBB0EB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DB1D29-65CF-4202-96C1-A8EED04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jeho pojmové znaky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D92A908-27A3-4D8F-966E-2D29ED821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760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07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CDB8D6-AC46-444E-8A54-41846EC53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335F83-1FEA-41A1-AC08-6E6725A56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97379-BB18-48D1-888D-32E39834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B83E5B-FAA4-43BA-B464-026ED18F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46953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trojrozměrný prostor</a:t>
            </a:r>
          </a:p>
          <a:p>
            <a:pPr lvl="1"/>
            <a:r>
              <a:rPr lang="cs-CZ" dirty="0"/>
              <a:t>povrch (pevnina vč. vnitřních vodních ploch)</a:t>
            </a:r>
          </a:p>
          <a:p>
            <a:pPr lvl="1"/>
            <a:r>
              <a:rPr lang="cs-CZ" dirty="0"/>
              <a:t>území pod povrchem (geologický podklad) </a:t>
            </a:r>
          </a:p>
          <a:p>
            <a:pPr lvl="1"/>
            <a:r>
              <a:rPr lang="cs-CZ" dirty="0"/>
              <a:t>území nad povrchem a pobřežním mořem (vzdušný prostor)</a:t>
            </a:r>
          </a:p>
          <a:p>
            <a:r>
              <a:rPr lang="cs-CZ" dirty="0"/>
              <a:t>moře</a:t>
            </a:r>
          </a:p>
          <a:p>
            <a:pPr lvl="1"/>
            <a:r>
              <a:rPr lang="cs-CZ" dirty="0"/>
              <a:t>pobřežní vody – st. území ano</a:t>
            </a:r>
          </a:p>
          <a:p>
            <a:pPr lvl="1"/>
            <a:r>
              <a:rPr lang="cs-CZ" dirty="0"/>
              <a:t>přilehlá zóna – státní území ne</a:t>
            </a:r>
          </a:p>
          <a:p>
            <a:pPr lvl="1"/>
            <a:r>
              <a:rPr lang="cs-CZ" dirty="0"/>
              <a:t>výlučná ekonomická zóna</a:t>
            </a:r>
          </a:p>
          <a:p>
            <a:pPr lvl="1"/>
            <a:r>
              <a:rPr lang="cs-CZ" dirty="0"/>
              <a:t>volné (otevřené) moře</a:t>
            </a:r>
          </a:p>
          <a:p>
            <a:pPr lvl="1"/>
            <a:r>
              <a:rPr lang="cs-CZ" dirty="0"/>
              <a:t>zvláštní pravidla pro souostroví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7FA9D4E-DC34-47CE-AD03-AE6A31642FBD}"/>
              </a:ext>
            </a:extLst>
          </p:cNvPr>
          <p:cNvSpPr/>
          <p:nvPr/>
        </p:nvSpPr>
        <p:spPr bwMode="auto">
          <a:xfrm>
            <a:off x="8066068" y="1866489"/>
            <a:ext cx="3176694" cy="15493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1 sekce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jaké výšky, resp.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d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jaké hloub</a:t>
            </a: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ky?</a:t>
            </a:r>
            <a:endParaRPr kumimoji="0" lang="cs-CZ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Rusové opět aktivovali 3 tajemné družice – VTM.cz">
            <a:extLst>
              <a:ext uri="{FF2B5EF4-FFF2-40B4-BE49-F238E27FC236}">
                <a16:creationId xmlns:a16="http://schemas.microsoft.com/office/drawing/2014/main" id="{C9B1BB82-0F78-42E8-B36A-6865B3D9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3487"/>
            <a:ext cx="2402732" cy="12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o owns the sea? - Quora">
            <a:extLst>
              <a:ext uri="{FF2B5EF4-FFF2-40B4-BE49-F238E27FC236}">
                <a16:creationId xmlns:a16="http://schemas.microsoft.com/office/drawing/2014/main" id="{8AA9D18E-276F-4139-8E8F-193F13D2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12" y="3613875"/>
            <a:ext cx="5734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9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B96334-D8DF-42F5-B705-6E4ECE290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6AF37-615A-4D83-90F4-3AB05BC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B8A133-828F-45A2-91A1-5176A88B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území státu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70450B-DF7C-4270-8890-5698E5E8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28664" cy="293675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enklávy  </a:t>
            </a:r>
          </a:p>
          <a:p>
            <a:r>
              <a:rPr lang="cs-CZ" sz="2400" dirty="0" err="1"/>
              <a:t>poloenklávy</a:t>
            </a:r>
            <a:endParaRPr lang="cs-CZ" sz="2400" dirty="0"/>
          </a:p>
          <a:p>
            <a:r>
              <a:rPr lang="cs-CZ" sz="2400" dirty="0"/>
              <a:t>lodě a letadla plující pod vlajkou ČR (registrace)</a:t>
            </a:r>
          </a:p>
          <a:p>
            <a:r>
              <a:rPr lang="cs-CZ" sz="2400" dirty="0"/>
              <a:t>diplomatické a konzulární mise</a:t>
            </a:r>
          </a:p>
          <a:p>
            <a:r>
              <a:rPr lang="cs-CZ" sz="2400" dirty="0"/>
              <a:t>zajímavosti</a:t>
            </a:r>
            <a:endParaRPr lang="en-US" sz="2400" dirty="0"/>
          </a:p>
        </p:txBody>
      </p:sp>
      <p:pic>
        <p:nvPicPr>
          <p:cNvPr id="2052" name="Picture 4" descr="vlajka Vatikánu">
            <a:extLst>
              <a:ext uri="{FF2B5EF4-FFF2-40B4-BE49-F238E27FC236}">
                <a16:creationId xmlns:a16="http://schemas.microsoft.com/office/drawing/2014/main" id="{BA0D70FA-11A0-4E6B-81EB-EDEBCBA1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83" y="1494014"/>
            <a:ext cx="954121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ajka San Marina">
            <a:extLst>
              <a:ext uri="{FF2B5EF4-FFF2-40B4-BE49-F238E27FC236}">
                <a16:creationId xmlns:a16="http://schemas.microsoft.com/office/drawing/2014/main" id="{E06E8484-282F-4559-B939-1114C4BA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1" y="1485502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lajka Lesotha">
            <a:extLst>
              <a:ext uri="{FF2B5EF4-FFF2-40B4-BE49-F238E27FC236}">
                <a16:creationId xmlns:a16="http://schemas.microsoft.com/office/drawing/2014/main" id="{1B547C5F-5762-42CD-8AA2-7C6BA2D2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38" y="1494014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uzeum J. A. Komenského v Naardenu – Wikipedie">
            <a:extLst>
              <a:ext uri="{FF2B5EF4-FFF2-40B4-BE49-F238E27FC236}">
                <a16:creationId xmlns:a16="http://schemas.microsoft.com/office/drawing/2014/main" id="{92C3AA4D-2D7E-437E-8BF4-601B381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81" y="1366590"/>
            <a:ext cx="3501619" cy="45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89FB9D-39B9-4AB7-AC30-4A5C99717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10BE2-3EAC-4993-85F7-D525BB869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9B84FF-6A60-4278-A46C-65FEABE7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Přístavní území ČR Hamburk (</a:t>
            </a:r>
            <a:r>
              <a:rPr lang="cs-CZ" dirty="0" err="1"/>
              <a:t>ot</a:t>
            </a:r>
            <a:r>
              <a:rPr lang="cs-CZ" dirty="0"/>
              <a:t>. č. 2) </a:t>
            </a:r>
            <a:endParaRPr lang="en-US" dirty="0"/>
          </a:p>
        </p:txBody>
      </p:sp>
      <p:pic>
        <p:nvPicPr>
          <p:cNvPr id="3074" name="Picture 2" descr="Přístavní území ČR v Hamburku">
            <a:extLst>
              <a:ext uri="{FF2B5EF4-FFF2-40B4-BE49-F238E27FC236}">
                <a16:creationId xmlns:a16="http://schemas.microsoft.com/office/drawing/2014/main" id="{224E552A-3519-4BD2-9146-6347FFD49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6" y="1783182"/>
            <a:ext cx="5715798" cy="3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02AE85-8770-4350-B673-FF5E986FAC39}"/>
              </a:ext>
            </a:extLst>
          </p:cNvPr>
          <p:cNvSpPr txBox="1"/>
          <p:nvPr/>
        </p:nvSpPr>
        <p:spPr>
          <a:xfrm>
            <a:off x="817276" y="5647589"/>
            <a:ext cx="107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en-US" dirty="0"/>
              <a:t>https://www.rvccr.cz/pristavy-a-sluzby/pristavni-uzemi-cr-v-hamburku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D5AB13-9C20-40B6-8DEC-6C7132DA8DE3}"/>
              </a:ext>
            </a:extLst>
          </p:cNvPr>
          <p:cNvSpPr txBox="1"/>
          <p:nvPr/>
        </p:nvSpPr>
        <p:spPr>
          <a:xfrm>
            <a:off x="7344382" y="1997839"/>
            <a:ext cx="42260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přístavech hamburském a štětínském pronajme Německo státu československému na období 99 let prostory, které budou podřízeny obecnému řádu o svobodných pásmech a určeny pro přímý průvoz zboží pocházejícího z tohoto státu anebo určeného do něho (čl. 363 Versaillské smlouvy)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2281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89989-7675-43D0-AF23-82DA486B4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57DDC-5DA1-4FE7-8C6C-A370668B0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6106D-C4F1-4C1B-A7E5-FEFE9228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hranice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ED3D5-0AC5-49CE-A0C1-4CA52007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93878"/>
            <a:ext cx="6342281" cy="22866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linie oddělující jeden suverénní stát od jiného státu či od volného moře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demarkace</a:t>
            </a:r>
            <a:r>
              <a:rPr lang="cs-CZ" sz="2400" dirty="0"/>
              <a:t> – v terénu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delimitace</a:t>
            </a:r>
            <a:r>
              <a:rPr lang="cs-CZ" sz="2400" dirty="0"/>
              <a:t> – na mapách 		                        	</a:t>
            </a:r>
            <a:r>
              <a:rPr lang="cs-CZ" dirty="0"/>
              <a:t>						</a:t>
            </a:r>
            <a:endParaRPr lang="en-US" dirty="0"/>
          </a:p>
        </p:txBody>
      </p:sp>
      <p:pic>
        <p:nvPicPr>
          <p:cNvPr id="4098" name="Picture 2" descr="The Slash: 20-Foot Clearing Stretches 5,525 Miles Across World's Longest  Border - 99% Invisible">
            <a:extLst>
              <a:ext uri="{FF2B5EF4-FFF2-40B4-BE49-F238E27FC236}">
                <a16:creationId xmlns:a16="http://schemas.microsoft.com/office/drawing/2014/main" id="{EAF7942E-5C2C-464D-969F-27C3752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191311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Česko, Polsko a Německo na jednom místě. Vítejte na trojmezí! | Cestovinky">
            <a:extLst>
              <a:ext uri="{FF2B5EF4-FFF2-40B4-BE49-F238E27FC236}">
                <a16:creationId xmlns:a16="http://schemas.microsoft.com/office/drawing/2014/main" id="{6D5B0C89-63DF-4F41-823B-318DB488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2860287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57EFD406-7BEE-4DB6-A432-D405DD124736}"/>
              </a:ext>
            </a:extLst>
          </p:cNvPr>
          <p:cNvSpPr/>
          <p:nvPr/>
        </p:nvSpPr>
        <p:spPr bwMode="auto">
          <a:xfrm>
            <a:off x="720000" y="3778696"/>
            <a:ext cx="5116749" cy="14645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3 sekce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Kdy se v českých dějinách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měnily státní hranice?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DE1433-85D0-45E3-B8A9-E13C75D7B0AD}"/>
              </a:ext>
            </a:extLst>
          </p:cNvPr>
          <p:cNvSpPr txBox="1"/>
          <p:nvPr/>
        </p:nvSpPr>
        <p:spPr>
          <a:xfrm>
            <a:off x="2980445" y="5341417"/>
            <a:ext cx="408561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effectLst/>
                <a:latin typeface="Helvetica Neue"/>
              </a:rPr>
              <a:t>Území České republiky tvoří nedílný celek, jehož státní hranice mohou být měněny jen ústavním zákonem (čl. 11 Ústavy ČR)</a:t>
            </a:r>
            <a:endParaRPr lang="en-US" sz="2000" i="1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6A63338-60D5-4242-9482-931C459E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14" y="5473631"/>
            <a:ext cx="1988586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F1C82A-7255-40ED-9A68-AC9DA6FCE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8610-E31F-489E-8CBD-95EFD04C31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AAA92F-39FB-4C75-AD0F-85420CDA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a zánik států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058D5D-16C1-4617-B080-DB71BAB8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rozdělení </a:t>
            </a:r>
          </a:p>
          <a:p>
            <a:r>
              <a:rPr lang="cs-CZ" sz="2400" dirty="0"/>
              <a:t>sloučení </a:t>
            </a:r>
          </a:p>
          <a:p>
            <a:r>
              <a:rPr lang="cs-CZ" sz="2400" dirty="0"/>
              <a:t>prvotní okupace</a:t>
            </a:r>
          </a:p>
          <a:p>
            <a:r>
              <a:rPr lang="cs-CZ" sz="2400" dirty="0"/>
              <a:t>akcese, akrescence </a:t>
            </a:r>
          </a:p>
          <a:p>
            <a:r>
              <a:rPr lang="cs-CZ" sz="2400" dirty="0"/>
              <a:t>cese, secese</a:t>
            </a:r>
          </a:p>
          <a:p>
            <a:r>
              <a:rPr lang="cs-CZ" sz="2400" dirty="0"/>
              <a:t>adjudikace</a:t>
            </a:r>
          </a:p>
          <a:p>
            <a:r>
              <a:rPr lang="cs-CZ" sz="2400" dirty="0"/>
              <a:t>anexe, okupace (právně nezajímavá)</a:t>
            </a:r>
          </a:p>
          <a:p>
            <a:endParaRPr lang="en-US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2F40162-D7B5-4C78-90A1-62405BC6F3B4}"/>
              </a:ext>
            </a:extLst>
          </p:cNvPr>
          <p:cNvSpPr/>
          <p:nvPr/>
        </p:nvSpPr>
        <p:spPr bwMode="auto">
          <a:xfrm>
            <a:off x="4873710" y="2377913"/>
            <a:ext cx="5116749" cy="17218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4 sekce 1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Jaké znáte způsoby vzniku (zániku) států? 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Demonstrujte na českém území 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dějinách 20. století. </a:t>
            </a:r>
          </a:p>
        </p:txBody>
      </p:sp>
    </p:spTree>
    <p:extLst>
      <p:ext uri="{BB962C8B-B14F-4D97-AF65-F5344CB8AC3E}">
        <p14:creationId xmlns:p14="http://schemas.microsoft.com/office/powerpoint/2010/main" val="129674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A4766-E454-43D3-A08F-F1334EB04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86EE1-6BA1-4CCF-A342-83EC4DF37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CD668-B3ED-43D5-B1FC-7756A072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znaky státu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431424-273F-441D-A9F2-A253E2C77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920000" cy="370684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obyvatelstvo</a:t>
            </a:r>
          </a:p>
          <a:p>
            <a:pPr lvl="1"/>
            <a:r>
              <a:rPr lang="cs-CZ" dirty="0"/>
              <a:t>usazené, organizované</a:t>
            </a:r>
          </a:p>
          <a:p>
            <a:pPr lvl="1"/>
            <a:r>
              <a:rPr lang="cs-CZ" dirty="0"/>
              <a:t>nezáleží na státním občanství či počtu národů</a:t>
            </a:r>
          </a:p>
          <a:p>
            <a:r>
              <a:rPr lang="cs-CZ" dirty="0">
                <a:solidFill>
                  <a:schemeClr val="tx2"/>
                </a:solidFill>
              </a:rPr>
              <a:t>státní moc</a:t>
            </a:r>
          </a:p>
          <a:p>
            <a:pPr lvl="1"/>
            <a:r>
              <a:rPr lang="cs-CZ" dirty="0"/>
              <a:t>nezávislá na jiné moci</a:t>
            </a:r>
          </a:p>
          <a:p>
            <a:pPr lvl="1"/>
            <a:r>
              <a:rPr lang="cs-CZ" dirty="0"/>
              <a:t>organizovaná veřejná moc</a:t>
            </a:r>
          </a:p>
          <a:p>
            <a:r>
              <a:rPr lang="cs-CZ" dirty="0">
                <a:solidFill>
                  <a:schemeClr val="tx2"/>
                </a:solidFill>
              </a:rPr>
              <a:t>způsobilost vstupovat do mezinárodních vztahů</a:t>
            </a:r>
          </a:p>
          <a:p>
            <a:pPr lvl="1"/>
            <a:r>
              <a:rPr lang="cs-CZ" dirty="0"/>
              <a:t>otázka uznání/neuznání státu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6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MV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447.7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93890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CA34C4-DB45-403E-AA30-626279F00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629680-91D7-4547-8898-75D4FCCB2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416E1C-5259-4045-8D75-D12AC141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Uznání státu (otázka č. 5 ze sekce 1)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98EDF3-8845-4EDE-BBFC-7BA6A307001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vznikne nový stát, je či není uznán dalšími státy. Uznání státu je však </a:t>
            </a:r>
            <a:r>
              <a:rPr lang="cs-CZ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politický akt, nikoliv akt právní.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Níže jsou uvedeny vybrané státy, které nejsou uznávané většinou států světa (= tedy ty, které uznává jen několik málo států světa). Zjistěte si, jak je to s uznáním či neuznáním těchto států (počet, zda uznává ČR či nikoliv). Znáte nějaké další příklady? Znamená to, že tyto státy nemohou uzavírat mezinárodní smlouvy, či vstupovat do mezinárodních organizací?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Doněcko a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Luhansko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Podněstří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Kosovo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Severní Kypr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Izrael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Liberland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řišel nějaký osel a vytvořil stát.“ Místní neberou Liberland vážně | E15.cz">
            <a:extLst>
              <a:ext uri="{FF2B5EF4-FFF2-40B4-BE49-F238E27FC236}">
                <a16:creationId xmlns:a16="http://schemas.microsoft.com/office/drawing/2014/main" id="{D27471EE-37A4-4684-9789-946B5447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10" y="3604098"/>
            <a:ext cx="3041515" cy="20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8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E22650-2EE8-4A1F-84E6-A1C810F6D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D4E3B5-BA5A-4705-9916-2C4F51099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92981DD-0950-44ED-86B6-437AC051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organizace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9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6FB60-37FF-41AB-AE37-A6783A0C6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B5CD9-B3B0-4B91-8C3D-C0151C9A8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37756DD-FF48-44DD-BA8A-9F1608C8F6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400" b="1" dirty="0"/>
              <a:t>Mezinárodní organizace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34BF000-2AAB-4754-96A6-648AFE08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vs. EU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B349682-1F6E-498A-95CB-2C1DD99CE2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EU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8883E95-20DB-4414-AC93-ABE18942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33115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nadřazena členským státům</a:t>
            </a:r>
          </a:p>
          <a:p>
            <a:r>
              <a:rPr lang="cs-CZ" sz="2400" dirty="0"/>
              <a:t>koordinační charakter</a:t>
            </a:r>
          </a:p>
          <a:p>
            <a:r>
              <a:rPr lang="cs-CZ" sz="2400" dirty="0"/>
              <a:t>státy jsou si rovny </a:t>
            </a:r>
          </a:p>
          <a:p>
            <a:r>
              <a:rPr lang="cs-CZ" sz="2400" dirty="0"/>
              <a:t>není jediný soud, který by sjednocoval výklad práva</a:t>
            </a:r>
          </a:p>
          <a:p>
            <a:r>
              <a:rPr lang="cs-CZ" sz="2400" dirty="0"/>
              <a:t>státy tvoří a vynucují právo</a:t>
            </a:r>
            <a:endParaRPr lang="cs-CZ" sz="2400" i="1" dirty="0"/>
          </a:p>
          <a:p>
            <a:pPr marL="72000" indent="0">
              <a:buNone/>
            </a:pPr>
            <a:r>
              <a:rPr lang="cs-CZ" sz="2400" i="1" dirty="0"/>
              <a:t>V čem spočívá ona nerovnost?</a:t>
            </a:r>
          </a:p>
          <a:p>
            <a:pPr marL="72000" indent="0">
              <a:buNone/>
            </a:pPr>
            <a:r>
              <a:rPr lang="cs-CZ" sz="2400" i="1" dirty="0"/>
              <a:t>V čem spočívá ona nadřazenost?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				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52442B7-EB1D-487E-B487-68D0095D72C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0"/>
            <a:ext cx="5219998" cy="45377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nadřazena členským státům</a:t>
            </a:r>
          </a:p>
          <a:p>
            <a:r>
              <a:rPr lang="cs-CZ" sz="2400" dirty="0"/>
              <a:t>subordinační charakter</a:t>
            </a:r>
          </a:p>
          <a:p>
            <a:r>
              <a:rPr lang="cs-CZ" sz="2400" dirty="0"/>
              <a:t>státy si nejsou rovny</a:t>
            </a:r>
          </a:p>
          <a:p>
            <a:r>
              <a:rPr lang="cs-CZ" sz="2400" dirty="0"/>
              <a:t>SD EU sjednocuje výklad práva</a:t>
            </a:r>
          </a:p>
          <a:p>
            <a:r>
              <a:rPr lang="cs-CZ" sz="2400" dirty="0"/>
              <a:t>EU má pravomoc přijímat právní úpravu v oblastech, ve kterých členské státy přenesly výkon pravomocí na EU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79175E-E046-493F-8A5A-8462C749E8A8}"/>
              </a:ext>
            </a:extLst>
          </p:cNvPr>
          <p:cNvCxnSpPr/>
          <p:nvPr/>
        </p:nvCxnSpPr>
        <p:spPr bwMode="auto">
          <a:xfrm flipV="1">
            <a:off x="5054885" y="3308279"/>
            <a:ext cx="1041115" cy="1941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21A1207-5873-4DE4-927E-EDE29BE9C9AD}"/>
              </a:ext>
            </a:extLst>
          </p:cNvPr>
          <p:cNvCxnSpPr/>
          <p:nvPr/>
        </p:nvCxnSpPr>
        <p:spPr bwMode="auto">
          <a:xfrm flipV="1">
            <a:off x="5231888" y="2082517"/>
            <a:ext cx="863390" cy="3479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323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1B3713-798F-414A-874E-DCE1D1949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7BC45-D104-4BA8-9185-BD16C348F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32F7E95-58B3-41FC-9783-46C1135619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Mezinárodní právo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6B3EF4-E9F8-4FD5-A469-39410CB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 mezinárodní právo vs. právo EU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5714DDD-6A56-472A-9110-E677773E58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Právo EU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69D0B1-6DD8-45FD-9EAE-EFB9B4A0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14621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mezinárodní smlouva</a:t>
            </a:r>
          </a:p>
          <a:p>
            <a:r>
              <a:rPr lang="cs-CZ" dirty="0"/>
              <a:t>mezinárodní obyčej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65F7E1D-6A27-45D7-B11E-C0919BE2662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34057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primární právo – mezinárodní smlouvy</a:t>
            </a:r>
          </a:p>
          <a:p>
            <a:r>
              <a:rPr lang="cs-CZ" dirty="0"/>
              <a:t>sekundární právo</a:t>
            </a:r>
          </a:p>
          <a:p>
            <a:pPr lvl="1"/>
            <a:r>
              <a:rPr lang="cs-CZ" dirty="0"/>
              <a:t>nařízení </a:t>
            </a:r>
          </a:p>
          <a:p>
            <a:pPr lvl="1"/>
            <a:r>
              <a:rPr lang="cs-CZ" dirty="0"/>
              <a:t>směrnice</a:t>
            </a:r>
          </a:p>
          <a:p>
            <a:pPr lvl="1"/>
            <a:r>
              <a:rPr lang="cs-CZ" dirty="0"/>
              <a:t>rozhodnutí</a:t>
            </a:r>
          </a:p>
          <a:p>
            <a:pPr lvl="1"/>
            <a:r>
              <a:rPr lang="cs-CZ" dirty="0"/>
              <a:t>doporučení a stanoviska</a:t>
            </a:r>
          </a:p>
        </p:txBody>
      </p:sp>
    </p:spTree>
    <p:extLst>
      <p:ext uri="{BB962C8B-B14F-4D97-AF65-F5344CB8AC3E}">
        <p14:creationId xmlns:p14="http://schemas.microsoft.com/office/powerpoint/2010/main" val="252891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4FECBD-7F46-4645-9C59-49A94DCCD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01122E-1642-4D0C-8698-1C53A2F7E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99A8FDF-6BD0-4E3D-9FAC-F197070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2 sekce 2</a:t>
            </a:r>
            <a:endParaRPr lang="en-US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A045E62B-3DCA-489D-9E88-6E889374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Uveďte, pro kterou mezinárodní organizaci – „klasickou“, tj. mezivládní, nebo nadstátní (EU) – jsou typické následující znaky:  (Pozn: některé mohou být společné pro oba typy mezinárodních organizací, jiné naopak nemusí být typické ani pro jednu kategorii) 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většinového rozhodování na úrovni představitelů států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vlastní, na členských státech nezávislé orgány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existence orgánu, který je volený přímo občany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 legislativa upravující práva a povinnosti občanů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přednostně použitelná legislativa (před vnitrostátním právem)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efektivní nástroje vynucování práva a dodržování povinností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státu vystoupit z této mezinárodní organizace 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států upravit fungování této mezinárodní organizace</a:t>
            </a:r>
          </a:p>
        </p:txBody>
      </p:sp>
      <p:pic>
        <p:nvPicPr>
          <p:cNvPr id="7170" name="Picture 2" descr="Nad vším visí otazník">
            <a:extLst>
              <a:ext uri="{FF2B5EF4-FFF2-40B4-BE49-F238E27FC236}">
                <a16:creationId xmlns:a16="http://schemas.microsoft.com/office/drawing/2014/main" id="{E9E023C7-1195-44FE-995B-3E380730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53" y="32426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E1189-2FB6-4D47-B200-801F73041C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A66A6C-E7D8-4541-988B-163F29890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0DB3AC-FE90-48E3-A512-5634C203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4 sekce 2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7FC0E8-AA3B-4B8A-9466-90E52D888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0988"/>
            <a:ext cx="10753200" cy="51854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 z dělení mezinárodních organizací je dělení na </a:t>
            </a:r>
            <a:r>
              <a:rPr lang="cs-CZ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mezinárodní organizace vládní a nevládní</a:t>
            </a:r>
            <a:r>
              <a:rPr lang="cs-CZ" sz="2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Vysvětlete rozdíl mezi vládní a nevládní organizací. Dále rozhodněte, zda se jedná o vládní či nevládní organizaci. U těch, které označíte jako nevládní, jednou větou uveďte, čím se zabývají. U vládních doplňte zkratku, pod kterou je organizace v České republice známá.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spojených národů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Mezinárodní červený kříž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Severoatlantická aliance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Světová obchodní organizace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Greenpeace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Světová zdravotnická organizace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zemí vyvážející ropu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Doktoři bez hranic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pro hospodářskou spolupráci a rozvoj</a:t>
            </a:r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tazník | ŽIŽLAVSKÝ">
            <a:extLst>
              <a:ext uri="{FF2B5EF4-FFF2-40B4-BE49-F238E27FC236}">
                <a16:creationId xmlns:a16="http://schemas.microsoft.com/office/drawing/2014/main" id="{5EAB3FDA-2B51-4017-90A3-409339F6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72" y="3293226"/>
            <a:ext cx="2246381" cy="24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6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1B95A-EED9-49C1-B120-08F2E5E77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01D408-0D70-43E0-BB36-EAEAF3011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09FD4F-9552-45F0-BEE6-CBA9E990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smlouva.</a:t>
            </a:r>
          </a:p>
        </p:txBody>
      </p:sp>
    </p:spTree>
    <p:extLst>
      <p:ext uri="{BB962C8B-B14F-4D97-AF65-F5344CB8AC3E}">
        <p14:creationId xmlns:p14="http://schemas.microsoft.com/office/powerpoint/2010/main" val="280266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9BA89-D319-4075-95D0-1544217EE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A6A39-FA52-45BB-842D-0B76E4822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213F09-4DF6-4F2F-8D06-3F2E442A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smlouva (</a:t>
            </a:r>
            <a:r>
              <a:rPr lang="cs-CZ" dirty="0" err="1"/>
              <a:t>ot</a:t>
            </a:r>
            <a:r>
              <a:rPr lang="cs-CZ" dirty="0"/>
              <a:t>. č. 1, 2 ze sekce 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F660B9-7FFE-496D-A0FD-A75AA2B4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78991"/>
            <a:ext cx="10753200" cy="281090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i="1" dirty="0"/>
              <a:t>Je rozdíl mezi označením smlouva, úmluva, dohoda, pakt, charta, ujednání z hlediska práva? Platí to i pro deklaraci?</a:t>
            </a:r>
          </a:p>
          <a:p>
            <a:r>
              <a:rPr lang="cs-CZ" i="1" dirty="0"/>
              <a:t>Dvoustranná, mnohostranná mezinárodní smlouva?</a:t>
            </a:r>
          </a:p>
          <a:p>
            <a:r>
              <a:rPr lang="cs-CZ" i="1" dirty="0"/>
              <a:t>Uzavřená, polootevřená, otevřená smlouva?</a:t>
            </a:r>
          </a:p>
        </p:txBody>
      </p:sp>
      <p:pic>
        <p:nvPicPr>
          <p:cNvPr id="6" name="Picture 6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1D2292E1-958E-428C-9F90-48D0FA01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588" y="2552828"/>
            <a:ext cx="1248926" cy="14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větová poštovní unie - Wikiwand">
            <a:extLst>
              <a:ext uri="{FF2B5EF4-FFF2-40B4-BE49-F238E27FC236}">
                <a16:creationId xmlns:a16="http://schemas.microsoft.com/office/drawing/2014/main" id="{E31B6745-C8C1-447B-A96A-256CEB6B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11" y="4597313"/>
            <a:ext cx="5513275" cy="14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13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5603E0-8CF4-43DC-BD3C-DC083F835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46946C-3689-42D6-BF40-68FE77A37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D16200-A68A-4639-8593-62159127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91" y="223745"/>
            <a:ext cx="10888009" cy="64105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text smlouvy je </a:t>
            </a:r>
            <a:r>
              <a:rPr lang="cs-CZ" sz="2000" dirty="0">
                <a:solidFill>
                  <a:schemeClr val="tx2"/>
                </a:solidFill>
              </a:rPr>
              <a:t>přijat</a:t>
            </a:r>
            <a:r>
              <a:rPr lang="cs-CZ" sz="2000" dirty="0"/>
              <a:t> (text se nedá měnit) a </a:t>
            </a:r>
            <a:r>
              <a:rPr lang="cs-CZ" sz="2000" dirty="0" err="1">
                <a:solidFill>
                  <a:schemeClr val="tx2"/>
                </a:solidFill>
              </a:rPr>
              <a:t>autentifikován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(správný, oficiální)</a:t>
            </a:r>
          </a:p>
          <a:p>
            <a:pPr lvl="1"/>
            <a:r>
              <a:rPr lang="cs-CZ" sz="1800" dirty="0"/>
              <a:t>neznamená právní závaznost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vyjádření souhlasu státu se smlouvou</a:t>
            </a:r>
          </a:p>
          <a:p>
            <a:pPr lvl="1"/>
            <a:r>
              <a:rPr lang="cs-CZ" sz="1800" dirty="0"/>
              <a:t>na jeho základě smlouva </a:t>
            </a:r>
            <a:r>
              <a:rPr lang="cs-CZ" sz="1800" dirty="0">
                <a:solidFill>
                  <a:schemeClr val="tx2"/>
                </a:solidFill>
              </a:rPr>
              <a:t>vstupuje v platnost</a:t>
            </a:r>
          </a:p>
          <a:p>
            <a:pPr lvl="1"/>
            <a:r>
              <a:rPr lang="cs-CZ" sz="1800" dirty="0"/>
              <a:t>podpis smlouvy, ratifikace, schválení, přístup 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podpis smlouvy</a:t>
            </a:r>
          </a:p>
          <a:p>
            <a:pPr lvl="1"/>
            <a:r>
              <a:rPr lang="cs-CZ" sz="1800" dirty="0"/>
              <a:t>při sjednání na konferenci; později u depozitáře</a:t>
            </a:r>
          </a:p>
          <a:p>
            <a:pPr lvl="1"/>
            <a:r>
              <a:rPr lang="cs-CZ" sz="1800" dirty="0"/>
              <a:t>jen po omezenou dobu</a:t>
            </a:r>
          </a:p>
          <a:p>
            <a:r>
              <a:rPr lang="cs-CZ" sz="2000" dirty="0">
                <a:solidFill>
                  <a:schemeClr val="tx2"/>
                </a:solidFill>
              </a:rPr>
              <a:t>ratifikace</a:t>
            </a:r>
          </a:p>
          <a:p>
            <a:pPr lvl="1"/>
            <a:r>
              <a:rPr lang="cs-CZ" sz="1800" dirty="0"/>
              <a:t>jednak ve smyslu, kdy prezident ratifikuje smlouvu (vystaví se ratifikační listina)</a:t>
            </a:r>
          </a:p>
          <a:p>
            <a:pPr lvl="1"/>
            <a:r>
              <a:rPr lang="cs-CZ" sz="1800" dirty="0"/>
              <a:t>jednak ve smyslu uložení ratifikační listiny u depozitáře (u mnohostranných smluv);  výměna ratifikačních listin (u dvoustranných smluv) </a:t>
            </a:r>
          </a:p>
          <a:p>
            <a:r>
              <a:rPr lang="cs-CZ" sz="2000" dirty="0">
                <a:solidFill>
                  <a:schemeClr val="tx2"/>
                </a:solidFill>
              </a:rPr>
              <a:t>přístup</a:t>
            </a:r>
          </a:p>
          <a:p>
            <a:pPr lvl="1"/>
            <a:r>
              <a:rPr lang="cs-CZ" sz="1800" dirty="0"/>
              <a:t>u otevřených MS – stát, který ji nepodepsal, může přistoupit </a:t>
            </a:r>
          </a:p>
          <a:p>
            <a:pPr lvl="1"/>
            <a:r>
              <a:rPr lang="cs-CZ" sz="1800" dirty="0"/>
              <a:t>přístup má stejné účinky jako podpis s ratifikací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vstup v platnost</a:t>
            </a:r>
          </a:p>
          <a:p>
            <a:pPr lvl="1"/>
            <a:r>
              <a:rPr lang="cs-CZ" sz="1800" dirty="0"/>
              <a:t>musí být splněny podmínky pro konkrétní stát</a:t>
            </a:r>
          </a:p>
          <a:p>
            <a:pPr lvl="1"/>
            <a:r>
              <a:rPr lang="cs-CZ" sz="1800" dirty="0"/>
              <a:t>objektivní – platnost MS sama o sobě / subjektivní – platnost pro konkrétní stát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vyhlášení mezinárodní smlouvy</a:t>
            </a:r>
            <a:r>
              <a:rPr lang="cs-CZ" sz="2000" dirty="0"/>
              <a:t> 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9CAF8DB-0502-4D71-B7F2-C33DAB940AB2}"/>
              </a:ext>
            </a:extLst>
          </p:cNvPr>
          <p:cNvSpPr/>
          <p:nvPr/>
        </p:nvSpPr>
        <p:spPr bwMode="auto">
          <a:xfrm>
            <a:off x="6643992" y="1294252"/>
            <a:ext cx="3725693" cy="1419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PROCES VZNIKU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MEZINÁRODNÍ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SMLOUVY</a:t>
            </a:r>
            <a:endParaRPr lang="cs-CZ" b="1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D66EF0-AA5D-40D0-943C-CECE92961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32E9B-9A1E-4A49-835D-E6859E2AB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CB4C4F-D542-42CA-85EF-F498665E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– ratifikace – přijetí – schválení???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E7B9DD-2FDF-4807-9C22-7F3675C3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7385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Článek 91 Úmluvy OSN o smlouvách o mezinárodní koupi zboží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Tato Úmluva může být </a:t>
            </a:r>
            <a:r>
              <a:rPr lang="cs-CZ" sz="2400" dirty="0">
                <a:solidFill>
                  <a:schemeClr val="tx2"/>
                </a:solidFill>
              </a:rPr>
              <a:t>podepsána</a:t>
            </a:r>
            <a:r>
              <a:rPr lang="cs-CZ" sz="2400" dirty="0"/>
              <a:t> na závěrečném zasedání Konference Organizace spojených národů o Úmluvě upravující smlouvy o mezinárodní koupi zboží nebo všemi státy do 30. září 1981 v ústředí Organizace spojených národů v New Yorku. 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Tato Úmluva </a:t>
            </a:r>
            <a:r>
              <a:rPr lang="cs-CZ" sz="2400" dirty="0">
                <a:solidFill>
                  <a:schemeClr val="tx2"/>
                </a:solidFill>
              </a:rPr>
              <a:t>podléhá ratifikaci, přijetí </a:t>
            </a:r>
            <a:r>
              <a:rPr lang="cs-CZ" sz="2400" dirty="0"/>
              <a:t>nebo</a:t>
            </a:r>
            <a:r>
              <a:rPr lang="cs-CZ" sz="2400" dirty="0">
                <a:solidFill>
                  <a:schemeClr val="tx2"/>
                </a:solidFill>
              </a:rPr>
              <a:t> schválení </a:t>
            </a:r>
            <a:r>
              <a:rPr lang="cs-CZ" sz="2400" dirty="0"/>
              <a:t>signatárních států.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K Úmluvě mohou přistoupit všechny státy, které nejsou signatárními státy, a to ode dne, kdy ji lze podepsat. 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>
                <a:solidFill>
                  <a:schemeClr val="tx2"/>
                </a:solidFill>
              </a:rPr>
              <a:t>Listiny o ratifikaci, přijetí, schválení </a:t>
            </a:r>
            <a:r>
              <a:rPr lang="cs-CZ" sz="2400" dirty="0"/>
              <a:t>nebo</a:t>
            </a:r>
            <a:r>
              <a:rPr lang="cs-CZ" sz="2400" dirty="0">
                <a:solidFill>
                  <a:schemeClr val="tx2"/>
                </a:solidFill>
              </a:rPr>
              <a:t> přístupu </a:t>
            </a:r>
            <a:r>
              <a:rPr lang="cs-CZ" sz="2400" dirty="0"/>
              <a:t>budou uloženy u generálního tajemníka Organizace spojených národů.</a:t>
            </a:r>
          </a:p>
        </p:txBody>
      </p:sp>
    </p:spTree>
    <p:extLst>
      <p:ext uri="{BB962C8B-B14F-4D97-AF65-F5344CB8AC3E}">
        <p14:creationId xmlns:p14="http://schemas.microsoft.com/office/powerpoint/2010/main" val="385613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kolokvia / zkoušky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6304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OV2RC_MV</a:t>
            </a:r>
          </a:p>
          <a:p>
            <a:pPr lvl="1"/>
            <a:r>
              <a:rPr lang="cs-CZ" dirty="0"/>
              <a:t>zpracování otázky ze seznamu otázek k závěrečné zkoušce (doma)</a:t>
            </a:r>
          </a:p>
          <a:p>
            <a:pPr lvl="1"/>
            <a:r>
              <a:rPr lang="cs-CZ" dirty="0"/>
              <a:t>účast na jednání Rady Evropské unie = kolokvium</a:t>
            </a:r>
          </a:p>
          <a:p>
            <a:pPr lvl="1"/>
            <a:r>
              <a:rPr lang="cs-CZ" dirty="0"/>
              <a:t>prospěla/neprospěla</a:t>
            </a:r>
          </a:p>
          <a:p>
            <a:r>
              <a:rPr lang="cs-CZ" dirty="0">
                <a:solidFill>
                  <a:schemeClr val="tx2"/>
                </a:solidFill>
              </a:rPr>
              <a:t>OVk112</a:t>
            </a:r>
          </a:p>
          <a:p>
            <a:pPr lvl="1"/>
            <a:r>
              <a:rPr lang="cs-CZ" dirty="0"/>
              <a:t>účast na jednání Rady Evropské unie = první část zkoušky</a:t>
            </a:r>
          </a:p>
          <a:p>
            <a:pPr lvl="1"/>
            <a:r>
              <a:rPr lang="cs-CZ" dirty="0"/>
              <a:t>zodpovězení otázky ze seznamu pro prezenční studenty Státní závěrečné zkoušky = druhá část zkoušky</a:t>
            </a:r>
          </a:p>
          <a:p>
            <a:pPr lvl="1"/>
            <a:r>
              <a:rPr lang="cs-CZ" dirty="0"/>
              <a:t>A až F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586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CCADF4-DAAC-462B-80D5-DF48FC892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B699B-9C91-4754-A320-08288278A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FDC97D-B874-4658-A093-645D2D8C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Smlouvy – Ústava ČR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6B304CC-880D-4E6E-858D-599A21B14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71672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60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E9284-8E9F-4882-AE25-366814751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323C6-B4A4-49DC-9DBA-4A90686AD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51BD57-5E8B-4EF8-85CB-1DF30AD0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49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4E1599-285F-4865-B392-B1E7A090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225327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 ratifikaci mezinárodních smluv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upravujících práva a povinnosti osob,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spojeneckých, mírových a jiných politických,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z nichž vzniká členství České republiky v mezinárodní organizaci,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hospodářských, jež jsou všeobecné povahy,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dalších věcech, jejichž úprava je vyhrazena zákonu,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třeba souhlasu obou komor Parlamentu.</a:t>
            </a:r>
            <a:endParaRPr lang="cs-CZ" sz="20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408FEE7D-06A4-46B0-9DE4-6DC791581B63}"/>
              </a:ext>
            </a:extLst>
          </p:cNvPr>
          <p:cNvSpPr txBox="1">
            <a:spLocks/>
          </p:cNvSpPr>
          <p:nvPr/>
        </p:nvSpPr>
        <p:spPr>
          <a:xfrm>
            <a:off x="720000" y="4145792"/>
            <a:ext cx="10753200" cy="1670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tyto smlouvy jsou </a:t>
            </a:r>
            <a:r>
              <a:rPr lang="cs-CZ" sz="2400" dirty="0">
                <a:solidFill>
                  <a:schemeClr val="tx2"/>
                </a:solidFill>
              </a:rPr>
              <a:t>prezidentské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 zde souhlas obou komor Parlamentu, ale prezident dává konečný souhlas se smlouvou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kromě čl. 49 ty mezinárodní smlouvy, které si prezident vyhradil</a:t>
            </a:r>
          </a:p>
        </p:txBody>
      </p:sp>
    </p:spTree>
    <p:extLst>
      <p:ext uri="{BB962C8B-B14F-4D97-AF65-F5344CB8AC3E}">
        <p14:creationId xmlns:p14="http://schemas.microsoft.com/office/powerpoint/2010/main" val="3843576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296513-FBEC-4D01-953C-7A6D10AB45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3D71-70F0-42B9-8888-0781063ED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882963A-C0F1-4BF3-A221-F9350764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Vnitrostátní aplikace mezinárodních smluv</a:t>
            </a:r>
          </a:p>
        </p:txBody>
      </p:sp>
    </p:spTree>
    <p:extLst>
      <p:ext uri="{BB962C8B-B14F-4D97-AF65-F5344CB8AC3E}">
        <p14:creationId xmlns:p14="http://schemas.microsoft.com/office/powerpoint/2010/main" val="3124459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7D220B-4D96-4F67-8512-9217F8127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713648-0B1E-436C-8A4F-6E690CEA5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BF81AD-BFA2-4E5F-B2B1-BFDA563F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 vůbec řešíme?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E11CB6-5FB1-4ECA-BEFA-1DB3C2CA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8320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jednotlivec (osoby) nejsou subjekty mezinárodního práva</a:t>
            </a:r>
          </a:p>
          <a:p>
            <a:r>
              <a:rPr lang="cs-CZ" sz="2400" dirty="0"/>
              <a:t>přesto mezinárodní smlouvy mohou stanovovat práva a povinnosti přímo jednotlivcům – musí být vnitrostátně aplikována</a:t>
            </a:r>
          </a:p>
        </p:txBody>
      </p:sp>
    </p:spTree>
    <p:extLst>
      <p:ext uri="{BB962C8B-B14F-4D97-AF65-F5344CB8AC3E}">
        <p14:creationId xmlns:p14="http://schemas.microsoft.com/office/powerpoint/2010/main" val="593167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8CA321-60FD-46E5-BBB6-D3B6DDFC8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687886-5424-4577-BE3A-A66237748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919A7F-C2EC-44AF-A2AC-93224B2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10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DF43CE-E115-4FF3-8724-55C3C03B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6969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Vyhlášené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mezinárodní smlouvy, k jejichž </a:t>
            </a: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ratifikaci dal Parlament souhlas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jimiž je Česká republika </a:t>
            </a: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vázána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jsou součástí právního řádu; stanoví-li mezinárodní smlouva něco jiného než zákon, použije se mezinárodní smlouva.</a:t>
            </a:r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526967F9-2966-41CD-B3D6-C8801D875E28}"/>
              </a:ext>
            </a:extLst>
          </p:cNvPr>
          <p:cNvSpPr txBox="1">
            <a:spLocks/>
          </p:cNvSpPr>
          <p:nvPr/>
        </p:nvSpPr>
        <p:spPr>
          <a:xfrm>
            <a:off x="720000" y="3335711"/>
            <a:ext cx="10753200" cy="1832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odkazovací klauzule v Ústavě v ČR – uvádí mezinárodní smlouvy do vnitrostátního práva</a:t>
            </a:r>
          </a:p>
          <a:p>
            <a:r>
              <a:rPr lang="cs-CZ" sz="2400" kern="0" dirty="0"/>
              <a:t>není potřeba žádný další vnitrostátní prováděcí akt – </a:t>
            </a:r>
            <a:r>
              <a:rPr lang="cs-CZ" sz="2400" kern="0" dirty="0" err="1"/>
              <a:t>self-executing</a:t>
            </a:r>
            <a:r>
              <a:rPr lang="cs-CZ" sz="2400" kern="0" dirty="0"/>
              <a:t> smlouvy</a:t>
            </a:r>
          </a:p>
        </p:txBody>
      </p:sp>
    </p:spTree>
    <p:extLst>
      <p:ext uri="{BB962C8B-B14F-4D97-AF65-F5344CB8AC3E}">
        <p14:creationId xmlns:p14="http://schemas.microsoft.com/office/powerpoint/2010/main" val="373295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EA200-A48D-4D3D-B876-5F938AA27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174CE-C753-4657-9485-711C8741A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C1A120-3787-4615-B25F-DE7FF492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smlouvy – článek 10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5A2FF0-F008-4E42-ACE5-0AB8FE51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9637"/>
            <a:ext cx="10753200" cy="391594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„stanoví-li mezinárodní smlouva něco jiného než zákon, použije se mezinárodní smlouva.“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jedná se o </a:t>
            </a:r>
            <a:r>
              <a:rPr lang="cs-CZ" sz="2400" b="1" dirty="0">
                <a:solidFill>
                  <a:srgbClr val="0000DC"/>
                </a:solidFill>
                <a:latin typeface="Arial" panose="020B0604020202020204" pitchFamily="34" charset="0"/>
              </a:rPr>
              <a:t>aplikační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přednost (nikoliv systémová, mezinárodní smlouvy stojí mimo onu hierarchickou tabulku právního systému/řádu ČR)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mezinárodní smlouva je normou mezinárodního práva (proto je problematické spojení „jsou součástí právního řádu“)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vnitrostátní právo zůstává platné, ale neaplikuje se</a:t>
            </a:r>
          </a:p>
        </p:txBody>
      </p:sp>
    </p:spTree>
    <p:extLst>
      <p:ext uri="{BB962C8B-B14F-4D97-AF65-F5344CB8AC3E}">
        <p14:creationId xmlns:p14="http://schemas.microsoft.com/office/powerpoint/2010/main" val="3580789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AEFB3D-B5F0-45B6-9F3C-932D94F48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B88643-65AB-46A2-8CF2-83F1005C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ED9645-9EED-4D96-94BE-74C9748F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smlouvy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9317A5-CAB0-4ED5-BF19-327A43B6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nutno odlišit závaznost od platnosti</a:t>
            </a:r>
          </a:p>
          <a:p>
            <a:r>
              <a:rPr lang="cs-CZ" sz="2400" dirty="0"/>
              <a:t>vnitrostátně závazné = vyhlášené = publikované ve Sbírce mezinárodních smluv</a:t>
            </a:r>
          </a:p>
        </p:txBody>
      </p:sp>
      <p:pic>
        <p:nvPicPr>
          <p:cNvPr id="1026" name="Picture 2" descr="SBÍRKA MEZINÁRODNÍCH SMLUV">
            <a:extLst>
              <a:ext uri="{FF2B5EF4-FFF2-40B4-BE49-F238E27FC236}">
                <a16:creationId xmlns:a16="http://schemas.microsoft.com/office/drawing/2014/main" id="{16525963-6D87-4387-BCAC-C2B521E1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20" y="2777527"/>
            <a:ext cx="2894590" cy="3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5B1E73E-6DD4-455C-A9F0-2D0DFB9C792B}"/>
              </a:ext>
            </a:extLst>
          </p:cNvPr>
          <p:cNvSpPr txBox="1"/>
          <p:nvPr/>
        </p:nvSpPr>
        <p:spPr>
          <a:xfrm>
            <a:off x="720000" y="4750499"/>
            <a:ext cx="106029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b="0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Zákon o Sbírce zákonů a mezinárodních smluv a o tvorbě právních předpisů vyhlašovaných ve Sbírce zákonů a mezinárodních smluv – </a:t>
            </a:r>
            <a:r>
              <a:rPr lang="cs-CZ" b="1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OD 1.1.2024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787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8029-D725-460C-A3BD-D2F6CBAE9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884F4-0156-4B1F-890F-77078012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858DFBD-9C91-407A-BEEF-8A9654E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Vynucení (donucení)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 mezinárodním právu</a:t>
            </a:r>
          </a:p>
        </p:txBody>
      </p:sp>
    </p:spTree>
    <p:extLst>
      <p:ext uri="{BB962C8B-B14F-4D97-AF65-F5344CB8AC3E}">
        <p14:creationId xmlns:p14="http://schemas.microsoft.com/office/powerpoint/2010/main" val="690505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043BC1-3A97-48A2-9E56-19DF361A8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MV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EAEDAE-D419-4546-BC3F-B3E7F4878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BCB905-9BCE-4B71-9DE5-D5D3BDEC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Vysvětlete, proč NATO nemůže pomoci Ukrajině ve válce,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když o to Ukrajina žádala. </a:t>
            </a: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i="1" dirty="0"/>
          </a:p>
        </p:txBody>
      </p:sp>
      <p:pic>
        <p:nvPicPr>
          <p:cNvPr id="1026" name="Picture 2" descr="North Atlantic Treaty Organization (NATO)/NATO Map | Mappr">
            <a:extLst>
              <a:ext uri="{FF2B5EF4-FFF2-40B4-BE49-F238E27FC236}">
                <a16:creationId xmlns:a16="http://schemas.microsoft.com/office/drawing/2014/main" id="{06EC0341-B312-458D-8574-3D43B49A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8" y="1746058"/>
            <a:ext cx="5510260" cy="43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Atlantic Treaty Organization (NATO)/NATO Map | Mappr">
            <a:extLst>
              <a:ext uri="{FF2B5EF4-FFF2-40B4-BE49-F238E27FC236}">
                <a16:creationId xmlns:a16="http://schemas.microsoft.com/office/drawing/2014/main" id="{DB3B33DD-9FE4-4640-A150-529EB1E1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26" y="1746058"/>
            <a:ext cx="5411348" cy="43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D35A1B66-FA62-42D8-AC1A-B631BE4B86FA}"/>
              </a:ext>
            </a:extLst>
          </p:cNvPr>
          <p:cNvSpPr txBox="1">
            <a:spLocks/>
          </p:cNvSpPr>
          <p:nvPr/>
        </p:nvSpPr>
        <p:spPr bwMode="auto">
          <a:xfrm>
            <a:off x="3985562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ZDROJ: https://www.mappr.co/thematic-maps/nato-map/</a:t>
            </a:r>
          </a:p>
        </p:txBody>
      </p:sp>
    </p:spTree>
    <p:extLst>
      <p:ext uri="{BB962C8B-B14F-4D97-AF65-F5344CB8AC3E}">
        <p14:creationId xmlns:p14="http://schemas.microsoft.com/office/powerpoint/2010/main" val="1549510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0CE86B-577A-4BB5-8936-248EBC982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MV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BAB118-7B5E-4A2E-85C4-5B8EA34C0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7E7F47-84BD-4E94-AEAF-33E134BA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Vysvětlete, proč Rada bezpečnosti OSN (orgán zajišťující světový mír) nepřijala rezoluci odsuzující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ruskou invazi na Ukrajinu.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10C47B-E161-4B01-AB77-D746D91A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388188"/>
            <a:ext cx="10753200" cy="3749812"/>
          </a:xfrm>
        </p:spPr>
        <p:txBody>
          <a:bodyPr/>
          <a:lstStyle/>
          <a:p>
            <a:r>
              <a:rPr lang="cs-CZ" dirty="0"/>
              <a:t>15 členů – 5 stálých a 10 nestálých (dvouleté období)</a:t>
            </a:r>
          </a:p>
          <a:p>
            <a:r>
              <a:rPr lang="cs-CZ" dirty="0"/>
              <a:t>stálí – vítězné mocnosti po WWII – právo veto </a:t>
            </a:r>
          </a:p>
          <a:p>
            <a:r>
              <a:rPr lang="cs-CZ" dirty="0"/>
              <a:t>nestálí – voleni Valným shromážděním OSN na dvouleté období</a:t>
            </a:r>
          </a:p>
          <a:p>
            <a:endParaRPr lang="cs-CZ" dirty="0"/>
          </a:p>
        </p:txBody>
      </p:sp>
      <p:pic>
        <p:nvPicPr>
          <p:cNvPr id="2062" name="Picture 14" descr="Čína - Aktuálně.cz">
            <a:extLst>
              <a:ext uri="{FF2B5EF4-FFF2-40B4-BE49-F238E27FC236}">
                <a16:creationId xmlns:a16="http://schemas.microsoft.com/office/drawing/2014/main" id="{7CA589C1-CD5F-4676-8BE4-AD49F790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" y="4379535"/>
            <a:ext cx="1958290" cy="11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lajka 600 x 360 cm, Francie od 3 190 Kč - Zboží.cz">
            <a:extLst>
              <a:ext uri="{FF2B5EF4-FFF2-40B4-BE49-F238E27FC236}">
                <a16:creationId xmlns:a16="http://schemas.microsoft.com/office/drawing/2014/main" id="{3600930F-27C2-4D05-AEAE-DB0876BB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92" y="4379535"/>
            <a:ext cx="1958290" cy="11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United Kingdom - Wikipedia">
            <a:extLst>
              <a:ext uri="{FF2B5EF4-FFF2-40B4-BE49-F238E27FC236}">
                <a16:creationId xmlns:a16="http://schemas.microsoft.com/office/drawing/2014/main" id="{E313ACB2-14F5-42D0-A0CE-0E42FF10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6" y="4379535"/>
            <a:ext cx="1958290" cy="10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flag of the United States of America | Britannica">
            <a:extLst>
              <a:ext uri="{FF2B5EF4-FFF2-40B4-BE49-F238E27FC236}">
                <a16:creationId xmlns:a16="http://schemas.microsoft.com/office/drawing/2014/main" id="{D951F36C-3102-4D50-B26A-CA0BF772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20" y="4376824"/>
            <a:ext cx="1958290" cy="10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usko státní vlajka - libea.cz">
            <a:extLst>
              <a:ext uri="{FF2B5EF4-FFF2-40B4-BE49-F238E27FC236}">
                <a16:creationId xmlns:a16="http://schemas.microsoft.com/office/drawing/2014/main" id="{7485C1EE-1E33-4E03-AD02-9624CF1B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84" y="4342308"/>
            <a:ext cx="1958290" cy="10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7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B401A-17F2-4F33-BB91-29AFD488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6D320-A552-4B09-B80D-7235F6A8A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F976CA-AAE0-4695-BCFB-D4AC3F4D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203337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Úvodní kvíz k mezinárodním vztahům </a:t>
            </a:r>
            <a:br>
              <a:rPr lang="cs-CZ" dirty="0"/>
            </a:br>
            <a:r>
              <a:rPr lang="cs-CZ" sz="3600" dirty="0"/>
              <a:t>aneb co bychom měli umět ze všeobecného přehledu či zkrátka štěstí na tipování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33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50B94B-4119-48A5-A941-1AC5681BB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78B774-5E23-4724-9611-544FF6953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166452-61F9-4C47-A1C3-26937454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Dne 15. března 2022 se v médiích objevil výrok ministryně obrany České republiky Jany Černochové.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Diskutujte tento výrok.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D5CFF4-ECB0-422F-A788-99C2812B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98" y="2432689"/>
            <a:ext cx="5097502" cy="40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0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4F7AE-D407-442D-9758-3EAAE188D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73D30-321F-42E9-8429-5AA1A11D4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B4D813-B62B-467A-9EB4-FA778D33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4799451"/>
          </a:xfrm>
        </p:spPr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Vyjmenujte příklady některých konkrétních sankcí, které EU uvalila na Rusko v souvislosti s invazí na Ukrajinu. Zkuste tyto sankce následně seskupit podle jejich charakteru (například diplomatické sankce, ekonomické sankce apod.).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souvislosti se sankcemi uveďte, co rozumíte pod pojmy jako je embargo, bojkot, retorze, represálie.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 se říci, že jsou tyto sankce efektivní? Kdo je může vynucovat v mezinárodním společenství?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599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95CE68-07D7-4A54-9EC7-70B412C9F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0DCDE-FBEC-482F-B1FB-483D67AF2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1026" name="Picture 2" descr="Infographic: Which Countries Recognize the International Criminal Court? | Statista">
            <a:extLst>
              <a:ext uri="{FF2B5EF4-FFF2-40B4-BE49-F238E27FC236}">
                <a16:creationId xmlns:a16="http://schemas.microsoft.com/office/drawing/2014/main" id="{CED81554-6BA8-4EA1-9A41-8817B48F0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300202"/>
            <a:ext cx="5003045" cy="58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ůže jít o obrázek 1 osobě a text that says 'C324 Foto: ČTK Zatykač na Vladimira Putina Vydal ho Mezinárodní trestní soud v Haagu'">
            <a:extLst>
              <a:ext uri="{FF2B5EF4-FFF2-40B4-BE49-F238E27FC236}">
                <a16:creationId xmlns:a16="http://schemas.microsoft.com/office/drawing/2014/main" id="{3C45E213-E623-4370-810C-9B4553DD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33" y="300202"/>
            <a:ext cx="5094433" cy="59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11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38DA2-87C4-481A-AC66-3B60FF732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4AD09A-477D-4CEB-9992-961B7303B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0990C-778F-463A-BA61-224E0627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sankcím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D820B0-FBFD-4133-BD10-5D94CA31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7764"/>
            <a:ext cx="10753200" cy="50393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Retorze</a:t>
            </a:r>
          </a:p>
          <a:p>
            <a:pPr lvl="1"/>
            <a:r>
              <a:rPr lang="cs-CZ" dirty="0"/>
              <a:t>nezasahuje do „právní“ sféry, mírnější forma nátlaku</a:t>
            </a:r>
          </a:p>
          <a:p>
            <a:pPr lvl="1"/>
            <a:r>
              <a:rPr lang="cs-CZ" dirty="0"/>
              <a:t>odvolání velvyslance či významné návštěvy, neudělení víz občanům, přerušení vyjednávání o smlouvě, odmítnutí účasti na prestižní události (sportovní hry, inaugurace hlavy státu, nebo také na pohřbu hlavy státu)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Represálie</a:t>
            </a:r>
          </a:p>
          <a:p>
            <a:pPr lvl="1"/>
            <a:r>
              <a:rPr lang="cs-CZ" dirty="0"/>
              <a:t>zasahuje do právní sféry, přísnější forma nátlaku</a:t>
            </a:r>
          </a:p>
          <a:p>
            <a:pPr lvl="1"/>
            <a:r>
              <a:rPr lang="cs-CZ" dirty="0"/>
              <a:t>embargo (zákaz vývozu zboží), bojkot (zákaz dovozu zboží), zákaz letů na nějaké území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Individuální sebeobrana </a:t>
            </a:r>
            <a:r>
              <a:rPr lang="cs-CZ" sz="2400" dirty="0"/>
              <a:t>(použití síly k vytlačení agresora)</a:t>
            </a:r>
          </a:p>
          <a:p>
            <a:r>
              <a:rPr lang="cs-CZ" sz="2400" dirty="0">
                <a:solidFill>
                  <a:schemeClr val="tx2"/>
                </a:solidFill>
              </a:rPr>
              <a:t>Kolektivní sankce </a:t>
            </a:r>
          </a:p>
          <a:p>
            <a:pPr lvl="1"/>
            <a:r>
              <a:rPr lang="cs-CZ" dirty="0"/>
              <a:t>vyloučení z mezinárodní organizace</a:t>
            </a:r>
          </a:p>
          <a:p>
            <a:pPr lvl="1"/>
            <a:r>
              <a:rPr lang="cs-CZ" dirty="0"/>
              <a:t>kolektivní sebeobrana</a:t>
            </a:r>
          </a:p>
          <a:p>
            <a:pPr lvl="1"/>
            <a:r>
              <a:rPr lang="cs-CZ" dirty="0"/>
              <a:t>sankce Rady bezpečnosti OSN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70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F4AE1-53EF-4AF0-89EF-90648A70D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D35878-A948-4CB6-BEB9-1D265BA00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948DC1-80EA-4F96-A410-4934DD76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sankcím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9E690F-BB79-41C7-8ACA-E5E5D67C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32915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decentralizované = méně efektivní</a:t>
            </a:r>
          </a:p>
          <a:p>
            <a:r>
              <a:rPr lang="cs-CZ" sz="2400" dirty="0"/>
              <a:t>není soud, který by mohl autoritativně rozhodnout ohledně vynucení (donucení)</a:t>
            </a:r>
          </a:p>
          <a:p>
            <a:r>
              <a:rPr lang="cs-CZ" sz="2400" dirty="0"/>
              <a:t>více: viz vložený list v IS</a:t>
            </a:r>
          </a:p>
        </p:txBody>
      </p:sp>
    </p:spTree>
    <p:extLst>
      <p:ext uri="{BB962C8B-B14F-4D97-AF65-F5344CB8AC3E}">
        <p14:creationId xmlns:p14="http://schemas.microsoft.com/office/powerpoint/2010/main" val="1854154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450D14-D719-43D3-B081-8F67A69F2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0DF2EF-877C-47C9-8FC9-71F161266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E15DD-0B32-4598-852A-F9A2F8F1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médiích se také často hovoří o hrozbě použití jaderných a chemických zbraní. Dohledejte, zda existuje mezinárodní smlouva, která by zakazovala či jinak omezovala použití jaderných a chemických zbraní. O kterých státech se ví, že vlastní jaderné zbraně?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5122" name="Picture 2" descr="Alternativní historie: Co kdyby nikdo nevyvinul jaderné zbraně? - Prima Zoom">
            <a:extLst>
              <a:ext uri="{FF2B5EF4-FFF2-40B4-BE49-F238E27FC236}">
                <a16:creationId xmlns:a16="http://schemas.microsoft.com/office/drawing/2014/main" id="{026D34A3-8592-4430-B1B9-00CB54D2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8" y="3429000"/>
            <a:ext cx="3567439" cy="19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mašek přesouvá chemické zbraně, zjistili Američané | Svět | Lidovky.cz">
            <a:extLst>
              <a:ext uri="{FF2B5EF4-FFF2-40B4-BE49-F238E27FC236}">
                <a16:creationId xmlns:a16="http://schemas.microsoft.com/office/drawing/2014/main" id="{DEEE941C-90C1-47D6-99C4-59126AA3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39" y="3429001"/>
            <a:ext cx="3761434" cy="19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06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B3B25-937E-40FE-BFD4-0326F4D9F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76D6CD-8EB3-4D27-AD41-F189C6089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8229C0-A7AB-4A95-BA76-17677FC9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EFC3BA-300F-4F68-9EC4-3C3D9CE3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9461"/>
            <a:ext cx="10753200" cy="447653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Úmluva o zákazu vývoje, hromadění zásob a používání chemických zbraní a jejich ničení (ČR ano)</a:t>
            </a:r>
          </a:p>
          <a:p>
            <a:r>
              <a:rPr lang="cs-CZ" sz="2000" dirty="0"/>
              <a:t>Smlouva o nešíření jaderných zbraní</a:t>
            </a:r>
          </a:p>
          <a:p>
            <a:r>
              <a:rPr lang="cs-CZ" sz="2000" dirty="0"/>
              <a:t>Smlouva o zákazu jaderných zbraní (2021 platnost, ČR ne)</a:t>
            </a:r>
          </a:p>
          <a:p>
            <a:r>
              <a:rPr lang="cs-CZ" sz="2000" dirty="0"/>
              <a:t>jaderné zbraně</a:t>
            </a:r>
          </a:p>
          <a:p>
            <a:pPr lvl="1"/>
            <a:r>
              <a:rPr lang="cs-CZ" sz="1600" dirty="0"/>
              <a:t>Rusko </a:t>
            </a:r>
          </a:p>
          <a:p>
            <a:pPr lvl="1"/>
            <a:r>
              <a:rPr lang="cs-CZ" sz="1600" dirty="0"/>
              <a:t>USA</a:t>
            </a:r>
          </a:p>
          <a:p>
            <a:pPr lvl="1"/>
            <a:r>
              <a:rPr lang="cs-CZ" sz="1600" dirty="0"/>
              <a:t>Čína</a:t>
            </a:r>
          </a:p>
          <a:p>
            <a:pPr lvl="1"/>
            <a:r>
              <a:rPr lang="cs-CZ" sz="1600" dirty="0"/>
              <a:t>Francie</a:t>
            </a:r>
          </a:p>
          <a:p>
            <a:pPr lvl="1"/>
            <a:r>
              <a:rPr lang="cs-CZ" sz="1600" dirty="0"/>
              <a:t>UK</a:t>
            </a:r>
          </a:p>
          <a:p>
            <a:pPr lvl="1"/>
            <a:r>
              <a:rPr lang="cs-CZ" sz="1600" dirty="0"/>
              <a:t>Pákistán</a:t>
            </a:r>
          </a:p>
          <a:p>
            <a:pPr lvl="1"/>
            <a:r>
              <a:rPr lang="cs-CZ" sz="1600" dirty="0"/>
              <a:t>Indie</a:t>
            </a:r>
          </a:p>
          <a:p>
            <a:pPr lvl="1"/>
            <a:r>
              <a:rPr lang="cs-CZ" sz="1600" dirty="0"/>
              <a:t>Izrael</a:t>
            </a:r>
          </a:p>
          <a:p>
            <a:pPr lvl="1"/>
            <a:r>
              <a:rPr lang="cs-CZ" sz="1600" dirty="0"/>
              <a:t>Severní Korea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360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8029-D725-460C-A3BD-D2F6CBAE9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884F4-0156-4B1F-890F-77078012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858DFBD-9C91-407A-BEEF-8A9654E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soudnictví </a:t>
            </a:r>
          </a:p>
        </p:txBody>
      </p:sp>
    </p:spTree>
    <p:extLst>
      <p:ext uri="{BB962C8B-B14F-4D97-AF65-F5344CB8AC3E}">
        <p14:creationId xmlns:p14="http://schemas.microsoft.com/office/powerpoint/2010/main" val="3095799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0E48A5-D59F-449F-A1EF-9F7A9B317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9A231-BF5C-4A05-8BD4-2CA862EF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D7CA90-13D0-4F79-B138-CC248697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1128897"/>
          </a:xfrm>
        </p:spPr>
        <p:txBody>
          <a:bodyPr/>
          <a:lstStyle/>
          <a:p>
            <a:r>
              <a:rPr lang="cs-CZ" dirty="0"/>
              <a:t>Mezinárodní trestní soud</a:t>
            </a:r>
            <a:br>
              <a:rPr lang="cs-CZ" dirty="0"/>
            </a:br>
            <a:r>
              <a:rPr lang="cs-CZ" dirty="0"/>
              <a:t>International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(ICC)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33983F-B652-420C-BFDD-7916705E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6897"/>
            <a:ext cx="10753200" cy="47830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Římský statut MTS (1998)</a:t>
            </a:r>
          </a:p>
          <a:p>
            <a:r>
              <a:rPr lang="cs-CZ" sz="2400" dirty="0"/>
              <a:t>v platnost = vznik 2002</a:t>
            </a:r>
          </a:p>
          <a:p>
            <a:r>
              <a:rPr lang="cs-CZ" sz="2400" dirty="0"/>
              <a:t>Haag</a:t>
            </a:r>
          </a:p>
          <a:p>
            <a:r>
              <a:rPr lang="cs-CZ" sz="2400" dirty="0"/>
              <a:t>123 smluvních stran (2022)</a:t>
            </a:r>
          </a:p>
          <a:p>
            <a:r>
              <a:rPr lang="cs-CZ" sz="2400" dirty="0"/>
              <a:t>není orgán OSN</a:t>
            </a:r>
          </a:p>
          <a:p>
            <a:r>
              <a:rPr lang="cs-CZ" sz="2400" dirty="0"/>
              <a:t>příslušnost ve věcech: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genocidy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proti lidskosti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válečné zločiny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agrese </a:t>
            </a:r>
            <a:r>
              <a:rPr lang="cs-CZ" sz="2400" dirty="0"/>
              <a:t>(2010) </a:t>
            </a: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63A7B087-1BDA-468C-A5BC-C2AF4937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78" y="1724638"/>
            <a:ext cx="3236825" cy="4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B0C730-0315-4A61-BC74-DDEE6CE0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008" y="3086782"/>
            <a:ext cx="1841987" cy="15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77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83935-C4D8-4DD1-8005-38B74226E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C4A15-A1F3-4072-8E49-9E27CBD90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E0E7C6-CCD1-470B-9DD4-D43C9319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6248"/>
            <a:ext cx="10753200" cy="21884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přednost před vnitrostátními trestními soudy – role ICC tehdy, když stát nechce/není schopen/není oprávněn rozhodovat</a:t>
            </a:r>
          </a:p>
          <a:p>
            <a:r>
              <a:rPr lang="cs-CZ" sz="2400" dirty="0"/>
              <a:t>dospělá fyzická osoba (18 let+)</a:t>
            </a:r>
          </a:p>
          <a:p>
            <a:r>
              <a:rPr lang="cs-CZ" sz="2400" dirty="0"/>
              <a:t>věznice v Haagu není! – jiná místa na světě</a:t>
            </a:r>
          </a:p>
          <a:p>
            <a:endParaRPr lang="cs-CZ" dirty="0"/>
          </a:p>
        </p:txBody>
      </p:sp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B6CAD821-C8AE-4CCC-BA29-9D78F0E0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82" y="1070149"/>
            <a:ext cx="3538276" cy="49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346FE1-1FBE-46E6-B94F-9DB444C9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6" y="2878782"/>
            <a:ext cx="6258212" cy="31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2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BF2FD-9DD5-4E42-AC69-41ED5B246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346889-2C49-47A4-9949-927202A5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5CAF19-6E56-455B-AB80-77663CF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 algn="ctr">
              <a:buNone/>
            </a:pPr>
            <a:r>
              <a:rPr lang="cs-CZ" dirty="0">
                <a:hlinkClick r:id="rId2"/>
              </a:rPr>
              <a:t>https://kahoot.it/</a:t>
            </a:r>
            <a:r>
              <a:rPr lang="cs-CZ" dirty="0"/>
              <a:t> </a:t>
            </a:r>
          </a:p>
        </p:txBody>
      </p:sp>
      <p:pic>
        <p:nvPicPr>
          <p:cNvPr id="3074" name="Picture 2" descr="Aplikace Kahoot! míří do Česka! Podle průzkumů zaujala nejen učitele, ale i  děti | Objevit.cz">
            <a:extLst>
              <a:ext uri="{FF2B5EF4-FFF2-40B4-BE49-F238E27FC236}">
                <a16:creationId xmlns:a16="http://schemas.microsoft.com/office/drawing/2014/main" id="{F81BC21C-98A4-4B9E-AE7C-2A2ED9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384300"/>
            <a:ext cx="36512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28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69B2F2-6A91-40AC-82C0-A7455757A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774-1A65-40C8-B66B-0E0E442A2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580F0C-79D5-4C28-AB11-D504270B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</a:t>
            </a:r>
            <a:r>
              <a:rPr lang="cs-CZ" i="1" dirty="0" err="1"/>
              <a:t>Muammar</a:t>
            </a:r>
            <a:r>
              <a:rPr lang="cs-CZ" i="1" dirty="0"/>
              <a:t> </a:t>
            </a:r>
            <a:r>
              <a:rPr lang="cs-CZ" i="1" dirty="0" err="1"/>
              <a:t>Kaddáfí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953DBD-1F6C-4F5D-BA15-9827C476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365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2011, občanská válka v Libyi (2/2011)</a:t>
            </a:r>
          </a:p>
          <a:p>
            <a:r>
              <a:rPr lang="cs-CZ" sz="2400" dirty="0"/>
              <a:t>demonstrace obyvatel (Libyjců), kteří nebyli příznivci</a:t>
            </a:r>
          </a:p>
          <a:p>
            <a:r>
              <a:rPr lang="cs-CZ" sz="2400" dirty="0"/>
              <a:t>Rada bezpečnosti OSN – podnět k ICC (3/2011)</a:t>
            </a:r>
          </a:p>
          <a:p>
            <a:r>
              <a:rPr lang="cs-CZ" sz="2400" dirty="0"/>
              <a:t>vydán zatykač ICC (6/2011)</a:t>
            </a:r>
          </a:p>
          <a:p>
            <a:r>
              <a:rPr lang="cs-CZ" sz="2400" dirty="0"/>
              <a:t>zločin proti lidskosti </a:t>
            </a:r>
          </a:p>
          <a:p>
            <a:r>
              <a:rPr lang="cs-CZ" sz="2400" dirty="0"/>
              <a:t>M. </a:t>
            </a:r>
            <a:r>
              <a:rPr lang="cs-CZ" sz="2400" dirty="0" err="1"/>
              <a:t>Kaddáfí</a:t>
            </a:r>
            <a:r>
              <a:rPr lang="cs-CZ" sz="2400" dirty="0"/>
              <a:t> zabit = nebylo koho trestat (11/2011) </a:t>
            </a:r>
          </a:p>
          <a:p>
            <a:r>
              <a:rPr lang="cs-CZ" sz="2000" dirty="0"/>
              <a:t>spolu s ním: syn (</a:t>
            </a:r>
            <a:r>
              <a:rPr lang="cs-CZ" sz="2000" dirty="0" err="1"/>
              <a:t>Sajf</a:t>
            </a:r>
            <a:r>
              <a:rPr lang="cs-CZ" sz="2000" dirty="0"/>
              <a:t> al-Islám </a:t>
            </a:r>
            <a:r>
              <a:rPr lang="cs-CZ" sz="2000" dirty="0" err="1"/>
              <a:t>Kaddáfí</a:t>
            </a:r>
            <a:r>
              <a:rPr lang="cs-CZ" sz="2000" dirty="0"/>
              <a:t>) – souzen v Libyi; a </a:t>
            </a:r>
            <a:r>
              <a:rPr lang="cs-CZ" sz="2000" dirty="0" err="1"/>
              <a:t>Abdalláh</a:t>
            </a:r>
            <a:r>
              <a:rPr lang="cs-CZ" sz="2000" dirty="0"/>
              <a:t> </a:t>
            </a:r>
            <a:r>
              <a:rPr lang="cs-CZ" sz="2000" dirty="0" err="1"/>
              <a:t>Sanúsí</a:t>
            </a:r>
            <a:r>
              <a:rPr lang="cs-CZ" sz="2000" dirty="0"/>
              <a:t> (šéf rozvědky) – nepřípustné (2013)</a:t>
            </a:r>
          </a:p>
        </p:txBody>
      </p:sp>
      <p:pic>
        <p:nvPicPr>
          <p:cNvPr id="3074" name="Picture 2" descr="Muammar Kaddáfí (2009)">
            <a:extLst>
              <a:ext uri="{FF2B5EF4-FFF2-40B4-BE49-F238E27FC236}">
                <a16:creationId xmlns:a16="http://schemas.microsoft.com/office/drawing/2014/main" id="{28ACDF8D-13C4-4CB2-BC17-7ADA8084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62" y="378000"/>
            <a:ext cx="2947255" cy="44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51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538FC-0601-4A24-99B1-5661A82CB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DD306-7CC4-41B3-BCDE-A26682B8B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8CAB2-3186-4DA7-A091-800E0EDE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Dříve – tribunály ad hoc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A5DE86-66CE-4270-BF7A-680882BF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948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Norimberský a Tokijský mezinárodní vojenský tribunál (1945, 1946)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Rwandu </a:t>
            </a:r>
            <a:r>
              <a:rPr lang="cs-CZ" sz="2000" dirty="0"/>
              <a:t>(zřízen rezolucí Rady bezpečnosti 1994)</a:t>
            </a:r>
          </a:p>
          <a:p>
            <a:pPr lvl="1"/>
            <a:r>
              <a:rPr lang="cs-CZ" sz="1800" dirty="0"/>
              <a:t>zločiny proti lidskosti i mimo území Rwandy rwandskými občany, příp. i v rámci občanské války</a:t>
            </a:r>
          </a:p>
          <a:p>
            <a:pPr lvl="1"/>
            <a:r>
              <a:rPr lang="cs-CZ" sz="1800" dirty="0"/>
              <a:t>konec 2015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bývalou Jugoslávii </a:t>
            </a:r>
            <a:r>
              <a:rPr lang="cs-CZ" sz="2000" dirty="0"/>
              <a:t>(rezoluce Rady bezpečnosti 1993)</a:t>
            </a:r>
          </a:p>
          <a:p>
            <a:pPr lvl="1"/>
            <a:r>
              <a:rPr lang="cs-CZ" sz="1800" dirty="0"/>
              <a:t>na území Jugoslávie „jedno kým“</a:t>
            </a:r>
          </a:p>
          <a:p>
            <a:pPr lvl="1"/>
            <a:r>
              <a:rPr lang="cs-CZ" sz="1800" dirty="0"/>
              <a:t>válečné zločiny, genocida, zločiny proti lidskosti, závažná porušení Ženevských konvencí</a:t>
            </a:r>
          </a:p>
          <a:p>
            <a:pPr lvl="1"/>
            <a:r>
              <a:rPr lang="cs-CZ" sz="1800" dirty="0"/>
              <a:t>konec 2017</a:t>
            </a:r>
          </a:p>
          <a:p>
            <a:r>
              <a:rPr lang="cs-CZ" sz="1800" dirty="0">
                <a:solidFill>
                  <a:schemeClr val="tx2"/>
                </a:solidFill>
              </a:rPr>
              <a:t>ad hoc tribunály</a:t>
            </a:r>
          </a:p>
          <a:p>
            <a:pPr lvl="1"/>
            <a:r>
              <a:rPr lang="cs-CZ" sz="1800" dirty="0"/>
              <a:t>ustanoveny pro konkrétní případ </a:t>
            </a:r>
          </a:p>
          <a:p>
            <a:pPr lvl="1"/>
            <a:r>
              <a:rPr lang="cs-CZ" sz="1800" dirty="0"/>
              <a:t>přednost před vnitrostátními trestními soudy 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92139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50E8ED-4D27-43A9-B40D-2DF7D8586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C3FDE-8E23-43CA-9989-71FA90896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67ECEE-6A20-4B1E-AE42-183D6FE6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Radovan </a:t>
            </a:r>
            <a:r>
              <a:rPr lang="cs-CZ" i="1" dirty="0" err="1"/>
              <a:t>Karadžić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DD8497-905D-4F6F-A0D5-B31547A543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prezident Srbska 1992-1996</a:t>
            </a:r>
          </a:p>
          <a:p>
            <a:r>
              <a:rPr lang="cs-CZ" sz="2400" dirty="0"/>
              <a:t>válka v Bosně</a:t>
            </a:r>
          </a:p>
          <a:p>
            <a:r>
              <a:rPr lang="cs-CZ" sz="2400" dirty="0"/>
              <a:t>válečné zločiny, genocida, zločiny proti lidskosti </a:t>
            </a:r>
          </a:p>
          <a:p>
            <a:pPr lvl="1"/>
            <a:r>
              <a:rPr lang="cs-CZ" sz="1600" dirty="0"/>
              <a:t>známý je masakr ve </a:t>
            </a:r>
            <a:r>
              <a:rPr lang="cs-CZ" sz="1600" dirty="0" err="1"/>
              <a:t>Srebenici</a:t>
            </a:r>
            <a:r>
              <a:rPr lang="cs-CZ" sz="1600" dirty="0"/>
              <a:t> a obléhání Sarajeva</a:t>
            </a:r>
            <a:endParaRPr lang="cs-CZ" sz="800" dirty="0"/>
          </a:p>
          <a:p>
            <a:r>
              <a:rPr lang="cs-CZ" sz="2400" dirty="0"/>
              <a:t>dopaden až 2008</a:t>
            </a:r>
          </a:p>
          <a:p>
            <a:r>
              <a:rPr lang="cs-CZ" sz="2400" dirty="0"/>
              <a:t>Mezinárodní trestní tribunál pro bývalou Jugoslávii – 40 let – 2016 </a:t>
            </a:r>
          </a:p>
          <a:p>
            <a:r>
              <a:rPr lang="cs-CZ" sz="2400" dirty="0"/>
              <a:t>odvolání – doživotí – 2019 </a:t>
            </a:r>
          </a:p>
          <a:p>
            <a:r>
              <a:rPr lang="cs-CZ" sz="2400" dirty="0" err="1"/>
              <a:t>Ratko</a:t>
            </a:r>
            <a:r>
              <a:rPr lang="cs-CZ" sz="2400" dirty="0"/>
              <a:t> Mladić (generálplukovník) – doživotí </a:t>
            </a:r>
          </a:p>
          <a:p>
            <a:endParaRPr lang="cs-CZ" sz="2400" dirty="0"/>
          </a:p>
        </p:txBody>
      </p:sp>
      <p:pic>
        <p:nvPicPr>
          <p:cNvPr id="4108" name="Picture 12" descr="Karadžić si doživotní trest odpyká v Británii. Hrozí mu pomsta vězňů -  Seznam Zprávy">
            <a:extLst>
              <a:ext uri="{FF2B5EF4-FFF2-40B4-BE49-F238E27FC236}">
                <a16:creationId xmlns:a16="http://schemas.microsoft.com/office/drawing/2014/main" id="{D8BEEEA9-0D27-4EB7-8A3F-5BD45A38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1296002"/>
            <a:ext cx="3634286" cy="24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82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F6D03-73BF-401E-9B43-ABFE0B239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4BB2D9-1385-41FF-9545-94AF40C6B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71326E-FC6A-4D21-BC56-5BCDB2B9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soudní dvůr (ICJ)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6EC202-BFC5-44CF-B269-34C4467F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62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1945 (Charta OSN), předtím: Stálý dvůr mezinárodní spravedlnosti</a:t>
            </a:r>
          </a:p>
          <a:p>
            <a:r>
              <a:rPr lang="cs-CZ" sz="2400" dirty="0"/>
              <a:t>Haag – Palác míru</a:t>
            </a:r>
          </a:p>
          <a:p>
            <a:r>
              <a:rPr lang="cs-CZ" sz="2400" dirty="0"/>
              <a:t>15 soudců – volí Valné shromáždění a Rada bezpečnosti OSN</a:t>
            </a:r>
          </a:p>
          <a:p>
            <a:r>
              <a:rPr lang="cs-CZ" sz="2400" dirty="0"/>
              <a:t>univerzální soud, všeobecná působnost</a:t>
            </a:r>
          </a:p>
          <a:p>
            <a:r>
              <a:rPr lang="cs-CZ" sz="2400" dirty="0"/>
              <a:t>spory mezi státy (více jak 190 států světa) či to, co vyplývá z Charty OSN</a:t>
            </a:r>
          </a:p>
          <a:p>
            <a:pPr lvl="1"/>
            <a:r>
              <a:rPr lang="cs-CZ" sz="1800" dirty="0"/>
              <a:t>výklad mezinárodní smlouvy</a:t>
            </a:r>
          </a:p>
          <a:p>
            <a:pPr lvl="1"/>
            <a:r>
              <a:rPr lang="cs-CZ" sz="1800" dirty="0"/>
              <a:t>porušení mezinárodních závazků (prokázání skutečnosti, druh a rozsah náhrady za porušení)</a:t>
            </a:r>
          </a:p>
          <a:p>
            <a:pPr lvl="1"/>
            <a:r>
              <a:rPr lang="cs-CZ" sz="1800" dirty="0"/>
              <a:t>jakákoliv otázka mezinárodního práva</a:t>
            </a:r>
          </a:p>
          <a:p>
            <a:r>
              <a:rPr lang="cs-CZ" sz="2400" dirty="0"/>
              <a:t>Gabčíkovo-</a:t>
            </a:r>
            <a:r>
              <a:rPr lang="cs-CZ" sz="2400" dirty="0" err="1"/>
              <a:t>Nagymaros</a:t>
            </a:r>
            <a:r>
              <a:rPr lang="cs-CZ" sz="2400" dirty="0"/>
              <a:t> projekt jako příklad (1997)</a:t>
            </a:r>
          </a:p>
          <a:p>
            <a:pPr lvl="1"/>
            <a:r>
              <a:rPr lang="cs-CZ" sz="1600" dirty="0"/>
              <a:t>společný mezinárodní projekt vodních děl, Slovensko/Maďarsko</a:t>
            </a:r>
          </a:p>
          <a:p>
            <a:pPr lvl="1"/>
            <a:r>
              <a:rPr lang="cs-CZ" sz="1600" dirty="0"/>
              <a:t>smlouvy se mají dodržovat, otázka životního prostředí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813663-5C4B-4E73-9D1A-BE416FDC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006" y="130022"/>
            <a:ext cx="1791956" cy="17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80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230057-FD33-4FDB-ACFD-F1F76DC74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7CBBF3-26D6-4913-A0F0-EFE7CBBF6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F413599-ADBC-49CD-AA9D-BA04E8EAB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35" y="974932"/>
            <a:ext cx="5761820" cy="44259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B433AF7-E8BE-4DC4-B2CA-AF29AF4DE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5" y="974932"/>
            <a:ext cx="5761821" cy="44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4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63D6B8-19E7-4EC2-98D9-52EC0EE48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3783D-3B1E-464C-B108-33AABA832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07CC88-E211-4EE7-B316-4F1829DF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Stálý rozhodčí soud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5031D9-7110-4297-9B16-280FEE04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336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Haag – Palác míru</a:t>
            </a:r>
          </a:p>
          <a:p>
            <a:r>
              <a:rPr lang="cs-CZ" sz="2000" dirty="0"/>
              <a:t>1907 zřízen</a:t>
            </a:r>
          </a:p>
          <a:p>
            <a:r>
              <a:rPr lang="cs-CZ" sz="2000" dirty="0"/>
              <a:t>přes 120 států</a:t>
            </a:r>
          </a:p>
          <a:p>
            <a:r>
              <a:rPr lang="cs-CZ" sz="2000" dirty="0"/>
              <a:t>dříve řešil spory mezi státy, dnes řeší často spory mezi státem a zahraničním investorem (společnost), může i s fyzickou osobou</a:t>
            </a:r>
          </a:p>
          <a:p>
            <a:r>
              <a:rPr lang="cs-CZ" sz="2000" dirty="0"/>
              <a:t>není „stálý“ co do stálých rozhodců, stát nominuje rozhodce, smluvní strany volí</a:t>
            </a:r>
          </a:p>
          <a:p>
            <a:r>
              <a:rPr lang="cs-CZ" sz="2000" dirty="0"/>
              <a:t>je to arbitrážní soud – podstata je taková, že strany se dobrovolně dohodnou (kompromis), že předloží svůj spor tomuto soudu </a:t>
            </a:r>
          </a:p>
        </p:txBody>
      </p:sp>
      <p:pic>
        <p:nvPicPr>
          <p:cNvPr id="1026" name="Picture 2" descr="Permanent Court of Arbitration - Wikipedia">
            <a:extLst>
              <a:ext uri="{FF2B5EF4-FFF2-40B4-BE49-F238E27FC236}">
                <a16:creationId xmlns:a16="http://schemas.microsoft.com/office/drawing/2014/main" id="{D26F86A4-5283-407A-BA06-733E5020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95" y="307662"/>
            <a:ext cx="2508110" cy="28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PCA-CPA">
            <a:extLst>
              <a:ext uri="{FF2B5EF4-FFF2-40B4-BE49-F238E27FC236}">
                <a16:creationId xmlns:a16="http://schemas.microsoft.com/office/drawing/2014/main" id="{584ED959-7FAB-48C9-BD98-A0DB0920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002689"/>
            <a:ext cx="3264821" cy="21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manent Court of Arbitration - Wikipedia">
            <a:extLst>
              <a:ext uri="{FF2B5EF4-FFF2-40B4-BE49-F238E27FC236}">
                <a16:creationId xmlns:a16="http://schemas.microsoft.com/office/drawing/2014/main" id="{CA1F8463-5375-476A-B800-0BE888A4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93" y="1232323"/>
            <a:ext cx="1906220" cy="19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286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DCD8C1-9E9B-414B-B7BC-0F972B7B0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93F6E9-D212-4E36-A1D9-30EF245F5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0D999-C39F-4370-BE41-2C89ABC5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0753200" cy="451576"/>
          </a:xfrm>
        </p:spPr>
        <p:txBody>
          <a:bodyPr/>
          <a:lstStyle/>
          <a:p>
            <a:r>
              <a:rPr lang="cs-CZ" dirty="0"/>
              <a:t>Mezinárodní tribunál pro mořské právo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7DAB8C-B96F-407A-82B6-8A648894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250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Úmluva OSN o mořském právu 1982</a:t>
            </a:r>
          </a:p>
          <a:p>
            <a:r>
              <a:rPr lang="cs-CZ" sz="2400" dirty="0"/>
              <a:t>Hamburk, 21 soudců</a:t>
            </a:r>
          </a:p>
          <a:p>
            <a:r>
              <a:rPr lang="cs-CZ" sz="2400" dirty="0"/>
              <a:t>řeší spory vyplývající z námořního práva, výklad zmíněné Úmluvy</a:t>
            </a:r>
          </a:p>
          <a:p>
            <a:r>
              <a:rPr lang="cs-CZ" sz="2400" dirty="0"/>
              <a:t>ČR nemá soudce, ale je smluvní stranou zmíněné Úmluvy, je to relevantní i pro ČR - proč? </a:t>
            </a:r>
          </a:p>
          <a:p>
            <a:r>
              <a:rPr lang="cs-CZ" sz="2400" dirty="0"/>
              <a:t>nemá výlučnou (jedinou) pravomoc řešit spory vyplývající z tohoto práva, totéž řeší i Mezinárodní soudní dvůr </a:t>
            </a:r>
          </a:p>
          <a:p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5B1FAD-4426-4455-85A4-53AAB63A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62" y="1396720"/>
            <a:ext cx="1532368" cy="13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7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2A329C-D591-44B2-A4BF-84815DE05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A00B2-A163-4909-8F6D-2FE897C8F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D609F0-32C4-430A-8A5F-480BF9A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– Orgán pro řešení sporů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184DD4-3AF4-460F-87E6-DC4CB30C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některé mezinárodní organizace mají své orgány pro řešení sporů</a:t>
            </a:r>
          </a:p>
          <a:p>
            <a:r>
              <a:rPr lang="cs-CZ" sz="2400" dirty="0"/>
              <a:t> spory vyplývající z dohod v rámci WTO – obchod se zbožím, službami a právy duševního vlastnictví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DA7319-45EB-43B4-A004-7139F95FF2C1}"/>
              </a:ext>
            </a:extLst>
          </p:cNvPr>
          <p:cNvGraphicFramePr/>
          <p:nvPr/>
        </p:nvGraphicFramePr>
        <p:xfrm>
          <a:off x="4129872" y="3225520"/>
          <a:ext cx="5155139" cy="336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29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0"/>
            <a:ext cx="713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8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Nejdelší spor 1993-2010: spor o banány</a:t>
            </a:r>
          </a:p>
        </p:txBody>
      </p:sp>
      <p:pic>
        <p:nvPicPr>
          <p:cNvPr id="2050" name="Picture 2" descr="Image result for baná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9" y="2229128"/>
            <a:ext cx="4126672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9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0B7185-273E-4AEC-8101-33986DFF7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6796C-11A5-480F-A4CE-715833111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60B12-3969-49A6-B981-9352129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vztahy. Mezinárodní právo.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F6E46-0047-491F-8911-1535B0A2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135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mezinárodní vztahy jsou upraveny či na ně dopadá	 		 </a:t>
            </a:r>
            <a:r>
              <a:rPr lang="cs-CZ" sz="2400" dirty="0">
                <a:solidFill>
                  <a:schemeClr val="tx2"/>
                </a:solidFill>
              </a:rPr>
              <a:t>mezinárodní právo </a:t>
            </a:r>
            <a:r>
              <a:rPr lang="cs-CZ" sz="2400" dirty="0"/>
              <a:t>(= mezinárodní právo veřejné)</a:t>
            </a:r>
          </a:p>
          <a:p>
            <a:r>
              <a:rPr lang="cs-CZ" sz="2400" dirty="0"/>
              <a:t>zabývá se vztahy mezi státy navzájem, státy a mezinárodními organizacemi </a:t>
            </a:r>
          </a:p>
          <a:p>
            <a:r>
              <a:rPr lang="cs-CZ" sz="2400" dirty="0"/>
              <a:t>i tam, kde dodnes přetrvávají obyčeje, se hovoří o právu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základní prameny </a:t>
            </a:r>
            <a:r>
              <a:rPr lang="cs-CZ" sz="2400" dirty="0"/>
              <a:t>mezinárodního práva:</a:t>
            </a:r>
          </a:p>
          <a:p>
            <a:pPr lvl="1"/>
            <a:r>
              <a:rPr lang="cs-CZ" dirty="0"/>
              <a:t>MEZINÁRODNÍ SMLOUVA</a:t>
            </a:r>
          </a:p>
          <a:p>
            <a:pPr lvl="1"/>
            <a:r>
              <a:rPr lang="cs-CZ" dirty="0"/>
              <a:t>MEZINÁRODNÍ OBYČEJ – často v dnešní době „vtělen“ do mezinárodní smlouvy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128150E-FF32-4A75-8509-2B9D1DFBD8FB}"/>
              </a:ext>
            </a:extLst>
          </p:cNvPr>
          <p:cNvSpPr txBox="1">
            <a:spLocks/>
          </p:cNvSpPr>
          <p:nvPr/>
        </p:nvSpPr>
        <p:spPr>
          <a:xfrm rot="659619">
            <a:off x="8199432" y="1565512"/>
            <a:ext cx="3699833" cy="1107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Mezinárodní právo veřejné</a:t>
            </a:r>
          </a:p>
        </p:txBody>
      </p:sp>
    </p:spTree>
    <p:extLst>
      <p:ext uri="{BB962C8B-B14F-4D97-AF65-F5344CB8AC3E}">
        <p14:creationId xmlns:p14="http://schemas.microsoft.com/office/powerpoint/2010/main" val="1771746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D2032-3D17-4F10-B8DC-6105764E3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2A743-9ABB-46D2-A503-1145EB11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9CBE5-D6A6-472D-80AC-EF47C855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soud pro lidská práva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246320-2E75-4D5B-BF14-148FEA4D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7405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Štrasburk, 1959</a:t>
            </a:r>
          </a:p>
          <a:p>
            <a:r>
              <a:rPr lang="cs-CZ" sz="2400" dirty="0"/>
              <a:t>Úmluva o ochraně lidských práv a základních svobod</a:t>
            </a:r>
          </a:p>
          <a:p>
            <a:r>
              <a:rPr lang="cs-CZ" sz="2400" dirty="0"/>
              <a:t>počet soudců = počet smluvních států Úmluvy,</a:t>
            </a:r>
          </a:p>
          <a:p>
            <a:pPr lvl="1"/>
            <a:r>
              <a:rPr lang="cs-CZ" dirty="0"/>
              <a:t>voleni na 9 let Parlamentním shromážděním Rady Evropy</a:t>
            </a:r>
            <a:endParaRPr lang="cs-CZ" sz="2400" dirty="0"/>
          </a:p>
          <a:p>
            <a:r>
              <a:rPr lang="cs-CZ" sz="2400" dirty="0"/>
              <a:t>stížnosti na porušení lidského práva plynoucí z Úmluvy 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individuální stížnosti</a:t>
            </a:r>
            <a:r>
              <a:rPr lang="cs-CZ" sz="2400" dirty="0"/>
              <a:t> – podané jednotlivci či skupinou jednotlivců (FO, PO)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mezistátní stížnosti – </a:t>
            </a:r>
            <a:r>
              <a:rPr lang="cs-CZ" sz="2400" dirty="0"/>
              <a:t>podané státem vůči jinému státu</a:t>
            </a:r>
          </a:p>
          <a:p>
            <a:r>
              <a:rPr lang="cs-CZ" sz="2400" dirty="0"/>
              <a:t>stížnost vždy musí směřovat proti smluvnímu státu Úmluvy!</a:t>
            </a:r>
          </a:p>
          <a:p>
            <a:r>
              <a:rPr lang="cs-CZ" sz="2400" dirty="0"/>
              <a:t>můžete se obrátit Vy přes formulář, řízení není zpoplatněno, není nutné být ani zastoupen advokátem – přístup soudu má být pro každého</a:t>
            </a:r>
          </a:p>
          <a:p>
            <a:endParaRPr lang="cs-CZ" sz="2400" dirty="0"/>
          </a:p>
        </p:txBody>
      </p:sp>
      <p:pic>
        <p:nvPicPr>
          <p:cNvPr id="3076" name="Picture 4" descr="Evropský soud pro lidská práva požaduje propuštění kurdského politika  Selahattina Demirtase - SPD - Svoboda a přímá demokracie">
            <a:extLst>
              <a:ext uri="{FF2B5EF4-FFF2-40B4-BE49-F238E27FC236}">
                <a16:creationId xmlns:a16="http://schemas.microsoft.com/office/drawing/2014/main" id="{438A4F24-8E5F-49B7-86C7-7C8B0D44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39" y="1330261"/>
            <a:ext cx="3616972" cy="20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24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69F647-AAC8-4C90-BB46-BA404CB59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E78EB3-C293-42B6-A3D5-EA99CF50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AEB53C-D2BD-4C57-A606-793DE487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ESLP – pokračování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145E7A-BB03-4803-8D6E-38D6AB1B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189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nutné stížnost podat do 4 měsíců po posledním soudním rozhodnutí</a:t>
            </a:r>
          </a:p>
          <a:p>
            <a:r>
              <a:rPr lang="cs-CZ" sz="2400" dirty="0"/>
              <a:t>je nutné vyčerpat všechny opravné prostředky ve vnitrostátním právu</a:t>
            </a:r>
          </a:p>
          <a:p>
            <a:r>
              <a:rPr lang="cs-CZ" sz="2400" dirty="0"/>
              <a:t>musí být tvrzeno porušení práva stanovené Evropskou úmluvou o lidských právech či Protokoly k ní</a:t>
            </a:r>
          </a:p>
          <a:p>
            <a:r>
              <a:rPr lang="cs-CZ" sz="2400" dirty="0"/>
              <a:t>rozhodnutí jsou pro soudy závazná pro smluvní státy</a:t>
            </a:r>
          </a:p>
          <a:p>
            <a:r>
              <a:rPr lang="cs-CZ" sz="2400" dirty="0"/>
              <a:t>zpravidla stížnosti na porušení práva na spravedlivý proces, délka řízení</a:t>
            </a:r>
          </a:p>
        </p:txBody>
      </p:sp>
    </p:spTree>
    <p:extLst>
      <p:ext uri="{BB962C8B-B14F-4D97-AF65-F5344CB8AC3E}">
        <p14:creationId xmlns:p14="http://schemas.microsoft.com/office/powerpoint/2010/main" val="526092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E048A6-4DAB-4266-B4A9-7769237F3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01FE7F-851A-4749-8BC2-FA38294EC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47638A-B5AF-42AC-B5A3-8D5D1A07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Soudní dvůr Evropské unie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D826C0-AEEE-4158-B5FE-0A25DEF9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Lucemburk</a:t>
            </a:r>
          </a:p>
          <a:p>
            <a:r>
              <a:rPr lang="cs-CZ" sz="2400" dirty="0"/>
              <a:t>je to orgán EU </a:t>
            </a:r>
          </a:p>
          <a:p>
            <a:r>
              <a:rPr lang="cs-CZ" sz="2400" dirty="0"/>
              <a:t>počet soudců = počet členských států EU</a:t>
            </a:r>
          </a:p>
          <a:p>
            <a:r>
              <a:rPr lang="cs-CZ" sz="2400" dirty="0"/>
              <a:t>Tribunál a Soudní dvůr </a:t>
            </a:r>
          </a:p>
          <a:p>
            <a:r>
              <a:rPr lang="cs-CZ" sz="2400" dirty="0"/>
              <a:t>porušení práva EU – členské státy</a:t>
            </a:r>
          </a:p>
          <a:p>
            <a:pPr lvl="1"/>
            <a:r>
              <a:rPr lang="cs-CZ" dirty="0"/>
              <a:t>role Evropské komise (kontrolní orgán)</a:t>
            </a:r>
          </a:p>
          <a:p>
            <a:pPr lvl="1"/>
            <a:r>
              <a:rPr lang="cs-CZ" dirty="0"/>
              <a:t>spory mezi státy či porušení práva EU státem</a:t>
            </a:r>
          </a:p>
          <a:p>
            <a:pPr lvl="2"/>
            <a:r>
              <a:rPr lang="cs-CZ" dirty="0"/>
              <a:t>celá řada sporů, nejen spory mezi státy, ale také stát porušení své povinnosti – např. neimplementuje směrnici</a:t>
            </a:r>
          </a:p>
          <a:p>
            <a:pPr lvl="1"/>
            <a:r>
              <a:rPr lang="cs-CZ" dirty="0"/>
              <a:t>právnické osoby (společnosti) – porušení hospodářské soutěže – EK vede správní řízení</a:t>
            </a:r>
          </a:p>
          <a:p>
            <a:pPr lvl="1"/>
            <a:r>
              <a:rPr lang="pl-PL" dirty="0"/>
              <a:t>příklad: Česko vs. Polsko – spor o důl Turów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098" name="Picture 2" descr="Soudní dvůr EU jako klíčový hráč evropské integrace – EURACTIV.cz">
            <a:extLst>
              <a:ext uri="{FF2B5EF4-FFF2-40B4-BE49-F238E27FC236}">
                <a16:creationId xmlns:a16="http://schemas.microsoft.com/office/drawing/2014/main" id="{8633AC50-EA1F-426C-A4BC-6236E755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2" y="1296002"/>
            <a:ext cx="4534917" cy="30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83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D37F30-4946-4453-A184-8C3827981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A06ED4-8603-4189-8B00-80AB9AF71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C78824-1F90-4D14-8C2B-7CAAFC0A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mezi státy – příklad Důl </a:t>
            </a:r>
            <a:r>
              <a:rPr lang="cs-CZ" dirty="0" err="1"/>
              <a:t>Turów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F8F1B6-9CCB-4300-8798-323587B7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367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hnědouhelný lom – těžba hnědého uhlí, dalších materiálů a hornin</a:t>
            </a:r>
          </a:p>
          <a:p>
            <a:r>
              <a:rPr lang="cs-CZ" sz="2200" dirty="0"/>
              <a:t>duben 2021: povolení na těžbu prodlouženo (do 2044)</a:t>
            </a:r>
          </a:p>
          <a:p>
            <a:r>
              <a:rPr lang="cs-CZ" sz="2200" dirty="0"/>
              <a:t>Polsko: je to racionální hospodaření – zajistí mj. fungování elektrárny, práci lidem</a:t>
            </a:r>
          </a:p>
          <a:p>
            <a:r>
              <a:rPr lang="cs-CZ" sz="2200" dirty="0"/>
              <a:t>ČR: zdravotní problémy i českým občanům, ohrožení životního prostředí, obavy z hluku, prašnosti, ztráty pitné vody</a:t>
            </a:r>
          </a:p>
        </p:txBody>
      </p:sp>
      <p:pic>
        <p:nvPicPr>
          <p:cNvPr id="1028" name="Picture 4" descr="Turow: Vast Polish coal mine infuriates the neighbours - BBC News">
            <a:extLst>
              <a:ext uri="{FF2B5EF4-FFF2-40B4-BE49-F238E27FC236}">
                <a16:creationId xmlns:a16="http://schemas.microsoft.com/office/drawing/2014/main" id="{6DCE2591-9D64-486B-921A-C75214DB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49" y="3778786"/>
            <a:ext cx="3649439" cy="30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109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68524A-0703-40CC-88DF-3A989C6AC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F3DCAA-0BE2-4EEE-9AD3-D552059C2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3EC450-C07E-4CD1-8860-42D3D6DE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 </a:t>
            </a:r>
            <a:r>
              <a:rPr lang="cs-CZ" dirty="0" err="1"/>
              <a:t>Turów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9B5729-571D-41AD-97AE-D7CD5CDC7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731"/>
            <a:ext cx="10753200" cy="451049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od 2016 se řešilo rozšiřování dolu i s českou stranou</a:t>
            </a:r>
          </a:p>
          <a:p>
            <a:r>
              <a:rPr lang="cs-CZ" sz="2200" dirty="0"/>
              <a:t>listopad 2019: ČR nesouhlasné stanovisko </a:t>
            </a:r>
          </a:p>
          <a:p>
            <a:r>
              <a:rPr lang="cs-CZ" sz="2200" dirty="0"/>
              <a:t>prosinec 2020: EK – Polsko neposoudilo správně vliv na životní prostředí, chyby v informování o záměrech sousední státy </a:t>
            </a:r>
          </a:p>
          <a:p>
            <a:r>
              <a:rPr lang="cs-CZ" sz="2200" dirty="0"/>
              <a:t>únor 2021: ČR podala žalobu k SD</a:t>
            </a:r>
          </a:p>
          <a:p>
            <a:r>
              <a:rPr lang="cs-CZ" sz="2200" dirty="0"/>
              <a:t>květen 2021: SD – předběžné opatření – zastavit těžbu</a:t>
            </a:r>
          </a:p>
          <a:p>
            <a:r>
              <a:rPr lang="cs-CZ" sz="2200" dirty="0"/>
              <a:t>září 2021: SD pokuta pro Polsko: 500 000 EUR DENNĚ</a:t>
            </a:r>
          </a:p>
          <a:p>
            <a:r>
              <a:rPr lang="cs-CZ" sz="2200" dirty="0"/>
              <a:t>listopad 2021: EK vyzvala Polsko k zaplacení pokuty (Polsko dobrovolně neplatilo, těžbu nezastavilo s argumentem ekonomických důsledků)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05827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67EE01-79A5-4C90-BB2F-BDFBBB26A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E0FB7D-C5DC-4E87-8942-2419570B3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D25491-02CF-4AE4-9AD0-A0406DA6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 </a:t>
            </a:r>
            <a:r>
              <a:rPr lang="cs-CZ" dirty="0" err="1"/>
              <a:t>Turów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B61D72-E0E6-41D7-8B2D-219ECF3E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73290"/>
            <a:ext cx="5240125" cy="436480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leden 2022: 60 mil. EUR – cca 1,5 mld. CZK, EK jednala – strhla  část částky Polsku z dotací</a:t>
            </a:r>
          </a:p>
          <a:p>
            <a:r>
              <a:rPr lang="cs-CZ" sz="2400" dirty="0"/>
              <a:t>Polsko bylo první zemí, která se neřídila rozsudkem SD</a:t>
            </a:r>
          </a:p>
          <a:p>
            <a:r>
              <a:rPr lang="cs-CZ" sz="2400" dirty="0"/>
              <a:t>únor 2022: dohoda o podmínkách těžby mezi ČR a Polskem, ČR dostane finanční kompenzaci </a:t>
            </a:r>
          </a:p>
          <a:p>
            <a:endParaRPr lang="cs-CZ" dirty="0"/>
          </a:p>
        </p:txBody>
      </p:sp>
      <p:pic>
        <p:nvPicPr>
          <p:cNvPr id="2050" name="Picture 2" descr="Čechy neobsluhujeme, neviděl jste ceduli?!“ Zajeli jsme k dolu Turów -  Seznam Zprávy">
            <a:extLst>
              <a:ext uri="{FF2B5EF4-FFF2-40B4-BE49-F238E27FC236}">
                <a16:creationId xmlns:a16="http://schemas.microsoft.com/office/drawing/2014/main" id="{1DAE9ABA-168B-4FD1-ACE9-505378AE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3916"/>
            <a:ext cx="5133258" cy="2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6FE4713-8994-4BD2-BFAC-67A18820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09" y="1540947"/>
            <a:ext cx="6324925" cy="1149409"/>
          </a:xfrm>
          <a:prstGeom prst="rect">
            <a:avLst/>
          </a:prstGeom>
        </p:spPr>
      </p:pic>
      <p:pic>
        <p:nvPicPr>
          <p:cNvPr id="11" name="Picture 2" descr="Čechy neobsluhujeme, neviděl jste ceduli?!“ Zajeli jsme k dolu Turów -  Seznam Zprávy">
            <a:extLst>
              <a:ext uri="{FF2B5EF4-FFF2-40B4-BE49-F238E27FC236}">
                <a16:creationId xmlns:a16="http://schemas.microsoft.com/office/drawing/2014/main" id="{A95A4FB5-2EBB-40DF-AFA9-AF5D6303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76316"/>
            <a:ext cx="5133258" cy="2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879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57696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43F5D-15F7-43D0-B378-2C678495B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A4263C-DC58-435E-8A29-94D8FA165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17002E-374C-42B1-9424-C796AC70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Vzpomeneme si z předmětu občan a právo?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CAF390F-74ED-48DC-8698-0699A5F5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84986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i="1" dirty="0"/>
              <a:t>Kam zařadíme mezinárodní smlouvy?</a:t>
            </a:r>
          </a:p>
          <a:p>
            <a:endParaRPr lang="cs-CZ" dirty="0"/>
          </a:p>
          <a:p>
            <a:endParaRPr lang="en-US" dirty="0"/>
          </a:p>
        </p:txBody>
      </p:sp>
      <p:graphicFrame>
        <p:nvGraphicFramePr>
          <p:cNvPr id="9" name="Zástupný obsah 5">
            <a:extLst>
              <a:ext uri="{FF2B5EF4-FFF2-40B4-BE49-F238E27FC236}">
                <a16:creationId xmlns:a16="http://schemas.microsoft.com/office/drawing/2014/main" id="{029F43A6-6D18-4F4D-BF31-A4124A244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51223"/>
              </p:ext>
            </p:extLst>
          </p:nvPr>
        </p:nvGraphicFramePr>
        <p:xfrm>
          <a:off x="4991546" y="1567576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F8B0111F-8DAA-4A11-AB95-B2F258266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51" y="2758513"/>
            <a:ext cx="2502039" cy="2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0B9F2-DF48-4FA5-84BE-A5E1BA7CD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2ADAC-38AD-47DD-8F0D-CAED90AE9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4EB76F-6ECE-406B-86C9-8240FF50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mezinárodního práva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587707-691D-4F58-A0D1-544CA7982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10859"/>
              </p:ext>
            </p:extLst>
          </p:nvPr>
        </p:nvGraphicFramePr>
        <p:xfrm>
          <a:off x="719663" y="1726545"/>
          <a:ext cx="10752138" cy="365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72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737C46-6595-497F-AF82-00AA5A6136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8092A4-15F5-480E-BA5F-A3E05CC6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8EA428-1184-4F31-B4D7-2039B211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mezinárodního práva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6E8D41-FBF2-4F51-BF19-88E809B8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2588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státy</a:t>
            </a:r>
          </a:p>
          <a:p>
            <a:pPr lvl="1"/>
            <a:r>
              <a:rPr lang="cs-CZ" dirty="0"/>
              <a:t>zásada svrchované rovnosti – všechny státy jsou si rovny</a:t>
            </a:r>
          </a:p>
          <a:p>
            <a:r>
              <a:rPr lang="cs-CZ" sz="2400" dirty="0">
                <a:solidFill>
                  <a:schemeClr val="tx2"/>
                </a:solidFill>
              </a:rPr>
              <a:t>mezinárodní organizace</a:t>
            </a:r>
          </a:p>
          <a:p>
            <a:pPr lvl="1"/>
            <a:r>
              <a:rPr lang="cs-CZ" dirty="0"/>
              <a:t>jen ty vládní (mezivládní) – založené mezinárodní smlouvou, členy jsou státy (vs. nevládní)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jednotlivci</a:t>
            </a:r>
          </a:p>
          <a:p>
            <a:pPr lvl="1"/>
            <a:r>
              <a:rPr lang="cs-CZ" dirty="0"/>
              <a:t>výjimečně tam, kde jde o lidská práva/mezinárodní trestní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81727942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3679</Words>
  <Application>Microsoft Office PowerPoint</Application>
  <PresentationFormat>Širokoúhlá obrazovka</PresentationFormat>
  <Paragraphs>537</Paragraphs>
  <Slides>66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Arial</vt:lpstr>
      <vt:lpstr>Helvetica Neue</vt:lpstr>
      <vt:lpstr>Symbol</vt:lpstr>
      <vt:lpstr>Tahoma</vt:lpstr>
      <vt:lpstr>Wingdings</vt:lpstr>
      <vt:lpstr>Prezentace_MU_CZ</vt:lpstr>
      <vt:lpstr>Mezinárodní vztahy – část I  Konzultace</vt:lpstr>
      <vt:lpstr>Organizační pokyny</vt:lpstr>
      <vt:lpstr>Podmínky kolokvia / zkoušky</vt:lpstr>
      <vt:lpstr>Úvodní kvíz k mezinárodním vztahům  aneb co bychom měli umět ze všeobecného přehledu či zkrátka štěstí na tipování</vt:lpstr>
      <vt:lpstr>Prezentace aplikace PowerPoint</vt:lpstr>
      <vt:lpstr>Mezinárodní vztahy. Mezinárodní právo. </vt:lpstr>
      <vt:lpstr>Vzpomeneme si z předmětu občan a právo?</vt:lpstr>
      <vt:lpstr>Subjekty mezinárodního práva</vt:lpstr>
      <vt:lpstr>Subjekty mezinárodního práva</vt:lpstr>
      <vt:lpstr>Terminologická poznámka</vt:lpstr>
      <vt:lpstr>Stát v mezinárodních vztazích</vt:lpstr>
      <vt:lpstr>Stát a jeho pojmové znaky</vt:lpstr>
      <vt:lpstr>Území státu</vt:lpstr>
      <vt:lpstr>Zvláštnosti území státu </vt:lpstr>
      <vt:lpstr>Přístavní území ČR Hamburk (ot. č. 2) </vt:lpstr>
      <vt:lpstr>Státní hranice</vt:lpstr>
      <vt:lpstr>Vznik a zánik států</vt:lpstr>
      <vt:lpstr>Další znaky státu</vt:lpstr>
      <vt:lpstr>Proč EU není stát?</vt:lpstr>
      <vt:lpstr>Uznání státu (otázka č. 5 ze sekce 1)</vt:lpstr>
      <vt:lpstr>Mezinárodní organizace</vt:lpstr>
      <vt:lpstr>Mezinárodní organizace vs. EU</vt:lpstr>
      <vt:lpstr>Prameny: mezinárodní právo vs. právo EU</vt:lpstr>
      <vt:lpstr>Otázka č. 2 sekce 2</vt:lpstr>
      <vt:lpstr>Otázka č. 4 sekce 2</vt:lpstr>
      <vt:lpstr>Mezinárodní smlouva.</vt:lpstr>
      <vt:lpstr>Mezinárodní smlouva (ot. č. 1, 2 ze sekce 3)</vt:lpstr>
      <vt:lpstr>Prezentace aplikace PowerPoint</vt:lpstr>
      <vt:lpstr>Podpis – ratifikace – přijetí – schválení???</vt:lpstr>
      <vt:lpstr>Smlouvy – Ústava ČR</vt:lpstr>
      <vt:lpstr>Článek 49 Ústavy</vt:lpstr>
      <vt:lpstr>Vnitrostátní aplikace mezinárodních smluv</vt:lpstr>
      <vt:lpstr>Proč to vůbec řešíme?</vt:lpstr>
      <vt:lpstr>Článek 10 Ústavy</vt:lpstr>
      <vt:lpstr>Mezinárodní smlouvy – článek 10</vt:lpstr>
      <vt:lpstr>Závaznost smlouvy</vt:lpstr>
      <vt:lpstr>Vynucení (donucení)  v mezinárodním právu</vt:lpstr>
      <vt:lpstr>Vysvětlete, proč NATO nemůže pomoci Ukrajině ve válce,  i když o to Ukrajina žádala.  </vt:lpstr>
      <vt:lpstr>Vysvětlete, proč Rada bezpečnosti OSN (orgán zajišťující světový mír) nepřijala rezoluci odsuzující  ruskou invazi na Ukrajinu.  </vt:lpstr>
      <vt:lpstr>Dne 15. března 2022 se v médiích objevil výrok ministryně obrany České republiky Jany Černochové.  Diskutujte tento výrok.  </vt:lpstr>
      <vt:lpstr>Vyjmenujte příklady některých konkrétních sankcí, které EU uvalila na Rusko v souvislosti s invazí na Ukrajinu. Zkuste tyto sankce následně seskupit podle jejich charakteru (například diplomatické sankce, ekonomické sankce apod.).  V souvislosti se sankcemi uveďte, co rozumíte pod pojmy jako je embargo, bojkot, retorze, represálie.   Dá se říci, že jsou tyto sankce efektivní? Kdo je může vynucovat v mezinárodním společenství?        </vt:lpstr>
      <vt:lpstr>Prezentace aplikace PowerPoint</vt:lpstr>
      <vt:lpstr>K sankcím I</vt:lpstr>
      <vt:lpstr>K sankcím II</vt:lpstr>
      <vt:lpstr>V médiích se také často hovoří o hrozbě použití jaderných a chemických zbraní. Dohledejte, zda existuje mezinárodní smlouva, která by zakazovala či jinak omezovala použití jaderných a chemických zbraní. O kterých státech se ví, že vlastní jaderné zbraně?  </vt:lpstr>
      <vt:lpstr>Přehled</vt:lpstr>
      <vt:lpstr>Mezinárodní soudnictví </vt:lpstr>
      <vt:lpstr>Mezinárodní trestní soud International Criminal Court (ICC) </vt:lpstr>
      <vt:lpstr>Prezentace aplikace PowerPoint</vt:lpstr>
      <vt:lpstr>Příklad Muammar Kaddáfí</vt:lpstr>
      <vt:lpstr>Dříve – tribunály ad hoc </vt:lpstr>
      <vt:lpstr>Příklad Radovan Karadžić</vt:lpstr>
      <vt:lpstr>Mezinárodní soudní dvůr (ICJ)</vt:lpstr>
      <vt:lpstr>Prezentace aplikace PowerPoint</vt:lpstr>
      <vt:lpstr>Stálý rozhodčí soud</vt:lpstr>
      <vt:lpstr>Mezinárodní tribunál pro mořské právo</vt:lpstr>
      <vt:lpstr>WTO – Orgán pro řešení sporů</vt:lpstr>
      <vt:lpstr>Prezentace aplikace PowerPoint</vt:lpstr>
      <vt:lpstr>Nejdelší spor 1993-2010: spor o banány</vt:lpstr>
      <vt:lpstr>Evropský soud pro lidská práva </vt:lpstr>
      <vt:lpstr>ESLP – pokračování </vt:lpstr>
      <vt:lpstr>Soudní dvůr Evropské unie</vt:lpstr>
      <vt:lpstr>Spory mezi státy – příklad Důl Turów</vt:lpstr>
      <vt:lpstr>Důl Turów</vt:lpstr>
      <vt:lpstr>Důl Turów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183</cp:revision>
  <cp:lastPrinted>2022-02-28T15:02:21Z</cp:lastPrinted>
  <dcterms:created xsi:type="dcterms:W3CDTF">2020-10-09T15:16:21Z</dcterms:created>
  <dcterms:modified xsi:type="dcterms:W3CDTF">2023-11-05T09:37:12Z</dcterms:modified>
</cp:coreProperties>
</file>