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8" r:id="rId2"/>
    <p:sldId id="391" r:id="rId3"/>
    <p:sldId id="386" r:id="rId4"/>
    <p:sldId id="387" r:id="rId5"/>
    <p:sldId id="389" r:id="rId6"/>
    <p:sldId id="39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>
        <p:scale>
          <a:sx n="75" d="100"/>
          <a:sy n="75" d="100"/>
        </p:scale>
        <p:origin x="-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382D0-2579-48A3-B1BA-8A20EEA2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D78F80-3E37-4325-AE93-E32F6F3AB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1C005-9B31-4B2D-BA9F-D0121F96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CBE2A6-1D87-49B7-9A9A-7CC460BC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B106A-00E6-4954-8900-ABA8E935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37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77ED1-2A3E-428E-B9F1-AFC81ECF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13066F-553D-4166-B3EE-B05FC62D0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007B30-16F4-4FC7-A509-16435129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B0A0CF-D102-49CA-B213-127FFAED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A7897E-6D8F-4FB6-8590-23B7F178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47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55397E-336C-4306-9F0A-255C68F8E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AC3188-1BF6-428A-8B8C-FB00274D6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EB7BA1-C210-4DE2-A356-DCA8AA19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13C2B0-5870-4033-9F5E-15B766893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FFD383-B762-4334-8290-4B3C0B3E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49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06327-9CB5-4123-A102-B06D7224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F0AF9-1E82-4D7A-B1D5-AD572772A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EFE15-C62A-4444-988B-6BEDDC01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22F903-7851-4125-A70B-63800DBE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AE4C2-73AB-49F4-876E-7750BDDD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75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6C660-71D0-430B-A3AA-299C8082C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6BF03F-1F8B-48E8-9EAD-4DF894207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30594-0365-42F9-9CAF-5C59CE59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5F5C2-9000-48B3-BE9D-2C0D22FB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37152D-C1B1-4477-8815-9F11EA0E2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77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FD4D6-001F-47F6-8F13-3D886C0E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11109-BF9C-48EC-B77C-5CC744441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DFBBF1-3928-457E-9241-3113B6ACC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73AB50-BF3F-47F4-93A0-AF8527906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C6D0CC-83E4-4D51-8AC5-9B28EF75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A5618F-2F77-4479-A821-3A0C5F451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6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08B5A-894C-467C-8EF2-F56CECCDA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01932C-1F37-4D55-8264-0FD4F51BE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26B0EA-C54F-4E47-B02A-8FB55F613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73DD79-0EED-485E-8FC5-9BE1AF569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14AB86-E72C-42CA-A333-E25C1BC8D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5D637C2-6727-4DB6-BDDE-0C45C331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CA99F8-F3A9-4A34-AE86-08C5BB01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9384DD-F289-46FD-AD29-6AD6C049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7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0C605-13FE-4B54-BB10-16CD8611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5B7BB1F-DF0E-4A5A-89CA-3414D8693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96A143-C068-4D80-A575-14E46E04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11DE56-42DC-4888-B282-4D60ADC2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39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AB873A-F090-4A0F-AC39-F1B7661F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7C19D8-240C-4C87-8F3F-0F52EABF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03593A-2DD5-4E60-8E29-E8496D06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58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B9922-47AD-4447-B4A8-B03715B13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C3473-499D-4CD9-B804-149944865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A35070-94A7-4D15-AB7F-519354D99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F2B348-7312-4B19-B95A-3D586339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A7A1E9-86A2-4AA6-A064-0679ABB5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7330DC-D8BA-455D-898B-9FD995798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36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70F62-DCE1-4F0A-BCB1-5A9AB83F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F7C9AB-7020-4B8B-89ED-641CA6E71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AE86C0-F51C-4BD1-811C-7260756CD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E6FF42-8590-4CBC-92EC-3602BB12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2B2B1-9A14-4D8D-9D7E-6CF7B736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7C90AF-A971-4223-9E4D-D49F66BD8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7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543A4F-925F-4405-A6E3-1754138F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729426-EA07-4B9B-AA6D-B960B662F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958ECB-28E3-4EDF-AD1E-2D2600ED0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C6B14-FE1C-419B-94B0-90FE0F66BBF6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8AE859-44C2-4F85-9E38-28775D89A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C1CF77-1330-4E4F-9BAA-C190DED69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65FA-2422-46F4-AAD3-67AEC4234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34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 descr="Large confetti">
            <a:extLst>
              <a:ext uri="{FF2B5EF4-FFF2-40B4-BE49-F238E27FC236}">
                <a16:creationId xmlns:a16="http://schemas.microsoft.com/office/drawing/2014/main" id="{59A01247-55B0-4C96-BF3D-7758AA80D4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E1AC6EA-8CD6-440D-8CA3-F07058FBC9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1839912"/>
            <a:ext cx="8208963" cy="4826000"/>
          </a:xfrm>
        </p:spPr>
        <p:txBody>
          <a:bodyPr vert="horz" lIns="92075" tIns="46038" rIns="92075" bIns="46038" rtlCol="0">
            <a:normAutofit lnSpcReduction="10000"/>
          </a:bodyPr>
          <a:lstStyle/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Veřejná moc vykonávaná mimo zákonodárnou a soudní moc je prováděna jako „veřejná správa“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Zahrnuje: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Orgány státní správy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– vládní a ostatní orgány státní správy</a:t>
            </a: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Orgány veřejnoprávních korporací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orgány územních veřejnoprávních korporací ale také zájmových (profesních) veřejnoprávních korporací. Tyto orgány vykonávají část výkonu veřejné správy</a:t>
            </a: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Společným znakem obou druhů orgánů je výkon veřejné moci. Hovoříme o nich také jako o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správních orgánech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resp.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úřadech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66564" name="Text Box 26">
            <a:extLst>
              <a:ext uri="{FF2B5EF4-FFF2-40B4-BE49-F238E27FC236}">
                <a16:creationId xmlns:a16="http://schemas.microsoft.com/office/drawing/2014/main" id="{31E87DC7-ACE8-4D40-9F95-30B7DF08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6565" name="Text Box 27">
            <a:extLst>
              <a:ext uri="{FF2B5EF4-FFF2-40B4-BE49-F238E27FC236}">
                <a16:creationId xmlns:a16="http://schemas.microsoft.com/office/drawing/2014/main" id="{38FE44E3-618E-4885-B24B-7CD36789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 descr="Large confetti">
            <a:extLst>
              <a:ext uri="{FF2B5EF4-FFF2-40B4-BE49-F238E27FC236}">
                <a16:creationId xmlns:a16="http://schemas.microsoft.com/office/drawing/2014/main" id="{59A01247-55B0-4C96-BF3D-7758AA80D4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E1AC6EA-8CD6-440D-8CA3-F07058FBC9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1839912"/>
            <a:ext cx="8208963" cy="398938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	                                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Veřejná správa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Státní správa               Samospráva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Územní       Profesní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66564" name="Text Box 26">
            <a:extLst>
              <a:ext uri="{FF2B5EF4-FFF2-40B4-BE49-F238E27FC236}">
                <a16:creationId xmlns:a16="http://schemas.microsoft.com/office/drawing/2014/main" id="{31E87DC7-ACE8-4D40-9F95-30B7DF08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6565" name="Text Box 27">
            <a:extLst>
              <a:ext uri="{FF2B5EF4-FFF2-40B4-BE49-F238E27FC236}">
                <a16:creationId xmlns:a16="http://schemas.microsoft.com/office/drawing/2014/main" id="{38FE44E3-618E-4885-B24B-7CD36789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B23DE41-31DF-49CE-2C36-18BF4E160271}"/>
              </a:ext>
            </a:extLst>
          </p:cNvPr>
          <p:cNvSpPr/>
          <p:nvPr/>
        </p:nvSpPr>
        <p:spPr>
          <a:xfrm>
            <a:off x="4256690" y="1839912"/>
            <a:ext cx="2837793" cy="556447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742DB1F-C0D3-D1AC-BD6F-807EFBB92676}"/>
              </a:ext>
            </a:extLst>
          </p:cNvPr>
          <p:cNvSpPr/>
          <p:nvPr/>
        </p:nvSpPr>
        <p:spPr>
          <a:xfrm>
            <a:off x="2522483" y="2994024"/>
            <a:ext cx="2459420" cy="556447"/>
          </a:xfrm>
          <a:prstGeom prst="rect">
            <a:avLst/>
          </a:prstGeom>
          <a:solidFill>
            <a:schemeClr val="accent2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348B1A2-67B4-521E-FD8A-DC9FF7C41D1E}"/>
              </a:ext>
            </a:extLst>
          </p:cNvPr>
          <p:cNvSpPr/>
          <p:nvPr/>
        </p:nvSpPr>
        <p:spPr>
          <a:xfrm>
            <a:off x="6258910" y="2994024"/>
            <a:ext cx="2275490" cy="556447"/>
          </a:xfrm>
          <a:prstGeom prst="rect">
            <a:avLst/>
          </a:prstGeom>
          <a:solidFill>
            <a:schemeClr val="accent4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DA86073-7E02-DA14-F443-58E948E37F94}"/>
              </a:ext>
            </a:extLst>
          </p:cNvPr>
          <p:cNvSpPr/>
          <p:nvPr/>
        </p:nvSpPr>
        <p:spPr>
          <a:xfrm>
            <a:off x="5817476" y="4209393"/>
            <a:ext cx="1545021" cy="495190"/>
          </a:xfrm>
          <a:prstGeom prst="rect">
            <a:avLst/>
          </a:prstGeom>
          <a:solidFill>
            <a:schemeClr val="accent4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B4DADE-09B3-48BC-4237-0D55C640FD1F}"/>
              </a:ext>
            </a:extLst>
          </p:cNvPr>
          <p:cNvSpPr/>
          <p:nvPr/>
        </p:nvSpPr>
        <p:spPr>
          <a:xfrm>
            <a:off x="7823200" y="4209393"/>
            <a:ext cx="1638300" cy="495190"/>
          </a:xfrm>
          <a:prstGeom prst="rect">
            <a:avLst/>
          </a:prstGeom>
          <a:solidFill>
            <a:schemeClr val="accent4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598E1038-50D0-9DA2-6E2D-43573765B6F4}"/>
              </a:ext>
            </a:extLst>
          </p:cNvPr>
          <p:cNvCxnSpPr>
            <a:stCxn id="3" idx="2"/>
          </p:cNvCxnSpPr>
          <p:nvPr/>
        </p:nvCxnSpPr>
        <p:spPr>
          <a:xfrm flipH="1">
            <a:off x="3794126" y="2396359"/>
            <a:ext cx="1881461" cy="597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4580C6F-765D-7FF5-2925-70B6354120EA}"/>
              </a:ext>
            </a:extLst>
          </p:cNvPr>
          <p:cNvCxnSpPr>
            <a:stCxn id="3" idx="2"/>
            <a:endCxn id="5" idx="0"/>
          </p:cNvCxnSpPr>
          <p:nvPr/>
        </p:nvCxnSpPr>
        <p:spPr>
          <a:xfrm>
            <a:off x="5675587" y="2396359"/>
            <a:ext cx="1721068" cy="597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21C20962-E267-02E6-EFEF-6D1DF4F0694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6589987" y="3550471"/>
            <a:ext cx="806668" cy="658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A6BA65-4E0A-1483-42F6-A73D3F57625D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7396655" y="3550471"/>
            <a:ext cx="1245695" cy="658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A9AF9D7F-1C05-1C0B-05FD-A3808AA6F0DD}"/>
              </a:ext>
            </a:extLst>
          </p:cNvPr>
          <p:cNvSpPr/>
          <p:nvPr/>
        </p:nvSpPr>
        <p:spPr>
          <a:xfrm>
            <a:off x="1917700" y="1524000"/>
            <a:ext cx="8208963" cy="361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891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 descr="Large confetti">
            <a:extLst>
              <a:ext uri="{FF2B5EF4-FFF2-40B4-BE49-F238E27FC236}">
                <a16:creationId xmlns:a16="http://schemas.microsoft.com/office/drawing/2014/main" id="{52002102-E028-4051-8CE1-B61A287844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6DB704A-2B72-48F6-8B91-4CA6C577EFD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</a:pP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	Typy obecních zřízení  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(podle Balík, S. 2009)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</a:pPr>
            <a:endParaRPr lang="cs-CZ" alt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Plná samospráva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– veškerá veřejná správa v území (obcích) je vykonávána jako samospráva. Je pod kontrolou parlamentu. Označován jako anglický.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Oddělená státní správa a samospráva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– v území existuje jak zvláštní orgán státní, tak i samosprávný. Označován jako francouzský.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Smíšená veřejná správa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– na orgány územní samosprávy jsou přeneseny některé úkoly státní správy – v těch fungují jako státní správy řízené nadřízenými státními orgány. Označován jako německý.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  <p:sp>
        <p:nvSpPr>
          <p:cNvPr id="67588" name="Text Box 26">
            <a:extLst>
              <a:ext uri="{FF2B5EF4-FFF2-40B4-BE49-F238E27FC236}">
                <a16:creationId xmlns:a16="http://schemas.microsoft.com/office/drawing/2014/main" id="{1DBE3B15-F26F-4728-86B3-B0299E872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7589" name="Text Box 27">
            <a:extLst>
              <a:ext uri="{FF2B5EF4-FFF2-40B4-BE49-F238E27FC236}">
                <a16:creationId xmlns:a16="http://schemas.microsoft.com/office/drawing/2014/main" id="{0FBE3A3A-3506-48C3-9ABD-41DCABBA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 descr="Large confetti">
            <a:extLst>
              <a:ext uri="{FF2B5EF4-FFF2-40B4-BE49-F238E27FC236}">
                <a16:creationId xmlns:a16="http://schemas.microsoft.com/office/drawing/2014/main" id="{CD174DA7-6D0C-4F05-B8BA-6E952CC6AA2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Státní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B8832B7-1B08-4C7E-92E3-3B2F4F151DB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Orgány státní správy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Ústřední orgány státní správy </a:t>
            </a:r>
            <a:r>
              <a:rPr lang="cs-CZ" altLang="cs-CZ" sz="1800" dirty="0">
                <a:latin typeface="Arial" charset="0"/>
                <a:cs typeface="Arial" charset="0"/>
              </a:rPr>
              <a:t>– ústřední a výkonný charakter, řídící pravomoc vůči podřízeným územním orgánům státní správy.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jejich čele je buď ministr (člen vlády) nebo ředitel, předseda (není členem vlády). 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Při ustavování vedoucích ústředních orgánů platí většinou jmenovací princip.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Kontrola – vyslovení důvěry či nedůvěry, interpelace a dotazy členů parlamentu, vyšetřovací výbory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8612" name="Text Box 26">
            <a:extLst>
              <a:ext uri="{FF2B5EF4-FFF2-40B4-BE49-F238E27FC236}">
                <a16:creationId xmlns:a16="http://schemas.microsoft.com/office/drawing/2014/main" id="{A6993F7B-141C-467D-97BA-4442B06C4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8613" name="Text Box 27">
            <a:extLst>
              <a:ext uri="{FF2B5EF4-FFF2-40B4-BE49-F238E27FC236}">
                <a16:creationId xmlns:a16="http://schemas.microsoft.com/office/drawing/2014/main" id="{E1AD9DE4-851F-4E3D-A236-1ED4FF63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 descr="Large confetti">
            <a:extLst>
              <a:ext uri="{FF2B5EF4-FFF2-40B4-BE49-F238E27FC236}">
                <a16:creationId xmlns:a16="http://schemas.microsoft.com/office/drawing/2014/main" id="{4FBAEB7E-BCB7-405F-9C69-8521BF00AB1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Státní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9F9E076-0B1F-44E8-A087-9D5B468F61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4"/>
            <a:ext cx="8208963" cy="4605337"/>
          </a:xfrm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Orgány státní správy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Struktura ministerstev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</a:p>
          <a:p>
            <a:pPr lvl="3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latin typeface="Arial" charset="0"/>
                <a:cs typeface="Arial" charset="0"/>
              </a:rPr>
              <a:t>monokratický model</a:t>
            </a:r>
            <a:r>
              <a:rPr lang="cs-CZ" altLang="cs-CZ" dirty="0">
                <a:latin typeface="Arial" charset="0"/>
                <a:cs typeface="Arial" charset="0"/>
              </a:rPr>
              <a:t>, v čele je ministr či státní tajemník a spolu s náměstky či podsekretáři řídí výkon státní správy</a:t>
            </a:r>
          </a:p>
          <a:p>
            <a:pPr lvl="3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latin typeface="Arial" charset="0"/>
                <a:cs typeface="Arial" charset="0"/>
              </a:rPr>
              <a:t>kolegiální orgán</a:t>
            </a:r>
            <a:r>
              <a:rPr lang="cs-CZ" altLang="cs-CZ" dirty="0">
                <a:latin typeface="Arial" charset="0"/>
                <a:cs typeface="Arial" charset="0"/>
              </a:rPr>
              <a:t>, v čele je předseda s formálními pravomocemi, rozhoduje usnesení kolektivního grémia.</a:t>
            </a:r>
          </a:p>
          <a:p>
            <a:pPr marL="1371600" lvl="3" indent="0">
              <a:lnSpc>
                <a:spcPct val="120000"/>
              </a:lnSpc>
              <a:buNone/>
              <a:defRPr/>
            </a:pPr>
            <a:endParaRPr lang="cs-CZ" altLang="cs-CZ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Rozhodování ministerstev:</a:t>
            </a:r>
          </a:p>
          <a:p>
            <a:pPr lvl="3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latin typeface="Arial" charset="0"/>
                <a:cs typeface="Arial" charset="0"/>
              </a:rPr>
              <a:t>řízení</a:t>
            </a:r>
            <a:r>
              <a:rPr lang="cs-CZ" altLang="cs-CZ" dirty="0">
                <a:latin typeface="Arial" charset="0"/>
                <a:cs typeface="Arial" charset="0"/>
              </a:rPr>
              <a:t> ministerstva  a podřízených orgánů státní správy včetně orgánů samosprávy vykonávajících státní správu  v přenesené působnosti,</a:t>
            </a:r>
          </a:p>
          <a:p>
            <a:pPr lvl="3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latin typeface="Arial" charset="0"/>
                <a:cs typeface="Arial" charset="0"/>
              </a:rPr>
              <a:t>rozhodování </a:t>
            </a:r>
            <a:r>
              <a:rPr lang="cs-CZ" altLang="cs-CZ" dirty="0">
                <a:latin typeface="Arial" charset="0"/>
                <a:cs typeface="Arial" charset="0"/>
              </a:rPr>
              <a:t>o záměrech a návrzích ministerstva,</a:t>
            </a:r>
          </a:p>
          <a:p>
            <a:pPr lvl="3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latin typeface="Arial" charset="0"/>
                <a:cs typeface="Arial" charset="0"/>
              </a:rPr>
              <a:t>obecně závazné právní předpisy </a:t>
            </a:r>
            <a:r>
              <a:rPr lang="cs-CZ" altLang="cs-CZ" dirty="0">
                <a:latin typeface="Arial" charset="0"/>
                <a:cs typeface="Arial" charset="0"/>
              </a:rPr>
              <a:t>jako projev nařizovací pravomoci ministerstev.</a:t>
            </a:r>
          </a:p>
          <a:p>
            <a:pPr lvl="3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9636" name="Text Box 26">
            <a:extLst>
              <a:ext uri="{FF2B5EF4-FFF2-40B4-BE49-F238E27FC236}">
                <a16:creationId xmlns:a16="http://schemas.microsoft.com/office/drawing/2014/main" id="{12428538-9083-40E2-A49D-DC46F6CCC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9637" name="Text Box 27">
            <a:extLst>
              <a:ext uri="{FF2B5EF4-FFF2-40B4-BE49-F238E27FC236}">
                <a16:creationId xmlns:a16="http://schemas.microsoft.com/office/drawing/2014/main" id="{04F86293-51A0-4BFD-889A-A70D4637E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 descr="Large confetti">
            <a:extLst>
              <a:ext uri="{FF2B5EF4-FFF2-40B4-BE49-F238E27FC236}">
                <a16:creationId xmlns:a16="http://schemas.microsoft.com/office/drawing/2014/main" id="{1CD94E06-52A7-4DD8-9F66-08998902602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Státní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0C8A012-43AB-4909-9A4D-02C59E52A0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1839912"/>
            <a:ext cx="8208963" cy="4825999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Územní orgány státní správy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Zajišťují výkon státní správy v jednotlivých administrativně či jinak vymezených částech území státu. Jsou podřízenými orgány ústřednímu orgánu státní správy.</a:t>
            </a: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Místní a územní orgány státní správy </a:t>
            </a:r>
            <a:r>
              <a:rPr lang="cs-CZ" altLang="cs-CZ" sz="1800" dirty="0">
                <a:latin typeface="Arial" charset="0"/>
                <a:cs typeface="Arial" charset="0"/>
              </a:rPr>
              <a:t>– sledují územně-správní uspořádání (okres, kraj), mají obecnou působnost, ne však ve všech činnostech (jiné orgány státní správy či samospráva), v čele prefekt (departement - Fr. </a:t>
            </a:r>
            <a:r>
              <a:rPr lang="cs-CZ" altLang="cs-CZ" sz="1800" dirty="0" err="1">
                <a:latin typeface="Arial" charset="0"/>
                <a:cs typeface="Arial" charset="0"/>
              </a:rPr>
              <a:t>It</a:t>
            </a:r>
            <a:r>
              <a:rPr lang="cs-CZ" altLang="cs-CZ" sz="1800" dirty="0">
                <a:latin typeface="Arial" charset="0"/>
                <a:cs typeface="Arial" charset="0"/>
              </a:rPr>
              <a:t>.), oblastní prezident (SRN).</a:t>
            </a:r>
          </a:p>
          <a:p>
            <a:pPr lvl="2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Územně dekoncentrované orgány státní správy </a:t>
            </a:r>
            <a:r>
              <a:rPr lang="cs-CZ" altLang="cs-CZ" sz="1800" dirty="0">
                <a:latin typeface="Arial" charset="0"/>
                <a:cs typeface="Arial" charset="0"/>
              </a:rPr>
              <a:t>- sledují územně-správní uspořádání, nemusí být zřízeny v každé jednotce, mají k ní specializovanou působnost ( policejní, daňová, finanční, ve VB hospodářsky plánovací..).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0660" name="Text Box 26">
            <a:extLst>
              <a:ext uri="{FF2B5EF4-FFF2-40B4-BE49-F238E27FC236}">
                <a16:creationId xmlns:a16="http://schemas.microsoft.com/office/drawing/2014/main" id="{C2950627-D0C9-4B0F-AB06-169A89083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0661" name="Text Box 27">
            <a:extLst>
              <a:ext uri="{FF2B5EF4-FFF2-40B4-BE49-F238E27FC236}">
                <a16:creationId xmlns:a16="http://schemas.microsoft.com/office/drawing/2014/main" id="{EC926F6D-A810-4DC9-A534-0F8EF6338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446</Words>
  <Application>Microsoft Office PowerPoint</Application>
  <PresentationFormat>Širokoúhlá obrazovka</PresentationFormat>
  <Paragraphs>130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Wingdings</vt:lpstr>
      <vt:lpstr>Motiv Office</vt:lpstr>
      <vt:lpstr>Veřejná správa</vt:lpstr>
      <vt:lpstr>Veřejná správa</vt:lpstr>
      <vt:lpstr>Veřejná správa</vt:lpstr>
      <vt:lpstr>Státní správa</vt:lpstr>
      <vt:lpstr>Státní správa</vt:lpstr>
      <vt:lpstr>Státní správa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Svatopluk Novák</dc:creator>
  <cp:lastModifiedBy>Svatopluk Novák</cp:lastModifiedBy>
  <cp:revision>6</cp:revision>
  <dcterms:created xsi:type="dcterms:W3CDTF">2020-10-13T10:51:18Z</dcterms:created>
  <dcterms:modified xsi:type="dcterms:W3CDTF">2022-11-20T09:21:51Z</dcterms:modified>
</cp:coreProperties>
</file>