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319" r:id="rId2"/>
    <p:sldId id="307" r:id="rId3"/>
    <p:sldId id="308" r:id="rId4"/>
    <p:sldId id="309" r:id="rId5"/>
    <p:sldId id="282" r:id="rId6"/>
    <p:sldId id="283" r:id="rId7"/>
    <p:sldId id="284" r:id="rId8"/>
    <p:sldId id="320" r:id="rId9"/>
    <p:sldId id="321" r:id="rId10"/>
    <p:sldId id="322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301" r:id="rId25"/>
    <p:sldId id="306" r:id="rId26"/>
    <p:sldId id="305" r:id="rId27"/>
    <p:sldId id="323" r:id="rId28"/>
    <p:sldId id="324" r:id="rId29"/>
    <p:sldId id="325" r:id="rId30"/>
    <p:sldId id="326" r:id="rId31"/>
    <p:sldId id="327" r:id="rId32"/>
    <p:sldId id="310" r:id="rId33"/>
    <p:sldId id="311" r:id="rId34"/>
    <p:sldId id="312" r:id="rId35"/>
    <p:sldId id="313" r:id="rId36"/>
    <p:sldId id="314" r:id="rId37"/>
    <p:sldId id="315" r:id="rId38"/>
    <p:sldId id="316" r:id="rId39"/>
    <p:sldId id="317" r:id="rId40"/>
    <p:sldId id="318" r:id="rId41"/>
    <p:sldId id="257" r:id="rId42"/>
    <p:sldId id="258" r:id="rId43"/>
    <p:sldId id="259" r:id="rId44"/>
    <p:sldId id="260" r:id="rId45"/>
    <p:sldId id="261" r:id="rId46"/>
    <p:sldId id="262" r:id="rId47"/>
    <p:sldId id="265" r:id="rId48"/>
    <p:sldId id="266" r:id="rId49"/>
    <p:sldId id="267" r:id="rId50"/>
    <p:sldId id="268" r:id="rId51"/>
    <p:sldId id="269" r:id="rId52"/>
    <p:sldId id="270" r:id="rId53"/>
    <p:sldId id="271" r:id="rId54"/>
    <p:sldId id="272" r:id="rId55"/>
    <p:sldId id="273" r:id="rId56"/>
    <p:sldId id="274" r:id="rId57"/>
    <p:sldId id="275" r:id="rId58"/>
    <p:sldId id="276" r:id="rId59"/>
    <p:sldId id="277" r:id="rId60"/>
    <p:sldId id="278" r:id="rId61"/>
    <p:sldId id="279" r:id="rId62"/>
    <p:sldId id="280" r:id="rId6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157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5074-ACA3-46FE-A120-4ABABD1714A7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2C14-75B1-48B2-99C0-510EDA0C91E4}" type="slidenum">
              <a:rPr lang="cs-CZ" smtClean="0"/>
              <a:t>‹#›</a:t>
            </a:fld>
            <a:endParaRPr lang="cs-CZ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Kliknutím lze upravit styl předlohy.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5074-ACA3-46FE-A120-4ABABD1714A7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2C14-75B1-48B2-99C0-510EDA0C91E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5074-ACA3-46FE-A120-4ABABD1714A7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2C14-75B1-48B2-99C0-510EDA0C91E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04D1D-D0A1-419A-979E-A6A7A2B7F7E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0672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5074-ACA3-46FE-A120-4ABABD1714A7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2C14-75B1-48B2-99C0-510EDA0C91E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5074-ACA3-46FE-A120-4ABABD1714A7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DFE52C14-75B1-48B2-99C0-510EDA0C91E4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5074-ACA3-46FE-A120-4ABABD1714A7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2C14-75B1-48B2-99C0-510EDA0C91E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5074-ACA3-46FE-A120-4ABABD1714A7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2C14-75B1-48B2-99C0-510EDA0C91E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5074-ACA3-46FE-A120-4ABABD1714A7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2C14-75B1-48B2-99C0-510EDA0C91E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5074-ACA3-46FE-A120-4ABABD1714A7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2C14-75B1-48B2-99C0-510EDA0C91E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5074-ACA3-46FE-A120-4ABABD1714A7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2C14-75B1-48B2-99C0-510EDA0C91E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cs-CZ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Kliknutím na ikonu přidáte obrázek.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5074-ACA3-46FE-A120-4ABABD1714A7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2C14-75B1-48B2-99C0-510EDA0C91E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Kliknutím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C175074-ACA3-46FE-A120-4ABABD1714A7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FE52C14-75B1-48B2-99C0-510EDA0C91E4}" type="slidenum">
              <a:rPr lang="cs-CZ" smtClean="0"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derni-dejiny.cz/clanek-zakon-247-48-sb-o-taborech-nucene-prace-25-10-1948-614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skatelevize.cz/ivysilani/10153697395-proces-h/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app=desktop&amp;v=0IJCqYIS5lY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jpeg"/><Relationship Id="rId4" Type="http://schemas.openxmlformats.org/officeDocument/2006/relationships/image" Target="../media/image10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111.png"/><Relationship Id="rId7" Type="http://schemas.openxmlformats.org/officeDocument/2006/relationships/image" Target="../media/image113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12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1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moderni-dejiny.cz/clanek-231-1948-zakon-na-ochranu-lidove-demokraticke-republiky-6-10-1948-613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691680" y="908050"/>
            <a:ext cx="5688632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algn="ctr" eaLnBrk="1" hangingPunct="1"/>
            <a:r>
              <a:rPr lang="cs-CZ" altLang="cs-CZ" sz="5400" b="1" dirty="0">
                <a:solidFill>
                  <a:srgbClr val="FFFF00"/>
                </a:solidFill>
              </a:rPr>
              <a:t>Československo v 50. letech a politické procesy</a:t>
            </a:r>
          </a:p>
        </p:txBody>
      </p:sp>
      <p:pic>
        <p:nvPicPr>
          <p:cNvPr id="307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2"/>
          <a:stretch>
            <a:fillRect/>
          </a:stretch>
        </p:blipFill>
        <p:spPr bwMode="auto">
          <a:xfrm>
            <a:off x="179388" y="44450"/>
            <a:ext cx="1350962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4"/>
          <a:stretch>
            <a:fillRect/>
          </a:stretch>
        </p:blipFill>
        <p:spPr bwMode="auto">
          <a:xfrm>
            <a:off x="179388" y="2060575"/>
            <a:ext cx="13430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" r="36371"/>
          <a:stretch>
            <a:fillRect/>
          </a:stretch>
        </p:blipFill>
        <p:spPr bwMode="auto">
          <a:xfrm>
            <a:off x="179388" y="4149725"/>
            <a:ext cx="1387475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2" r="26997"/>
          <a:stretch>
            <a:fillRect/>
          </a:stretch>
        </p:blipFill>
        <p:spPr bwMode="auto">
          <a:xfrm>
            <a:off x="7524750" y="549275"/>
            <a:ext cx="1603375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563" y="3429000"/>
            <a:ext cx="1595437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775" y="5583238"/>
            <a:ext cx="15113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457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Výklad soudů</a:t>
            </a:r>
            <a:br>
              <a:rPr lang="cs-CZ" sz="2800" dirty="0"/>
            </a:br>
            <a:r>
              <a:rPr lang="cs-CZ" sz="2800" b="1" dirty="0"/>
              <a:t>K výkladu pojmu zájem republiky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Soud je tu povinen hodnotit, zda pachateli mohly být a byly známy důsledky jeho činu dotýkající se zájmu republiky a zda i tyto následky svého počínání uvážil a pro ně se rozhodl. </a:t>
            </a:r>
            <a:endParaRPr lang="cs-CZ" sz="2400" dirty="0">
              <a:solidFill>
                <a:schemeClr val="bg1"/>
              </a:solidFill>
            </a:endParaRPr>
          </a:p>
          <a:p>
            <a:r>
              <a:rPr lang="cs-CZ" sz="2000" dirty="0">
                <a:solidFill>
                  <a:schemeClr val="bg1"/>
                </a:solidFill>
              </a:rPr>
              <a:t>….zda si byl obžalovaný vědom, že svým </a:t>
            </a:r>
            <a:r>
              <a:rPr lang="cs-CZ" sz="2000" b="1" u="sng" dirty="0" err="1">
                <a:solidFill>
                  <a:schemeClr val="bg1"/>
                </a:solidFill>
              </a:rPr>
              <a:t>illegálním</a:t>
            </a:r>
            <a:r>
              <a:rPr lang="cs-CZ" sz="2000" b="1" u="sng" dirty="0">
                <a:solidFill>
                  <a:schemeClr val="bg1"/>
                </a:solidFill>
              </a:rPr>
              <a:t> odchodem za hranice odejme pracovní sílu plnění pětiletého plánu, a zda tedy nejednal v úmyslu (aspoň eventuálním) tento zájem republiky poškodit.</a:t>
            </a:r>
          </a:p>
          <a:p>
            <a:r>
              <a:rPr lang="cs-CZ" sz="2000" dirty="0">
                <a:solidFill>
                  <a:schemeClr val="bg1"/>
                </a:solidFill>
              </a:rPr>
              <a:t>…Kromě toho jako úřednice, tedy osoba nejméně s průměrnou inteligencí, věděla, že </a:t>
            </a:r>
            <a:r>
              <a:rPr lang="cs-CZ" sz="2000" b="1" u="sng" dirty="0">
                <a:solidFill>
                  <a:schemeClr val="bg1"/>
                </a:solidFill>
              </a:rPr>
              <a:t>zahraniční nepřátelské síly využijí jejího útěku k odůvodnění hanobení republiky</a:t>
            </a:r>
            <a:r>
              <a:rPr lang="cs-CZ" sz="20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5512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6"/>
          <p:cNvSpPr txBox="1">
            <a:spLocks noChangeArrowheads="1"/>
          </p:cNvSpPr>
          <p:nvPr/>
        </p:nvSpPr>
        <p:spPr bwMode="auto">
          <a:xfrm>
            <a:off x="0" y="0"/>
            <a:ext cx="59975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3200">
                <a:solidFill>
                  <a:srgbClr val="FFFF00"/>
                </a:solidFill>
                <a:latin typeface="Arial Black" pitchFamily="34" charset="0"/>
              </a:rPr>
              <a:t>represivní složky tzv. socialistického státu</a:t>
            </a:r>
          </a:p>
        </p:txBody>
      </p:sp>
      <p:sp>
        <p:nvSpPr>
          <p:cNvPr id="21506" name="Text Box 11"/>
          <p:cNvSpPr txBox="1">
            <a:spLocks noChangeArrowheads="1"/>
          </p:cNvSpPr>
          <p:nvPr/>
        </p:nvSpPr>
        <p:spPr bwMode="auto">
          <a:xfrm>
            <a:off x="0" y="4149725"/>
            <a:ext cx="5834063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b="1" i="1">
                <a:solidFill>
                  <a:schemeClr val="bg1"/>
                </a:solidFill>
                <a:latin typeface="Arial" pitchFamily="34" charset="0"/>
              </a:rPr>
              <a:t>„Slyšeli jsem od různých zpátečníků slova o oklešťování demokracie, o policejním teroru apod. Myslím, že můžeme velmi pevně a s pohrdáním odmítnout tyto pomluvy. Pravý opak je pravda. Právě náš SNB, právě naše dělnické milice jsou příkladem hlubokého a opravdového demokratismu naší republiky,"</a:t>
            </a:r>
            <a:r>
              <a:rPr lang="cs-CZ" altLang="cs-CZ" b="1">
                <a:solidFill>
                  <a:schemeClr val="bg1"/>
                </a:solidFill>
                <a:latin typeface="Arial" pitchFamily="34" charset="0"/>
              </a:rPr>
              <a:t>  </a:t>
            </a:r>
            <a:r>
              <a:rPr lang="cs-CZ" altLang="cs-CZ" b="1">
                <a:solidFill>
                  <a:schemeClr val="bg1"/>
                </a:solidFill>
                <a:latin typeface="Arial Black" pitchFamily="34" charset="0"/>
              </a:rPr>
              <a:t>K. Gottwald</a:t>
            </a:r>
          </a:p>
        </p:txBody>
      </p:sp>
      <p:pic>
        <p:nvPicPr>
          <p:cNvPr id="21507" name="Picture 13" descr="ag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25538"/>
            <a:ext cx="4067175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549275"/>
            <a:ext cx="3457575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573463"/>
            <a:ext cx="310515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067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471488"/>
            <a:ext cx="8963025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317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4"/>
          <p:cNvSpPr txBox="1">
            <a:spLocks noChangeArrowheads="1"/>
          </p:cNvSpPr>
          <p:nvPr/>
        </p:nvSpPr>
        <p:spPr bwMode="auto">
          <a:xfrm>
            <a:off x="0" y="0"/>
            <a:ext cx="615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3200">
                <a:solidFill>
                  <a:srgbClr val="FFFF00"/>
                </a:solidFill>
                <a:latin typeface="Arial Black" pitchFamily="34" charset="0"/>
              </a:rPr>
              <a:t>Sbor národní bezpečnosti (SNB)</a:t>
            </a:r>
          </a:p>
        </p:txBody>
      </p:sp>
      <p:pic>
        <p:nvPicPr>
          <p:cNvPr id="2355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052513"/>
            <a:ext cx="4171950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6"/>
          <p:cNvSpPr txBox="1">
            <a:spLocks noChangeArrowheads="1"/>
          </p:cNvSpPr>
          <p:nvPr/>
        </p:nvSpPr>
        <p:spPr bwMode="auto">
          <a:xfrm>
            <a:off x="179388" y="1125538"/>
            <a:ext cx="3563937" cy="311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komunisté ovládali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 bezpečnostní složky prakticky již od poloviny roku 1947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v únoru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Sbor národní bezpečnosti (SNB) pracoval pro potřeby KSČ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čistky  ve  SNB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 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v červenci roku 1948 bylo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propuštěno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 na dalších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3200 příslušníků SNB</a:t>
            </a:r>
          </a:p>
        </p:txBody>
      </p:sp>
      <p:sp>
        <p:nvSpPr>
          <p:cNvPr id="23556" name="Text Box 7"/>
          <p:cNvSpPr txBox="1">
            <a:spLocks noChangeArrowheads="1"/>
          </p:cNvSpPr>
          <p:nvPr/>
        </p:nvSpPr>
        <p:spPr bwMode="auto">
          <a:xfrm>
            <a:off x="808038" y="62563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endParaRPr lang="cs-CZ" altLang="cs-CZ">
              <a:latin typeface="Arial" pitchFamily="34" charset="0"/>
            </a:endParaRPr>
          </a:p>
        </p:txBody>
      </p:sp>
      <p:sp>
        <p:nvSpPr>
          <p:cNvPr id="23557" name="Text Box 8"/>
          <p:cNvSpPr txBox="1">
            <a:spLocks noChangeArrowheads="1"/>
          </p:cNvSpPr>
          <p:nvPr/>
        </p:nvSpPr>
        <p:spPr bwMode="auto">
          <a:xfrm>
            <a:off x="827088" y="6165850"/>
            <a:ext cx="39608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1000" dirty="0">
                <a:solidFill>
                  <a:schemeClr val="bg1"/>
                </a:solidFill>
                <a:latin typeface="Arial Black" pitchFamily="34" charset="0"/>
              </a:rPr>
              <a:t>Hlídka SNB před ústřednou národních socialistů. </a:t>
            </a:r>
          </a:p>
        </p:txBody>
      </p:sp>
    </p:spTree>
    <p:extLst>
      <p:ext uri="{BB962C8B-B14F-4D97-AF65-F5344CB8AC3E}">
        <p14:creationId xmlns:p14="http://schemas.microsoft.com/office/powerpoint/2010/main" val="1726176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4"/>
          <p:cNvSpPr txBox="1">
            <a:spLocks noChangeArrowheads="1"/>
          </p:cNvSpPr>
          <p:nvPr/>
        </p:nvSpPr>
        <p:spPr bwMode="auto">
          <a:xfrm>
            <a:off x="0" y="0"/>
            <a:ext cx="54498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3200" b="1">
                <a:solidFill>
                  <a:srgbClr val="FFFF00"/>
                </a:solidFill>
                <a:latin typeface="Arial Black" pitchFamily="34" charset="0"/>
              </a:rPr>
              <a:t>Státní bezpečnost (StB)</a:t>
            </a:r>
            <a:endParaRPr lang="cs-CZ" altLang="cs-CZ" sz="320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24578" name="Text Box 5"/>
          <p:cNvSpPr txBox="1">
            <a:spLocks noChangeArrowheads="1"/>
          </p:cNvSpPr>
          <p:nvPr/>
        </p:nvSpPr>
        <p:spPr bwMode="auto">
          <a:xfrm>
            <a:off x="87313" y="792163"/>
            <a:ext cx="9056687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činnost zpravodajská, zaměřená na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boj proti „vnitřnímu</a:t>
            </a:r>
            <a:r>
              <a:rPr lang="ja-JP" altLang="cs-CZ">
                <a:solidFill>
                  <a:srgbClr val="FF0000"/>
                </a:solidFill>
                <a:latin typeface="Arial Black" pitchFamily="34" charset="0"/>
              </a:rPr>
              <a:t>“</a:t>
            </a:r>
            <a:r>
              <a:rPr lang="cs-CZ" altLang="ja-JP">
                <a:solidFill>
                  <a:srgbClr val="FF0000"/>
                </a:solidFill>
                <a:latin typeface="Arial Black" pitchFamily="34" charset="0"/>
              </a:rPr>
              <a:t> a „vnějšímu</a:t>
            </a:r>
            <a:r>
              <a:rPr lang="ja-JP" altLang="cs-CZ">
                <a:solidFill>
                  <a:srgbClr val="FF0000"/>
                </a:solidFill>
                <a:latin typeface="Arial Black" pitchFamily="34" charset="0"/>
              </a:rPr>
              <a:t>“</a:t>
            </a:r>
            <a:r>
              <a:rPr lang="cs-CZ" altLang="ja-JP">
                <a:solidFill>
                  <a:srgbClr val="FF0000"/>
                </a:solidFill>
                <a:latin typeface="Arial Black" pitchFamily="34" charset="0"/>
              </a:rPr>
              <a:t> nepříteli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jedna z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hlavních opor komunistického režimu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, která tragicky zasáhla do osudů statisíců občanů</a:t>
            </a:r>
          </a:p>
          <a:p>
            <a:pPr>
              <a:buFontTx/>
              <a:buChar char="-"/>
            </a:pP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 její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organizace a struktura byla dosti složitá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 a procházela mnoha většími či menšími změnami 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v roce 1948 roce získala StB nakrátko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neomezenou moc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, která ohrožovala samotné špičky režimu,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korigovala ji jen Moskva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 prostřednictvím svých poradců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StB tehdy naverbovala přes 2000 lidí hlavně z řad dělnických kádrů</a:t>
            </a:r>
          </a:p>
        </p:txBody>
      </p:sp>
      <p:pic>
        <p:nvPicPr>
          <p:cNvPr id="245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171950"/>
            <a:ext cx="432117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83063"/>
            <a:ext cx="4321175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9"/>
          <p:cNvSpPr txBox="1">
            <a:spLocks noChangeArrowheads="1"/>
          </p:cNvSpPr>
          <p:nvPr/>
        </p:nvSpPr>
        <p:spPr bwMode="auto">
          <a:xfrm>
            <a:off x="179388" y="6613525"/>
            <a:ext cx="51475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1000" dirty="0">
                <a:solidFill>
                  <a:schemeClr val="bg1"/>
                </a:solidFill>
                <a:latin typeface="Arial Black" pitchFamily="34" charset="0"/>
              </a:rPr>
              <a:t>Fotografie panelů výstavky Státní bezpečnosti z 60. let k akci Východ. </a:t>
            </a:r>
          </a:p>
        </p:txBody>
      </p:sp>
    </p:spTree>
    <p:extLst>
      <p:ext uri="{BB962C8B-B14F-4D97-AF65-F5344CB8AC3E}">
        <p14:creationId xmlns:p14="http://schemas.microsoft.com/office/powerpoint/2010/main" val="1002546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141663"/>
            <a:ext cx="4356100" cy="2395537"/>
          </a:xfrm>
        </p:spPr>
      </p:pic>
      <p:pic>
        <p:nvPicPr>
          <p:cNvPr id="2560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76250"/>
            <a:ext cx="4643437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141663"/>
            <a:ext cx="168433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7"/>
          <p:cNvSpPr txBox="1">
            <a:spLocks noChangeArrowheads="1"/>
          </p:cNvSpPr>
          <p:nvPr/>
        </p:nvSpPr>
        <p:spPr bwMode="auto">
          <a:xfrm>
            <a:off x="179388" y="0"/>
            <a:ext cx="31416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3200">
                <a:solidFill>
                  <a:srgbClr val="FFFF00"/>
                </a:solidFill>
                <a:latin typeface="Arial Black" pitchFamily="34" charset="0"/>
              </a:rPr>
              <a:t>Lidové milice</a:t>
            </a:r>
          </a:p>
        </p:txBody>
      </p:sp>
      <p:sp>
        <p:nvSpPr>
          <p:cNvPr id="25605" name="Text Box 8"/>
          <p:cNvSpPr txBox="1">
            <a:spLocks noChangeArrowheads="1"/>
          </p:cNvSpPr>
          <p:nvPr/>
        </p:nvSpPr>
        <p:spPr bwMode="auto">
          <a:xfrm>
            <a:off x="0" y="692150"/>
            <a:ext cx="3419475" cy="421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- 23. 2. 1948 KSČ začala ozbrojovat své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přívržence v řadách dělníků - "ozbrojená pěst KSČ"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zformovány řádné útvary, podřízené přímo generálnímu tajemníkovi ÚV KSČ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existence LM neměla oporu v zákonech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vznikly ozbrojené 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složky politické strany, které nemají v demokratickém státě místo</a:t>
            </a:r>
          </a:p>
        </p:txBody>
      </p:sp>
      <p:sp>
        <p:nvSpPr>
          <p:cNvPr id="25606" name="Text Box 9"/>
          <p:cNvSpPr txBox="1">
            <a:spLocks noChangeArrowheads="1"/>
          </p:cNvSpPr>
          <p:nvPr/>
        </p:nvSpPr>
        <p:spPr bwMode="auto">
          <a:xfrm>
            <a:off x="0" y="5392738"/>
            <a:ext cx="914400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>
                <a:solidFill>
                  <a:srgbClr val="FFFF00"/>
                </a:solidFill>
                <a:latin typeface="Arial" pitchFamily="34" charset="0"/>
              </a:rPr>
              <a:t>Přísaha milicionáře:</a:t>
            </a:r>
          </a:p>
          <a:p>
            <a:r>
              <a:rPr lang="cs-CZ" altLang="cs-CZ">
                <a:solidFill>
                  <a:srgbClr val="FFFF00"/>
                </a:solidFill>
                <a:latin typeface="Arial" pitchFamily="34" charset="0"/>
              </a:rPr>
              <a:t>"Já, příslušník Lidových milicí, přísahám, že budu vždy obětavě a věrně sloužit Komunistické straně Československa, dělnické třídě a své socialistické vlasti a upevňovat internacionální svazky se Sovětským svazem a ostatními socialistickými zeměmi..."</a:t>
            </a:r>
          </a:p>
        </p:txBody>
      </p:sp>
    </p:spTree>
    <p:extLst>
      <p:ext uri="{BB962C8B-B14F-4D97-AF65-F5344CB8AC3E}">
        <p14:creationId xmlns:p14="http://schemas.microsoft.com/office/powerpoint/2010/main" val="1108958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170363"/>
            <a:ext cx="3348037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684588"/>
            <a:ext cx="5472112" cy="317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87313" y="49213"/>
            <a:ext cx="40243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3200">
                <a:solidFill>
                  <a:srgbClr val="FFFF00"/>
                </a:solidFill>
                <a:latin typeface="Arial Black" pitchFamily="34" charset="0"/>
              </a:rPr>
              <a:t>situace v armádě</a:t>
            </a:r>
          </a:p>
        </p:txBody>
      </p:sp>
      <p:sp>
        <p:nvSpPr>
          <p:cNvPr id="26628" name="Text Box 7"/>
          <p:cNvSpPr txBox="1">
            <a:spLocks noChangeArrowheads="1"/>
          </p:cNvSpPr>
          <p:nvPr/>
        </p:nvSpPr>
        <p:spPr bwMode="auto">
          <a:xfrm>
            <a:off x="87313" y="692150"/>
            <a:ext cx="9056687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dirty="0">
                <a:solidFill>
                  <a:schemeClr val="bg1"/>
                </a:solidFill>
                <a:latin typeface="Arial Black" pitchFamily="34" charset="0"/>
              </a:rPr>
              <a:t>- </a:t>
            </a:r>
            <a:r>
              <a:rPr lang="cs-CZ" altLang="cs-CZ" dirty="0">
                <a:solidFill>
                  <a:srgbClr val="FF0000"/>
                </a:solidFill>
                <a:latin typeface="Arial Black" pitchFamily="34" charset="0"/>
              </a:rPr>
              <a:t>čistky v armádě</a:t>
            </a:r>
          </a:p>
          <a:p>
            <a:r>
              <a:rPr lang="cs-CZ" altLang="cs-CZ" dirty="0">
                <a:solidFill>
                  <a:schemeClr val="bg1"/>
                </a:solidFill>
                <a:latin typeface="Arial Black" pitchFamily="34" charset="0"/>
              </a:rPr>
              <a:t>- </a:t>
            </a:r>
            <a:r>
              <a:rPr lang="cs-CZ" altLang="cs-CZ" dirty="0">
                <a:solidFill>
                  <a:srgbClr val="FF0000"/>
                </a:solidFill>
                <a:latin typeface="Arial Black" pitchFamily="34" charset="0"/>
              </a:rPr>
              <a:t>na</a:t>
            </a:r>
            <a:r>
              <a:rPr lang="cs-CZ" altLang="cs-CZ" dirty="0">
                <a:solidFill>
                  <a:schemeClr val="bg1"/>
                </a:solidFill>
                <a:latin typeface="Arial Black" pitchFamily="34" charset="0"/>
              </a:rPr>
              <a:t> uvolněná </a:t>
            </a:r>
            <a:r>
              <a:rPr lang="cs-CZ" altLang="cs-CZ" dirty="0">
                <a:solidFill>
                  <a:srgbClr val="FF0000"/>
                </a:solidFill>
                <a:latin typeface="Arial Black" pitchFamily="34" charset="0"/>
              </a:rPr>
              <a:t>místa důstojníků</a:t>
            </a:r>
            <a:r>
              <a:rPr lang="cs-CZ" altLang="cs-CZ" dirty="0">
                <a:solidFill>
                  <a:schemeClr val="bg1"/>
                </a:solidFill>
                <a:latin typeface="Arial Black" pitchFamily="34" charset="0"/>
              </a:rPr>
              <a:t> ze západní fronty nastoupily po absolvování rychlokurzů, tzv. </a:t>
            </a:r>
            <a:r>
              <a:rPr lang="cs-CZ" altLang="cs-CZ" dirty="0">
                <a:solidFill>
                  <a:srgbClr val="FF0000"/>
                </a:solidFill>
                <a:latin typeface="Arial Black" pitchFamily="34" charset="0"/>
              </a:rPr>
              <a:t>dělnické kádry</a:t>
            </a:r>
          </a:p>
          <a:p>
            <a:r>
              <a:rPr lang="cs-CZ" altLang="cs-CZ" dirty="0">
                <a:solidFill>
                  <a:schemeClr val="bg1"/>
                </a:solidFill>
                <a:latin typeface="Arial Black" pitchFamily="34" charset="0"/>
              </a:rPr>
              <a:t>- politická převýchova vojáků </a:t>
            </a:r>
            <a:r>
              <a:rPr lang="cs-CZ" altLang="cs-CZ" dirty="0">
                <a:solidFill>
                  <a:srgbClr val="FF0000"/>
                </a:solidFill>
                <a:latin typeface="Arial Black" pitchFamily="34" charset="0"/>
              </a:rPr>
              <a:t>působením tzv. politruků</a:t>
            </a:r>
          </a:p>
          <a:p>
            <a:pPr>
              <a:buFontTx/>
              <a:buChar char="-"/>
            </a:pPr>
            <a:r>
              <a:rPr lang="cs-CZ" altLang="cs-CZ" dirty="0">
                <a:solidFill>
                  <a:schemeClr val="bg1"/>
                </a:solidFill>
                <a:latin typeface="Arial Black" pitchFamily="34" charset="0"/>
              </a:rPr>
              <a:t> do neozbrojených </a:t>
            </a:r>
            <a:r>
              <a:rPr lang="cs-CZ" altLang="cs-CZ" dirty="0">
                <a:solidFill>
                  <a:srgbClr val="FF0000"/>
                </a:solidFill>
                <a:latin typeface="Arial Black" pitchFamily="34" charset="0"/>
              </a:rPr>
              <a:t>Pomocných technických praporů</a:t>
            </a:r>
            <a:r>
              <a:rPr lang="cs-CZ" altLang="cs-CZ" dirty="0">
                <a:solidFill>
                  <a:schemeClr val="bg1"/>
                </a:solidFill>
                <a:latin typeface="Arial Black" pitchFamily="34" charset="0"/>
              </a:rPr>
              <a:t> (PTP) byly zařazovány „politicky nespolehlivé osoby</a:t>
            </a:r>
            <a:r>
              <a:rPr lang="ja-JP" altLang="cs-CZ" dirty="0">
                <a:solidFill>
                  <a:schemeClr val="bg1"/>
                </a:solidFill>
                <a:latin typeface="Arial Black" pitchFamily="34" charset="0"/>
              </a:rPr>
              <a:t>“</a:t>
            </a:r>
            <a:r>
              <a:rPr lang="cs-CZ" altLang="ja-JP" dirty="0">
                <a:solidFill>
                  <a:schemeClr val="bg1"/>
                </a:solidFill>
                <a:latin typeface="Arial Black" pitchFamily="34" charset="0"/>
              </a:rPr>
              <a:t> (kněží, kulaci, živnostníci, intelektuálové)</a:t>
            </a:r>
          </a:p>
          <a:p>
            <a:pPr>
              <a:buFontTx/>
              <a:buChar char="-"/>
            </a:pPr>
            <a:r>
              <a:rPr lang="cs-CZ" altLang="cs-CZ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cs-CZ" altLang="cs-CZ" dirty="0">
                <a:solidFill>
                  <a:srgbClr val="FF0000"/>
                </a:solidFill>
                <a:latin typeface="Arial Black" pitchFamily="34" charset="0"/>
              </a:rPr>
              <a:t>Vojenská kontrarozvědka</a:t>
            </a:r>
            <a:r>
              <a:rPr lang="cs-CZ" altLang="cs-CZ" dirty="0">
                <a:solidFill>
                  <a:schemeClr val="bg1"/>
                </a:solidFill>
                <a:latin typeface="Arial Black" pitchFamily="34" charset="0"/>
              </a:rPr>
              <a:t> působila ve všech armádních zařízeních a vojenských útvarech a její příslušníci, tzv. kontráši zpravodajsky podléhali </a:t>
            </a:r>
            <a:r>
              <a:rPr lang="cs-CZ" altLang="cs-CZ" dirty="0" err="1">
                <a:solidFill>
                  <a:schemeClr val="bg1"/>
                </a:solidFill>
                <a:latin typeface="Arial Black" pitchFamily="34" charset="0"/>
              </a:rPr>
              <a:t>StB</a:t>
            </a:r>
            <a:endParaRPr lang="cs-CZ" altLang="cs-CZ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6629" name="Text Box 8"/>
          <p:cNvSpPr txBox="1">
            <a:spLocks noChangeArrowheads="1"/>
          </p:cNvSpPr>
          <p:nvPr/>
        </p:nvSpPr>
        <p:spPr bwMode="auto">
          <a:xfrm>
            <a:off x="5724525" y="3573463"/>
            <a:ext cx="34194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1000">
                <a:solidFill>
                  <a:schemeClr val="bg1"/>
                </a:solidFill>
                <a:latin typeface="Arial Black" pitchFamily="34" charset="0"/>
              </a:rPr>
              <a:t>Příslušníci Pomocných technických praporů tzv. černí baroni byly nasazováni na různých stavbách, těžbě v kamenolomech a dolech.</a:t>
            </a:r>
          </a:p>
        </p:txBody>
      </p:sp>
    </p:spTree>
    <p:extLst>
      <p:ext uri="{BB962C8B-B14F-4D97-AF65-F5344CB8AC3E}">
        <p14:creationId xmlns:p14="http://schemas.microsoft.com/office/powerpoint/2010/main" val="1705765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65175"/>
            <a:ext cx="487680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 Box 5"/>
          <p:cNvSpPr txBox="1">
            <a:spLocks noChangeArrowheads="1"/>
          </p:cNvSpPr>
          <p:nvPr/>
        </p:nvSpPr>
        <p:spPr bwMode="auto">
          <a:xfrm>
            <a:off x="5148263" y="549275"/>
            <a:ext cx="3871912" cy="558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- čistky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i zde nastoupily tzv.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dělnické kádry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 - lidé bezvýhradně oddaní režimu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výsledkem toho byl znatelný úpadek odbornosti a kvality práce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většina prošla krátkodobými kursy či absolvovala několik přednášek</a:t>
            </a:r>
          </a:p>
          <a:p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- znalost práva a zákonů nehrála důležitou roli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výchova se pouze omezovala na techniku práce v Bezpečnosti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nastává období politických procesů, jejichž režii měli do značné míry v rukou sovětští poradci</a:t>
            </a:r>
          </a:p>
        </p:txBody>
      </p:sp>
      <p:sp>
        <p:nvSpPr>
          <p:cNvPr id="27651" name="Text Box 6"/>
          <p:cNvSpPr txBox="1">
            <a:spLocks noChangeArrowheads="1"/>
          </p:cNvSpPr>
          <p:nvPr/>
        </p:nvSpPr>
        <p:spPr bwMode="auto">
          <a:xfrm>
            <a:off x="179388" y="188913"/>
            <a:ext cx="16970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3200">
                <a:solidFill>
                  <a:srgbClr val="FFFF00"/>
                </a:solidFill>
                <a:latin typeface="Arial Black" pitchFamily="34" charset="0"/>
              </a:rPr>
              <a:t>justice</a:t>
            </a:r>
          </a:p>
        </p:txBody>
      </p:sp>
      <p:sp>
        <p:nvSpPr>
          <p:cNvPr id="27652" name="Text Box 7"/>
          <p:cNvSpPr txBox="1">
            <a:spLocks noChangeArrowheads="1"/>
          </p:cNvSpPr>
          <p:nvPr/>
        </p:nvSpPr>
        <p:spPr bwMode="auto">
          <a:xfrm>
            <a:off x="179388" y="4508500"/>
            <a:ext cx="49895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1000">
                <a:solidFill>
                  <a:schemeClr val="bg1"/>
                </a:solidFill>
                <a:latin typeface="Arial Black" pitchFamily="34" charset="0"/>
              </a:rPr>
              <a:t>Prokurátorka Ludmila Brožová-Polednová se jako dělnický kádr spolupodílela na justiční vraždě Milady Horákové.</a:t>
            </a:r>
          </a:p>
        </p:txBody>
      </p:sp>
      <p:pic>
        <p:nvPicPr>
          <p:cNvPr id="2765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5037138"/>
            <a:ext cx="2592387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9"/>
          <p:cNvSpPr txBox="1">
            <a:spLocks noChangeArrowheads="1"/>
          </p:cNvSpPr>
          <p:nvPr/>
        </p:nvSpPr>
        <p:spPr bwMode="auto">
          <a:xfrm>
            <a:off x="4859338" y="6303963"/>
            <a:ext cx="24479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1000">
                <a:solidFill>
                  <a:schemeClr val="bg1"/>
                </a:solidFill>
                <a:latin typeface="Arial Black" pitchFamily="34" charset="0"/>
              </a:rPr>
              <a:t>"Právnická škola pracujících"...aneb za pouhý rok z dělníka prokurátorem.</a:t>
            </a:r>
          </a:p>
        </p:txBody>
      </p:sp>
    </p:spTree>
    <p:extLst>
      <p:ext uri="{BB962C8B-B14F-4D97-AF65-F5344CB8AC3E}">
        <p14:creationId xmlns:p14="http://schemas.microsoft.com/office/powerpoint/2010/main" val="3317771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4"/>
          <p:cNvSpPr txBox="1">
            <a:spLocks noChangeArrowheads="1"/>
          </p:cNvSpPr>
          <p:nvPr/>
        </p:nvSpPr>
        <p:spPr bwMode="auto">
          <a:xfrm>
            <a:off x="0" y="0"/>
            <a:ext cx="60848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3200">
                <a:solidFill>
                  <a:srgbClr val="FFFF00"/>
                </a:solidFill>
                <a:latin typeface="Arial Black" pitchFamily="34" charset="0"/>
              </a:rPr>
              <a:t>z</a:t>
            </a:r>
            <a:r>
              <a:rPr lang="pt-BR" altLang="cs-CZ" sz="3200">
                <a:solidFill>
                  <a:srgbClr val="FFFF00"/>
                </a:solidFill>
                <a:latin typeface="Arial Black" pitchFamily="34" charset="0"/>
              </a:rPr>
              <a:t>ákon o táborech nucené práce</a:t>
            </a:r>
            <a:endParaRPr lang="cs-CZ" altLang="cs-CZ" sz="320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2867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549275"/>
            <a:ext cx="6300787" cy="376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6"/>
          <p:cNvSpPr>
            <a:spLocks noChangeArrowheads="1"/>
          </p:cNvSpPr>
          <p:nvPr/>
        </p:nvSpPr>
        <p:spPr bwMode="auto">
          <a:xfrm>
            <a:off x="0" y="4365625"/>
            <a:ext cx="540067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  <a:hlinkClick r:id="rId3"/>
              </a:rPr>
              <a:t>zákon 247/48 Sb. o táborech nucené práce (25.10.1948)</a:t>
            </a:r>
            <a:endParaRPr lang="cs-CZ" altLang="cs-CZ">
              <a:solidFill>
                <a:schemeClr val="bg1"/>
              </a:solidFill>
              <a:latin typeface="Arial Black" pitchFamily="34" charset="0"/>
            </a:endParaRPr>
          </a:p>
          <a:p>
            <a:pPr>
              <a:buFontTx/>
              <a:buChar char="-"/>
            </a:pP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 komunisté tímto zákonem získali jedinečný nástroj k vyřizování 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osobních účtů</a:t>
            </a:r>
          </a:p>
          <a:p>
            <a:pPr>
              <a:buFontTx/>
              <a:buChar char="-"/>
            </a:pP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 o umístění do tábora rozhodovaly tříčlenné komise jmenované 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krajským národním výborem</a:t>
            </a:r>
          </a:p>
        </p:txBody>
      </p:sp>
      <p:pic>
        <p:nvPicPr>
          <p:cNvPr id="2867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371975"/>
            <a:ext cx="320357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8"/>
          <p:cNvSpPr txBox="1">
            <a:spLocks noChangeArrowheads="1"/>
          </p:cNvSpPr>
          <p:nvPr/>
        </p:nvSpPr>
        <p:spPr bwMode="auto">
          <a:xfrm>
            <a:off x="0" y="1052513"/>
            <a:ext cx="2987675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lágry prošlo přibližně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20 tisíc občanů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nemusel být spáchán trestný čin,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stačilo pouhé podezření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bez soudního přelíčení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 tak mohl v táborech občan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strávit dobu do dvou let</a:t>
            </a:r>
          </a:p>
          <a:p>
            <a:endParaRPr lang="cs-CZ" altLang="cs-CZ">
              <a:latin typeface="Arial" pitchFamily="34" charset="0"/>
            </a:endParaRPr>
          </a:p>
        </p:txBody>
      </p:sp>
      <p:sp>
        <p:nvSpPr>
          <p:cNvPr id="28678" name="Text Box 9"/>
          <p:cNvSpPr txBox="1">
            <a:spLocks noChangeArrowheads="1"/>
          </p:cNvSpPr>
          <p:nvPr/>
        </p:nvSpPr>
        <p:spPr bwMode="auto">
          <a:xfrm>
            <a:off x="4427538" y="5241925"/>
            <a:ext cx="1439862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1000" b="1">
                <a:solidFill>
                  <a:schemeClr val="bg1"/>
                </a:solidFill>
                <a:latin typeface="Arial Black" pitchFamily="34" charset="0"/>
              </a:rPr>
              <a:t>1949 - 1951 tábor nucených prací </a:t>
            </a:r>
            <a:br>
              <a:rPr lang="cs-CZ" altLang="cs-CZ" sz="1000" b="1">
                <a:solidFill>
                  <a:schemeClr val="bg1"/>
                </a:solidFill>
                <a:latin typeface="Arial Black" pitchFamily="34" charset="0"/>
              </a:rPr>
            </a:br>
            <a:r>
              <a:rPr lang="cs-CZ" altLang="cs-CZ" sz="1000" b="1">
                <a:solidFill>
                  <a:schemeClr val="bg1"/>
                </a:solidFill>
                <a:latin typeface="Arial Black" pitchFamily="34" charset="0"/>
              </a:rPr>
              <a:t>Vojna Lešetice a následně vězeňské zařízení pro politické vězně </a:t>
            </a:r>
            <a:br>
              <a:rPr lang="cs-CZ" altLang="cs-CZ" sz="1000" b="1">
                <a:solidFill>
                  <a:schemeClr val="bg1"/>
                </a:solidFill>
                <a:latin typeface="Arial Black" pitchFamily="34" charset="0"/>
              </a:rPr>
            </a:br>
            <a:r>
              <a:rPr lang="cs-CZ" altLang="cs-CZ" sz="1000" b="1">
                <a:solidFill>
                  <a:schemeClr val="bg1"/>
                </a:solidFill>
                <a:latin typeface="Arial Black" pitchFamily="34" charset="0"/>
              </a:rPr>
              <a:t>komunistického režimu z let 1951 - 1961</a:t>
            </a:r>
            <a:r>
              <a:rPr lang="cs-CZ" altLang="cs-CZ" sz="1000">
                <a:solidFill>
                  <a:schemeClr val="bg1"/>
                </a:solidFill>
                <a:latin typeface="Arial Black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1562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4"/>
          <p:cNvSpPr>
            <a:spLocks noChangeArrowheads="1"/>
          </p:cNvSpPr>
          <p:nvPr/>
        </p:nvSpPr>
        <p:spPr bwMode="auto">
          <a:xfrm>
            <a:off x="179388" y="0"/>
            <a:ext cx="79216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3200">
                <a:solidFill>
                  <a:srgbClr val="FFFF00"/>
                </a:solidFill>
                <a:latin typeface="Arial Black" pitchFamily="34" charset="0"/>
              </a:rPr>
              <a:t>likvidace občanské </a:t>
            </a:r>
          </a:p>
          <a:p>
            <a:r>
              <a:rPr lang="cs-CZ" altLang="cs-CZ" sz="3200">
                <a:solidFill>
                  <a:srgbClr val="FFFF00"/>
                </a:solidFill>
                <a:latin typeface="Arial Black" pitchFamily="34" charset="0"/>
              </a:rPr>
              <a:t>společnosti a její unifikace</a:t>
            </a:r>
          </a:p>
        </p:txBody>
      </p:sp>
      <p:sp>
        <p:nvSpPr>
          <p:cNvPr id="29698" name="Text Box 5"/>
          <p:cNvSpPr txBox="1">
            <a:spLocks noChangeArrowheads="1"/>
          </p:cNvSpPr>
          <p:nvPr/>
        </p:nvSpPr>
        <p:spPr bwMode="auto">
          <a:xfrm>
            <a:off x="158750" y="1368425"/>
            <a:ext cx="657383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dirty="0">
                <a:solidFill>
                  <a:schemeClr val="bg1"/>
                </a:solidFill>
                <a:latin typeface="Arial Black" pitchFamily="34" charset="0"/>
              </a:rPr>
              <a:t>- z původních asi 60 000 organizací zbylo pouze 683.</a:t>
            </a:r>
          </a:p>
          <a:p>
            <a:r>
              <a:rPr lang="cs-CZ" altLang="cs-CZ" dirty="0">
                <a:solidFill>
                  <a:srgbClr val="FF0000"/>
                </a:solidFill>
                <a:latin typeface="Arial Black" pitchFamily="34" charset="0"/>
              </a:rPr>
              <a:t>- likvidace</a:t>
            </a:r>
            <a:r>
              <a:rPr lang="cs-CZ" altLang="cs-CZ" dirty="0">
                <a:solidFill>
                  <a:schemeClr val="bg1"/>
                </a:solidFill>
                <a:latin typeface="Arial Black" pitchFamily="34" charset="0"/>
              </a:rPr>
              <a:t> spolkové činnosti:</a:t>
            </a:r>
          </a:p>
          <a:p>
            <a:r>
              <a:rPr lang="cs-CZ" altLang="cs-CZ" dirty="0">
                <a:solidFill>
                  <a:srgbClr val="FF0000"/>
                </a:solidFill>
                <a:latin typeface="Arial Black" pitchFamily="34" charset="0"/>
              </a:rPr>
              <a:t>Sokol, YMCA, </a:t>
            </a:r>
            <a:r>
              <a:rPr lang="cs-CZ" altLang="cs-CZ" dirty="0" err="1">
                <a:solidFill>
                  <a:srgbClr val="FF0000"/>
                </a:solidFill>
                <a:latin typeface="Arial Black" pitchFamily="34" charset="0"/>
              </a:rPr>
              <a:t>Rotary</a:t>
            </a:r>
            <a:r>
              <a:rPr lang="cs-CZ" altLang="cs-CZ" dirty="0">
                <a:solidFill>
                  <a:srgbClr val="FF0000"/>
                </a:solidFill>
                <a:latin typeface="Arial Black" pitchFamily="34" charset="0"/>
              </a:rPr>
              <a:t> Clubu, Britské rady, Armády spásy</a:t>
            </a:r>
          </a:p>
          <a:p>
            <a:r>
              <a:rPr lang="cs-CZ" altLang="cs-CZ" dirty="0">
                <a:solidFill>
                  <a:schemeClr val="bg1"/>
                </a:solidFill>
                <a:latin typeface="Arial Black" pitchFamily="34" charset="0"/>
              </a:rPr>
              <a:t>- odbory se staly nástrojem ovládání pracujících KSČ:</a:t>
            </a:r>
          </a:p>
          <a:p>
            <a:r>
              <a:rPr lang="cs-CZ" altLang="cs-CZ" dirty="0">
                <a:solidFill>
                  <a:srgbClr val="FF0000"/>
                </a:solidFill>
                <a:latin typeface="Arial Black" pitchFamily="34" charset="0"/>
              </a:rPr>
              <a:t>Revoluční odborové hnutí</a:t>
            </a:r>
          </a:p>
          <a:p>
            <a:r>
              <a:rPr lang="cs-CZ" altLang="cs-CZ" dirty="0">
                <a:solidFill>
                  <a:schemeClr val="bg1"/>
                </a:solidFill>
                <a:latin typeface="Arial Black" pitchFamily="34" charset="0"/>
              </a:rPr>
              <a:t>- napomáhaly plnění hospodářských úkolů</a:t>
            </a:r>
          </a:p>
          <a:p>
            <a:endParaRPr lang="cs-CZ" altLang="cs-CZ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29699" name="Picture 7" descr="ro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860800"/>
            <a:ext cx="8229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9" descr="Dovolená s Andělem - plaká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908050"/>
            <a:ext cx="1946275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654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79388" y="188913"/>
            <a:ext cx="568801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cs-CZ" sz="2400" b="1">
                <a:solidFill>
                  <a:srgbClr val="FFFF00"/>
                </a:solidFill>
                <a:latin typeface="Book Antiqua" pitchFamily="18" charset="0"/>
              </a:rPr>
              <a:t>Opuštění původního konceptu specifické československé cesty k socialismu a podřízení se sovětskému modelu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231775" y="1773238"/>
            <a:ext cx="506095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po únoru 1948 se KŠČ na svou stranu snažila získat i ty občany, kteří za ní původně nestáli a rozjela rozsáhlou kampaň</a:t>
            </a:r>
            <a:endParaRPr lang="cs-CZ" sz="2000" i="1" dirty="0">
              <a:solidFill>
                <a:schemeClr val="bg1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cs-CZ" sz="2000" dirty="0">
                <a:solidFill>
                  <a:srgbClr val="FFFF00"/>
                </a:solidFill>
                <a:latin typeface="Book Antiqua" pitchFamily="18" charset="0"/>
              </a:rPr>
              <a:t>agitační kampaň - strana je otevřena „všem poctivým Čechům a Slovákům“</a:t>
            </a: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- v listopadu 1949 tak měla KSČ již 2,6 milionu členů, což představovalo 22% obyvatelstva, neboli každého třetího dospělého občana…</a:t>
            </a: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8163" y="1989138"/>
            <a:ext cx="3275012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 cstate="print">
            <a:lum bright="-12000" contrast="12000"/>
          </a:blip>
          <a:srcRect l="2556" t="5618" r="4222" b="57553"/>
          <a:stretch>
            <a:fillRect/>
          </a:stretch>
        </p:blipFill>
        <p:spPr bwMode="auto">
          <a:xfrm>
            <a:off x="6228183" y="920095"/>
            <a:ext cx="2664991" cy="93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64485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5" descr="Projev premiéra a šéfa KSČ Gottwalda o kolchozec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752975"/>
            <a:ext cx="38100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Text Box 6"/>
          <p:cNvSpPr txBox="1">
            <a:spLocks noChangeArrowheads="1"/>
          </p:cNvSpPr>
          <p:nvPr/>
        </p:nvSpPr>
        <p:spPr bwMode="auto">
          <a:xfrm>
            <a:off x="87313" y="122238"/>
            <a:ext cx="48387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3200">
                <a:solidFill>
                  <a:srgbClr val="FFFF00"/>
                </a:solidFill>
                <a:latin typeface="Arial Black" pitchFamily="34" charset="0"/>
              </a:rPr>
              <a:t>hospodářská politika</a:t>
            </a:r>
          </a:p>
        </p:txBody>
      </p:sp>
      <p:sp>
        <p:nvSpPr>
          <p:cNvPr id="30723" name="Text Box 7"/>
          <p:cNvSpPr txBox="1">
            <a:spLocks noChangeArrowheads="1"/>
          </p:cNvSpPr>
          <p:nvPr/>
        </p:nvSpPr>
        <p:spPr bwMode="auto">
          <a:xfrm>
            <a:off x="87313" y="720725"/>
            <a:ext cx="9056687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plánované hospodářství a znárodňování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 majetku byly zavedeny již Košickým vládním programem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únor 1948 však znamenal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totální a nedobrovolnou změnu vlastnických vztahů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úplná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likvidace živností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 (v roce 1947 existovalo 409 815 živností </a:t>
            </a:r>
            <a:br>
              <a:rPr lang="cs-CZ" altLang="cs-CZ">
                <a:solidFill>
                  <a:schemeClr val="bg1"/>
                </a:solidFill>
                <a:latin typeface="Arial Black" pitchFamily="34" charset="0"/>
              </a:rPr>
            </a:b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a v roce 1953 už jen asi 80 000 živností a jejich počet dále klesal)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bylo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likvidováno na 250 000 samostatných zemědělců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 a nahradilo je </a:t>
            </a:r>
            <a:br>
              <a:rPr lang="cs-CZ" altLang="cs-CZ">
                <a:solidFill>
                  <a:schemeClr val="bg1"/>
                </a:solidFill>
                <a:latin typeface="Arial Black" pitchFamily="34" charset="0"/>
              </a:rPr>
            </a:b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8 000 Jednotných zemědělských družstev</a:t>
            </a:r>
          </a:p>
        </p:txBody>
      </p:sp>
      <p:pic>
        <p:nvPicPr>
          <p:cNvPr id="3072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213100"/>
            <a:ext cx="40671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716213"/>
            <a:ext cx="2808287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8749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4"/>
          <p:cNvSpPr txBox="1">
            <a:spLocks noChangeArrowheads="1"/>
          </p:cNvSpPr>
          <p:nvPr/>
        </p:nvSpPr>
        <p:spPr bwMode="auto">
          <a:xfrm>
            <a:off x="0" y="0"/>
            <a:ext cx="92376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buFontTx/>
              <a:buAutoNum type="romanUcPeriod"/>
            </a:pPr>
            <a:r>
              <a:rPr lang="cs-CZ" altLang="cs-CZ" sz="3200">
                <a:solidFill>
                  <a:srgbClr val="FFFF00"/>
                </a:solidFill>
                <a:latin typeface="Arial Black" pitchFamily="34" charset="0"/>
              </a:rPr>
              <a:t>pětiletka – přestavba </a:t>
            </a:r>
          </a:p>
          <a:p>
            <a:r>
              <a:rPr lang="cs-CZ" altLang="cs-CZ" sz="3200">
                <a:solidFill>
                  <a:srgbClr val="FFFF00"/>
                </a:solidFill>
                <a:latin typeface="Arial Black" pitchFamily="34" charset="0"/>
              </a:rPr>
              <a:t>ekonomiky po sovětském vzoru</a:t>
            </a:r>
          </a:p>
        </p:txBody>
      </p:sp>
      <p:sp>
        <p:nvSpPr>
          <p:cNvPr id="31746" name="Text Box 5"/>
          <p:cNvSpPr txBox="1">
            <a:spLocks noChangeArrowheads="1"/>
          </p:cNvSpPr>
          <p:nvPr/>
        </p:nvSpPr>
        <p:spPr bwMode="auto">
          <a:xfrm>
            <a:off x="158750" y="1296988"/>
            <a:ext cx="4918075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po prvním dvouletém plánu zaveden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první pětiletý plán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 na léta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1949-1954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v říjnu 1947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Ústřední plánovací komise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 zahájila přípravy první pětiletky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zprůmyslnění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 bylo považováno za klíč k dosažení vyspělosti země</a:t>
            </a:r>
          </a:p>
          <a:p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- důraz na těžký průmysl (těžební, ocelářský)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reálné chování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 ekonomických subjektů však bylo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zcela jiné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, než předpokládal plán</a:t>
            </a:r>
            <a:r>
              <a:rPr lang="cs-CZ" altLang="cs-CZ">
                <a:latin typeface="Arial" pitchFamily="34" charset="0"/>
              </a:rPr>
              <a:t> </a:t>
            </a:r>
          </a:p>
        </p:txBody>
      </p:sp>
      <p:pic>
        <p:nvPicPr>
          <p:cNvPr id="31747" name="Picture 6" descr="Untitled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052513"/>
            <a:ext cx="3897313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673600"/>
            <a:ext cx="3097212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83722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4"/>
          <p:cNvSpPr txBox="1">
            <a:spLocks noChangeArrowheads="1"/>
          </p:cNvSpPr>
          <p:nvPr/>
        </p:nvSpPr>
        <p:spPr bwMode="auto">
          <a:xfrm>
            <a:off x="179388" y="0"/>
            <a:ext cx="597693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3200" b="1">
                <a:solidFill>
                  <a:srgbClr val="FFFF00"/>
                </a:solidFill>
                <a:latin typeface="Arial Black" pitchFamily="34" charset="0"/>
              </a:rPr>
              <a:t>perzekuce církví a náboženských organizací</a:t>
            </a:r>
            <a:endParaRPr lang="cs-CZ" altLang="cs-CZ" sz="320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32770" name="Text Box 5"/>
          <p:cNvSpPr txBox="1">
            <a:spLocks noChangeArrowheads="1"/>
          </p:cNvSpPr>
          <p:nvPr/>
        </p:nvSpPr>
        <p:spPr bwMode="auto">
          <a:xfrm>
            <a:off x="231775" y="1008063"/>
            <a:ext cx="8912225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zvláště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katolická církev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 byla trnem v oku režimu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StB pracovala na potlačení jejího vlivu s cílem úplné likvidace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komunisté začali navštěvovat kostely, kde sledovali obsah kázání </a:t>
            </a:r>
            <a:br>
              <a:rPr lang="cs-CZ" altLang="cs-CZ">
                <a:solidFill>
                  <a:schemeClr val="bg1"/>
                </a:solidFill>
                <a:latin typeface="Arial Black" pitchFamily="34" charset="0"/>
              </a:rPr>
            </a:b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a referovali o jeho obsahu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vyvolávali incidenty při bohoslužbách, které poskytovaly záminku </a:t>
            </a:r>
            <a:br>
              <a:rPr lang="cs-CZ" altLang="cs-CZ">
                <a:solidFill>
                  <a:schemeClr val="bg1"/>
                </a:solidFill>
                <a:latin typeface="Arial Black" pitchFamily="34" charset="0"/>
              </a:rPr>
            </a:b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k pronásledování kněží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(Číhošťský zázrak)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StB zinscenovala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akci "K"- likvidaci klášterů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- 15.března 1950 začalo zatýkání spojené s důkladnými prohlídkami klášterů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ze 13. na 14. dubna 1950 bylo soustředěno a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internováno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 v českých zemích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více než 900 řeholníků a obsazeno 76 klášterních objektů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, na Slovensku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881 řeholníků a 62 klášterů</a:t>
            </a:r>
          </a:p>
        </p:txBody>
      </p:sp>
      <p:pic>
        <p:nvPicPr>
          <p:cNvPr id="32771" name="Picture 6" descr="Untitled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24400"/>
            <a:ext cx="327342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672013"/>
            <a:ext cx="2700337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292600"/>
            <a:ext cx="2341563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1693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4"/>
          <p:cNvSpPr txBox="1">
            <a:spLocks noChangeArrowheads="1"/>
          </p:cNvSpPr>
          <p:nvPr/>
        </p:nvSpPr>
        <p:spPr bwMode="auto">
          <a:xfrm>
            <a:off x="231775" y="122238"/>
            <a:ext cx="42052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3200">
                <a:solidFill>
                  <a:srgbClr val="FFFF00"/>
                </a:solidFill>
                <a:latin typeface="Arial Black" pitchFamily="34" charset="0"/>
              </a:rPr>
              <a:t>pokřivená historie</a:t>
            </a:r>
          </a:p>
        </p:txBody>
      </p:sp>
      <p:sp>
        <p:nvSpPr>
          <p:cNvPr id="33794" name="Text Box 5"/>
          <p:cNvSpPr txBox="1">
            <a:spLocks noChangeArrowheads="1"/>
          </p:cNvSpPr>
          <p:nvPr/>
        </p:nvSpPr>
        <p:spPr bwMode="auto">
          <a:xfrm>
            <a:off x="158750" y="549275"/>
            <a:ext cx="8985250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endParaRPr lang="cs-CZ" altLang="cs-CZ">
              <a:latin typeface="Arial" pitchFamily="34" charset="0"/>
            </a:endParaRP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některé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pomníky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 nemohly být instalovány, jiné byly pozměněny, další musely zmizet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historie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 byla zkreslena, nepohodlná historická fakta nebyla v učebnicích uvedena, byly seškrtávány celé úseky našich dějin (například fakt, že západní Čechy osvobodila Americká armáda byl zamlčován, vyzdvihována byla pouze úloha hrdinné Rudé armády při osvobozování Československa)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fotografie byly cenzurovány</a:t>
            </a:r>
          </a:p>
        </p:txBody>
      </p:sp>
      <p:pic>
        <p:nvPicPr>
          <p:cNvPr id="33795" name="Picture 9" descr="Zavřít velké náhled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087688"/>
            <a:ext cx="4408487" cy="330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13" descr="Zavřít velké náhled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101975"/>
            <a:ext cx="4427537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7035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4"/>
          <p:cNvSpPr txBox="1">
            <a:spLocks noChangeArrowheads="1"/>
          </p:cNvSpPr>
          <p:nvPr/>
        </p:nvSpPr>
        <p:spPr bwMode="auto">
          <a:xfrm>
            <a:off x="0" y="0"/>
            <a:ext cx="48371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3200">
                <a:solidFill>
                  <a:srgbClr val="FFFF00"/>
                </a:solidFill>
                <a:latin typeface="Arial Black" pitchFamily="34" charset="0"/>
              </a:rPr>
              <a:t>sdělovací prostředky</a:t>
            </a:r>
          </a:p>
        </p:txBody>
      </p:sp>
      <p:pic>
        <p:nvPicPr>
          <p:cNvPr id="36866" name="Picture 5" descr="13762-plakat_19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3644900"/>
            <a:ext cx="2278063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7" descr="R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76750"/>
            <a:ext cx="17145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8"/>
          <p:cNvSpPr>
            <a:spLocks noChangeArrowheads="1"/>
          </p:cNvSpPr>
          <p:nvPr/>
        </p:nvSpPr>
        <p:spPr bwMode="auto">
          <a:xfrm>
            <a:off x="0" y="476250"/>
            <a:ext cx="45720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do konce roku 1948 byla postupně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likvidována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 celá řada známých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novin a časopisů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 a také všechna katolická periodika a nakladatelství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zásah byl odůvodněn "nedostatkem papíru"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později bylo povoleno vydávání nového katolického týdeníku Nedělní rozsévač, který byl zcela pod kontrolou státu</a:t>
            </a:r>
          </a:p>
        </p:txBody>
      </p:sp>
      <p:pic>
        <p:nvPicPr>
          <p:cNvPr id="3686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563" y="836613"/>
            <a:ext cx="4516437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Rectangle 10"/>
          <p:cNvSpPr>
            <a:spLocks noChangeArrowheads="1"/>
          </p:cNvSpPr>
          <p:nvPr/>
        </p:nvSpPr>
        <p:spPr bwMode="auto">
          <a:xfrm>
            <a:off x="4572000" y="6613525"/>
            <a:ext cx="3640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pl-PL" altLang="cs-CZ" sz="1000">
                <a:solidFill>
                  <a:schemeClr val="bg1"/>
                </a:solidFill>
                <a:latin typeface="Arial Black" pitchFamily="34" charset="0"/>
              </a:rPr>
              <a:t>Zastavené katolické listy v Čechách a na Moravě.</a:t>
            </a:r>
            <a:endParaRPr lang="cs-CZ" altLang="cs-CZ" sz="100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7532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79388" y="188913"/>
            <a:ext cx="3960812" cy="679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00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cs-CZ" sz="2000">
                <a:solidFill>
                  <a:srgbClr val="FFFF00"/>
                </a:solidFill>
                <a:latin typeface="Book Antiqua" pitchFamily="18" charset="0"/>
              </a:rPr>
              <a:t>exil</a:t>
            </a:r>
            <a:r>
              <a:rPr lang="cs-CZ" sz="2000">
                <a:solidFill>
                  <a:schemeClr val="bg1"/>
                </a:solidFill>
                <a:latin typeface="Book Antiqua" pitchFamily="18" charset="0"/>
              </a:rPr>
              <a:t> – někteří lidé se rozhodli republiku opustit a odejít                  do demokratické ciziny - historikové odhadují, že během prvního dvacetiletí existence komunistického režimu                  tak učinilo více než 60 000 lidí...</a:t>
            </a:r>
          </a:p>
          <a:p>
            <a:pPr>
              <a:buFont typeface="Wingdings" pitchFamily="2" charset="2"/>
              <a:buNone/>
            </a:pPr>
            <a:endParaRPr lang="cs-CZ" sz="2000">
              <a:solidFill>
                <a:schemeClr val="bg1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cs-CZ" sz="2000">
                <a:solidFill>
                  <a:schemeClr val="bg1"/>
                </a:solidFill>
                <a:latin typeface="Book Antiqua" pitchFamily="18" charset="0"/>
              </a:rPr>
              <a:t> nemalý počet Čechů                             a Slováků se rozhodl doma zahájit ozbrojený </a:t>
            </a:r>
            <a:r>
              <a:rPr lang="cs-CZ" sz="2000">
                <a:solidFill>
                  <a:srgbClr val="FFFF00"/>
                </a:solidFill>
                <a:latin typeface="Book Antiqua" pitchFamily="18" charset="0"/>
              </a:rPr>
              <a:t>protikomunistický boj –                  „třetí odboj“</a:t>
            </a:r>
          </a:p>
          <a:p>
            <a:pPr>
              <a:buFont typeface="Wingdings" pitchFamily="2" charset="2"/>
              <a:buNone/>
            </a:pPr>
            <a:endParaRPr lang="cs-CZ" sz="2000">
              <a:solidFill>
                <a:srgbClr val="FFFF00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cs-CZ" sz="2000">
                <a:solidFill>
                  <a:schemeClr val="bg1"/>
                </a:solidFill>
                <a:latin typeface="Book Antiqua" pitchFamily="18" charset="0"/>
              </a:rPr>
              <a:t> StB dokázala protikomunistický odboj úspěšně infiltrovat svými agenty                         a efektivně proti němu zakročit, </a:t>
            </a:r>
            <a:r>
              <a:rPr lang="cs-CZ" sz="2000">
                <a:solidFill>
                  <a:srgbClr val="FFFF00"/>
                </a:solidFill>
                <a:latin typeface="Book Antiqua" pitchFamily="18" charset="0"/>
              </a:rPr>
              <a:t>většina účastníků boje                           za demokracii skončila ve vězení, mnozí na popravišti</a:t>
            </a:r>
            <a:r>
              <a:rPr lang="cs-CZ" sz="2000">
                <a:solidFill>
                  <a:schemeClr val="bg1"/>
                </a:solidFill>
                <a:latin typeface="Book Antiqua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endParaRPr lang="cs-CZ" sz="200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lum bright="-12000" contrast="6000"/>
          </a:blip>
          <a:srcRect l="13196" t="8345" r="19193" b="35712"/>
          <a:stretch>
            <a:fillRect/>
          </a:stretch>
        </p:blipFill>
        <p:spPr bwMode="auto">
          <a:xfrm>
            <a:off x="6191250" y="3213100"/>
            <a:ext cx="295275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lum bright="-12000" contrast="18000"/>
          </a:blip>
          <a:srcRect l="8302" t="5397" r="6485" b="8540"/>
          <a:stretch>
            <a:fillRect/>
          </a:stretch>
        </p:blipFill>
        <p:spPr bwMode="auto">
          <a:xfrm>
            <a:off x="4140200" y="620713"/>
            <a:ext cx="300037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451212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363913"/>
            <a:ext cx="4608512" cy="349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33375"/>
            <a:ext cx="2160587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8" descr="NEPRIT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65175"/>
            <a:ext cx="3557588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10" descr="tra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213100"/>
            <a:ext cx="2627313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 Box 11"/>
          <p:cNvSpPr txBox="1">
            <a:spLocks noChangeArrowheads="1"/>
          </p:cNvSpPr>
          <p:nvPr/>
        </p:nvSpPr>
        <p:spPr bwMode="auto">
          <a:xfrm>
            <a:off x="250825" y="0"/>
            <a:ext cx="28082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3200">
                <a:solidFill>
                  <a:srgbClr val="FFFF00"/>
                </a:solidFill>
                <a:latin typeface="Arial Black" pitchFamily="34" charset="0"/>
              </a:rPr>
              <a:t>propaganda</a:t>
            </a:r>
          </a:p>
        </p:txBody>
      </p:sp>
      <p:pic>
        <p:nvPicPr>
          <p:cNvPr id="4096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836613"/>
            <a:ext cx="1922462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39303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82554"/>
          </a:xfrm>
        </p:spPr>
        <p:txBody>
          <a:bodyPr/>
          <a:lstStyle/>
          <a:p>
            <a:r>
              <a:rPr lang="cs-CZ" dirty="0"/>
              <a:t>v Československu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5446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6600" b="1" dirty="0">
                <a:solidFill>
                  <a:srgbClr val="FFFF00"/>
                </a:solidFill>
              </a:rPr>
              <a:t>Politické procesy</a:t>
            </a:r>
          </a:p>
          <a:p>
            <a:pPr marL="0" indent="0" algn="ctr">
              <a:buNone/>
            </a:pPr>
            <a:endParaRPr lang="cs-CZ" sz="6600" b="1" dirty="0"/>
          </a:p>
        </p:txBody>
      </p:sp>
    </p:spTree>
    <p:extLst>
      <p:ext uri="{BB962C8B-B14F-4D97-AF65-F5344CB8AC3E}">
        <p14:creationId xmlns:p14="http://schemas.microsoft.com/office/powerpoint/2010/main" val="35248068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cs-CZ" dirty="0">
                <a:solidFill>
                  <a:schemeClr val="bg1"/>
                </a:solidFill>
              </a:rPr>
              <a:t>Jedná se o selhání celé justice, ale i jednotlivců</a:t>
            </a:r>
          </a:p>
          <a:p>
            <a:r>
              <a:rPr lang="cs-CZ" dirty="0">
                <a:solidFill>
                  <a:schemeClr val="bg1"/>
                </a:solidFill>
              </a:rPr>
              <a:t>Statistiky obvykle zahrnují do politických procesů soudní případy podle zákona na ochranu republiky, lidově demokratické republiky, zvláštní či první hlavy trestního zákona.</a:t>
            </a:r>
          </a:p>
          <a:p>
            <a:r>
              <a:rPr lang="cs-CZ" b="1" dirty="0">
                <a:solidFill>
                  <a:schemeClr val="bg1"/>
                </a:solidFill>
              </a:rPr>
              <a:t>Politické procesy jsou všechny soudní případy, o kterých rozhodovaly politické, nikoliv příslušné justiční instituce.</a:t>
            </a:r>
            <a:r>
              <a:rPr lang="cs-CZ" dirty="0">
                <a:solidFill>
                  <a:schemeClr val="bg1"/>
                </a:solidFill>
              </a:rPr>
              <a:t> </a:t>
            </a:r>
          </a:p>
          <a:p>
            <a:r>
              <a:rPr lang="cs-CZ" dirty="0">
                <a:solidFill>
                  <a:schemeClr val="bg1"/>
                </a:solidFill>
              </a:rPr>
              <a:t>Kromě přímých zásahů do přípravy, průběhu a výsledků soudních řízení, o která měly stranické orgány na různé úrovni stupně zájem, působily i nepřímo - určovaly politickou linii a z ní vyvozované úkoly, kterými se řídily bezpečnostní a justiční orgány, dále vytvořily právní systém a normy, včetně jeho personálního obsazení.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32476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fontScale="92500" lnSpcReduction="10000"/>
          </a:bodyPr>
          <a:lstStyle/>
          <a:p>
            <a:r>
              <a:rPr lang="cs-CZ" dirty="0">
                <a:solidFill>
                  <a:schemeClr val="bg1"/>
                </a:solidFill>
              </a:rPr>
              <a:t>Tento systém umožňoval cestu k politickým procesům a dával jim právní a zákonnou podobu. Princip monopolní moci a právní systém a jeho praxe byly jedním z prvořadých zdrojů masové nezákonnosti, která tvořila základy, z něhož politické procesy vyrůstaly.</a:t>
            </a:r>
          </a:p>
          <a:p>
            <a:r>
              <a:rPr lang="cs-CZ" dirty="0">
                <a:solidFill>
                  <a:schemeClr val="bg1"/>
                </a:solidFill>
              </a:rPr>
              <a:t>Řada lidí byla odsouzena za činy, které nespáchali nebo jejich jednání bylo kvalifikováno jako trestné, ač takto myšleno vůbec nebylo.</a:t>
            </a:r>
          </a:p>
          <a:p>
            <a:r>
              <a:rPr lang="cs-CZ" dirty="0">
                <a:solidFill>
                  <a:schemeClr val="bg1"/>
                </a:solidFill>
              </a:rPr>
              <a:t>Hlavní nezákonnosti lze detailně vysledovat v právu procesním, kdy právě příprava obžalovaných na proces, spočívající mimo jiné ve fyzickém násilí, výhružkách a nedodržení jejich práv, představuje pestrou ukázku bezpráví.</a:t>
            </a:r>
          </a:p>
        </p:txBody>
      </p:sp>
    </p:spTree>
    <p:extLst>
      <p:ext uri="{BB962C8B-B14F-4D97-AF65-F5344CB8AC3E}">
        <p14:creationId xmlns:p14="http://schemas.microsoft.com/office/powerpoint/2010/main" val="2389830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51520" y="2132856"/>
            <a:ext cx="8372475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KSČ podnikla </a:t>
            </a:r>
            <a:r>
              <a:rPr lang="cs-CZ" sz="2000" dirty="0">
                <a:solidFill>
                  <a:srgbClr val="FFFF00"/>
                </a:solidFill>
                <a:latin typeface="Book Antiqua" pitchFamily="18" charset="0"/>
              </a:rPr>
              <a:t>násilné kroky k zajištění nekontrolovatelné moci</a:t>
            </a: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– odstraňovala nekolaborující funkcionáře nekomunistických stran z pozic v jejich vlastních stranách, ve státních úřadech a ve společenských organizacích – </a:t>
            </a:r>
            <a:r>
              <a:rPr lang="cs-CZ" sz="2000" dirty="0">
                <a:solidFill>
                  <a:srgbClr val="FFFF00"/>
                </a:solidFill>
                <a:latin typeface="Book Antiqua" pitchFamily="18" charset="0"/>
              </a:rPr>
              <a:t>„</a:t>
            </a:r>
            <a:r>
              <a:rPr lang="cs-CZ" sz="2000" dirty="0" err="1">
                <a:solidFill>
                  <a:srgbClr val="FFFF00"/>
                </a:solidFill>
                <a:latin typeface="Book Antiqua" pitchFamily="18" charset="0"/>
              </a:rPr>
              <a:t>vyakčňování</a:t>
            </a:r>
            <a:r>
              <a:rPr lang="cs-CZ" sz="2000" dirty="0">
                <a:solidFill>
                  <a:srgbClr val="FFFF00"/>
                </a:solidFill>
                <a:latin typeface="Book Antiqua" pitchFamily="18" charset="0"/>
              </a:rPr>
              <a:t>“</a:t>
            </a: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– odhaduje se, že takto bylo postiženo 250 000 lidí</a:t>
            </a:r>
          </a:p>
          <a:p>
            <a:pPr>
              <a:buFont typeface="Wingdings" pitchFamily="2" charset="2"/>
              <a:buNone/>
            </a:pPr>
            <a:endParaRPr lang="cs-CZ" sz="2000" dirty="0">
              <a:solidFill>
                <a:schemeClr val="bg1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následovalo blíže nezjištěné množství příslušníků Státní bezpečnosti a Sboru národní bezpečnosti, z armády bylo vyřazeno 28% důstojníků, odejít museli rovněž vysokoškolští učitelé a ze 48 000 vysokoškolských studentů neprošlo politickou čistkou 18%</a:t>
            </a:r>
          </a:p>
          <a:p>
            <a:endParaRPr lang="cs-CZ" sz="2000" dirty="0">
              <a:solidFill>
                <a:schemeClr val="bg1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na jejich místa </a:t>
            </a:r>
            <a:r>
              <a:rPr lang="cs-CZ" sz="2000" dirty="0">
                <a:solidFill>
                  <a:srgbClr val="FFFF00"/>
                </a:solidFill>
                <a:latin typeface="Book Antiqua" pitchFamily="18" charset="0"/>
              </a:rPr>
              <a:t>dosazovala komunistická strana své vlastní lidi</a:t>
            </a: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, oddané jí bezezbytku a ochotné jí bez jakýchkoli výhrad sloužit</a:t>
            </a: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2" cstate="print">
            <a:lum bright="-36000" contrast="18000"/>
          </a:blip>
          <a:srcRect r="4086" b="69073"/>
          <a:stretch>
            <a:fillRect/>
          </a:stretch>
        </p:blipFill>
        <p:spPr bwMode="auto">
          <a:xfrm>
            <a:off x="1403648" y="116632"/>
            <a:ext cx="5904905" cy="1900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715155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Politické procesy rozhodně nebyly něčím nepřirozeným pro komunistický režim ani žádným omylem v řízení země. Byly záměrným cílem, součástí, produktem a prostředkem oficiální politiky. Nezákonné politické procesy jako prostředek politiky a s nimi spojená zvůle, násilí, politické a justiční zločiny a vraždy byly zcela novým a nezvyklým jevem československého politického života a zcela odporovaly jeho demokratické minulosti. </a:t>
            </a:r>
          </a:p>
          <a:p>
            <a:r>
              <a:rPr lang="cs-CZ" dirty="0">
                <a:solidFill>
                  <a:schemeClr val="bg1"/>
                </a:solidFill>
              </a:rPr>
              <a:t>V letech 1948-1953 se politické procesy staly zcela běžným prostředkem oficiální politiky.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0915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cs-CZ" sz="2800" dirty="0"/>
              <a:t>Velký rozsah  a tvrdost politických procesů v zakladatelském období režimu mělo několik příčin.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72608"/>
          </a:xfrm>
        </p:spPr>
        <p:txBody>
          <a:bodyPr>
            <a:normAutofit fontScale="70000" lnSpcReduction="20000"/>
          </a:bodyPr>
          <a:lstStyle/>
          <a:p>
            <a:r>
              <a:rPr lang="cs-CZ" dirty="0">
                <a:solidFill>
                  <a:schemeClr val="bg1"/>
                </a:solidFill>
              </a:rPr>
              <a:t>1. byl to sám obsah a charakter tzv. zakladatelského období režimu. Totální přestavba všech společenských oblastí byla takového tempa, že nutila ke změně způsobu života téměř všechny skupiny obyvatel. U mnohých obyvatel tlak moci vyvolal odpor proti režimu, někdy živelný, jindy vědomý. Politické procesy nejen </a:t>
            </a:r>
            <a:r>
              <a:rPr lang="cs-CZ" b="1" dirty="0">
                <a:solidFill>
                  <a:schemeClr val="bg1"/>
                </a:solidFill>
              </a:rPr>
              <a:t>ničily všechny formy odporu, ale měly i zastrašit všechny potenciální odpůrce</a:t>
            </a:r>
            <a:r>
              <a:rPr lang="cs-CZ" dirty="0">
                <a:solidFill>
                  <a:schemeClr val="bg1"/>
                </a:solidFill>
              </a:rPr>
              <a:t>. </a:t>
            </a:r>
          </a:p>
          <a:p>
            <a:r>
              <a:rPr lang="cs-CZ" dirty="0">
                <a:solidFill>
                  <a:schemeClr val="bg1"/>
                </a:solidFill>
              </a:rPr>
              <a:t>2. působil tu </a:t>
            </a:r>
            <a:r>
              <a:rPr lang="cs-CZ" b="1" dirty="0">
                <a:solidFill>
                  <a:schemeClr val="bg1"/>
                </a:solidFill>
              </a:rPr>
              <a:t>odraz vyhroceného mezinárodně politického napětí</a:t>
            </a:r>
            <a:r>
              <a:rPr lang="cs-CZ" dirty="0">
                <a:solidFill>
                  <a:schemeClr val="bg1"/>
                </a:solidFill>
              </a:rPr>
              <a:t>. Studená válka, velmocenské plány SSSR a s nimi spojená výstavba velké armády a militarizace československé společnosti urychlovaly realizaci záměrů (</a:t>
            </a:r>
            <a:r>
              <a:rPr lang="cs-CZ" dirty="0" err="1">
                <a:solidFill>
                  <a:schemeClr val="bg1"/>
                </a:solidFill>
              </a:rPr>
              <a:t>např.kolektivizaci</a:t>
            </a:r>
            <a:r>
              <a:rPr lang="cs-CZ" dirty="0">
                <a:solidFill>
                  <a:schemeClr val="bg1"/>
                </a:solidFill>
              </a:rPr>
              <a:t>), které byly zdrojem politických procesů. Navíc rozšiřovaly okruh možných nepřátel a podezřelých. Těmi byli například ti, kdo měli styky s osobami na Západě a po vypuknutí tzv. sovětsko-jugoslávské roztržky i proti všem, kdo měli jakoukoliv spojitost s jugoslávským režimem. </a:t>
            </a:r>
            <a:r>
              <a:rPr lang="cs-CZ" b="1" dirty="0">
                <a:solidFill>
                  <a:schemeClr val="bg1"/>
                </a:solidFill>
              </a:rPr>
              <a:t>Politické procesy je měly všechny preventivně zneškodnit</a:t>
            </a:r>
            <a:r>
              <a:rPr lang="cs-CZ" dirty="0">
                <a:solidFill>
                  <a:schemeClr val="bg1"/>
                </a:solidFill>
              </a:rPr>
              <a:t>. </a:t>
            </a:r>
          </a:p>
          <a:p>
            <a:r>
              <a:rPr lang="cs-CZ" dirty="0">
                <a:solidFill>
                  <a:schemeClr val="bg1"/>
                </a:solidFill>
              </a:rPr>
              <a:t>3. příčinou velkého rozsahu politických procesů byla </a:t>
            </a:r>
            <a:r>
              <a:rPr lang="cs-CZ" b="1" dirty="0">
                <a:solidFill>
                  <a:schemeClr val="bg1"/>
                </a:solidFill>
              </a:rPr>
              <a:t>také obava komunistů ze ztráty moci</a:t>
            </a:r>
            <a:r>
              <a:rPr lang="cs-CZ" dirty="0">
                <a:solidFill>
                  <a:schemeClr val="bg1"/>
                </a:solidFill>
              </a:rPr>
              <a:t>. Stav neustálého ohrožení režimu, který politikové a Bezpečnost propagovali vytvářel živnou půdu  pro další a další procesy.</a:t>
            </a:r>
          </a:p>
        </p:txBody>
      </p:sp>
    </p:spTree>
    <p:extLst>
      <p:ext uri="{BB962C8B-B14F-4D97-AF65-F5344CB8AC3E}">
        <p14:creationId xmlns:p14="http://schemas.microsoft.com/office/powerpoint/2010/main" val="8640418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51520" y="549275"/>
            <a:ext cx="7488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cs-CZ" sz="2400" b="1" dirty="0">
                <a:solidFill>
                  <a:srgbClr val="FFFF00"/>
                </a:solidFill>
                <a:latin typeface="Book Antiqua" pitchFamily="18" charset="0"/>
              </a:rPr>
              <a:t>První pokusy o politické procesy v Československu</a:t>
            </a:r>
            <a:r>
              <a:rPr lang="cs-CZ" b="1" dirty="0"/>
              <a:t>  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50825" y="1557338"/>
            <a:ext cx="8569325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cs-CZ" sz="2000" dirty="0">
                <a:solidFill>
                  <a:srgbClr val="FFFF00"/>
                </a:solidFill>
                <a:latin typeface="Book Antiqua" pitchFamily="18" charset="0"/>
              </a:rPr>
              <a:t>organizování politických procesů se komunisté snažili ještě před únorem 1948</a:t>
            </a: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– pokus o uspořádání procesu s předáky slovenských demokratů v roce 1947, chystaný proces s Vladimírem Krajinou, úmysl uspořádat velký soudní proces s účastníky tzv. mostecké špionážní aféry </a:t>
            </a:r>
          </a:p>
          <a:p>
            <a:pPr>
              <a:buFont typeface="Wingdings" pitchFamily="2" charset="2"/>
              <a:buChar char="Ø"/>
            </a:pPr>
            <a:endParaRPr lang="cs-CZ" sz="2000" dirty="0">
              <a:solidFill>
                <a:schemeClr val="bg1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None/>
            </a:pPr>
            <a:endParaRPr lang="cs-CZ" sz="2000" dirty="0">
              <a:solidFill>
                <a:schemeClr val="bg1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po převzetí moci mělo vedení KSČ v úmyslu uspořádat proces se „zrádnými“ ministry, kteří v únoru 1948 podali demisi a tím dodat ještě většího zdání legitimity svému převratu</a:t>
            </a:r>
          </a:p>
          <a:p>
            <a:pPr>
              <a:buFont typeface="Wingdings" pitchFamily="2" charset="2"/>
              <a:buChar char="Ø"/>
            </a:pPr>
            <a:endParaRPr lang="cs-CZ" sz="2000" dirty="0">
              <a:solidFill>
                <a:schemeClr val="bg1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None/>
            </a:pPr>
            <a:endParaRPr lang="cs-CZ" sz="2000" dirty="0">
              <a:solidFill>
                <a:schemeClr val="bg1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za první politický procese v Československu se pokládá líčení s údajnými vrahy komunistického funkcionáře Augustina </a:t>
            </a:r>
            <a:r>
              <a:rPr lang="cs-CZ" sz="2000" dirty="0" err="1">
                <a:solidFill>
                  <a:schemeClr val="bg1"/>
                </a:solidFill>
                <a:latin typeface="Book Antiqua" pitchFamily="18" charset="0"/>
              </a:rPr>
              <a:t>Schramma</a:t>
            </a: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, padly tři tresty smrti, které byly vykonány, přestože víme (a věděla to také tehdejší bezpečnost), že odsouzení Schrammovými vrahy nebyli</a:t>
            </a:r>
          </a:p>
        </p:txBody>
      </p:sp>
    </p:spTree>
    <p:extLst>
      <p:ext uri="{BB962C8B-B14F-4D97-AF65-F5344CB8AC3E}">
        <p14:creationId xmlns:p14="http://schemas.microsoft.com/office/powerpoint/2010/main" val="27787340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 cstate="print">
            <a:lum bright="-12000"/>
          </a:blip>
          <a:srcRect b="50883"/>
          <a:stretch>
            <a:fillRect/>
          </a:stretch>
        </p:blipFill>
        <p:spPr bwMode="auto">
          <a:xfrm>
            <a:off x="107950" y="549275"/>
            <a:ext cx="6192838" cy="430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 cstate="print">
            <a:lum bright="-12000" contrast="12000"/>
          </a:blip>
          <a:srcRect r="1337"/>
          <a:stretch>
            <a:fillRect/>
          </a:stretch>
        </p:blipFill>
        <p:spPr bwMode="auto">
          <a:xfrm>
            <a:off x="6040438" y="936625"/>
            <a:ext cx="2995612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158750" y="5162550"/>
            <a:ext cx="8877300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cs-CZ" sz="2400" dirty="0">
                <a:solidFill>
                  <a:srgbClr val="FFFF00"/>
                </a:solidFill>
                <a:latin typeface="Book Antiqua" pitchFamily="18" charset="0"/>
              </a:rPr>
              <a:t>proces s generálem </a:t>
            </a:r>
            <a:r>
              <a:rPr lang="cs-CZ" sz="2400" dirty="0" err="1">
                <a:solidFill>
                  <a:srgbClr val="FFFF00"/>
                </a:solidFill>
                <a:latin typeface="Book Antiqua" pitchFamily="18" charset="0"/>
              </a:rPr>
              <a:t>Heliodorem</a:t>
            </a:r>
            <a:r>
              <a:rPr lang="cs-CZ" sz="2400" dirty="0">
                <a:solidFill>
                  <a:srgbClr val="FFFF00"/>
                </a:solidFill>
                <a:latin typeface="Book Antiqua" pitchFamily="18" charset="0"/>
              </a:rPr>
              <a:t> Píkou</a:t>
            </a: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je dalším z dlouhé řady procesů, k nimž v Československu koncem 40. let došlo – o trestu smrti soud rozhodl pouze formálně, neboť jen uposlechl rozhodnutí předsednictva ÚV KSČ, do procesu se promítl také sovětský zájem (Píka mnoho věděl </a:t>
            </a:r>
            <a:br>
              <a:rPr lang="cs-CZ" sz="2000" dirty="0">
                <a:solidFill>
                  <a:schemeClr val="bg1"/>
                </a:solidFill>
                <a:latin typeface="Book Antiqua" pitchFamily="18" charset="0"/>
              </a:rPr>
            </a:b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o praktikách sovětské moci)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640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 cstate="print">
            <a:lum bright="-60000"/>
          </a:blip>
          <a:srcRect/>
          <a:stretch>
            <a:fillRect/>
          </a:stretch>
        </p:blipFill>
        <p:spPr bwMode="auto">
          <a:xfrm>
            <a:off x="5724525" y="908050"/>
            <a:ext cx="3287713" cy="535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50825" y="692150"/>
            <a:ext cx="8642350" cy="603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3200" b="1" i="1">
                <a:solidFill>
                  <a:srgbClr val="FFFF00"/>
                </a:solidFill>
                <a:latin typeface="Book Antiqua" pitchFamily="18" charset="0"/>
              </a:rPr>
              <a:t>„Nesmíme ani na okamžik zapomínat,                   že cesta k socialismu je a bude i po únorovém vítězství cestou třídního boje. Stále platí,                   že v února byla reakce sice bita a poražena, ale nebyla a nemohla být dobita                              a zlikvidována… Ano, dnešní plány reakce jsou zrůdné a chorobné a nemají nejmenší naděje na uskutečnění…. Dovedli jsme zatočit s reakcí, když seděla ve vládě. Najdeme si vás ve vašich řadách a vaše temné dílo znemožníme.“</a:t>
            </a:r>
          </a:p>
          <a:p>
            <a:endParaRPr lang="cs-CZ" sz="1400" b="1" i="1">
              <a:solidFill>
                <a:srgbClr val="FFFF00"/>
              </a:solidFill>
              <a:latin typeface="Book Antiqua" pitchFamily="18" charset="0"/>
            </a:endParaRPr>
          </a:p>
          <a:p>
            <a:r>
              <a:rPr lang="cs-CZ" sz="2400">
                <a:solidFill>
                  <a:schemeClr val="bg1"/>
                </a:solidFill>
                <a:latin typeface="Book Antiqua" pitchFamily="18" charset="0"/>
              </a:rPr>
              <a:t>		 Gottwald na IX. sjezdu KSČ v květnu 1949 </a:t>
            </a:r>
          </a:p>
        </p:txBody>
      </p:sp>
    </p:spTree>
    <p:extLst>
      <p:ext uri="{BB962C8B-B14F-4D97-AF65-F5344CB8AC3E}">
        <p14:creationId xmlns:p14="http://schemas.microsoft.com/office/powerpoint/2010/main" val="33363834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95288" y="333375"/>
            <a:ext cx="4679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cs-CZ" sz="2400" b="1">
                <a:solidFill>
                  <a:srgbClr val="FFFF00"/>
                </a:solidFill>
                <a:latin typeface="Book Antiqua" pitchFamily="18" charset="0"/>
              </a:rPr>
              <a:t>Proces s Miladou Horákovou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50825" y="981075"/>
            <a:ext cx="4968875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cs-CZ" sz="2000" dirty="0">
                <a:solidFill>
                  <a:srgbClr val="FFFF00"/>
                </a:solidFill>
                <a:latin typeface="Book Antiqua" pitchFamily="18" charset="0"/>
              </a:rPr>
              <a:t>„Proces s vedením záškodnického spiknutí“</a:t>
            </a: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– cílem bylo zastrašit celou společnost a ukázat potenciálním odpůrcům a nepřátelům, že komunistický režim je odhodlán bránit se všemi prostředky </a:t>
            </a:r>
          </a:p>
          <a:p>
            <a:pPr>
              <a:buFont typeface="Wingdings" pitchFamily="2" charset="2"/>
              <a:buChar char="Ø"/>
            </a:pP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někteří představitelé národních socialistů, lidovců a sociálních demokratů, kteří neodešli do exilu se několikrát sešli v soukromí a projednávali stávající politickou situaci – nejznámější schůzka na faře ve Vinoři – vedení </a:t>
            </a:r>
            <a:r>
              <a:rPr lang="cs-CZ" sz="2000" dirty="0" err="1">
                <a:solidFill>
                  <a:schemeClr val="bg1"/>
                </a:solidFill>
                <a:latin typeface="Book Antiqua" pitchFamily="18" charset="0"/>
              </a:rPr>
              <a:t>StB</a:t>
            </a: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s posvěcením stranických orgánů toho využilo ke konstrukci procesu se „spiklenci“</a:t>
            </a:r>
          </a:p>
          <a:p>
            <a:pPr>
              <a:buFont typeface="Wingdings" pitchFamily="2" charset="2"/>
              <a:buChar char="Ø"/>
            </a:pP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cs-CZ" sz="2000" dirty="0">
                <a:solidFill>
                  <a:srgbClr val="FFFF00"/>
                </a:solidFill>
                <a:latin typeface="Book Antiqua" pitchFamily="18" charset="0"/>
              </a:rPr>
              <a:t>mnozí z těchto „spiklenců“ se poprvé v životě setkali až před soudem, případně v policejních vyšetřovnách…</a:t>
            </a: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</a:t>
            </a:r>
          </a:p>
        </p:txBody>
      </p:sp>
      <p:pic>
        <p:nvPicPr>
          <p:cNvPr id="10246" name="Picture 6" descr="IMG_00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7013" y="1224111"/>
            <a:ext cx="3657600" cy="5229225"/>
          </a:xfrm>
          <a:prstGeom prst="rect">
            <a:avLst/>
          </a:prstGeom>
          <a:noFill/>
        </p:spPr>
      </p:pic>
      <p:sp>
        <p:nvSpPr>
          <p:cNvPr id="2" name="TextovéPole 1"/>
          <p:cNvSpPr txBox="1"/>
          <p:nvPr/>
        </p:nvSpPr>
        <p:spPr>
          <a:xfrm>
            <a:off x="5307013" y="561975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C000"/>
                </a:solidFill>
                <a:hlinkClick r:id="rId3"/>
              </a:rPr>
              <a:t>Proces H</a:t>
            </a:r>
            <a:endParaRPr lang="cs-CZ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14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468313" y="260350"/>
            <a:ext cx="4203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cs-CZ" sz="2400" b="1">
                <a:solidFill>
                  <a:srgbClr val="FFFF00"/>
                </a:solidFill>
                <a:latin typeface="Book Antiqua" pitchFamily="18" charset="0"/>
              </a:rPr>
              <a:t>Další procesy s nekomunisty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447675" y="1000125"/>
            <a:ext cx="8445500" cy="539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000">
                <a:solidFill>
                  <a:schemeClr val="bg1"/>
                </a:solidFill>
                <a:latin typeface="Book Antiqua" pitchFamily="18" charset="0"/>
              </a:rPr>
              <a:t> významné místo v upevňování komunistické diktatury v Československu sehrál </a:t>
            </a:r>
            <a:r>
              <a:rPr lang="cs-CZ" sz="2400">
                <a:solidFill>
                  <a:srgbClr val="FFFF00"/>
                </a:solidFill>
                <a:latin typeface="Book Antiqua" pitchFamily="18" charset="0"/>
              </a:rPr>
              <a:t>boj proti církvím, především římsko-katolické</a:t>
            </a:r>
            <a:r>
              <a:rPr lang="cs-CZ" sz="2000">
                <a:solidFill>
                  <a:schemeClr val="bg1"/>
                </a:solidFill>
                <a:latin typeface="Book Antiqua" pitchFamily="18" charset="0"/>
              </a:rPr>
              <a:t> – Vatikán </a:t>
            </a:r>
            <a:r>
              <a:rPr lang="cs-CZ" sz="2000" b="1" i="1">
                <a:solidFill>
                  <a:schemeClr val="bg1"/>
                </a:solidFill>
                <a:latin typeface="Book Antiqua" pitchFamily="18" charset="0"/>
              </a:rPr>
              <a:t>„nástrojem světového, zejména amerického imperialismu“</a:t>
            </a:r>
          </a:p>
          <a:p>
            <a:pPr>
              <a:buFont typeface="Wingdings" pitchFamily="2" charset="2"/>
              <a:buNone/>
            </a:pPr>
            <a:endParaRPr lang="cs-CZ" sz="2000" b="1" i="1">
              <a:solidFill>
                <a:schemeClr val="bg1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cs-CZ" sz="2000">
                <a:solidFill>
                  <a:schemeClr val="bg1"/>
                </a:solidFill>
                <a:latin typeface="Book Antiqua" pitchFamily="18" charset="0"/>
              </a:rPr>
              <a:t> v souvislosti s tím byly také inscenovány procesy s církevními hodnostáři – jejich uspořádání navrhla 30. srpna 1950 církevní komise ÚV KSČ a o dva týdny později je posvětilo vedení strany </a:t>
            </a:r>
          </a:p>
          <a:p>
            <a:pPr>
              <a:buFont typeface="Wingdings" pitchFamily="2" charset="2"/>
              <a:buNone/>
            </a:pPr>
            <a:endParaRPr lang="cs-CZ" sz="2000">
              <a:solidFill>
                <a:schemeClr val="bg1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cs-CZ" sz="200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cs-CZ" sz="2000">
                <a:solidFill>
                  <a:srgbClr val="FFFF00"/>
                </a:solidFill>
                <a:latin typeface="Book Antiqua" pitchFamily="18" charset="0"/>
              </a:rPr>
              <a:t>proces s řeholníky</a:t>
            </a:r>
            <a:r>
              <a:rPr lang="cs-CZ" sz="2000">
                <a:solidFill>
                  <a:schemeClr val="bg1"/>
                </a:solidFill>
                <a:latin typeface="Book Antiqua" pitchFamily="18" charset="0"/>
              </a:rPr>
              <a:t> – představitelé zejména kněžských řádů byli souzeni pro „finanční machinace“  </a:t>
            </a:r>
          </a:p>
          <a:p>
            <a:pPr>
              <a:buFont typeface="Wingdings" pitchFamily="2" charset="2"/>
              <a:buNone/>
            </a:pPr>
            <a:endParaRPr lang="cs-CZ" sz="2000">
              <a:solidFill>
                <a:schemeClr val="bg1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cs-CZ" sz="200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cs-CZ" sz="2000">
                <a:solidFill>
                  <a:srgbClr val="FFFF00"/>
                </a:solidFill>
                <a:latin typeface="Book Antiqua" pitchFamily="18" charset="0"/>
              </a:rPr>
              <a:t>„procesy proti vatikánským agentům v Československu“</a:t>
            </a:r>
            <a:r>
              <a:rPr lang="cs-CZ" sz="2000">
                <a:solidFill>
                  <a:schemeClr val="bg1"/>
                </a:solidFill>
                <a:latin typeface="Book Antiqua" pitchFamily="18" charset="0"/>
              </a:rPr>
              <a:t> – proces s českými duchovními proběhl od 27. listopadu do 2. prosince 1950, devět obžalovaných v čele s biskupem Stanislavem Zelou </a:t>
            </a:r>
          </a:p>
          <a:p>
            <a:pPr>
              <a:buFont typeface="Wingdings" pitchFamily="2" charset="2"/>
              <a:buChar char="Ø"/>
            </a:pPr>
            <a:r>
              <a:rPr lang="cs-CZ" sz="2000">
                <a:solidFill>
                  <a:schemeClr val="bg1"/>
                </a:solidFill>
                <a:latin typeface="Book Antiqua" pitchFamily="18" charset="0"/>
              </a:rPr>
              <a:t> slovenský proces proběhl 10. až 15. ledna 1951 a souzeni byli tři biskupové </a:t>
            </a:r>
          </a:p>
        </p:txBody>
      </p:sp>
    </p:spTree>
    <p:extLst>
      <p:ext uri="{BB962C8B-B14F-4D97-AF65-F5344CB8AC3E}">
        <p14:creationId xmlns:p14="http://schemas.microsoft.com/office/powerpoint/2010/main" val="27471138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250825" y="692150"/>
            <a:ext cx="86423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soudní procesy s politickým podtextem neprobíhaly jen </a:t>
            </a:r>
            <a:br>
              <a:rPr lang="cs-CZ" sz="2000" dirty="0">
                <a:solidFill>
                  <a:schemeClr val="bg1"/>
                </a:solidFill>
                <a:latin typeface="Book Antiqua" pitchFamily="18" charset="0"/>
              </a:rPr>
            </a:b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v Praze a v Brně, ale fakticky na celém území republiky, po celou první polovinu 50. let probíhaly </a:t>
            </a:r>
            <a:r>
              <a:rPr lang="cs-CZ" sz="2000" dirty="0">
                <a:solidFill>
                  <a:srgbClr val="FFFF00"/>
                </a:solidFill>
                <a:latin typeface="Book Antiqua" pitchFamily="18" charset="0"/>
              </a:rPr>
              <a:t>návazné,</a:t>
            </a: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cs-CZ" sz="2000" dirty="0">
                <a:solidFill>
                  <a:srgbClr val="FFFF00"/>
                </a:solidFill>
                <a:latin typeface="Book Antiqua" pitchFamily="18" charset="0"/>
              </a:rPr>
              <a:t>místní a regionální procesy v různých částech Československa </a:t>
            </a:r>
          </a:p>
        </p:txBody>
      </p:sp>
      <p:pic>
        <p:nvPicPr>
          <p:cNvPr id="24583" name="Picture 7" descr="Obrázek1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</a:blip>
          <a:srcRect/>
          <a:stretch>
            <a:fillRect/>
          </a:stretch>
        </p:blipFill>
        <p:spPr bwMode="auto">
          <a:xfrm>
            <a:off x="323850" y="2133600"/>
            <a:ext cx="6913563" cy="4502150"/>
          </a:xfrm>
          <a:prstGeom prst="rect">
            <a:avLst/>
          </a:prstGeom>
          <a:noFill/>
        </p:spPr>
      </p:pic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7524750" y="5589588"/>
            <a:ext cx="1460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2000">
                <a:solidFill>
                  <a:schemeClr val="bg1"/>
                </a:solidFill>
                <a:latin typeface="Book Antiqua" pitchFamily="18" charset="0"/>
              </a:rPr>
              <a:t>Buchal               a spol. - Ostrava</a:t>
            </a:r>
          </a:p>
        </p:txBody>
      </p:sp>
    </p:spTree>
    <p:extLst>
      <p:ext uri="{BB962C8B-B14F-4D97-AF65-F5344CB8AC3E}">
        <p14:creationId xmlns:p14="http://schemas.microsoft.com/office/powerpoint/2010/main" val="10012501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95288" y="549275"/>
            <a:ext cx="8497887" cy="32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000">
                <a:solidFill>
                  <a:schemeClr val="bg1"/>
                </a:solidFill>
                <a:latin typeface="Book Antiqua" pitchFamily="18" charset="0"/>
              </a:rPr>
              <a:t> zvláštní úlohu sehrály </a:t>
            </a:r>
            <a:r>
              <a:rPr lang="cs-CZ" sz="2400">
                <a:solidFill>
                  <a:srgbClr val="FFFF00"/>
                </a:solidFill>
                <a:latin typeface="Book Antiqua" pitchFamily="18" charset="0"/>
              </a:rPr>
              <a:t>na přelomu 40. a 50. let procesy s nepřáteli kolektivizace zemědělství</a:t>
            </a:r>
            <a:r>
              <a:rPr lang="cs-CZ" sz="2000">
                <a:solidFill>
                  <a:schemeClr val="bg1"/>
                </a:solidFill>
                <a:latin typeface="Book Antiqua" pitchFamily="18" charset="0"/>
              </a:rPr>
              <a:t>                                                                 zakládání JZD (dle zákona z února 1949) mnoho zemědělců zaskočilo                     a zklamalo, kladli odpor, především odmítali do JZD vstupovat</a:t>
            </a:r>
          </a:p>
          <a:p>
            <a:pPr>
              <a:buFont typeface="Wingdings" pitchFamily="2" charset="2"/>
              <a:buNone/>
            </a:pPr>
            <a:endParaRPr lang="cs-CZ" sz="2000">
              <a:solidFill>
                <a:schemeClr val="bg1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cs-CZ" sz="2000">
                <a:solidFill>
                  <a:schemeClr val="bg1"/>
                </a:solidFill>
                <a:latin typeface="Book Antiqua" pitchFamily="18" charset="0"/>
              </a:rPr>
              <a:t> komunisté rozdělili zemědělce na </a:t>
            </a:r>
            <a:r>
              <a:rPr lang="cs-CZ" sz="2000">
                <a:solidFill>
                  <a:srgbClr val="FFFF00"/>
                </a:solidFill>
                <a:latin typeface="Book Antiqua" pitchFamily="18" charset="0"/>
              </a:rPr>
              <a:t>„kulaky“ či „vesnické boháče“</a:t>
            </a:r>
            <a:r>
              <a:rPr lang="cs-CZ" sz="2000">
                <a:solidFill>
                  <a:schemeClr val="bg1"/>
                </a:solidFill>
                <a:latin typeface="Book Antiqua" pitchFamily="18" charset="0"/>
              </a:rPr>
              <a:t>                         a na ty ostatní, nejprve jedny a pak i ty druhé se snažili zvyšováním povinných dodávek zlomit, poté dokonce připravit o majetek </a:t>
            </a:r>
          </a:p>
          <a:p>
            <a:pPr>
              <a:buFont typeface="Wingdings" pitchFamily="2" charset="2"/>
              <a:buChar char="Ø"/>
            </a:pPr>
            <a:endParaRPr lang="cs-CZ" sz="2000">
              <a:solidFill>
                <a:schemeClr val="bg1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None/>
            </a:pPr>
            <a:endParaRPr lang="cs-CZ" sz="200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 cstate="print">
            <a:lum bright="-6000"/>
          </a:blip>
          <a:srcRect/>
          <a:stretch>
            <a:fillRect/>
          </a:stretch>
        </p:blipFill>
        <p:spPr bwMode="auto">
          <a:xfrm>
            <a:off x="107950" y="3357563"/>
            <a:ext cx="4751388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 cstate="print"/>
          <a:srcRect r="10806"/>
          <a:stretch>
            <a:fillRect/>
          </a:stretch>
        </p:blipFill>
        <p:spPr bwMode="auto">
          <a:xfrm>
            <a:off x="5003800" y="3429000"/>
            <a:ext cx="4103688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346292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50825" y="404813"/>
            <a:ext cx="3529013" cy="588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cs-CZ" sz="2000" dirty="0">
                <a:solidFill>
                  <a:srgbClr val="FFFF00"/>
                </a:solidFill>
                <a:latin typeface="Book Antiqua" pitchFamily="18" charset="0"/>
              </a:rPr>
              <a:t>režim mohl vzpurné rolníky uvrhnout do vězení, odvést do armády k jednotkám PTP, odeslat do táborů nucené práce</a:t>
            </a: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a mohl jim být zakázán pobyt v rodné obci – </a:t>
            </a:r>
            <a:r>
              <a:rPr lang="cs-CZ" sz="2000" dirty="0">
                <a:solidFill>
                  <a:srgbClr val="FFFF00"/>
                </a:solidFill>
                <a:latin typeface="Book Antiqua" pitchFamily="18" charset="0"/>
              </a:rPr>
              <a:t>vysídlení rodinných příslušníků</a:t>
            </a: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odsouzených zemědělců</a:t>
            </a:r>
          </a:p>
          <a:p>
            <a:pPr>
              <a:buFont typeface="Wingdings" pitchFamily="2" charset="2"/>
              <a:buChar char="Ø"/>
            </a:pPr>
            <a:endParaRPr lang="cs-CZ" sz="2000" dirty="0">
              <a:solidFill>
                <a:schemeClr val="bg1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na přelomu let 1950/1951 se postup vůči samostatně hospodařícím rolníkům ještě více zostřil, stávali se oběťmi správního či soudního řízení, </a:t>
            </a:r>
            <a:r>
              <a:rPr lang="cs-CZ" sz="2000" dirty="0">
                <a:solidFill>
                  <a:srgbClr val="FFFF00"/>
                </a:solidFill>
                <a:latin typeface="Book Antiqua" pitchFamily="18" charset="0"/>
              </a:rPr>
              <a:t>řada sedláků skončila před Státním soudem s obžalobou z velezrádné, protistátní či teroristické činnosti</a:t>
            </a: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   </a:t>
            </a:r>
          </a:p>
        </p:txBody>
      </p:sp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 l="1352" r="5321"/>
          <a:stretch>
            <a:fillRect/>
          </a:stretch>
        </p:blipFill>
        <p:spPr bwMode="auto">
          <a:xfrm>
            <a:off x="3924300" y="692150"/>
            <a:ext cx="5040313" cy="386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7" name="Picture 7" descr="článek z NS Zmaříme jejich temné dílo"/>
          <p:cNvPicPr>
            <a:picLocks noChangeAspect="1" noChangeArrowheads="1"/>
          </p:cNvPicPr>
          <p:nvPr/>
        </p:nvPicPr>
        <p:blipFill>
          <a:blip r:embed="rId3" cstate="print">
            <a:lum bright="-12000" contrast="6000"/>
          </a:blip>
          <a:srcRect b="73511"/>
          <a:stretch>
            <a:fillRect/>
          </a:stretch>
        </p:blipFill>
        <p:spPr bwMode="auto">
          <a:xfrm>
            <a:off x="3924300" y="4724400"/>
            <a:ext cx="5040313" cy="18938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4119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31775" y="260350"/>
            <a:ext cx="4772025" cy="649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000">
                <a:solidFill>
                  <a:schemeClr val="bg1"/>
                </a:solidFill>
                <a:latin typeface="Book Antiqua" pitchFamily="18" charset="0"/>
              </a:rPr>
              <a:t> až do podzimu 1948 se vedení KSČ unášelo myšlenkou, že </a:t>
            </a:r>
            <a:r>
              <a:rPr lang="cs-CZ" sz="2000">
                <a:solidFill>
                  <a:srgbClr val="FFFF00"/>
                </a:solidFill>
                <a:latin typeface="Book Antiqua" pitchFamily="18" charset="0"/>
              </a:rPr>
              <a:t>k socialismu</a:t>
            </a:r>
            <a:r>
              <a:rPr lang="cs-CZ" sz="2000">
                <a:solidFill>
                  <a:schemeClr val="bg1"/>
                </a:solidFill>
                <a:latin typeface="Book Antiqua" pitchFamily="18" charset="0"/>
              </a:rPr>
              <a:t> dojde </a:t>
            </a:r>
            <a:r>
              <a:rPr lang="cs-CZ" sz="2000">
                <a:solidFill>
                  <a:srgbClr val="FFFF00"/>
                </a:solidFill>
                <a:latin typeface="Book Antiqua" pitchFamily="18" charset="0"/>
              </a:rPr>
              <a:t>vlastní, specificky „československou“ cestou a že nebude slepě kopírovat moskevský vzor</a:t>
            </a:r>
            <a:r>
              <a:rPr lang="cs-CZ" sz="2000">
                <a:solidFill>
                  <a:schemeClr val="bg1"/>
                </a:solidFill>
                <a:latin typeface="Book Antiqua" pitchFamily="18" charset="0"/>
              </a:rPr>
              <a:t> – představa, že kolektivizace zemědělství se provádět nebude, nedojde ke znárodňování a likvidaci živností                   či malých podniků </a:t>
            </a:r>
          </a:p>
          <a:p>
            <a:pPr>
              <a:buFont typeface="Wingdings" pitchFamily="2" charset="2"/>
              <a:buNone/>
            </a:pPr>
            <a:endParaRPr lang="cs-CZ" sz="2000">
              <a:solidFill>
                <a:schemeClr val="bg1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cs-CZ" sz="2000">
                <a:solidFill>
                  <a:schemeClr val="bg1"/>
                </a:solidFill>
                <a:latin typeface="Book Antiqua" pitchFamily="18" charset="0"/>
              </a:rPr>
              <a:t> Gottwald na podzim 1948 přiletěl              na první návštěvu po převzetí moci              do Moskvy – Stalin hrubě kritizuje za příliš samostatný postup v únoru 1948                       a za chyby, jichž se KSČ dopustila a </a:t>
            </a:r>
            <a:r>
              <a:rPr lang="cs-CZ" sz="2000">
                <a:solidFill>
                  <a:srgbClr val="FFFF00"/>
                </a:solidFill>
                <a:latin typeface="Book Antiqua" pitchFamily="18" charset="0"/>
              </a:rPr>
              <a:t>Gottwald bezvýhradně kapituloval</a:t>
            </a:r>
            <a:r>
              <a:rPr lang="cs-CZ" sz="2000">
                <a:solidFill>
                  <a:schemeClr val="bg1"/>
                </a:solidFill>
                <a:latin typeface="Book Antiqua" pitchFamily="18" charset="0"/>
              </a:rPr>
              <a:t> – v únoru 1949 je </a:t>
            </a:r>
            <a:r>
              <a:rPr lang="cs-CZ" sz="2000">
                <a:solidFill>
                  <a:srgbClr val="FFFF00"/>
                </a:solidFill>
                <a:latin typeface="Book Antiqua" pitchFamily="18" charset="0"/>
              </a:rPr>
              <a:t>schválen zákon o JZD, začalo další kolo znárodňování, likvidace samostatných živností, militarizace společnosti, zostřování třídního boje… </a:t>
            </a:r>
          </a:p>
        </p:txBody>
      </p:sp>
      <p:pic>
        <p:nvPicPr>
          <p:cNvPr id="6150" name="Picture 6" descr="stalin a gottwald"/>
          <p:cNvPicPr>
            <a:picLocks noChangeAspect="1" noChangeArrowheads="1"/>
          </p:cNvPicPr>
          <p:nvPr/>
        </p:nvPicPr>
        <p:blipFill>
          <a:blip r:embed="rId2" cstate="print"/>
          <a:srcRect l="2257" t="2000" r="2257" b="4666"/>
          <a:stretch>
            <a:fillRect/>
          </a:stretch>
        </p:blipFill>
        <p:spPr bwMode="auto">
          <a:xfrm>
            <a:off x="5013325" y="836613"/>
            <a:ext cx="3951288" cy="544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52417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376238" y="1268413"/>
            <a:ext cx="8588375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cs-CZ" sz="2400" dirty="0">
                <a:solidFill>
                  <a:srgbClr val="FFFF00"/>
                </a:solidFill>
                <a:latin typeface="Book Antiqua" pitchFamily="18" charset="0"/>
              </a:rPr>
              <a:t>všechny násilné kroky proti zemědělcům československý venkov nadále rozvracely a projevovaly se negativně </a:t>
            </a:r>
            <a:br>
              <a:rPr lang="cs-CZ" sz="2400" dirty="0">
                <a:solidFill>
                  <a:srgbClr val="FFFF00"/>
                </a:solidFill>
                <a:latin typeface="Book Antiqua" pitchFamily="18" charset="0"/>
              </a:rPr>
            </a:br>
            <a:r>
              <a:rPr lang="cs-CZ" sz="2400" dirty="0">
                <a:solidFill>
                  <a:srgbClr val="FFFF00"/>
                </a:solidFill>
                <a:latin typeface="Book Antiqua" pitchFamily="18" charset="0"/>
              </a:rPr>
              <a:t>´ve výsledcích hospodaření</a:t>
            </a:r>
          </a:p>
          <a:p>
            <a:pPr>
              <a:buFont typeface="Wingdings" pitchFamily="2" charset="2"/>
              <a:buNone/>
            </a:pPr>
            <a:endParaRPr lang="cs-CZ" sz="2000" dirty="0">
              <a:solidFill>
                <a:schemeClr val="bg1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zásobování vázlo čím dál víc, a proto musely být v únoru 1951 znovu zavedeny lístky na chléb a moučné výrobky, projevil se značný nedostatek masa, másla, sádla a vajec </a:t>
            </a:r>
          </a:p>
          <a:p>
            <a:pPr>
              <a:buFont typeface="Wingdings" pitchFamily="2" charset="2"/>
              <a:buNone/>
            </a:pPr>
            <a:endParaRPr lang="cs-CZ" sz="2000" dirty="0">
              <a:solidFill>
                <a:schemeClr val="bg1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cs-CZ" sz="2000" dirty="0">
                <a:solidFill>
                  <a:srgbClr val="FFFF00"/>
                </a:solidFill>
                <a:latin typeface="Book Antiqua" pitchFamily="18" charset="0"/>
              </a:rPr>
              <a:t>počátkem 50. let vyostřil třídní boj na vesnici</a:t>
            </a: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– nejdrastičtějším projevem se 2. července 1951 stal dodnes neobjasněný atentát na čtyři funkcionáře národního výboru v obci </a:t>
            </a:r>
            <a:r>
              <a:rPr lang="cs-CZ" sz="2400" dirty="0">
                <a:solidFill>
                  <a:srgbClr val="FFFF00"/>
                </a:solidFill>
                <a:latin typeface="Book Antiqua" pitchFamily="18" charset="0"/>
              </a:rPr>
              <a:t>Babice </a:t>
            </a: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na </a:t>
            </a:r>
            <a:r>
              <a:rPr lang="cs-CZ" sz="2000" dirty="0" err="1">
                <a:solidFill>
                  <a:schemeClr val="bg1"/>
                </a:solidFill>
                <a:latin typeface="Book Antiqua" pitchFamily="18" charset="0"/>
              </a:rPr>
              <a:t>Moravskobudějovicku</a:t>
            </a: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– následovaly politické procesy se sedláky z okolí…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53955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79388" y="908050"/>
            <a:ext cx="8856662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algn="ctr" eaLnBrk="1" hangingPunct="1"/>
            <a:r>
              <a:rPr lang="cs-CZ" altLang="cs-CZ" sz="5400" b="1" dirty="0">
                <a:solidFill>
                  <a:srgbClr val="FFFF00"/>
                </a:solidFill>
              </a:rPr>
              <a:t>Politické procesy                        s významnými </a:t>
            </a:r>
          </a:p>
          <a:p>
            <a:pPr algn="ctr" eaLnBrk="1" hangingPunct="1"/>
            <a:r>
              <a:rPr lang="cs-CZ" altLang="cs-CZ" sz="5400" b="1" dirty="0">
                <a:solidFill>
                  <a:srgbClr val="FFFF00"/>
                </a:solidFill>
              </a:rPr>
              <a:t>funkcionáři KSČ </a:t>
            </a:r>
          </a:p>
        </p:txBody>
      </p:sp>
      <p:pic>
        <p:nvPicPr>
          <p:cNvPr id="307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2"/>
          <a:stretch>
            <a:fillRect/>
          </a:stretch>
        </p:blipFill>
        <p:spPr bwMode="auto">
          <a:xfrm>
            <a:off x="179388" y="44450"/>
            <a:ext cx="1350962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4"/>
          <a:stretch>
            <a:fillRect/>
          </a:stretch>
        </p:blipFill>
        <p:spPr bwMode="auto">
          <a:xfrm>
            <a:off x="179388" y="2060575"/>
            <a:ext cx="13430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" r="36371"/>
          <a:stretch>
            <a:fillRect/>
          </a:stretch>
        </p:blipFill>
        <p:spPr bwMode="auto">
          <a:xfrm>
            <a:off x="179388" y="4149725"/>
            <a:ext cx="1387475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2" r="26997"/>
          <a:stretch>
            <a:fillRect/>
          </a:stretch>
        </p:blipFill>
        <p:spPr bwMode="auto">
          <a:xfrm>
            <a:off x="7524750" y="549275"/>
            <a:ext cx="1603375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563" y="3429000"/>
            <a:ext cx="1595437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775" y="5583238"/>
            <a:ext cx="15113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17926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2247900"/>
            <a:ext cx="24003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9"/>
          <a:stretch>
            <a:fillRect/>
          </a:stretch>
        </p:blipFill>
        <p:spPr bwMode="auto">
          <a:xfrm rot="953065">
            <a:off x="468313" y="549275"/>
            <a:ext cx="3390900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8716">
            <a:off x="5076825" y="476250"/>
            <a:ext cx="3386138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1042988" y="620713"/>
            <a:ext cx="75374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sz="4000" b="1" u="sng">
                <a:solidFill>
                  <a:srgbClr val="FFFF00"/>
                </a:solidFill>
              </a:rPr>
              <a:t>Sovětsko - jugoslávská roztržka</a:t>
            </a: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179388" y="5373688"/>
            <a:ext cx="49037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zh-CN" sz="2000">
                <a:solidFill>
                  <a:schemeClr val="bg1"/>
                </a:solidFill>
                <a:latin typeface="Arial" charset="0"/>
              </a:rPr>
              <a:t>„</a:t>
            </a:r>
            <a:r>
              <a:rPr lang="cs-CZ" altLang="zh-CN" sz="2000" i="1">
                <a:solidFill>
                  <a:schemeClr val="bg1"/>
                </a:solidFill>
                <a:latin typeface="Arial" charset="0"/>
              </a:rPr>
              <a:t>ostudný, čistě turecký, teroristický režim“</a:t>
            </a:r>
            <a:r>
              <a:rPr lang="cs-CZ" altLang="zh-CN" sz="2000">
                <a:solidFill>
                  <a:schemeClr val="bg1"/>
                </a:solidFill>
                <a:latin typeface="Arial" charset="0"/>
              </a:rPr>
              <a:t> </a:t>
            </a: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 rot="411920">
            <a:off x="3635375" y="5949950"/>
            <a:ext cx="1905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zh-CN" sz="2000" i="1">
                <a:solidFill>
                  <a:schemeClr val="bg1"/>
                </a:solidFill>
                <a:latin typeface="Arial" charset="0"/>
              </a:rPr>
              <a:t>„vrazi a špioni“ </a:t>
            </a: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 rot="356938">
            <a:off x="5364163" y="5013325"/>
            <a:ext cx="453548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zh-CN" sz="2000" i="1">
                <a:solidFill>
                  <a:schemeClr val="bg1"/>
                </a:solidFill>
                <a:latin typeface="Arial" charset="0"/>
              </a:rPr>
              <a:t>"...Myslíme že politická kariéra Trockého je dostatečným varováním..." </a:t>
            </a: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 rot="183520">
            <a:off x="2411413" y="6308725"/>
            <a:ext cx="1724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zh-CN" sz="2000" i="1">
                <a:solidFill>
                  <a:schemeClr val="bg1"/>
                </a:solidFill>
                <a:latin typeface="Arial" charset="0"/>
              </a:rPr>
              <a:t>revizionismus</a:t>
            </a: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 rot="447977">
            <a:off x="768350" y="6056313"/>
            <a:ext cx="1397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zh-CN" sz="2000" i="1">
                <a:solidFill>
                  <a:schemeClr val="bg1"/>
                </a:solidFill>
                <a:latin typeface="Arial" charset="0"/>
              </a:rPr>
              <a:t>trockismus</a:t>
            </a:r>
            <a:endParaRPr lang="cs-CZ" altLang="cs-CZ" sz="2000" i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107" name="Rectangle 11"/>
          <p:cNvSpPr>
            <a:spLocks noChangeArrowheads="1"/>
          </p:cNvSpPr>
          <p:nvPr/>
        </p:nvSpPr>
        <p:spPr bwMode="auto">
          <a:xfrm rot="-200784">
            <a:off x="7164388" y="6165850"/>
            <a:ext cx="173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zh-CN" sz="2000" i="1">
                <a:solidFill>
                  <a:schemeClr val="bg1"/>
                </a:solidFill>
                <a:latin typeface="Arial" charset="0"/>
              </a:rPr>
              <a:t>menševismus</a:t>
            </a:r>
            <a:endParaRPr lang="cs-CZ" altLang="cs-CZ" sz="2000" i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108" name="Rectangle 12"/>
          <p:cNvSpPr>
            <a:spLocks noChangeArrowheads="1"/>
          </p:cNvSpPr>
          <p:nvPr/>
        </p:nvSpPr>
        <p:spPr bwMode="auto">
          <a:xfrm rot="1127993">
            <a:off x="5651500" y="6237288"/>
            <a:ext cx="819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zh-CN" sz="2000" i="1">
                <a:solidFill>
                  <a:schemeClr val="bg1"/>
                </a:solidFill>
                <a:latin typeface="Arial" charset="0"/>
              </a:rPr>
              <a:t>zrada</a:t>
            </a:r>
            <a:endParaRPr lang="cs-CZ" altLang="cs-CZ" sz="2000" i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109" name="Rectangle 13"/>
          <p:cNvSpPr>
            <a:spLocks noChangeArrowheads="1"/>
          </p:cNvSpPr>
          <p:nvPr/>
        </p:nvSpPr>
        <p:spPr bwMode="auto">
          <a:xfrm rot="2559493">
            <a:off x="198438" y="4470400"/>
            <a:ext cx="12684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zh-CN" sz="2000" i="1">
                <a:solidFill>
                  <a:schemeClr val="bg1"/>
                </a:solidFill>
                <a:latin typeface="Arial" charset="0"/>
              </a:rPr>
              <a:t>sektářství</a:t>
            </a:r>
            <a:endParaRPr lang="cs-CZ" altLang="cs-CZ" sz="2000" i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110" name="Rectangle 14"/>
          <p:cNvSpPr>
            <a:spLocks noChangeArrowheads="1"/>
          </p:cNvSpPr>
          <p:nvPr/>
        </p:nvSpPr>
        <p:spPr bwMode="auto">
          <a:xfrm>
            <a:off x="0" y="0"/>
            <a:ext cx="24320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Evropský kontext</a:t>
            </a:r>
          </a:p>
        </p:txBody>
      </p:sp>
    </p:spTree>
    <p:extLst>
      <p:ext uri="{BB962C8B-B14F-4D97-AF65-F5344CB8AC3E}">
        <p14:creationId xmlns:p14="http://schemas.microsoft.com/office/powerpoint/2010/main" val="12443702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2"/>
          <a:stretch>
            <a:fillRect/>
          </a:stretch>
        </p:blipFill>
        <p:spPr bwMode="auto">
          <a:xfrm>
            <a:off x="395288" y="1484313"/>
            <a:ext cx="19843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484438" y="1484313"/>
            <a:ext cx="3687762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chemeClr val="bg1"/>
                </a:solidFill>
              </a:rPr>
              <a:t>László Rajk</a:t>
            </a:r>
            <a:r>
              <a:rPr lang="cs-CZ" altLang="cs-CZ">
                <a:solidFill>
                  <a:schemeClr val="bg1"/>
                </a:solidFill>
              </a:rPr>
              <a:t>, maďarský ministr vnitra a zahraničních věcí, obviněn jako titoista, zrádce a špión, popraven 15. října 1949 Budapešť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4284663" y="3500438"/>
            <a:ext cx="4679950" cy="31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chemeClr val="bg1"/>
                </a:solidFill>
              </a:rPr>
              <a:t>Trajčo Kostov</a:t>
            </a:r>
            <a:r>
              <a:rPr lang="cs-CZ" altLang="cs-CZ">
                <a:solidFill>
                  <a:schemeClr val="bg1"/>
                </a:solidFill>
              </a:rPr>
              <a:t>, místopředseda bulharské vlády, generální tajemník Bulharské komunistické strany, obviněn z protisovětské propagandy ve straně, z rozšiřování protistranických metod a z nedůvěry v bulharskou komunistickou stranu, popraven  16. prosince 1949 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4"/>
          <a:stretch>
            <a:fillRect/>
          </a:stretch>
        </p:blipFill>
        <p:spPr bwMode="auto">
          <a:xfrm>
            <a:off x="2484438" y="3644900"/>
            <a:ext cx="17272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250825" y="549275"/>
            <a:ext cx="87137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sz="4000" b="1" u="sng">
                <a:solidFill>
                  <a:srgbClr val="FFFF00"/>
                </a:solidFill>
              </a:rPr>
              <a:t>boj proti "titoismu"</a:t>
            </a: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0" y="0"/>
            <a:ext cx="24320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Evropský kontext</a:t>
            </a:r>
          </a:p>
        </p:txBody>
      </p:sp>
    </p:spTree>
    <p:extLst>
      <p:ext uri="{BB962C8B-B14F-4D97-AF65-F5344CB8AC3E}">
        <p14:creationId xmlns:p14="http://schemas.microsoft.com/office/powerpoint/2010/main" val="38387545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1052513"/>
            <a:ext cx="25050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323850" y="1844675"/>
            <a:ext cx="6473825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tlak sovětského vedení 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a </a:t>
            </a:r>
            <a:r>
              <a:rPr lang="cs-CZ" altLang="cs-CZ" b="1" u="sng">
                <a:solidFill>
                  <a:schemeClr val="bg1"/>
                </a:solidFill>
              </a:rPr>
              <a:t>sovětských bezpečnostních poradců</a:t>
            </a:r>
            <a:r>
              <a:rPr lang="cs-CZ" altLang="cs-CZ">
                <a:solidFill>
                  <a:schemeClr val="bg1"/>
                </a:solidFill>
              </a:rPr>
              <a:t> 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zájem na „</a:t>
            </a:r>
            <a:r>
              <a:rPr lang="cs-CZ" altLang="cs-CZ" i="1">
                <a:solidFill>
                  <a:schemeClr val="bg1"/>
                </a:solidFill>
              </a:rPr>
              <a:t>odhalení československého Rajka</a:t>
            </a:r>
            <a:r>
              <a:rPr lang="cs-CZ" altLang="cs-CZ">
                <a:solidFill>
                  <a:schemeClr val="bg1"/>
                </a:solidFill>
              </a:rPr>
              <a:t>“ 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Gottwald z počátku  odmítá, po nátlaku z Moskvy 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realizace</a:t>
            </a:r>
          </a:p>
          <a:p>
            <a:pPr eaLnBrk="1" hangingPunct="1"/>
            <a:endParaRPr lang="cs-CZ" altLang="cs-CZ">
              <a:solidFill>
                <a:schemeClr val="bg1"/>
              </a:solidFill>
            </a:endParaRPr>
          </a:p>
          <a:p>
            <a:pPr eaLnBrk="1" hangingPunct="1"/>
            <a:endParaRPr lang="cs-CZ" altLang="cs-CZ">
              <a:solidFill>
                <a:schemeClr val="bg1"/>
              </a:solidFill>
            </a:endParaRPr>
          </a:p>
        </p:txBody>
      </p:sp>
      <p:sp>
        <p:nvSpPr>
          <p:cNvPr id="6148" name="Rectangle 7"/>
          <p:cNvSpPr>
            <a:spLocks noChangeArrowheads="1"/>
          </p:cNvSpPr>
          <p:nvPr/>
        </p:nvSpPr>
        <p:spPr bwMode="auto">
          <a:xfrm>
            <a:off x="250825" y="404813"/>
            <a:ext cx="756126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lvl="3" eaLnBrk="1" hangingPunct="1"/>
            <a:r>
              <a:rPr lang="cs-CZ" altLang="cs-CZ" sz="3000" b="1" u="sng">
                <a:solidFill>
                  <a:srgbClr val="FFFF00"/>
                </a:solidFill>
              </a:rPr>
              <a:t>Hledání československého Rajka</a:t>
            </a:r>
          </a:p>
          <a:p>
            <a:pPr lvl="4" eaLnBrk="1" hangingPunct="1"/>
            <a:r>
              <a:rPr lang="cs-CZ" altLang="cs-CZ" sz="3000" b="1">
                <a:solidFill>
                  <a:srgbClr val="FFFF00"/>
                </a:solidFill>
              </a:rPr>
              <a:t>čistky v řadách KSČ</a:t>
            </a:r>
          </a:p>
        </p:txBody>
      </p:sp>
      <p:sp>
        <p:nvSpPr>
          <p:cNvPr id="6149" name="Rectangle 10"/>
          <p:cNvSpPr>
            <a:spLocks noChangeArrowheads="1"/>
          </p:cNvSpPr>
          <p:nvPr/>
        </p:nvSpPr>
        <p:spPr bwMode="auto">
          <a:xfrm>
            <a:off x="323850" y="4508500"/>
            <a:ext cx="8353425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sovětští poradci pomáhají s přípravou velkého procesu (divadla)</a:t>
            </a:r>
            <a:br>
              <a:rPr lang="cs-CZ" altLang="cs-CZ">
                <a:solidFill>
                  <a:schemeClr val="bg1"/>
                </a:solidFill>
              </a:rPr>
            </a:br>
            <a:r>
              <a:rPr lang="cs-CZ" altLang="cs-CZ">
                <a:solidFill>
                  <a:schemeClr val="bg1"/>
                </a:solidFill>
              </a:rPr>
              <a:t>s vybranými komunistickými funkcionáři</a:t>
            </a:r>
          </a:p>
          <a:p>
            <a:pPr eaLnBrk="1" hangingPunct="1"/>
            <a:endParaRPr lang="cs-CZ" altLang="cs-CZ">
              <a:solidFill>
                <a:schemeClr val="bg1"/>
              </a:solidFill>
            </a:endParaRPr>
          </a:p>
          <a:p>
            <a:pPr eaLnBrk="1" hangingPunct="1"/>
            <a:r>
              <a:rPr lang="cs-CZ" altLang="cs-CZ" sz="3000">
                <a:solidFill>
                  <a:srgbClr val="FFFF00"/>
                </a:solidFill>
              </a:rPr>
              <a:t>hromadné zatýkání předních funkcionářů KSČ</a:t>
            </a:r>
          </a:p>
        </p:txBody>
      </p:sp>
      <p:sp>
        <p:nvSpPr>
          <p:cNvPr id="6150" name="Line 11"/>
          <p:cNvSpPr>
            <a:spLocks noChangeShapeType="1"/>
          </p:cNvSpPr>
          <p:nvPr/>
        </p:nvSpPr>
        <p:spPr bwMode="auto">
          <a:xfrm>
            <a:off x="3492500" y="3500438"/>
            <a:ext cx="0" cy="792162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80764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ChangeArrowheads="1"/>
          </p:cNvSpPr>
          <p:nvPr/>
        </p:nvSpPr>
        <p:spPr bwMode="auto">
          <a:xfrm>
            <a:off x="1547813" y="1125538"/>
            <a:ext cx="57245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FFFF00"/>
                </a:solidFill>
              </a:rPr>
              <a:t>říjen 1950/leden 1951</a:t>
            </a:r>
            <a:r>
              <a:rPr lang="cs-CZ" altLang="cs-CZ">
                <a:solidFill>
                  <a:schemeClr val="bg1"/>
                </a:solidFill>
              </a:rPr>
              <a:t> celkem 50 funkcionářů</a:t>
            </a:r>
          </a:p>
        </p:txBody>
      </p:sp>
      <p:sp>
        <p:nvSpPr>
          <p:cNvPr id="7171" name="Rectangle 6"/>
          <p:cNvSpPr>
            <a:spLocks noChangeArrowheads="1"/>
          </p:cNvSpPr>
          <p:nvPr/>
        </p:nvSpPr>
        <p:spPr bwMode="auto">
          <a:xfrm>
            <a:off x="1476375" y="1844675"/>
            <a:ext cx="8064500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chemeClr val="bg1"/>
                </a:solidFill>
              </a:rPr>
              <a:t>osoba nejvýznamnější </a:t>
            </a:r>
          </a:p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generální tajemník strany Rudolf Slánský !!</a:t>
            </a:r>
          </a:p>
          <a:p>
            <a:pPr eaLnBrk="1" hangingPunct="1"/>
            <a:endParaRPr lang="cs-CZ" altLang="cs-CZ" b="1">
              <a:solidFill>
                <a:srgbClr val="FFFF00"/>
              </a:solidFill>
            </a:endParaRPr>
          </a:p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Vlado Clementis</a:t>
            </a:r>
            <a:r>
              <a:rPr lang="cs-CZ" altLang="cs-CZ">
                <a:solidFill>
                  <a:schemeClr val="bg1"/>
                </a:solidFill>
              </a:rPr>
              <a:t> (bývalý ministr zahraničí)</a:t>
            </a:r>
          </a:p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Artur London</a:t>
            </a:r>
            <a:r>
              <a:rPr lang="cs-CZ" altLang="cs-CZ">
                <a:solidFill>
                  <a:schemeClr val="bg1"/>
                </a:solidFill>
              </a:rPr>
              <a:t> (náměstek ministra zahraničních věcí)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generál </a:t>
            </a:r>
            <a:r>
              <a:rPr lang="cs-CZ" altLang="cs-CZ" b="1">
                <a:solidFill>
                  <a:srgbClr val="FFFF00"/>
                </a:solidFill>
              </a:rPr>
              <a:t>Bedřich Reicin</a:t>
            </a:r>
            <a:r>
              <a:rPr lang="cs-CZ" altLang="cs-CZ">
                <a:solidFill>
                  <a:schemeClr val="bg1"/>
                </a:solidFill>
              </a:rPr>
              <a:t> (náměstek ministra národní obrany)</a:t>
            </a:r>
          </a:p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Gustáv Husák</a:t>
            </a:r>
            <a:r>
              <a:rPr lang="cs-CZ" altLang="cs-CZ">
                <a:solidFill>
                  <a:schemeClr val="bg1"/>
                </a:solidFill>
              </a:rPr>
              <a:t> (předseda sboru slovenských pověřenců)</a:t>
            </a:r>
          </a:p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Vilém Nový</a:t>
            </a:r>
            <a:r>
              <a:rPr lang="cs-CZ" altLang="cs-CZ">
                <a:solidFill>
                  <a:schemeClr val="bg1"/>
                </a:solidFill>
              </a:rPr>
              <a:t> (Šefredaktor Rudého práva)</a:t>
            </a:r>
          </a:p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Osvald Závodský </a:t>
            </a:r>
            <a:r>
              <a:rPr lang="cs-CZ" altLang="cs-CZ">
                <a:solidFill>
                  <a:schemeClr val="bg1"/>
                </a:solidFill>
              </a:rPr>
              <a:t>(velitel StB)</a:t>
            </a:r>
          </a:p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Marie Švermová </a:t>
            </a:r>
            <a:r>
              <a:rPr lang="cs-CZ" altLang="cs-CZ">
                <a:solidFill>
                  <a:schemeClr val="bg1"/>
                </a:solidFill>
              </a:rPr>
              <a:t>(zást. gen. tajemníka KSČ)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a další...</a:t>
            </a:r>
          </a:p>
          <a:p>
            <a:pPr eaLnBrk="1" hangingPunct="1"/>
            <a:endParaRPr lang="cs-CZ" altLang="cs-CZ" b="1">
              <a:solidFill>
                <a:schemeClr val="bg1"/>
              </a:solidFill>
            </a:endParaRP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+ </a:t>
            </a:r>
            <a:r>
              <a:rPr lang="el-GR" altLang="cs-CZ">
                <a:solidFill>
                  <a:schemeClr val="bg1"/>
                </a:solidFill>
              </a:rPr>
              <a:t>podezdření se přesouvá na všechny vyšetřované, spolupracovníky a rodinné příslušníky</a:t>
            </a:r>
          </a:p>
        </p:txBody>
      </p:sp>
      <p:pic>
        <p:nvPicPr>
          <p:cNvPr id="717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61"/>
          <a:stretch>
            <a:fillRect/>
          </a:stretch>
        </p:blipFill>
        <p:spPr bwMode="auto">
          <a:xfrm>
            <a:off x="7938" y="1196975"/>
            <a:ext cx="1323975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45"/>
          <a:stretch>
            <a:fillRect/>
          </a:stretch>
        </p:blipFill>
        <p:spPr bwMode="auto">
          <a:xfrm>
            <a:off x="26988" y="4076700"/>
            <a:ext cx="130492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55"/>
          <a:stretch>
            <a:fillRect/>
          </a:stretch>
        </p:blipFill>
        <p:spPr bwMode="auto">
          <a:xfrm>
            <a:off x="42863" y="5429250"/>
            <a:ext cx="12890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1300"/>
            <a:ext cx="1331913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1913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Rectangle 15"/>
          <p:cNvSpPr>
            <a:spLocks noChangeArrowheads="1"/>
          </p:cNvSpPr>
          <p:nvPr/>
        </p:nvSpPr>
        <p:spPr bwMode="auto">
          <a:xfrm>
            <a:off x="1476375" y="115888"/>
            <a:ext cx="34099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sz="4000" u="sng">
                <a:solidFill>
                  <a:srgbClr val="FFFF00"/>
                </a:solidFill>
              </a:rPr>
              <a:t>Zatčené osoby</a:t>
            </a:r>
          </a:p>
        </p:txBody>
      </p:sp>
    </p:spTree>
    <p:extLst>
      <p:ext uri="{BB962C8B-B14F-4D97-AF65-F5344CB8AC3E}">
        <p14:creationId xmlns:p14="http://schemas.microsoft.com/office/powerpoint/2010/main" val="10375307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323850" y="981075"/>
            <a:ext cx="838835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sz="3000" b="1" dirty="0">
                <a:solidFill>
                  <a:srgbClr val="FFFF00"/>
                </a:solidFill>
              </a:rPr>
              <a:t> Zatčení</a:t>
            </a:r>
          </a:p>
          <a:p>
            <a:pPr eaLnBrk="1" hangingPunct="1"/>
            <a:r>
              <a:rPr lang="cs-CZ" altLang="cs-CZ" dirty="0">
                <a:solidFill>
                  <a:schemeClr val="bg1"/>
                </a:solidFill>
              </a:rPr>
              <a:t>osoby dosud </a:t>
            </a:r>
            <a:r>
              <a:rPr lang="cs-CZ" altLang="cs-CZ" dirty="0">
                <a:solidFill>
                  <a:srgbClr val="FFFF00"/>
                </a:solidFill>
              </a:rPr>
              <a:t>těsně spjaté s režimem</a:t>
            </a:r>
          </a:p>
          <a:p>
            <a:pPr eaLnBrk="1" hangingPunct="1"/>
            <a:r>
              <a:rPr lang="cs-CZ" altLang="cs-CZ" dirty="0">
                <a:solidFill>
                  <a:schemeClr val="bg1"/>
                </a:solidFill>
              </a:rPr>
              <a:t>osoby, které se </a:t>
            </a:r>
            <a:r>
              <a:rPr lang="cs-CZ" altLang="cs-CZ" dirty="0">
                <a:solidFill>
                  <a:srgbClr val="FFFF00"/>
                </a:solidFill>
              </a:rPr>
              <a:t>podílely </a:t>
            </a:r>
            <a:r>
              <a:rPr lang="cs-CZ" altLang="cs-CZ" dirty="0">
                <a:solidFill>
                  <a:schemeClr val="bg1"/>
                </a:solidFill>
              </a:rPr>
              <a:t>na jeho nastolení, upevňování a výstavbě</a:t>
            </a:r>
          </a:p>
          <a:p>
            <a:pPr eaLnBrk="1" hangingPunct="1"/>
            <a:r>
              <a:rPr lang="cs-CZ" altLang="cs-CZ" dirty="0">
                <a:solidFill>
                  <a:schemeClr val="bg1"/>
                </a:solidFill>
              </a:rPr>
              <a:t>osoby, které se dosud </a:t>
            </a:r>
            <a:r>
              <a:rPr lang="cs-CZ" altLang="cs-CZ" dirty="0">
                <a:solidFill>
                  <a:srgbClr val="FFFF00"/>
                </a:solidFill>
              </a:rPr>
              <a:t>těšily důvěře široké stranické veřejnosti</a:t>
            </a:r>
            <a:r>
              <a:rPr lang="cs-CZ" altLang="cs-CZ" dirty="0">
                <a:solidFill>
                  <a:schemeClr val="bg1"/>
                </a:solidFill>
              </a:rPr>
              <a:t> </a:t>
            </a:r>
            <a:br>
              <a:rPr lang="cs-CZ" altLang="cs-CZ" dirty="0">
                <a:solidFill>
                  <a:schemeClr val="bg1"/>
                </a:solidFill>
              </a:rPr>
            </a:br>
            <a:r>
              <a:rPr lang="cs-CZ" altLang="cs-CZ" dirty="0">
                <a:solidFill>
                  <a:srgbClr val="FFFF00"/>
                </a:solidFill>
              </a:rPr>
              <a:t>vzory,</a:t>
            </a:r>
            <a:r>
              <a:rPr lang="cs-CZ" altLang="cs-CZ" dirty="0">
                <a:solidFill>
                  <a:schemeClr val="bg1"/>
                </a:solidFill>
              </a:rPr>
              <a:t> hodné následování</a:t>
            </a:r>
          </a:p>
          <a:p>
            <a:pPr eaLnBrk="1" hangingPunct="1"/>
            <a:endParaRPr lang="cs-CZ" altLang="cs-CZ" dirty="0">
              <a:solidFill>
                <a:schemeClr val="bg1"/>
              </a:solidFill>
            </a:endParaRPr>
          </a:p>
          <a:p>
            <a:pPr eaLnBrk="1" hangingPunct="1"/>
            <a:endParaRPr lang="cs-CZ" altLang="cs-CZ" dirty="0">
              <a:solidFill>
                <a:schemeClr val="bg1"/>
              </a:solidFill>
            </a:endParaRPr>
          </a:p>
          <a:p>
            <a:pPr eaLnBrk="1" hangingPunct="1"/>
            <a:r>
              <a:rPr lang="cs-CZ" altLang="cs-CZ" sz="3000" b="1" dirty="0">
                <a:solidFill>
                  <a:srgbClr val="FFFF00"/>
                </a:solidFill>
              </a:rPr>
              <a:t>			Důsledky: </a:t>
            </a:r>
          </a:p>
          <a:p>
            <a:pPr eaLnBrk="1" hangingPunct="1"/>
            <a:r>
              <a:rPr lang="cs-CZ" altLang="cs-CZ" dirty="0">
                <a:solidFill>
                  <a:schemeClr val="bg1"/>
                </a:solidFill>
              </a:rPr>
              <a:t>			nejistota a zmatek v řadách KSČ</a:t>
            </a:r>
          </a:p>
          <a:p>
            <a:pPr eaLnBrk="1" hangingPunct="1"/>
            <a:r>
              <a:rPr lang="cs-CZ" altLang="cs-CZ" dirty="0">
                <a:solidFill>
                  <a:schemeClr val="bg1"/>
                </a:solidFill>
              </a:rPr>
              <a:t>			oslabení komunistické stranické mašinérie</a:t>
            </a:r>
          </a:p>
          <a:p>
            <a:pPr eaLnBrk="1" hangingPunct="1"/>
            <a:r>
              <a:rPr lang="cs-CZ" altLang="cs-CZ" dirty="0">
                <a:solidFill>
                  <a:schemeClr val="bg1"/>
                </a:solidFill>
              </a:rPr>
              <a:t>			strach , vzájemné podezírání</a:t>
            </a:r>
          </a:p>
          <a:p>
            <a:pPr eaLnBrk="1" hangingPunct="1"/>
            <a:r>
              <a:rPr lang="cs-CZ" altLang="cs-CZ" dirty="0">
                <a:solidFill>
                  <a:schemeClr val="bg1"/>
                </a:solidFill>
              </a:rPr>
              <a:t>			</a:t>
            </a:r>
          </a:p>
          <a:p>
            <a:pPr eaLnBrk="1" hangingPunct="1"/>
            <a:r>
              <a:rPr lang="cs-CZ" altLang="cs-CZ" dirty="0">
                <a:solidFill>
                  <a:schemeClr val="bg1"/>
                </a:solidFill>
              </a:rPr>
              <a:t>			</a:t>
            </a:r>
            <a:r>
              <a:rPr lang="cs-CZ" altLang="cs-CZ" b="1" dirty="0" err="1">
                <a:solidFill>
                  <a:srgbClr val="FFFF00"/>
                </a:solidFill>
              </a:rPr>
              <a:t>StB</a:t>
            </a:r>
            <a:r>
              <a:rPr lang="cs-CZ" altLang="cs-CZ" b="1" dirty="0">
                <a:solidFill>
                  <a:schemeClr val="bg1"/>
                </a:solidFill>
              </a:rPr>
              <a:t> </a:t>
            </a:r>
            <a:r>
              <a:rPr lang="cs-CZ" altLang="cs-CZ" dirty="0">
                <a:solidFill>
                  <a:schemeClr val="bg1"/>
                </a:solidFill>
              </a:rPr>
              <a:t>jako agentura sovětských tajných 			služeb získává </a:t>
            </a:r>
            <a:r>
              <a:rPr lang="cs-CZ" altLang="cs-CZ" u="sng" dirty="0">
                <a:solidFill>
                  <a:schemeClr val="bg1"/>
                </a:solidFill>
              </a:rPr>
              <a:t>výsadní mocenské postavení</a:t>
            </a:r>
            <a:r>
              <a:rPr lang="cs-CZ" altLang="cs-CZ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819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"/>
          <a:stretch>
            <a:fillRect/>
          </a:stretch>
        </p:blipFill>
        <p:spPr bwMode="auto">
          <a:xfrm>
            <a:off x="395288" y="3284538"/>
            <a:ext cx="2325687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183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2195513" y="333375"/>
            <a:ext cx="53165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sz="4000" b="1" u="sng">
                <a:solidFill>
                  <a:srgbClr val="FFFF00"/>
                </a:solidFill>
              </a:rPr>
              <a:t>PROCES se Slánským</a:t>
            </a:r>
          </a:p>
        </p:txBody>
      </p:sp>
      <p:sp>
        <p:nvSpPr>
          <p:cNvPr id="11267" name="Rectangle 5"/>
          <p:cNvSpPr>
            <a:spLocks noChangeArrowheads="1"/>
          </p:cNvSpPr>
          <p:nvPr/>
        </p:nvSpPr>
        <p:spPr bwMode="auto">
          <a:xfrm>
            <a:off x="2339975" y="1052513"/>
            <a:ext cx="65468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nejkrvavější proces v celém sovětském bloku na přelomu 40. a 50. let </a:t>
            </a:r>
          </a:p>
        </p:txBody>
      </p:sp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250825" y="2852738"/>
            <a:ext cx="8893175" cy="377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Příprava:</a:t>
            </a:r>
            <a:r>
              <a:rPr lang="cs-CZ" altLang="cs-CZ">
                <a:solidFill>
                  <a:schemeClr val="bg1"/>
                </a:solidFill>
              </a:rPr>
              <a:t> 1 rok, přísné utajení pod dohledem Sovětů</a:t>
            </a:r>
          </a:p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Režie a scénář:</a:t>
            </a:r>
            <a:r>
              <a:rPr lang="cs-CZ" altLang="cs-CZ">
                <a:solidFill>
                  <a:schemeClr val="bg1"/>
                </a:solidFill>
              </a:rPr>
              <a:t> </a:t>
            </a:r>
            <a:r>
              <a:rPr lang="cs-CZ" altLang="cs-CZ">
                <a:solidFill>
                  <a:srgbClr val="FFFF00"/>
                </a:solidFill>
              </a:rPr>
              <a:t>KSČ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	výběr obětí, prokurátorů, soudců, svědků, advokátů atd.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	Strana předem stanovuje tresty!!</a:t>
            </a:r>
          </a:p>
          <a:p>
            <a:pPr eaLnBrk="1" hangingPunct="1"/>
            <a:endParaRPr lang="cs-CZ" altLang="cs-CZ">
              <a:solidFill>
                <a:schemeClr val="bg1"/>
              </a:solidFill>
            </a:endParaRPr>
          </a:p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Představení:</a:t>
            </a:r>
            <a:r>
              <a:rPr lang="cs-CZ" altLang="cs-CZ">
                <a:solidFill>
                  <a:schemeClr val="bg1"/>
                </a:solidFill>
              </a:rPr>
              <a:t> 20. až 27. listopadu 1952</a:t>
            </a:r>
          </a:p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Hlavní role:</a:t>
            </a:r>
            <a:r>
              <a:rPr lang="cs-CZ" altLang="cs-CZ">
                <a:solidFill>
                  <a:schemeClr val="bg1"/>
                </a:solidFill>
              </a:rPr>
              <a:t> osvědčený prokurátor </a:t>
            </a:r>
            <a:r>
              <a:rPr lang="cs-CZ" altLang="cs-CZ" b="1">
                <a:solidFill>
                  <a:srgbClr val="FFFF00"/>
                </a:solidFill>
              </a:rPr>
              <a:t>Josef Urválek</a:t>
            </a:r>
          </a:p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Herci: </a:t>
            </a:r>
            <a:r>
              <a:rPr lang="cs-CZ" altLang="cs-CZ" b="1">
                <a:solidFill>
                  <a:schemeClr val="bg1"/>
                </a:solidFill>
              </a:rPr>
              <a:t>14  vysokých stranických a státních funkcionářů</a:t>
            </a:r>
          </a:p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Propagace:</a:t>
            </a:r>
            <a:r>
              <a:rPr lang="cs-CZ" altLang="cs-CZ">
                <a:solidFill>
                  <a:schemeClr val="bg1"/>
                </a:solidFill>
              </a:rPr>
              <a:t> propagandistická kampaň, 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organizování schůzí, veřejných shromáždění, 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celkem 2 355 resolucí žádajících smrt</a:t>
            </a:r>
          </a:p>
        </p:txBody>
      </p:sp>
      <p:pic>
        <p:nvPicPr>
          <p:cNvPr id="11269" name="Picture 7"/>
          <p:cNvPicPr>
            <a:picLocks noChangeAspect="1" noChangeArrowheads="1"/>
          </p:cNvPicPr>
          <p:nvPr/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5888"/>
            <a:ext cx="186531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844675"/>
            <a:ext cx="43338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32378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03"/>
          <a:stretch>
            <a:fillRect/>
          </a:stretch>
        </p:blipFill>
        <p:spPr bwMode="auto">
          <a:xfrm>
            <a:off x="250825" y="765175"/>
            <a:ext cx="4176713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5"/>
          <p:cNvSpPr>
            <a:spLocks noChangeArrowheads="1"/>
          </p:cNvSpPr>
          <p:nvPr/>
        </p:nvSpPr>
        <p:spPr bwMode="auto">
          <a:xfrm>
            <a:off x="611188" y="5805488"/>
            <a:ext cx="3344862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prokurátor </a:t>
            </a:r>
            <a:r>
              <a:rPr lang="cs-CZ" altLang="cs-CZ" b="1">
                <a:solidFill>
                  <a:srgbClr val="FFFF00"/>
                </a:solidFill>
              </a:rPr>
              <a:t>Josef Urválek</a:t>
            </a:r>
          </a:p>
        </p:txBody>
      </p:sp>
      <p:pic>
        <p:nvPicPr>
          <p:cNvPr id="1229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8" r="13478"/>
          <a:stretch>
            <a:fillRect/>
          </a:stretch>
        </p:blipFill>
        <p:spPr bwMode="auto">
          <a:xfrm>
            <a:off x="4572000" y="836613"/>
            <a:ext cx="444341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7"/>
          <p:cNvSpPr>
            <a:spLocks noChangeArrowheads="1"/>
          </p:cNvSpPr>
          <p:nvPr/>
        </p:nvSpPr>
        <p:spPr bwMode="auto">
          <a:xfrm>
            <a:off x="5292725" y="5805488"/>
            <a:ext cx="326707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R. Slánský</a:t>
            </a:r>
            <a:r>
              <a:rPr lang="cs-CZ" altLang="cs-CZ">
                <a:solidFill>
                  <a:schemeClr val="bg1"/>
                </a:solidFill>
              </a:rPr>
              <a:t> před soudem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001988" y="6340678"/>
            <a:ext cx="3252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hlinkClick r:id="rId4"/>
              </a:rPr>
              <a:t>Výpověď Rudolfa Slánského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8934180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20713"/>
            <a:ext cx="66103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196975"/>
            <a:ext cx="4789487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44675"/>
            <a:ext cx="8485187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349500"/>
            <a:ext cx="728345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2708275"/>
            <a:ext cx="8910637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357563"/>
            <a:ext cx="5800725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005263"/>
            <a:ext cx="68961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508500"/>
            <a:ext cx="34194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508500"/>
            <a:ext cx="27908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084763"/>
            <a:ext cx="34480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5876925"/>
            <a:ext cx="59721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5" name="Rectangle 15"/>
          <p:cNvSpPr>
            <a:spLocks noChangeArrowheads="1"/>
          </p:cNvSpPr>
          <p:nvPr/>
        </p:nvSpPr>
        <p:spPr bwMode="auto">
          <a:xfrm>
            <a:off x="0" y="115888"/>
            <a:ext cx="3363913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Titulky z Rudého práva: </a:t>
            </a:r>
          </a:p>
        </p:txBody>
      </p:sp>
    </p:spTree>
    <p:extLst>
      <p:ext uri="{BB962C8B-B14F-4D97-AF65-F5344CB8AC3E}">
        <p14:creationId xmlns:p14="http://schemas.microsoft.com/office/powerpoint/2010/main" val="2576899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3068638"/>
            <a:ext cx="317341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3515" y="2127623"/>
            <a:ext cx="2244725" cy="1550988"/>
          </a:xfrm>
        </p:spPr>
      </p:pic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158750" y="-22225"/>
            <a:ext cx="38846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3200">
                <a:solidFill>
                  <a:srgbClr val="FFFF00"/>
                </a:solidFill>
                <a:latin typeface="Arial Black" pitchFamily="34" charset="0"/>
              </a:rPr>
              <a:t>všesokolský slet</a:t>
            </a:r>
          </a:p>
        </p:txBody>
      </p:sp>
      <p:sp>
        <p:nvSpPr>
          <p:cNvPr id="17412" name="Rectangle 7"/>
          <p:cNvSpPr>
            <a:spLocks noChangeArrowheads="1"/>
          </p:cNvSpPr>
          <p:nvPr/>
        </p:nvSpPr>
        <p:spPr bwMode="auto">
          <a:xfrm>
            <a:off x="0" y="404664"/>
            <a:ext cx="9144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dirty="0">
                <a:solidFill>
                  <a:schemeClr val="bg1"/>
                </a:solidFill>
                <a:latin typeface="Arial Black" pitchFamily="34" charset="0"/>
              </a:rPr>
              <a:t>- za velké mezinárodní účasti se v červnu 1948 v Praze konal </a:t>
            </a:r>
            <a:r>
              <a:rPr lang="cs-CZ" altLang="cs-CZ" dirty="0">
                <a:solidFill>
                  <a:srgbClr val="FF0000"/>
                </a:solidFill>
                <a:latin typeface="Arial Black" pitchFamily="34" charset="0"/>
              </a:rPr>
              <a:t>XI. všesokolský slet</a:t>
            </a:r>
          </a:p>
          <a:p>
            <a:r>
              <a:rPr lang="cs-CZ" altLang="cs-CZ" dirty="0">
                <a:solidFill>
                  <a:schemeClr val="bg1"/>
                </a:solidFill>
                <a:latin typeface="Arial Black" pitchFamily="34" charset="0"/>
              </a:rPr>
              <a:t>- především závěrečný průvod Sokolů, který trval 6 hodin, vyzněl jako </a:t>
            </a:r>
            <a:r>
              <a:rPr lang="cs-CZ" altLang="cs-CZ" dirty="0">
                <a:solidFill>
                  <a:srgbClr val="FF0000"/>
                </a:solidFill>
                <a:latin typeface="Arial Black" pitchFamily="34" charset="0"/>
              </a:rPr>
              <a:t>protivládní demonstrace</a:t>
            </a:r>
          </a:p>
          <a:p>
            <a:r>
              <a:rPr lang="cs-CZ" altLang="cs-CZ" dirty="0">
                <a:solidFill>
                  <a:schemeClr val="bg1"/>
                </a:solidFill>
                <a:latin typeface="Arial Black" pitchFamily="34" charset="0"/>
              </a:rPr>
              <a:t>- ještě během sletu </a:t>
            </a:r>
            <a:r>
              <a:rPr lang="cs-CZ" altLang="cs-CZ" dirty="0">
                <a:solidFill>
                  <a:srgbClr val="FF0000"/>
                </a:solidFill>
                <a:latin typeface="Arial Black" pitchFamily="34" charset="0"/>
              </a:rPr>
              <a:t>zadržela bezpečnost 237 osob</a:t>
            </a:r>
            <a:r>
              <a:rPr lang="cs-CZ" altLang="cs-CZ" dirty="0">
                <a:solidFill>
                  <a:schemeClr val="bg1"/>
                </a:solidFill>
                <a:latin typeface="Arial Black" pitchFamily="34" charset="0"/>
              </a:rPr>
              <a:t> a okamžitě po sletu bylo iniciováno zasílání rezolucí za očistu Sokola </a:t>
            </a:r>
          </a:p>
        </p:txBody>
      </p:sp>
      <p:sp>
        <p:nvSpPr>
          <p:cNvPr id="17413" name="Rectangle 8"/>
          <p:cNvSpPr>
            <a:spLocks noChangeArrowheads="1"/>
          </p:cNvSpPr>
          <p:nvPr/>
        </p:nvSpPr>
        <p:spPr bwMode="auto">
          <a:xfrm>
            <a:off x="7308850" y="6034088"/>
            <a:ext cx="205105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endParaRPr lang="cs-CZ" altLang="cs-CZ"/>
          </a:p>
          <a:p>
            <a:r>
              <a:rPr lang="cs-CZ" altLang="cs-CZ" sz="1000">
                <a:solidFill>
                  <a:schemeClr val="bg1"/>
                </a:solidFill>
                <a:latin typeface="Arial Black" pitchFamily="34" charset="0"/>
              </a:rPr>
              <a:t>Reakce Závodní rady Vysočanské mlékárny na všesokolský slet.</a:t>
            </a:r>
          </a:p>
        </p:txBody>
      </p:sp>
      <p:pic>
        <p:nvPicPr>
          <p:cNvPr id="1741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952"/>
            <a:ext cx="23749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4813"/>
            <a:ext cx="3492500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989138"/>
            <a:ext cx="2303462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64241">
            <a:off x="4643438" y="3860800"/>
            <a:ext cx="4349750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3426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6250"/>
            <a:ext cx="8064500" cy="631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8403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4813"/>
            <a:ext cx="4392613" cy="302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76250"/>
            <a:ext cx="30956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133600"/>
            <a:ext cx="314325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05263"/>
            <a:ext cx="629602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Rectangle 10"/>
          <p:cNvSpPr>
            <a:spLocks noChangeArrowheads="1"/>
          </p:cNvSpPr>
          <p:nvPr/>
        </p:nvSpPr>
        <p:spPr bwMode="auto">
          <a:xfrm>
            <a:off x="2987675" y="3429000"/>
            <a:ext cx="17716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sz="3000" b="1">
                <a:solidFill>
                  <a:srgbClr val="FFFF00"/>
                </a:solidFill>
              </a:rPr>
              <a:t>Rezoluce</a:t>
            </a:r>
          </a:p>
        </p:txBody>
      </p:sp>
    </p:spTree>
    <p:extLst>
      <p:ext uri="{BB962C8B-B14F-4D97-AF65-F5344CB8AC3E}">
        <p14:creationId xmlns:p14="http://schemas.microsoft.com/office/powerpoint/2010/main" val="13357204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3573463"/>
            <a:ext cx="61150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76250"/>
            <a:ext cx="63055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484313"/>
            <a:ext cx="80629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916113"/>
            <a:ext cx="50863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349500"/>
            <a:ext cx="52006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852738"/>
            <a:ext cx="61531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76700"/>
            <a:ext cx="85090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5661025"/>
            <a:ext cx="8782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12729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5104">
            <a:off x="6443663" y="908050"/>
            <a:ext cx="23145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6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052513"/>
            <a:ext cx="3960812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33813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55">
            <a:off x="539750" y="3500438"/>
            <a:ext cx="83343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9"/>
          <p:cNvPicPr>
            <a:picLocks noChangeAspect="1" noChangeArrowheads="1"/>
          </p:cNvPicPr>
          <p:nvPr/>
        </p:nvPicPr>
        <p:blipFill>
          <a:blip r:embed="rId6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365625"/>
            <a:ext cx="771842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Rectangle 13"/>
          <p:cNvSpPr>
            <a:spLocks noChangeArrowheads="1"/>
          </p:cNvSpPr>
          <p:nvPr/>
        </p:nvSpPr>
        <p:spPr bwMode="auto">
          <a:xfrm>
            <a:off x="539750" y="5734050"/>
            <a:ext cx="822801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sz="3000" b="1">
                <a:solidFill>
                  <a:srgbClr val="FFFF00"/>
                </a:solidFill>
              </a:rPr>
              <a:t>11 osob odsouzeno k trestu smrti a popraveno </a:t>
            </a:r>
          </a:p>
        </p:txBody>
      </p:sp>
    </p:spTree>
    <p:extLst>
      <p:ext uri="{BB962C8B-B14F-4D97-AF65-F5344CB8AC3E}">
        <p14:creationId xmlns:p14="http://schemas.microsoft.com/office/powerpoint/2010/main" val="34586525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395288" y="1125538"/>
            <a:ext cx="8208962" cy="469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sz="3000">
                <a:solidFill>
                  <a:srgbClr val="FFFF00"/>
                </a:solidFill>
              </a:rPr>
              <a:t>Reakce veřejnosti</a:t>
            </a:r>
          </a:p>
          <a:p>
            <a:pPr eaLnBrk="1" hangingPunct="1"/>
            <a:endParaRPr lang="cs-CZ" altLang="cs-CZ">
              <a:solidFill>
                <a:schemeClr val="bg1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>
                <a:solidFill>
                  <a:schemeClr val="bg1"/>
                </a:solidFill>
              </a:rPr>
              <a:t> zmatek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>
                <a:solidFill>
                  <a:schemeClr val="bg1"/>
                </a:solidFill>
              </a:rPr>
              <a:t> krize důvěry ve vládnoucí stranu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>
                <a:solidFill>
                  <a:schemeClr val="bg1"/>
                </a:solidFill>
              </a:rPr>
              <a:t> nespokojenost s diktátorskými a nedemoratickými metodami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>
                <a:solidFill>
                  <a:schemeClr val="bg1"/>
                </a:solidFill>
              </a:rPr>
              <a:t> nespokojenost se sociální a hospodářskou politikou </a:t>
            </a:r>
          </a:p>
          <a:p>
            <a:pPr eaLnBrk="1" hangingPunct="1"/>
            <a:endParaRPr lang="cs-CZ" altLang="cs-CZ">
              <a:solidFill>
                <a:schemeClr val="bg1"/>
              </a:solidFill>
            </a:endParaRPr>
          </a:p>
          <a:p>
            <a:pPr eaLnBrk="1" hangingPunct="1"/>
            <a:endParaRPr lang="cs-CZ" altLang="cs-CZ">
              <a:solidFill>
                <a:schemeClr val="bg1"/>
              </a:solidFill>
            </a:endParaRPr>
          </a:p>
          <a:p>
            <a:pPr eaLnBrk="1" hangingPunct="1"/>
            <a:endParaRPr lang="cs-CZ" altLang="cs-CZ">
              <a:solidFill>
                <a:schemeClr val="bg1"/>
              </a:solidFill>
            </a:endParaRPr>
          </a:p>
          <a:p>
            <a:pPr eaLnBrk="1" hangingPunct="1"/>
            <a:r>
              <a:rPr lang="cs-CZ" altLang="cs-CZ" sz="3000">
                <a:solidFill>
                  <a:srgbClr val="FFFF00"/>
                </a:solidFill>
              </a:rPr>
              <a:t>Reakce řadových členů KSČ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>
                <a:solidFill>
                  <a:schemeClr val="bg1"/>
                </a:solidFill>
              </a:rPr>
              <a:t> kritika nedemokratických metod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>
                <a:solidFill>
                  <a:schemeClr val="bg1"/>
                </a:solidFill>
              </a:rPr>
              <a:t> pochybnosti o systému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>
                <a:solidFill>
                  <a:schemeClr val="bg1"/>
                </a:solidFill>
              </a:rPr>
              <a:t> otřes důvěry k vedení strany</a:t>
            </a:r>
          </a:p>
        </p:txBody>
      </p:sp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860800"/>
            <a:ext cx="186531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76250"/>
            <a:ext cx="2592388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95011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1724626217"/>
              </p:ext>
            </p:extLst>
          </p:nvPr>
        </p:nvGraphicFramePr>
        <p:xfrm>
          <a:off x="2339751" y="548681"/>
          <a:ext cx="2453077" cy="31422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2" imgW="5009524" imgH="6419048" progId="Paint.Picture">
                  <p:embed/>
                </p:oleObj>
              </mc:Choice>
              <mc:Fallback>
                <p:oleObj name="Rastrový obrázek" r:id="rId2" imgW="5009524" imgH="641904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1" y="548681"/>
                        <a:ext cx="2453077" cy="31422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0" y="620713"/>
          <a:ext cx="2219325" cy="309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4" imgW="4638095" imgH="6516010" progId="Paint.Picture">
                  <p:embed/>
                </p:oleObj>
              </mc:Choice>
              <mc:Fallback>
                <p:oleObj name="Rastrový obrázek" r:id="rId4" imgW="4638095" imgH="65160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20713"/>
                        <a:ext cx="2219325" cy="3097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Rectangle 4"/>
          <p:cNvSpPr>
            <a:spLocks noChangeArrowheads="1"/>
          </p:cNvSpPr>
          <p:nvPr/>
        </p:nvSpPr>
        <p:spPr bwMode="auto">
          <a:xfrm>
            <a:off x="4968875" y="3141663"/>
            <a:ext cx="41751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sz="3000" b="1">
                <a:solidFill>
                  <a:srgbClr val="FFFF00"/>
                </a:solidFill>
              </a:rPr>
              <a:t>Lidé, kteří neexistovali</a:t>
            </a:r>
          </a:p>
        </p:txBody>
      </p:sp>
      <p:graphicFrame>
        <p:nvGraphicFramePr>
          <p:cNvPr id="1028" name="Object 5"/>
          <p:cNvGraphicFramePr>
            <a:graphicFrameLocks noChangeAspect="1"/>
          </p:cNvGraphicFramePr>
          <p:nvPr/>
        </p:nvGraphicFramePr>
        <p:xfrm>
          <a:off x="250825" y="3789363"/>
          <a:ext cx="4038600" cy="284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6" imgW="6171429" imgH="4342857" progId="Paint.Picture">
                  <p:embed/>
                </p:oleObj>
              </mc:Choice>
              <mc:Fallback>
                <p:oleObj name="Rastrový obrázek" r:id="rId6" imgW="6171429" imgH="434285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3789363"/>
                        <a:ext cx="4038600" cy="284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6"/>
          <p:cNvGraphicFramePr>
            <a:graphicFrameLocks noChangeAspect="1"/>
          </p:cNvGraphicFramePr>
          <p:nvPr/>
        </p:nvGraphicFramePr>
        <p:xfrm>
          <a:off x="4441825" y="3759200"/>
          <a:ext cx="4038600" cy="290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8" imgW="6058746" imgH="4352381" progId="Paint.Picture">
                  <p:embed/>
                </p:oleObj>
              </mc:Choice>
              <mc:Fallback>
                <p:oleObj name="Rastrový obrázek" r:id="rId8" imgW="6058746" imgH="435238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1825" y="3759200"/>
                        <a:ext cx="4038600" cy="290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39489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708275"/>
            <a:ext cx="4608513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6250"/>
            <a:ext cx="4841875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5254625" y="1773238"/>
            <a:ext cx="38893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sz="3000" b="1">
                <a:solidFill>
                  <a:schemeClr val="bg1"/>
                </a:solidFill>
                <a:cs typeface="Arial" charset="0"/>
              </a:rPr>
              <a:t>† </a:t>
            </a:r>
            <a:r>
              <a:rPr lang="cs-CZ" altLang="cs-CZ" sz="3000" b="1">
                <a:solidFill>
                  <a:schemeClr val="bg1"/>
                </a:solidFill>
              </a:rPr>
              <a:t>5. března</a:t>
            </a:r>
            <a:r>
              <a:rPr lang="cs-CZ" altLang="cs-CZ" sz="5000" b="1">
                <a:solidFill>
                  <a:schemeClr val="bg1"/>
                </a:solidFill>
              </a:rPr>
              <a:t> </a:t>
            </a:r>
            <a:r>
              <a:rPr lang="cs-CZ" altLang="cs-CZ" sz="5000" b="1">
                <a:solidFill>
                  <a:srgbClr val="FFFF00"/>
                </a:solidFill>
              </a:rPr>
              <a:t>1953</a:t>
            </a: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>
            <a:lum bright="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9873">
            <a:off x="250825" y="5445125"/>
            <a:ext cx="8583613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708275"/>
            <a:ext cx="3455988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5292725" y="1341438"/>
            <a:ext cx="22907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sz="3000" b="1">
                <a:solidFill>
                  <a:srgbClr val="FFFF00"/>
                </a:solidFill>
              </a:rPr>
              <a:t>smrt Stalina</a:t>
            </a:r>
          </a:p>
        </p:txBody>
      </p:sp>
    </p:spTree>
    <p:extLst>
      <p:ext uri="{BB962C8B-B14F-4D97-AF65-F5344CB8AC3E}">
        <p14:creationId xmlns:p14="http://schemas.microsoft.com/office/powerpoint/2010/main" val="42444625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375285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557338"/>
            <a:ext cx="36290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716338"/>
            <a:ext cx="3600450" cy="174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661025"/>
            <a:ext cx="71818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Rectangle 9"/>
          <p:cNvSpPr>
            <a:spLocks noChangeArrowheads="1"/>
          </p:cNvSpPr>
          <p:nvPr/>
        </p:nvSpPr>
        <p:spPr bwMode="auto">
          <a:xfrm>
            <a:off x="4140200" y="333375"/>
            <a:ext cx="4572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sv-SE" altLang="cs-CZ" sz="3000" b="1">
                <a:solidFill>
                  <a:srgbClr val="FFFF00"/>
                </a:solidFill>
              </a:rPr>
              <a:t>smrt Gottwalda</a:t>
            </a:r>
          </a:p>
          <a:p>
            <a:pPr eaLnBrk="1" hangingPunct="1"/>
            <a:r>
              <a:rPr lang="sv-SE" altLang="cs-CZ" sz="3000" b="1">
                <a:solidFill>
                  <a:schemeClr val="bg1"/>
                </a:solidFill>
              </a:rPr>
              <a:t>14. března</a:t>
            </a:r>
            <a:r>
              <a:rPr lang="sv-SE" altLang="cs-CZ" sz="3000" b="1"/>
              <a:t> </a:t>
            </a:r>
            <a:r>
              <a:rPr lang="sv-SE" altLang="cs-CZ" sz="5000" b="1">
                <a:solidFill>
                  <a:srgbClr val="FFFF00"/>
                </a:solidFill>
              </a:rPr>
              <a:t>1953</a:t>
            </a:r>
            <a:endParaRPr lang="cs-CZ" altLang="cs-CZ" sz="50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6298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323850" y="260350"/>
            <a:ext cx="8424863" cy="648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sz="3000" b="1">
                <a:solidFill>
                  <a:srgbClr val="FFFF00"/>
                </a:solidFill>
              </a:rPr>
              <a:t>Ústup od teroru</a:t>
            </a:r>
          </a:p>
          <a:p>
            <a:pPr eaLnBrk="1" hangingPunct="1"/>
            <a:r>
              <a:rPr lang="cs-CZ" altLang="cs-CZ" sz="3000" b="1" u="sng">
                <a:solidFill>
                  <a:srgbClr val="FFFF00"/>
                </a:solidFill>
              </a:rPr>
              <a:t>Vývoj po smrti Stalina a Gottwalda</a:t>
            </a:r>
          </a:p>
          <a:p>
            <a:pPr eaLnBrk="1" hangingPunct="1"/>
            <a:endParaRPr lang="cs-CZ" altLang="cs-CZ" sz="3000">
              <a:solidFill>
                <a:srgbClr val="FFFF00"/>
              </a:solidFill>
            </a:endParaRPr>
          </a:p>
          <a:p>
            <a:pPr eaLnBrk="1" hangingPunct="1"/>
            <a:r>
              <a:rPr lang="cs-CZ" altLang="cs-CZ" b="1" u="sng">
                <a:solidFill>
                  <a:srgbClr val="FFFF00"/>
                </a:solidFill>
              </a:rPr>
              <a:t>Moskva:</a:t>
            </a:r>
            <a:r>
              <a:rPr lang="cs-CZ" altLang="cs-CZ">
                <a:solidFill>
                  <a:schemeClr val="bg1"/>
                </a:solidFill>
              </a:rPr>
              <a:t> 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pokus o překonání stalinistického politického dědictví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prověřování procesů</a:t>
            </a:r>
          </a:p>
          <a:p>
            <a:pPr eaLnBrk="1" hangingPunct="1"/>
            <a:endParaRPr lang="cs-CZ" altLang="cs-CZ">
              <a:solidFill>
                <a:schemeClr val="bg1"/>
              </a:solidFill>
            </a:endParaRPr>
          </a:p>
          <a:p>
            <a:pPr eaLnBrk="1" hangingPunct="1"/>
            <a:endParaRPr lang="cs-CZ" altLang="cs-CZ">
              <a:solidFill>
                <a:schemeClr val="bg1"/>
              </a:solidFill>
            </a:endParaRPr>
          </a:p>
          <a:p>
            <a:pPr eaLnBrk="1" hangingPunct="1"/>
            <a:r>
              <a:rPr lang="cs-CZ" altLang="cs-CZ" b="1" u="sng">
                <a:solidFill>
                  <a:srgbClr val="FFFF00"/>
                </a:solidFill>
              </a:rPr>
              <a:t>Praha: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reaguje se značným zpožděním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ústup od fyzického násilí při vyšetřování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zákaz poprav již odsouzených osob </a:t>
            </a:r>
          </a:p>
          <a:p>
            <a:pPr eaLnBrk="1" hangingPunct="1"/>
            <a:endParaRPr lang="cs-CZ" altLang="cs-CZ">
              <a:solidFill>
                <a:schemeClr val="bg1"/>
              </a:solidFill>
            </a:endParaRP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roste počet stížností na nezákonnosti 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prověřování případů neodsouzených osob ve vazbě</a:t>
            </a:r>
          </a:p>
          <a:p>
            <a:pPr eaLnBrk="1" hangingPunct="1"/>
            <a:endParaRPr lang="cs-CZ" altLang="cs-CZ">
              <a:solidFill>
                <a:schemeClr val="bg1"/>
              </a:solidFill>
            </a:endParaRPr>
          </a:p>
          <a:p>
            <a:pPr eaLnBrk="1" hangingPunct="1"/>
            <a:r>
              <a:rPr lang="cs-CZ" altLang="cs-CZ">
                <a:solidFill>
                  <a:srgbClr val="FFFF00"/>
                </a:solidFill>
              </a:rPr>
              <a:t>oproti zemím východního bloku v Československu procesy teprve doznívají (1954: M. Švermová, G. Husák)</a:t>
            </a:r>
          </a:p>
        </p:txBody>
      </p:sp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420938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8946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1692275" y="692150"/>
            <a:ext cx="621823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FFFF00"/>
                </a:solidFill>
              </a:rPr>
              <a:t>leden 1955 ÚV KSČ</a:t>
            </a:r>
            <a:r>
              <a:rPr lang="cs-CZ" altLang="cs-CZ"/>
              <a:t> </a:t>
            </a:r>
            <a:r>
              <a:rPr lang="cs-CZ" altLang="cs-CZ">
                <a:solidFill>
                  <a:schemeClr val="bg1"/>
                </a:solidFill>
              </a:rPr>
              <a:t>ustavilo komisi pro prověření některých politických procesů</a:t>
            </a:r>
          </a:p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min. vnitra BARÁK</a:t>
            </a:r>
          </a:p>
        </p:txBody>
      </p:sp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468313" y="2133600"/>
            <a:ext cx="8353425" cy="377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endParaRPr lang="cs-CZ" altLang="cs-CZ" b="1">
              <a:solidFill>
                <a:srgbClr val="FFFF00"/>
              </a:solidFill>
            </a:endParaRPr>
          </a:p>
          <a:p>
            <a:pPr eaLnBrk="1" hangingPunct="1"/>
            <a:r>
              <a:rPr lang="cs-CZ" altLang="cs-CZ">
                <a:solidFill>
                  <a:srgbClr val="FFFF00"/>
                </a:solidFill>
              </a:rPr>
              <a:t>paradox:</a:t>
            </a:r>
            <a:r>
              <a:rPr lang="cs-CZ" altLang="cs-CZ">
                <a:solidFill>
                  <a:schemeClr val="bg1"/>
                </a:solidFill>
              </a:rPr>
              <a:t> lidé, kteří se podíleli na přípravě procesů prověřují vlastní nezákonnosti!</a:t>
            </a:r>
          </a:p>
          <a:p>
            <a:pPr eaLnBrk="1" hangingPunct="1"/>
            <a:endParaRPr lang="cs-CZ" altLang="cs-CZ">
              <a:solidFill>
                <a:schemeClr val="bg1"/>
              </a:solidFill>
            </a:endParaRPr>
          </a:p>
          <a:p>
            <a:pPr eaLnBrk="1" hangingPunct="1"/>
            <a:r>
              <a:rPr lang="cs-CZ" altLang="cs-CZ" b="1" u="sng">
                <a:solidFill>
                  <a:schemeClr val="bg1"/>
                </a:solidFill>
              </a:rPr>
              <a:t>1957 </a:t>
            </a:r>
            <a:r>
              <a:rPr lang="cs-CZ" altLang="cs-CZ" u="sng">
                <a:solidFill>
                  <a:schemeClr val="bg1"/>
                </a:solidFill>
              </a:rPr>
              <a:t>výsledek šetření:</a:t>
            </a:r>
          </a:p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16 000</a:t>
            </a:r>
            <a:r>
              <a:rPr lang="cs-CZ" altLang="cs-CZ">
                <a:solidFill>
                  <a:schemeClr val="bg1"/>
                </a:solidFill>
              </a:rPr>
              <a:t> žádostí o nápravu nespravedlivých rozsudků</a:t>
            </a:r>
          </a:p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6 978</a:t>
            </a:r>
            <a:r>
              <a:rPr lang="cs-CZ" altLang="cs-CZ">
                <a:solidFill>
                  <a:schemeClr val="bg1"/>
                </a:solidFill>
              </a:rPr>
              <a:t> prověřeno</a:t>
            </a:r>
          </a:p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50 </a:t>
            </a:r>
            <a:r>
              <a:rPr lang="cs-CZ" altLang="cs-CZ">
                <a:solidFill>
                  <a:schemeClr val="bg1"/>
                </a:solidFill>
              </a:rPr>
              <a:t>(!) rozsudků označeno za neoprávněné</a:t>
            </a:r>
          </a:p>
          <a:p>
            <a:pPr eaLnBrk="1" hangingPunct="1"/>
            <a:endParaRPr lang="cs-CZ" altLang="cs-CZ">
              <a:solidFill>
                <a:schemeClr val="bg1"/>
              </a:solidFill>
            </a:endParaRP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jakákoli revize procesu se Slánským je kategoricky vylučována </a:t>
            </a:r>
          </a:p>
          <a:p>
            <a:pPr eaLnBrk="1" hangingPunct="1"/>
            <a:endParaRPr lang="cs-CZ" altLang="cs-CZ">
              <a:solidFill>
                <a:schemeClr val="bg1"/>
              </a:solidFill>
            </a:endParaRPr>
          </a:p>
        </p:txBody>
      </p:sp>
      <p:pic>
        <p:nvPicPr>
          <p:cNvPr id="2253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0713"/>
            <a:ext cx="101917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604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79488"/>
            <a:ext cx="388620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65175"/>
            <a:ext cx="338455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573463"/>
            <a:ext cx="3462337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231775" y="49213"/>
            <a:ext cx="54498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3200">
                <a:solidFill>
                  <a:srgbClr val="FFFF00"/>
                </a:solidFill>
                <a:latin typeface="Arial Black" pitchFamily="34" charset="0"/>
              </a:rPr>
              <a:t>pohřeb Edvarda Beneše</a:t>
            </a:r>
          </a:p>
        </p:txBody>
      </p:sp>
      <p:sp>
        <p:nvSpPr>
          <p:cNvPr id="18437" name="Rectangle 8"/>
          <p:cNvSpPr>
            <a:spLocks noChangeArrowheads="1"/>
          </p:cNvSpPr>
          <p:nvPr/>
        </p:nvSpPr>
        <p:spPr bwMode="auto">
          <a:xfrm>
            <a:off x="3924300" y="3429000"/>
            <a:ext cx="1439863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1000">
                <a:solidFill>
                  <a:schemeClr val="bg1"/>
                </a:solidFill>
                <a:latin typeface="Arial Black" pitchFamily="34" charset="0"/>
              </a:rPr>
              <a:t>Z obavy před dalšími demonstracemi proti režimu byly povolány sbory lidových milicí z celého pražského kraje. Více než 4000 mužů, vyzbrojených puškami a ostrými náboji, vytvořilo nepropustnou hráz podél předem schválené cesty pohřebního průvodu.</a:t>
            </a:r>
          </a:p>
        </p:txBody>
      </p:sp>
    </p:spTree>
    <p:extLst>
      <p:ext uri="{BB962C8B-B14F-4D97-AF65-F5344CB8AC3E}">
        <p14:creationId xmlns:p14="http://schemas.microsoft.com/office/powerpoint/2010/main" val="31207915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052513"/>
            <a:ext cx="6192837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365625"/>
            <a:ext cx="5022850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323850" y="188913"/>
            <a:ext cx="595312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sz="2500" b="1">
                <a:solidFill>
                  <a:srgbClr val="FFFF00"/>
                </a:solidFill>
              </a:rPr>
              <a:t>XX. sjezd </a:t>
            </a:r>
          </a:p>
          <a:p>
            <a:pPr eaLnBrk="1" hangingPunct="1"/>
            <a:r>
              <a:rPr lang="cs-CZ" altLang="cs-CZ" sz="2500" b="1">
                <a:solidFill>
                  <a:srgbClr val="FFFF00"/>
                </a:solidFill>
              </a:rPr>
              <a:t>Komunistické strany Sovětského svazu</a:t>
            </a:r>
            <a:r>
              <a:rPr lang="cs-CZ" altLang="cs-CZ" sz="250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395288" y="4365625"/>
            <a:ext cx="17081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sz="6000">
                <a:solidFill>
                  <a:srgbClr val="FFFF00"/>
                </a:solidFill>
              </a:rPr>
              <a:t>1956</a:t>
            </a:r>
          </a:p>
        </p:txBody>
      </p:sp>
    </p:spTree>
    <p:extLst>
      <p:ext uri="{BB962C8B-B14F-4D97-AF65-F5344CB8AC3E}">
        <p14:creationId xmlns:p14="http://schemas.microsoft.com/office/powerpoint/2010/main" val="8808018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/>
          <p:cNvSpPr>
            <a:spLocks noChangeArrowheads="1"/>
          </p:cNvSpPr>
          <p:nvPr/>
        </p:nvSpPr>
        <p:spPr bwMode="auto">
          <a:xfrm>
            <a:off x="539750" y="549275"/>
            <a:ext cx="8064500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od 1954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pozvolné propuštění </a:t>
            </a:r>
            <a:r>
              <a:rPr lang="cs-CZ" altLang="cs-CZ" u="sng">
                <a:solidFill>
                  <a:schemeClr val="bg1"/>
                </a:solidFill>
              </a:rPr>
              <a:t>komunistů</a:t>
            </a:r>
            <a:r>
              <a:rPr lang="cs-CZ" altLang="cs-CZ">
                <a:solidFill>
                  <a:schemeClr val="bg1"/>
                </a:solidFill>
              </a:rPr>
              <a:t> z vězení 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tajně bez publicity v médiích </a:t>
            </a:r>
          </a:p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1956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první odškodnění (po projevu Chruščova na XX. sjezdu) </a:t>
            </a:r>
          </a:p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pol. 60. let až 1968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plná rehabilitace </a:t>
            </a:r>
          </a:p>
          <a:p>
            <a:pPr eaLnBrk="1" hangingPunct="1"/>
            <a:endParaRPr lang="cs-CZ" altLang="cs-CZ">
              <a:solidFill>
                <a:schemeClr val="bg1"/>
              </a:solidFill>
            </a:endParaRPr>
          </a:p>
          <a:p>
            <a:pPr eaLnBrk="1" hangingPunct="1"/>
            <a:endParaRPr lang="cs-CZ" altLang="cs-CZ">
              <a:solidFill>
                <a:schemeClr val="bg1"/>
              </a:solidFill>
            </a:endParaRPr>
          </a:p>
        </p:txBody>
      </p:sp>
      <p:sp>
        <p:nvSpPr>
          <p:cNvPr id="24579" name="Rectangle 6"/>
          <p:cNvSpPr>
            <a:spLocks noChangeArrowheads="1"/>
          </p:cNvSpPr>
          <p:nvPr/>
        </p:nvSpPr>
        <p:spPr bwMode="auto">
          <a:xfrm>
            <a:off x="539750" y="3451225"/>
            <a:ext cx="8424863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i="1">
                <a:solidFill>
                  <a:srgbClr val="FFFF00"/>
                </a:solidFill>
              </a:rPr>
              <a:t>„V poměru k počtu obětí byl počet propuštěných neúměrně malý a jejich návrat do civilního života byl utajen. Na proces překonávání politické krize komunistického režimu v Československu proto tento vývoj neměl výrazný vliv. K žádné ozdravné reflexi nevedl a vedoucí představitelé KSČ o ni ani neměli zájem; byla pro ně smrtelně nebezpečná.! </a:t>
            </a:r>
          </a:p>
        </p:txBody>
      </p:sp>
    </p:spTree>
    <p:extLst>
      <p:ext uri="{BB962C8B-B14F-4D97-AF65-F5344CB8AC3E}">
        <p14:creationId xmlns:p14="http://schemas.microsoft.com/office/powerpoint/2010/main" val="3968762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 u="sng">
                <a:solidFill>
                  <a:srgbClr val="CC0000"/>
                </a:solidFill>
                <a:latin typeface="Bookman Old Style" pitchFamily="18" charset="0"/>
              </a:rPr>
              <a:t>Bilance komunistické justice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268413"/>
            <a:ext cx="8893175" cy="540067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Char char="Ø"/>
            </a:pPr>
            <a:r>
              <a:rPr lang="cs-CZ" altLang="cs-CZ" sz="3000">
                <a:solidFill>
                  <a:schemeClr val="bg1"/>
                </a:solidFill>
                <a:latin typeface="Book Antiqua" pitchFamily="18" charset="0"/>
              </a:rPr>
              <a:t>v letech 1948-53 za Gottwaldova prezidentování bylo vykonáno </a:t>
            </a:r>
            <a:r>
              <a:rPr lang="cs-CZ" altLang="cs-CZ" sz="5000" b="1">
                <a:solidFill>
                  <a:schemeClr val="bg1"/>
                </a:solidFill>
                <a:latin typeface="Book Antiqua" pitchFamily="18" charset="0"/>
              </a:rPr>
              <a:t>237</a:t>
            </a:r>
            <a:r>
              <a:rPr lang="cs-CZ" altLang="cs-CZ" sz="3000">
                <a:solidFill>
                  <a:schemeClr val="bg1"/>
                </a:solidFill>
                <a:latin typeface="Book Antiqua" pitchFamily="18" charset="0"/>
              </a:rPr>
              <a:t> rozsudků smrti,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3000">
                <a:solidFill>
                  <a:schemeClr val="bg1"/>
                </a:solidFill>
                <a:latin typeface="Book Antiqua" pitchFamily="18" charset="0"/>
              </a:rPr>
              <a:t>	téměř 90% z politických důvodů!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3000">
                <a:solidFill>
                  <a:schemeClr val="bg1"/>
                </a:solidFill>
                <a:latin typeface="Book Antiqua" pitchFamily="18" charset="0"/>
              </a:rPr>
              <a:t>(1918-1938– 24 poprav, kriminální činy)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3000">
                <a:solidFill>
                  <a:schemeClr val="bg1"/>
                </a:solidFill>
                <a:latin typeface="Book Antiqua" pitchFamily="18" charset="0"/>
              </a:rPr>
              <a:t>Gottwald udělil jen 17 milostí za politickou činnost a jednu za vraždu</a:t>
            </a:r>
          </a:p>
          <a:p>
            <a:pPr eaLnBrk="1" hangingPunct="1">
              <a:buFont typeface="Wingdings" pitchFamily="2" charset="2"/>
              <a:buChar char="Ø"/>
            </a:pPr>
            <a:endParaRPr lang="cs-CZ" altLang="cs-CZ" sz="3000">
              <a:solidFill>
                <a:schemeClr val="bg1"/>
              </a:solidFill>
              <a:latin typeface="Book Antiqua" pitchFamily="18" charset="0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3000">
                <a:solidFill>
                  <a:schemeClr val="bg1"/>
                </a:solidFill>
                <a:latin typeface="Book Antiqua" pitchFamily="18" charset="0"/>
              </a:rPr>
              <a:t>odhad spodní hranice počtu obětí </a:t>
            </a:r>
          </a:p>
          <a:p>
            <a:pPr eaLnBrk="1" hangingPunct="1">
              <a:buFontTx/>
              <a:buNone/>
            </a:pPr>
            <a:r>
              <a:rPr lang="cs-CZ" altLang="cs-CZ" sz="3000">
                <a:solidFill>
                  <a:schemeClr val="bg1"/>
                </a:solidFill>
                <a:latin typeface="Book Antiqua" pitchFamily="18" charset="0"/>
              </a:rPr>
              <a:t>	celkem </a:t>
            </a:r>
            <a:r>
              <a:rPr lang="cs-CZ" altLang="cs-CZ" sz="5000" b="1">
                <a:solidFill>
                  <a:schemeClr val="bg1"/>
                </a:solidFill>
                <a:latin typeface="Book Antiqua" pitchFamily="18" charset="0"/>
              </a:rPr>
              <a:t>264 429</a:t>
            </a:r>
            <a:r>
              <a:rPr lang="cs-CZ" altLang="cs-CZ" sz="3000">
                <a:solidFill>
                  <a:schemeClr val="bg1"/>
                </a:solidFill>
                <a:latin typeface="Book Antiqua" pitchFamily="18" charset="0"/>
              </a:rPr>
              <a:t> lidí</a:t>
            </a:r>
          </a:p>
          <a:p>
            <a:pPr eaLnBrk="1" hangingPunct="1"/>
            <a:endParaRPr lang="cs-CZ" altLang="cs-CZ" sz="3000">
              <a:solidFill>
                <a:schemeClr val="bg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832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1052513"/>
            <a:ext cx="53530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700"/>
            <a:ext cx="6019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6"/>
          <p:cNvSpPr>
            <a:spLocks noChangeArrowheads="1"/>
          </p:cNvSpPr>
          <p:nvPr/>
        </p:nvSpPr>
        <p:spPr bwMode="auto">
          <a:xfrm>
            <a:off x="0" y="0"/>
            <a:ext cx="615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3200">
                <a:solidFill>
                  <a:srgbClr val="FFFF00"/>
                </a:solidFill>
                <a:latin typeface="Arial Black" pitchFamily="34" charset="0"/>
              </a:rPr>
              <a:t>zákon na ochranu lidově demokratické republiky </a:t>
            </a:r>
          </a:p>
        </p:txBody>
      </p:sp>
      <p:sp>
        <p:nvSpPr>
          <p:cNvPr id="19460" name="Rectangle 7"/>
          <p:cNvSpPr>
            <a:spLocks noChangeArrowheads="1"/>
          </p:cNvSpPr>
          <p:nvPr/>
        </p:nvSpPr>
        <p:spPr bwMode="auto">
          <a:xfrm>
            <a:off x="179388" y="1125538"/>
            <a:ext cx="3529012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v říjnu vstoupily v platnost dva zásadní zákony: 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  <a:hlinkClick r:id="rId4"/>
              </a:rPr>
              <a:t>zákon č. 231/48 Sb. na ochranu lidově demokratické republiky 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a zákon č. 232/48 Sb.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o zřízení Státního soudu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schválení obou zákonů odstartovalo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politické procesy</a:t>
            </a:r>
          </a:p>
        </p:txBody>
      </p:sp>
      <p:sp>
        <p:nvSpPr>
          <p:cNvPr id="19461" name="Rectangle 8"/>
          <p:cNvSpPr>
            <a:spLocks noChangeArrowheads="1"/>
          </p:cNvSpPr>
          <p:nvPr/>
        </p:nvSpPr>
        <p:spPr bwMode="auto">
          <a:xfrm>
            <a:off x="0" y="5805488"/>
            <a:ext cx="3276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1000">
                <a:solidFill>
                  <a:schemeClr val="bg1"/>
                </a:solidFill>
                <a:latin typeface="Arial Black" pitchFamily="34" charset="0"/>
              </a:rPr>
              <a:t>První rozsudek Státního soudu vPraze, kterým byly vyneseny vysoké tresty včetně trestů smrti za velezradu a vyzvědačství. Odsouzeno bylo 15 osob.</a:t>
            </a:r>
          </a:p>
        </p:txBody>
      </p:sp>
    </p:spTree>
    <p:extLst>
      <p:ext uri="{BB962C8B-B14F-4D97-AF65-F5344CB8AC3E}">
        <p14:creationId xmlns:p14="http://schemas.microsoft.com/office/powerpoint/2010/main" val="979110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FFFF00"/>
                </a:solidFill>
                <a:latin typeface="Garamond" pitchFamily="18" charset="0"/>
              </a:rPr>
              <a:t>Zákon č. 231/1948 Sb., na ochranu lidově demokratické republiky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nahradil prvorepublikový zákon na ochranu republiky z roku 1923</a:t>
            </a:r>
          </a:p>
          <a:p>
            <a:r>
              <a:rPr lang="cs-CZ" sz="2400" dirty="0">
                <a:solidFill>
                  <a:schemeClr val="bg1"/>
                </a:solidFill>
              </a:rPr>
              <a:t>vytvořil zcela nové skutkové podstaty zločinů a přečinů</a:t>
            </a:r>
          </a:p>
          <a:p>
            <a:r>
              <a:rPr lang="cs-CZ" sz="2400" dirty="0">
                <a:solidFill>
                  <a:schemeClr val="bg1"/>
                </a:solidFill>
              </a:rPr>
              <a:t>objevila se řada jednání, která by za normálních okolností spadala mezi méně závažné delikty, popřípadě by v normální demokratické zemi byla zcela legální</a:t>
            </a:r>
          </a:p>
          <a:p>
            <a:r>
              <a:rPr lang="cs-CZ" sz="2400" dirty="0">
                <a:solidFill>
                  <a:schemeClr val="bg1"/>
                </a:solidFill>
              </a:rPr>
              <a:t>oproti prvorepublikovému předpisu ukládal na mnoha místech trest nejvyšší, tedy trest smrti</a:t>
            </a:r>
          </a:p>
          <a:p>
            <a:r>
              <a:rPr lang="cs-CZ" sz="2400" dirty="0">
                <a:solidFill>
                  <a:schemeClr val="bg1"/>
                </a:solidFill>
              </a:rPr>
              <a:t>i přes jeho krátkou účinnost (v roce 1950 nahrazen novým trestním zákonem) bylo na základě tohoto zákona v Československu odsouzeno téměř 27000 osob</a:t>
            </a:r>
          </a:p>
        </p:txBody>
      </p:sp>
    </p:spTree>
    <p:extLst>
      <p:ext uri="{BB962C8B-B14F-4D97-AF65-F5344CB8AC3E}">
        <p14:creationId xmlns:p14="http://schemas.microsoft.com/office/powerpoint/2010/main" val="1899562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Neoprávněné opuštění republiky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§ 40 z. č. 231/1948 Sb.</a:t>
            </a:r>
          </a:p>
          <a:p>
            <a:r>
              <a:rPr lang="cs-CZ" i="1" dirty="0">
                <a:solidFill>
                  <a:schemeClr val="bg1"/>
                </a:solidFill>
              </a:rPr>
              <a:t>Neoprávněné opuštění území republiky a neuposlechnutí výzvy k návratu.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 Československý občan, který </a:t>
            </a:r>
            <a:r>
              <a:rPr lang="cs-CZ" b="1" u="sng" dirty="0">
                <a:solidFill>
                  <a:schemeClr val="bg1"/>
                </a:solidFill>
              </a:rPr>
              <a:t>v úmyslu poškodit zájem republiky</a:t>
            </a:r>
            <a:r>
              <a:rPr lang="cs-CZ" dirty="0">
                <a:solidFill>
                  <a:schemeClr val="bg1"/>
                </a:solidFill>
              </a:rPr>
              <a:t> opustí neoprávněně území republiky nebo ve stejném úmyslu neuposlechne výzvy úřadu, aby se v přiměřené lhůtě, kterou mu úřad určí, na území republiky vrátil, bude potrestán pro zločin těžkým žalářem od jednoho roku do pěti let.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78512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rchol">
  <a:themeElements>
    <a:clrScheme name="Vrchol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Vrchol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Vrchol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4231</TotalTime>
  <Words>3897</Words>
  <Application>Microsoft Office PowerPoint</Application>
  <PresentationFormat>Předvádění na obrazovce (4:3)</PresentationFormat>
  <Paragraphs>323</Paragraphs>
  <Slides>62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62</vt:i4>
      </vt:variant>
    </vt:vector>
  </HeadingPairs>
  <TitlesOfParts>
    <vt:vector size="74" baseType="lpstr">
      <vt:lpstr>Arial</vt:lpstr>
      <vt:lpstr>Arial Black</vt:lpstr>
      <vt:lpstr>Book Antiqua</vt:lpstr>
      <vt:lpstr>Bookman Old Style</vt:lpstr>
      <vt:lpstr>Calibri</vt:lpstr>
      <vt:lpstr>Garamond</vt:lpstr>
      <vt:lpstr>Lucida Sans</vt:lpstr>
      <vt:lpstr>Wingdings</vt:lpstr>
      <vt:lpstr>Wingdings 2</vt:lpstr>
      <vt:lpstr>Wingdings 3</vt:lpstr>
      <vt:lpstr>Vrchol</vt:lpstr>
      <vt:lpstr>Rastrový obrázek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Zákon č. 231/1948 Sb., na ochranu lidově demokratické republiky</vt:lpstr>
      <vt:lpstr>Neoprávněné opuštění republiky</vt:lpstr>
      <vt:lpstr>Výklad soudů K výkladu pojmu zájem republiky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 Československu</vt:lpstr>
      <vt:lpstr>Prezentace aplikace PowerPoint</vt:lpstr>
      <vt:lpstr>Prezentace aplikace PowerPoint</vt:lpstr>
      <vt:lpstr>Prezentace aplikace PowerPoint</vt:lpstr>
      <vt:lpstr>Velký rozsah  a tvrdost politických procesů v zakladatelském období režimu mělo několik příčin.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Bilance komunistické justice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Michal Škerle</dc:creator>
  <cp:lastModifiedBy>skerle@podaneruce.cz.</cp:lastModifiedBy>
  <cp:revision>16</cp:revision>
  <dcterms:created xsi:type="dcterms:W3CDTF">2018-11-20T18:18:49Z</dcterms:created>
  <dcterms:modified xsi:type="dcterms:W3CDTF">2023-11-28T13:46:55Z</dcterms:modified>
</cp:coreProperties>
</file>