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  <p:sldMasterId id="2147483708" r:id="rId2"/>
  </p:sldMasterIdLst>
  <p:notesMasterIdLst>
    <p:notesMasterId r:id="rId69"/>
  </p:notesMasterIdLst>
  <p:sldIdLst>
    <p:sldId id="431" r:id="rId3"/>
    <p:sldId id="424" r:id="rId4"/>
    <p:sldId id="425" r:id="rId5"/>
    <p:sldId id="426" r:id="rId6"/>
    <p:sldId id="427" r:id="rId7"/>
    <p:sldId id="428" r:id="rId8"/>
    <p:sldId id="429" r:id="rId9"/>
    <p:sldId id="256" r:id="rId10"/>
    <p:sldId id="328" r:id="rId11"/>
    <p:sldId id="334" r:id="rId12"/>
    <p:sldId id="340" r:id="rId13"/>
    <p:sldId id="341" r:id="rId14"/>
    <p:sldId id="345" r:id="rId15"/>
    <p:sldId id="347" r:id="rId16"/>
    <p:sldId id="356" r:id="rId17"/>
    <p:sldId id="359" r:id="rId18"/>
    <p:sldId id="362" r:id="rId19"/>
    <p:sldId id="363" r:id="rId20"/>
    <p:sldId id="364" r:id="rId21"/>
    <p:sldId id="370" r:id="rId22"/>
    <p:sldId id="371" r:id="rId23"/>
    <p:sldId id="372" r:id="rId24"/>
    <p:sldId id="374" r:id="rId25"/>
    <p:sldId id="392" r:id="rId26"/>
    <p:sldId id="375" r:id="rId27"/>
    <p:sldId id="376" r:id="rId28"/>
    <p:sldId id="401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7" r:id="rId37"/>
    <p:sldId id="394" r:id="rId38"/>
    <p:sldId id="393" r:id="rId39"/>
    <p:sldId id="384" r:id="rId40"/>
    <p:sldId id="385" r:id="rId41"/>
    <p:sldId id="388" r:id="rId42"/>
    <p:sldId id="389" r:id="rId43"/>
    <p:sldId id="390" r:id="rId44"/>
    <p:sldId id="391" r:id="rId45"/>
    <p:sldId id="395" r:id="rId46"/>
    <p:sldId id="400" r:id="rId47"/>
    <p:sldId id="430" r:id="rId48"/>
    <p:sldId id="396" r:id="rId49"/>
    <p:sldId id="397" r:id="rId50"/>
    <p:sldId id="399" r:id="rId51"/>
    <p:sldId id="369" r:id="rId52"/>
    <p:sldId id="398" r:id="rId53"/>
    <p:sldId id="404" r:id="rId54"/>
    <p:sldId id="405" r:id="rId55"/>
    <p:sldId id="406" r:id="rId56"/>
    <p:sldId id="402" r:id="rId57"/>
    <p:sldId id="407" r:id="rId58"/>
    <p:sldId id="403" r:id="rId59"/>
    <p:sldId id="408" r:id="rId60"/>
    <p:sldId id="411" r:id="rId61"/>
    <p:sldId id="412" r:id="rId62"/>
    <p:sldId id="414" r:id="rId63"/>
    <p:sldId id="422" r:id="rId64"/>
    <p:sldId id="415" r:id="rId65"/>
    <p:sldId id="416" r:id="rId66"/>
    <p:sldId id="420" r:id="rId67"/>
    <p:sldId id="418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15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91872-14E7-C34F-84CA-221264A5557C}" type="datetimeFigureOut">
              <a:rPr lang="en-US" smtClean="0"/>
              <a:pPr/>
              <a:t>12/5/2023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E3E87-17F3-3648-8266-70CFE3C37A1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09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E3E87-17F3-3648-8266-70CFE3C37A1A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7C283A0-7DD6-4A4C-A5D2-47F2F56AC58B}" type="datetimeFigureOut">
              <a:rPr lang="en-US" smtClean="0"/>
              <a:pPr/>
              <a:t>12/5/2023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41F580C-6763-7E49-BE09-500AF83FD5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d/d2/Anton%C3%ADn_Novotn%C3%BD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tB3EkcR65kg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IE0VddDqJa8" TargetMode="Externa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youtube.com/watch?v=zv0PMB2-v1Q" TargetMode="External"/><Relationship Id="rId4" Type="http://schemas.openxmlformats.org/officeDocument/2006/relationships/image" Target="../media/image9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hyperlink" Target="https://www.youtube.com/watch?v=S3UaBQSYQC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14400" y="1382233"/>
            <a:ext cx="73152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/>
              <a:t>Československo 1953 – 1969</a:t>
            </a:r>
          </a:p>
          <a:p>
            <a:pPr algn="ctr"/>
            <a:endParaRPr lang="cs-CZ" dirty="0"/>
          </a:p>
          <a:p>
            <a:pPr algn="ctr"/>
            <a:r>
              <a:rPr lang="cs-CZ" sz="7200" b="1" dirty="0">
                <a:solidFill>
                  <a:srgbClr val="FF0000"/>
                </a:solidFill>
              </a:rPr>
              <a:t>Pražské jaro 1968</a:t>
            </a:r>
          </a:p>
        </p:txBody>
      </p:sp>
    </p:spTree>
    <p:extLst>
      <p:ext uri="{BB962C8B-B14F-4D97-AF65-F5344CB8AC3E}">
        <p14:creationId xmlns:p14="http://schemas.microsoft.com/office/powerpoint/2010/main" val="589177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6036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V roce 1966 se konal</a:t>
            </a:r>
          </a:p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XIII. sjezd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222" y="2791147"/>
            <a:ext cx="839955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na přelomu května a června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účastnilo se jej 1477 delegátů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zastupovali 1 698 002 tehdejších členů KSČ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nedošlo k přijetí reforem, očekávaných reformnějšími komunisty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opatření byla více méně polovičatá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poslední sjezd KSČ před nástupem reformního procesu v roce 1968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hostem sjezdu byl </a:t>
            </a:r>
            <a:r>
              <a:rPr lang="cs-CZ" sz="2200" dirty="0" err="1">
                <a:solidFill>
                  <a:srgbClr val="FFFFFF"/>
                </a:solidFill>
              </a:rPr>
              <a:t>Leonid</a:t>
            </a:r>
            <a:r>
              <a:rPr lang="cs-CZ" sz="2200" dirty="0">
                <a:solidFill>
                  <a:srgbClr val="FFFFFF"/>
                </a:solidFill>
              </a:rPr>
              <a:t> </a:t>
            </a:r>
            <a:r>
              <a:rPr lang="cs-CZ" sz="2200" dirty="0" err="1">
                <a:solidFill>
                  <a:srgbClr val="FFFFFF"/>
                </a:solidFill>
              </a:rPr>
              <a:t>Iljič</a:t>
            </a:r>
            <a:r>
              <a:rPr lang="cs-CZ" sz="2200" dirty="0">
                <a:solidFill>
                  <a:srgbClr val="FFFFFF"/>
                </a:solidFill>
              </a:rPr>
              <a:t> Brežněv</a:t>
            </a:r>
          </a:p>
        </p:txBody>
      </p:sp>
      <p:pic>
        <p:nvPicPr>
          <p:cNvPr id="48130" name="Picture 2" descr="http://www.filaso.cz/znamky/csr/csr_1532_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6403" y="1344325"/>
            <a:ext cx="3355676" cy="20621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2738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Razie proti „vlasatcům“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85617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září 1966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Opatření proti některým negativním projevům určité části mládeže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razie proti lidem s delšími vlasy na celém území ČSSR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zatčeno, evidováno a zkontrolováno bylo 3976 osob </a:t>
            </a:r>
          </a:p>
        </p:txBody>
      </p:sp>
      <p:pic>
        <p:nvPicPr>
          <p:cNvPr id="46086" name="Picture 6" descr="http://img.ihned.cz/attachment.php/850/26435850/aot345DF7GHILNOjkPQWceghpqrzST9m/1022384924_136-knihaX_650x433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561" y="3954519"/>
            <a:ext cx="3738871" cy="2490664"/>
          </a:xfrm>
          <a:prstGeom prst="rect">
            <a:avLst/>
          </a:prstGeom>
          <a:noFill/>
        </p:spPr>
      </p:pic>
      <p:pic>
        <p:nvPicPr>
          <p:cNvPr id="46088" name="Picture 8" descr="Pohled na skupinu vlasatc&amp;uring;."/>
          <p:cNvPicPr>
            <a:picLocks noChangeAspect="1" noChangeArrowheads="1"/>
          </p:cNvPicPr>
          <p:nvPr/>
        </p:nvPicPr>
        <p:blipFill>
          <a:blip r:embed="rId3"/>
          <a:srcRect l="5669" r="3731" b="13157"/>
          <a:stretch>
            <a:fillRect/>
          </a:stretch>
        </p:blipFill>
        <p:spPr bwMode="auto">
          <a:xfrm>
            <a:off x="4458374" y="3721607"/>
            <a:ext cx="4451708" cy="2903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17364" y="804177"/>
            <a:ext cx="870927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Během akce asi 80% uvedených mladíků si dalo upravit svůj zevnějšek, z toho asi polovina po pohovoru na součástech VB a druhá polovina po působení společenských organizací nebo složek: národní výbory, ČSM, závody. 397 mladíků bylo ostříháno z rozhodnutí hygienika, 294 vlasatců odmítlo si dát svůj účes upravit, většina argumentovala tvrzením, že nevědí o žádném zákonném ustanovení, které by předepisovalo, jak dlouhé se mají nosit vlasy.</a:t>
            </a:r>
          </a:p>
        </p:txBody>
      </p:sp>
      <p:pic>
        <p:nvPicPr>
          <p:cNvPr id="7" name="Picture 2" descr="http://www.spissketomasovce.sk/Image/vlasatci_40_1966zmensene.jpg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3485399" y="3536032"/>
            <a:ext cx="5422627" cy="301311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198756" y="3613666"/>
            <a:ext cx="311378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i="1" dirty="0">
                <a:solidFill>
                  <a:srgbClr val="66CCFF"/>
                </a:solidFill>
              </a:rPr>
              <a:t>V Praze, dne 20. 9. 1966, byl zásahem veřejné bezpečnosti zlikvidován pokus o demonstraci,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jejž se zúčastnilo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asi 130 </a:t>
            </a:r>
            <a:r>
              <a:rPr lang="cs-CZ" sz="2200" i="1" dirty="0" err="1">
                <a:solidFill>
                  <a:srgbClr val="66CCFF"/>
                </a:solidFill>
              </a:rPr>
              <a:t>vlasatců</a:t>
            </a:r>
            <a:r>
              <a:rPr lang="cs-CZ" sz="2200" i="1" dirty="0">
                <a:solidFill>
                  <a:srgbClr val="66CCFF"/>
                </a:solidFill>
              </a:rPr>
              <a:t>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z nichž 59 bylo předvedeno. 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1262" y="1201450"/>
            <a:ext cx="90685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Filmový Oscar pro Obchod na korze (1966)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2268" y="1783156"/>
            <a:ext cx="50317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18. dubna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cena Americké filmové akademie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 kategorii </a:t>
            </a:r>
            <a:r>
              <a:rPr lang="cs-CZ" sz="2200" dirty="0">
                <a:solidFill>
                  <a:srgbClr val="66CCFF"/>
                </a:solidFill>
              </a:rPr>
              <a:t>nejlepší cizojazyčný film</a:t>
            </a:r>
          </a:p>
          <a:p>
            <a:r>
              <a:rPr lang="cs-CZ" sz="2200" dirty="0">
                <a:solidFill>
                  <a:srgbClr val="FFFFFF"/>
                </a:solidFill>
              </a:rPr>
              <a:t>film režisérů </a:t>
            </a:r>
            <a:r>
              <a:rPr lang="cs-CZ" sz="2200" dirty="0">
                <a:solidFill>
                  <a:srgbClr val="66CCFF"/>
                </a:solidFill>
              </a:rPr>
              <a:t>Kadára a Klose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první Oscar pro československý film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po roce 1969 normalizátoři zahájili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tažení proti tzv. nové vlně českého filmu</a:t>
            </a:r>
          </a:p>
          <a:p>
            <a:r>
              <a:rPr lang="cs-CZ" sz="2200" dirty="0">
                <a:solidFill>
                  <a:srgbClr val="FFFFFF"/>
                </a:solidFill>
              </a:rPr>
              <a:t>Ján Kadár emigroval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úspěch Obchodu na korze byl připsán</a:t>
            </a:r>
          </a:p>
          <a:p>
            <a:r>
              <a:rPr lang="cs-CZ" sz="2200" i="1" dirty="0">
                <a:solidFill>
                  <a:srgbClr val="FFFFFF"/>
                </a:solidFill>
              </a:rPr>
              <a:t>„židovské lobby“ </a:t>
            </a:r>
            <a:r>
              <a:rPr lang="cs-CZ" sz="2200" dirty="0">
                <a:solidFill>
                  <a:srgbClr val="FFFFFF"/>
                </a:solidFill>
              </a:rPr>
              <a:t>v Americe   </a:t>
            </a:r>
          </a:p>
        </p:txBody>
      </p:sp>
      <p:pic>
        <p:nvPicPr>
          <p:cNvPr id="39938" name="Picture 2" descr="http://www.pozitivni-noviny.cz/IMAGES-1/OSCAR_19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697" y="1958705"/>
            <a:ext cx="3024090" cy="3803886"/>
          </a:xfrm>
          <a:prstGeom prst="rect">
            <a:avLst/>
          </a:prstGeom>
          <a:noFill/>
        </p:spPr>
      </p:pic>
      <p:pic>
        <p:nvPicPr>
          <p:cNvPr id="39940" name="Picture 4" descr="http://hnonline.sk/sites/default/files/attachments/images/50/30952050-obchod_na_korze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3877" y="4865884"/>
            <a:ext cx="2508973" cy="16726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880305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Nová filmová a vlna a další zlomové filmy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291" y="2066192"/>
            <a:ext cx="859128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začal se promítat film </a:t>
            </a:r>
            <a:r>
              <a:rPr lang="cs-CZ" sz="2200" i="1" dirty="0">
                <a:solidFill>
                  <a:srgbClr val="66CCFF"/>
                </a:solidFill>
              </a:rPr>
              <a:t>Ostře sledované vlaky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natočený podle předlohy Bohumila Hrabala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další filmy: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O slavnosti a hostech </a:t>
            </a:r>
            <a:r>
              <a:rPr lang="cs-CZ" sz="2200" dirty="0">
                <a:solidFill>
                  <a:srgbClr val="FFFFFF"/>
                </a:solidFill>
              </a:rPr>
              <a:t>v režii Jana Němce a </a:t>
            </a:r>
            <a:r>
              <a:rPr lang="cs-CZ" sz="2200" i="1" dirty="0">
                <a:solidFill>
                  <a:srgbClr val="66CCFF"/>
                </a:solidFill>
              </a:rPr>
              <a:t>Perličky na dně </a:t>
            </a:r>
            <a:r>
              <a:rPr lang="cs-CZ" sz="2200" dirty="0">
                <a:solidFill>
                  <a:schemeClr val="bg1"/>
                </a:solidFill>
              </a:rPr>
              <a:t>(pět režisérů) </a:t>
            </a:r>
          </a:p>
        </p:txBody>
      </p:sp>
      <p:pic>
        <p:nvPicPr>
          <p:cNvPr id="37890" name="Picture 2" descr="http://i.lidovky.cz/10/051/lnc460/MEV32db72_N378906_a18c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6850" y="2942409"/>
            <a:ext cx="3711546" cy="2372163"/>
          </a:xfrm>
          <a:prstGeom prst="rect">
            <a:avLst/>
          </a:prstGeom>
          <a:noFill/>
        </p:spPr>
      </p:pic>
      <p:pic>
        <p:nvPicPr>
          <p:cNvPr id="37892" name="Picture 4" descr="http://cdn.cztorrent.net/image/original/68bj9YOEK4BpMcR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78" y="2948243"/>
            <a:ext cx="4182330" cy="31367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27681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Nová vlna na obtíž?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162" y="2015281"/>
            <a:ext cx="4699566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vznikaly další a další filmy Nové vlny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diváci doma i na Západě je sledovali s nadšením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18. května 1967 </a:t>
            </a:r>
          </a:p>
          <a:p>
            <a:r>
              <a:rPr lang="cs-CZ" sz="2200" dirty="0">
                <a:solidFill>
                  <a:srgbClr val="66CCFF"/>
                </a:solidFill>
              </a:rPr>
              <a:t>interpelace poslance Jaroslava Pružince </a:t>
            </a:r>
            <a:r>
              <a:rPr lang="cs-CZ" sz="2200" dirty="0">
                <a:solidFill>
                  <a:srgbClr val="FFFFFF"/>
                </a:solidFill>
              </a:rPr>
              <a:t>a dalších 20 poslanců</a:t>
            </a:r>
          </a:p>
          <a:p>
            <a:r>
              <a:rPr lang="cs-CZ" sz="2200" dirty="0">
                <a:solidFill>
                  <a:srgbClr val="66CCFF"/>
                </a:solidFill>
              </a:rPr>
              <a:t>zděšení nad filmy</a:t>
            </a:r>
            <a:r>
              <a:rPr lang="cs-CZ" sz="2200" dirty="0">
                <a:solidFill>
                  <a:srgbClr val="FFFFFF"/>
                </a:solidFill>
              </a:rPr>
              <a:t>, které produkuje československá kinematografie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kritizoval především tyto filmy:</a:t>
            </a:r>
          </a:p>
          <a:p>
            <a:r>
              <a:rPr lang="cs-CZ" sz="2200" i="1" dirty="0">
                <a:solidFill>
                  <a:srgbClr val="FFFFFF"/>
                </a:solidFill>
              </a:rPr>
              <a:t>Sedmikrásky</a:t>
            </a:r>
            <a:r>
              <a:rPr lang="cs-CZ" sz="2200" dirty="0">
                <a:solidFill>
                  <a:srgbClr val="FFFFFF"/>
                </a:solidFill>
              </a:rPr>
              <a:t> Věry Chytilové </a:t>
            </a:r>
          </a:p>
          <a:p>
            <a:r>
              <a:rPr lang="cs-CZ" sz="2200" i="1" dirty="0">
                <a:solidFill>
                  <a:srgbClr val="FFFFFF"/>
                </a:solidFill>
              </a:rPr>
              <a:t>O slavnosti a hostech </a:t>
            </a:r>
            <a:r>
              <a:rPr lang="cs-CZ" sz="2200" dirty="0">
                <a:solidFill>
                  <a:srgbClr val="FFFFFF"/>
                </a:solidFill>
              </a:rPr>
              <a:t>Jana Němce</a:t>
            </a:r>
          </a:p>
        </p:txBody>
      </p:sp>
      <p:pic>
        <p:nvPicPr>
          <p:cNvPr id="29698" name="Picture 2" descr="http://3.bp.blogspot.com/-UDKPZUOZXS4/UY1CnKphGlI/AAAAAAAAXSs/9yo8-Wdo9sE/s1600/sedmikrasky_4-we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0851" y="2207064"/>
            <a:ext cx="3598697" cy="3195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8755" y="905178"/>
            <a:ext cx="84078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IV. sjezd československých spisovatelů 1967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892850"/>
            <a:ext cx="87640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solidFill>
                  <a:srgbClr val="FFFFFF"/>
                </a:solidFill>
              </a:rPr>
              <a:t>pro stranické vedení další pohroma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kritika posledních dvaceti let</a:t>
            </a:r>
          </a:p>
          <a:p>
            <a:r>
              <a:rPr lang="cs-CZ" sz="2200" dirty="0">
                <a:solidFill>
                  <a:srgbClr val="FFFFFF"/>
                </a:solidFill>
              </a:rPr>
              <a:t>Ludvík Vaculík a Ivan Klíma za kritiku vyloučeni z KSČ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24022" y="2858582"/>
            <a:ext cx="653882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Důvěru dostávali lidé poslušní, nečinící potíže, nekladoucí otázky, jež jsou nastoleny. Z každého výběru vycházel nejlíp člověk co nejprůměrnější a z dějiště se poztráceli lidé složitější, lidé osobního půvabu a zejména lidé, kteří pro své vlastnosti a práci bývali tichým a neoznačeným měřidlem obecné slušnosti, měrou veřejného svědomí… A teď považme, že se už po dvacet let nejúspěšněji prosazují lidé, kteří mají nejmenší rezistenci proti všem demoralizujícím vlivům, jež produkuje moc…</a:t>
            </a:r>
            <a:r>
              <a:rPr lang="cs-CZ" sz="2200" dirty="0">
                <a:solidFill>
                  <a:schemeClr val="bg1"/>
                </a:solidFill>
              </a:rPr>
              <a:t>												z projevu Ludvíka Vaculíka</a:t>
            </a:r>
          </a:p>
        </p:txBody>
      </p:sp>
      <p:pic>
        <p:nvPicPr>
          <p:cNvPr id="26628" name="Picture 4" descr="http://www.ludvikvaculik.cz/gallery/nove_by_rew/velikost_200/foto_mlady_small.jpg"/>
          <p:cNvPicPr>
            <a:picLocks noChangeAspect="1" noChangeArrowheads="1"/>
          </p:cNvPicPr>
          <p:nvPr/>
        </p:nvPicPr>
        <p:blipFill>
          <a:blip r:embed="rId2"/>
          <a:srcRect l="8708"/>
          <a:stretch>
            <a:fillRect/>
          </a:stretch>
        </p:blipFill>
        <p:spPr bwMode="auto">
          <a:xfrm>
            <a:off x="302268" y="3166700"/>
            <a:ext cx="1739103" cy="2771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46930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Studentské protesty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2993" y="2129786"/>
            <a:ext cx="862367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studentské hnutí nabývalo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 60. letech na důležitosti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31. října 1967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studenti z vysokoškolských kolejí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Strahově vyšli do ulic a volali: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Chceme světlo, chceme více světla! </a:t>
            </a:r>
          </a:p>
          <a:p>
            <a:endParaRPr lang="cs-CZ" sz="2200" i="1" dirty="0">
              <a:solidFill>
                <a:srgbClr val="66CCFF"/>
              </a:solidFill>
            </a:endParaRPr>
          </a:p>
          <a:p>
            <a:endParaRPr lang="cs-CZ" sz="2200" i="1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na kolejích vypínali světlo a studenti se nemohli učit…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průvod byl velmi drsně rozehnán policií, což pobouřilo veřejnost</a:t>
            </a:r>
          </a:p>
        </p:txBody>
      </p:sp>
      <p:pic>
        <p:nvPicPr>
          <p:cNvPr id="23554" name="Picture 2" descr="http://imageshack.us/a/img6/3677/250288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2462" y="1887242"/>
            <a:ext cx="4450318" cy="2673057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4582462" y="4762096"/>
            <a:ext cx="4572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Karikatura z časopisu </a:t>
            </a:r>
            <a:r>
              <a:rPr lang="cs-CZ" sz="1600" dirty="0" err="1">
                <a:solidFill>
                  <a:schemeClr val="bg1"/>
                </a:solidFill>
              </a:rPr>
              <a:t>Lef</a:t>
            </a:r>
            <a:endParaRPr lang="cs-CZ" sz="1600" dirty="0">
              <a:solidFill>
                <a:schemeClr val="bg1"/>
              </a:solidFill>
            </a:endParaRPr>
          </a:p>
          <a:p>
            <a:r>
              <a:rPr lang="cs-CZ" sz="1000" dirty="0">
                <a:solidFill>
                  <a:schemeClr val="bg1"/>
                </a:solidFill>
              </a:rPr>
              <a:t>						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9997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Kritika Antonína Novotného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0520" y="1621324"/>
            <a:ext cx="339018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říjen 1967 – zasedání Ústředního výboru komunistické strany Československa</a:t>
            </a:r>
          </a:p>
          <a:p>
            <a:r>
              <a:rPr lang="cs-CZ" sz="2200" dirty="0">
                <a:solidFill>
                  <a:srgbClr val="66CCFF"/>
                </a:solidFill>
              </a:rPr>
              <a:t>kritika tzv. kumulování funkcí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Novotný byl prezidentem,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1. tajemníkem KSČ, nejvyšším velitelem armády, velitelem Lidových milicí…</a:t>
            </a:r>
          </a:p>
          <a:p>
            <a:r>
              <a:rPr lang="cs-CZ" sz="2200" dirty="0">
                <a:solidFill>
                  <a:srgbClr val="FFFFFF"/>
                </a:solidFill>
              </a:rPr>
              <a:t>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kritiku se podařilo odložit do dalšího pléna v prosinci</a:t>
            </a:r>
          </a:p>
        </p:txBody>
      </p:sp>
      <p:pic>
        <p:nvPicPr>
          <p:cNvPr id="22530" name="Picture 2" descr="http://img.ceskatelevize.cz/prezident-2013/casova-osa/photos/73.jpg?version=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104" y="2245477"/>
            <a:ext cx="4876800" cy="374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40247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Prosincové (1967) plénum ÚV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898323"/>
            <a:ext cx="853117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Novotný pozval na svou </a:t>
            </a:r>
            <a:r>
              <a:rPr lang="cs-CZ" sz="2200" dirty="0">
                <a:solidFill>
                  <a:srgbClr val="66CCFF"/>
                </a:solidFill>
              </a:rPr>
              <a:t>podporu </a:t>
            </a:r>
            <a:r>
              <a:rPr lang="cs-CZ" sz="2200" dirty="0" err="1">
                <a:solidFill>
                  <a:srgbClr val="66CCFF"/>
                </a:solidFill>
              </a:rPr>
              <a:t>Leonida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 err="1">
                <a:solidFill>
                  <a:srgbClr val="66CCFF"/>
                </a:solidFill>
              </a:rPr>
              <a:t>Iljiče</a:t>
            </a:r>
            <a:r>
              <a:rPr lang="cs-CZ" sz="2200" dirty="0">
                <a:solidFill>
                  <a:srgbClr val="66CCFF"/>
                </a:solidFill>
              </a:rPr>
              <a:t> Brežněva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prohlásil legendární větu: </a:t>
            </a:r>
            <a:r>
              <a:rPr lang="cs-CZ" sz="2200" i="1" dirty="0">
                <a:solidFill>
                  <a:srgbClr val="66CCFF"/>
                </a:solidFill>
              </a:rPr>
              <a:t>Eto vaše dělo </a:t>
            </a:r>
            <a:r>
              <a:rPr lang="cs-CZ" sz="2200" dirty="0">
                <a:solidFill>
                  <a:srgbClr val="FFFFFF"/>
                </a:solidFill>
              </a:rPr>
              <a:t>(je to vaše věc)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Věc byla opět odložena.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8756" y="3494849"/>
            <a:ext cx="44336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Novotný a jeho stoupenci očekávali, že během vánočních svátků dojde k poklesu radikalizace a odporu vůči nim ve straně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To se nepotvrdilo a začátkem ledna 1968 byl Antonín Novotný nakonec odvolán ze své funkce prvního tajemníka</a:t>
            </a:r>
          </a:p>
        </p:txBody>
      </p:sp>
      <p:pic>
        <p:nvPicPr>
          <p:cNvPr id="21506" name="Picture 2" descr="http://www.tyden.cz/obrazek/4af164ea93315/fotobanka-ctk,-leonid-iljic-breznev-a-antonin-novotny,-1967-4af168aecbbe6_275x2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64005" y="3244334"/>
            <a:ext cx="3538466" cy="2753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463800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1953: Vůdci umírají…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494258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5. března 1953 umírá v Moskvě </a:t>
            </a:r>
            <a:r>
              <a:rPr lang="cs-CZ" sz="2200" dirty="0">
                <a:solidFill>
                  <a:srgbClr val="66CCFF"/>
                </a:solidFill>
              </a:rPr>
              <a:t>J. V. Stalin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8756" y="2565513"/>
            <a:ext cx="48591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14. března 1953 umírá v Praze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K. Gottwald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43009" name="Picture 1" descr="C:\Users\Pant\Documents\PJOTR\6. HISTORICKÉ PRAMENY A MAPY\7) Komunistické Československo 1948-67\Stalinova smrt 1953\Portrét Stalina - v černé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053" y="2123645"/>
            <a:ext cx="3258784" cy="4528918"/>
          </a:xfrm>
          <a:prstGeom prst="rect">
            <a:avLst/>
          </a:prstGeom>
          <a:noFill/>
        </p:spPr>
      </p:pic>
      <p:pic>
        <p:nvPicPr>
          <p:cNvPr id="43010" name="Picture 2" descr="C:\Users\Pant\Documents\PJOTR\6. HISTORICKÉ PRAMENY A MAPY\7) Komunistické Československo 1948-67\Gottwaldova smrt 1953\DSCF05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70049" y="3244334"/>
            <a:ext cx="2652250" cy="35354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77181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700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Novotný odvolán, nastupuje </a:t>
            </a:r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Dubček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18837" y="2332286"/>
            <a:ext cx="53656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lednové plénum Ústředního výboru KSČ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rozdělení funkce generálního tajemníka KSČ a prezidenta republiky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novým tajemníkem byl zvolen přední slovenský komunista </a:t>
            </a:r>
            <a:r>
              <a:rPr lang="cs-CZ" sz="2200" b="1" u="sng" dirty="0">
                <a:solidFill>
                  <a:srgbClr val="66CCFF"/>
                </a:solidFill>
              </a:rPr>
              <a:t>Alexander Dubček</a:t>
            </a:r>
          </a:p>
        </p:txBody>
      </p:sp>
      <p:pic>
        <p:nvPicPr>
          <p:cNvPr id="9" name="Picture 2" descr="leden 68 MS"/>
          <p:cNvPicPr>
            <a:picLocks noChangeAspect="1" noChangeArrowheads="1"/>
          </p:cNvPicPr>
          <p:nvPr/>
        </p:nvPicPr>
        <p:blipFill>
          <a:blip r:embed="rId2"/>
          <a:srcRect l="48425" t="36746" r="28374" b="12728"/>
          <a:stretch>
            <a:fillRect/>
          </a:stretch>
        </p:blipFill>
        <p:spPr bwMode="auto">
          <a:xfrm>
            <a:off x="362310" y="2020133"/>
            <a:ext cx="2872596" cy="46767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596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Tzv. polednová politika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924748"/>
            <a:ext cx="870370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plénum skončilo 5. ledna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od tohoto momentu se datuje tzv. </a:t>
            </a:r>
            <a:r>
              <a:rPr lang="cs-CZ" sz="2200" dirty="0">
                <a:solidFill>
                  <a:srgbClr val="66CCFF"/>
                </a:solidFill>
              </a:rPr>
              <a:t>obrodný proces v Československu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nerozjížděl se však tak rychle, jak by to z časového odstupu vypadalo</a:t>
            </a:r>
          </a:p>
        </p:txBody>
      </p:sp>
      <p:pic>
        <p:nvPicPr>
          <p:cNvPr id="9" name="Picture 2" descr="červenec 68 MS g"/>
          <p:cNvPicPr>
            <a:picLocks noChangeAspect="1" noChangeArrowheads="1"/>
          </p:cNvPicPr>
          <p:nvPr/>
        </p:nvPicPr>
        <p:blipFill>
          <a:blip r:embed="rId2"/>
          <a:srcRect l="49881" t="9198" r="8992" b="42149"/>
          <a:stretch>
            <a:fillRect/>
          </a:stretch>
        </p:blipFill>
        <p:spPr bwMode="auto">
          <a:xfrm>
            <a:off x="1380484" y="3398005"/>
            <a:ext cx="3778112" cy="3249503"/>
          </a:xfrm>
          <a:prstGeom prst="rect">
            <a:avLst/>
          </a:prstGeom>
          <a:noFill/>
        </p:spPr>
      </p:pic>
      <p:pic>
        <p:nvPicPr>
          <p:cNvPr id="10" name="Picture 2" descr="21"/>
          <p:cNvPicPr>
            <a:picLocks noChangeAspect="1" noChangeArrowheads="1"/>
          </p:cNvPicPr>
          <p:nvPr/>
        </p:nvPicPr>
        <p:blipFill>
          <a:blip r:embed="rId3"/>
          <a:srcRect l="1205" t="4385" r="60172" b="44066"/>
          <a:stretch>
            <a:fillRect/>
          </a:stretch>
        </p:blipFill>
        <p:spPr bwMode="auto">
          <a:xfrm>
            <a:off x="5471184" y="3444566"/>
            <a:ext cx="3300713" cy="32029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6091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Radikalizace veřejného mínění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898323"/>
            <a:ext cx="88601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noviny se začaly plnit kritickými komentáři na adresu dosavadních vládců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došlo k </a:t>
            </a:r>
            <a:r>
              <a:rPr lang="cs-CZ" sz="2200" dirty="0">
                <a:solidFill>
                  <a:srgbClr val="66CCFF"/>
                </a:solidFill>
              </a:rPr>
              <a:t>odvolání některých zkompromitovaných osob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(ministr vnitra Kudrna nebo generální prokurátor Bartušek)</a:t>
            </a:r>
          </a:p>
        </p:txBody>
      </p:sp>
      <p:pic>
        <p:nvPicPr>
          <p:cNvPr id="9" name="Picture 2" descr="18"/>
          <p:cNvPicPr>
            <a:picLocks noChangeAspect="1" noChangeArrowheads="1"/>
          </p:cNvPicPr>
          <p:nvPr/>
        </p:nvPicPr>
        <p:blipFill>
          <a:blip r:embed="rId2"/>
          <a:srcRect l="50000" t="1288" b="67520"/>
          <a:stretch>
            <a:fillRect/>
          </a:stretch>
        </p:blipFill>
        <p:spPr bwMode="auto">
          <a:xfrm>
            <a:off x="2677819" y="3459193"/>
            <a:ext cx="6381121" cy="289506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198754" y="3363500"/>
            <a:ext cx="23805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66CCFF"/>
                </a:solidFill>
              </a:rPr>
              <a:t>stále více  kritizován prezident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Antonín Novotný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zodpovědný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za uplynulých deset let vlády v Československu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1" y="590518"/>
            <a:ext cx="835594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březen 1968</a:t>
            </a:r>
          </a:p>
          <a:p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Novotný odstupuje z funkce prezidenta</a:t>
            </a:r>
          </a:p>
        </p:txBody>
      </p:sp>
      <p:pic>
        <p:nvPicPr>
          <p:cNvPr id="9" name="Picture 2" descr="červen 68 SVO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l="6906" t="5560" r="55141" b="26758"/>
          <a:stretch>
            <a:fillRect/>
          </a:stretch>
        </p:blipFill>
        <p:spPr bwMode="auto">
          <a:xfrm>
            <a:off x="4908193" y="2070338"/>
            <a:ext cx="3386977" cy="4495023"/>
          </a:xfrm>
          <a:prstGeom prst="rect">
            <a:avLst/>
          </a:prstGeom>
          <a:noFill/>
        </p:spPr>
      </p:pic>
      <p:pic>
        <p:nvPicPr>
          <p:cNvPr id="10" name="Picture 2" descr="Soubor:Antonín Novotný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6635" y="2070338"/>
            <a:ext cx="3222254" cy="4485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625152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Prezidentem Ludvík Svoboda</a:t>
            </a:r>
          </a:p>
        </p:txBody>
      </p:sp>
      <p:pic>
        <p:nvPicPr>
          <p:cNvPr id="3" name="Picture 2" descr="březen 68 MS b"/>
          <p:cNvPicPr>
            <a:picLocks noChangeAspect="1" noChangeArrowheads="1"/>
          </p:cNvPicPr>
          <p:nvPr/>
        </p:nvPicPr>
        <p:blipFill>
          <a:blip r:embed="rId2"/>
          <a:srcRect l="46507" t="5560" r="11682" b="42519"/>
          <a:stretch>
            <a:fillRect/>
          </a:stretch>
        </p:blipFill>
        <p:spPr bwMode="auto">
          <a:xfrm>
            <a:off x="262086" y="2053086"/>
            <a:ext cx="5109206" cy="4613814"/>
          </a:xfrm>
          <a:prstGeom prst="rect">
            <a:avLst/>
          </a:prstGeom>
          <a:noFill/>
        </p:spPr>
      </p:pic>
      <p:pic>
        <p:nvPicPr>
          <p:cNvPr id="5" name="Picture 2" descr="1"/>
          <p:cNvPicPr>
            <a:picLocks noChangeAspect="1" noChangeArrowheads="1"/>
          </p:cNvPicPr>
          <p:nvPr/>
        </p:nvPicPr>
        <p:blipFill>
          <a:blip r:embed="rId3"/>
          <a:srcRect l="33598" t="1860" r="34474" b="80191"/>
          <a:stretch>
            <a:fillRect/>
          </a:stretch>
        </p:blipFill>
        <p:spPr bwMode="auto">
          <a:xfrm>
            <a:off x="5568981" y="5266096"/>
            <a:ext cx="3427950" cy="1400804"/>
          </a:xfrm>
          <a:prstGeom prst="rect">
            <a:avLst/>
          </a:prstGeom>
          <a:noFill/>
        </p:spPr>
      </p:pic>
      <p:pic>
        <p:nvPicPr>
          <p:cNvPr id="6" name="Picture 2" descr="duben 68 SVO a"/>
          <p:cNvPicPr>
            <a:picLocks noChangeAspect="1" noChangeArrowheads="1"/>
          </p:cNvPicPr>
          <p:nvPr/>
        </p:nvPicPr>
        <p:blipFill>
          <a:blip r:embed="rId4"/>
          <a:srcRect l="2904" t="5206" r="9604" b="36095"/>
          <a:stretch>
            <a:fillRect/>
          </a:stretch>
        </p:blipFill>
        <p:spPr bwMode="auto">
          <a:xfrm>
            <a:off x="5936560" y="2053087"/>
            <a:ext cx="2493484" cy="1233578"/>
          </a:xfrm>
          <a:prstGeom prst="rect">
            <a:avLst/>
          </a:prstGeom>
          <a:noFill/>
        </p:spPr>
      </p:pic>
      <p:pic>
        <p:nvPicPr>
          <p:cNvPr id="7" name="Picture 3" descr="duben 68 SVO b"/>
          <p:cNvPicPr>
            <a:picLocks noChangeAspect="1" noChangeArrowheads="1"/>
          </p:cNvPicPr>
          <p:nvPr/>
        </p:nvPicPr>
        <p:blipFill>
          <a:blip r:embed="rId5"/>
          <a:srcRect l="6213" r="6229" b="4448"/>
          <a:stretch>
            <a:fillRect/>
          </a:stretch>
        </p:blipFill>
        <p:spPr bwMode="auto">
          <a:xfrm>
            <a:off x="5936560" y="3286665"/>
            <a:ext cx="2493484" cy="2006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9852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Schůzka v Drážďanech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30357" y="1898323"/>
            <a:ext cx="8620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23. března 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schůzka vedoucích představitelů evropských socialistických zemí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 situaci v Československu, soudruzi z bratrských stran vyjádřili velké </a:t>
            </a:r>
            <a:r>
              <a:rPr lang="cs-CZ" sz="2200" dirty="0">
                <a:solidFill>
                  <a:srgbClr val="66CCFF"/>
                </a:solidFill>
              </a:rPr>
              <a:t>znepokojení </a:t>
            </a:r>
            <a:r>
              <a:rPr lang="cs-CZ" sz="2200" dirty="0">
                <a:solidFill>
                  <a:srgbClr val="FFFFFF"/>
                </a:solidFill>
              </a:rPr>
              <a:t>a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varovali československé soudruhy: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neudělají-li celé té věci přítrž, </a:t>
            </a:r>
            <a:r>
              <a:rPr lang="cs-CZ" sz="2200" dirty="0">
                <a:solidFill>
                  <a:srgbClr val="66CCFF"/>
                </a:solidFill>
              </a:rPr>
              <a:t>může to špatně skončit</a:t>
            </a:r>
          </a:p>
        </p:txBody>
      </p:sp>
      <p:sp>
        <p:nvSpPr>
          <p:cNvPr id="9" name="Obdélník 8"/>
          <p:cNvSpPr/>
          <p:nvPr/>
        </p:nvSpPr>
        <p:spPr>
          <a:xfrm>
            <a:off x="3711766" y="4057224"/>
            <a:ext cx="493764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takovéto schůzky a jednání byly nyní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ostře sledovány československou veřejností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lidé doslova viseli očima na televizi,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ráno byly všechny noviny vyprodané…</a:t>
            </a:r>
          </a:p>
        </p:txBody>
      </p:sp>
      <p:pic>
        <p:nvPicPr>
          <p:cNvPr id="10" name="Picture 2" descr="25"/>
          <p:cNvPicPr>
            <a:picLocks noChangeAspect="1" noChangeArrowheads="1"/>
          </p:cNvPicPr>
          <p:nvPr/>
        </p:nvPicPr>
        <p:blipFill>
          <a:blip r:embed="rId2"/>
          <a:srcRect l="1468" t="3700" r="49435" b="37062"/>
          <a:stretch>
            <a:fillRect/>
          </a:stretch>
        </p:blipFill>
        <p:spPr bwMode="auto">
          <a:xfrm>
            <a:off x="330357" y="3833412"/>
            <a:ext cx="3223726" cy="28277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097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Akční program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162" y="2089141"/>
            <a:ext cx="50461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obrodný proces v Československu pokračoval i přes hrozby SSSR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jeho spojenců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5. dubna </a:t>
            </a:r>
            <a:r>
              <a:rPr lang="cs-CZ" sz="2200" dirty="0">
                <a:solidFill>
                  <a:srgbClr val="FFFFFF"/>
                </a:solidFill>
              </a:rPr>
              <a:t>byl přijat tzv. </a:t>
            </a:r>
            <a:r>
              <a:rPr lang="cs-CZ" sz="2200" dirty="0">
                <a:solidFill>
                  <a:srgbClr val="66CCFF"/>
                </a:solidFill>
              </a:rPr>
              <a:t>akční program KSČ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cíle reformních komunistů: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demokratický socialismus</a:t>
            </a:r>
          </a:p>
          <a:p>
            <a:r>
              <a:rPr lang="cs-CZ" sz="2200" dirty="0">
                <a:solidFill>
                  <a:srgbClr val="FFFFFF"/>
                </a:solidFill>
              </a:rPr>
              <a:t>socialismus s lidskou tváří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československá cesta k socialismu</a:t>
            </a:r>
          </a:p>
        </p:txBody>
      </p:sp>
      <p:pic>
        <p:nvPicPr>
          <p:cNvPr id="9" name="Picture 5" descr="červen 68 MS"/>
          <p:cNvPicPr>
            <a:picLocks noChangeAspect="1" noChangeArrowheads="1"/>
          </p:cNvPicPr>
          <p:nvPr/>
        </p:nvPicPr>
        <p:blipFill>
          <a:blip r:embed="rId2"/>
          <a:srcRect l="11377" t="23351" r="42628" b="10013"/>
          <a:stretch>
            <a:fillRect/>
          </a:stretch>
        </p:blipFill>
        <p:spPr bwMode="auto">
          <a:xfrm>
            <a:off x="5184831" y="1456463"/>
            <a:ext cx="3769334" cy="4898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702916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Oscar pro Ostře sledované vlaky</a:t>
            </a:r>
          </a:p>
        </p:txBody>
      </p:sp>
      <p:sp>
        <p:nvSpPr>
          <p:cNvPr id="3" name="Rectangle 7"/>
          <p:cNvSpPr/>
          <p:nvPr/>
        </p:nvSpPr>
        <p:spPr>
          <a:xfrm>
            <a:off x="3875705" y="2089141"/>
            <a:ext cx="514962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československý film uspěl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světovém filmovém poli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10. dubna 1968 získaly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Ostře sledované vlaky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režiséra Jiřího </a:t>
            </a:r>
            <a:r>
              <a:rPr lang="cs-CZ" sz="2200" dirty="0" err="1">
                <a:solidFill>
                  <a:srgbClr val="FFFFFF"/>
                </a:solidFill>
              </a:rPr>
              <a:t>Menzela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cenu americké filmové akademie Oscara</a:t>
            </a:r>
          </a:p>
        </p:txBody>
      </p:sp>
      <p:pic>
        <p:nvPicPr>
          <p:cNvPr id="93186" name="Picture 2" descr="http://www.totalfilm.cz/wp-content/uploads/Ji%C5%99%C3%AD-Menzel-p%C5%99eb%C3%ADr%C3%A1-Oscara-445x5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764" y="2192652"/>
            <a:ext cx="3372854" cy="4320285"/>
          </a:xfrm>
          <a:prstGeom prst="rect">
            <a:avLst/>
          </a:prstGeom>
          <a:noFill/>
        </p:spPr>
      </p:pic>
      <p:pic>
        <p:nvPicPr>
          <p:cNvPr id="93188" name="Picture 4" descr="http://fsi.imeg.cz/34724.jpg"/>
          <p:cNvPicPr>
            <a:picLocks noChangeAspect="1" noChangeArrowheads="1"/>
          </p:cNvPicPr>
          <p:nvPr/>
        </p:nvPicPr>
        <p:blipFill>
          <a:blip r:embed="rId3"/>
          <a:srcRect b="19774"/>
          <a:stretch>
            <a:fillRect/>
          </a:stretch>
        </p:blipFill>
        <p:spPr bwMode="auto">
          <a:xfrm>
            <a:off x="3996469" y="4915115"/>
            <a:ext cx="3556526" cy="1597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388240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Personální změny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nová vláda </a:t>
            </a:r>
            <a:r>
              <a:rPr lang="cs-CZ" sz="2200" dirty="0">
                <a:solidFill>
                  <a:srgbClr val="FFFFFF"/>
                </a:solidFill>
              </a:rPr>
              <a:t>– místo Jozefa Lenárta se stal premiérem Oldřich Černík</a:t>
            </a:r>
          </a:p>
        </p:txBody>
      </p:sp>
      <p:pic>
        <p:nvPicPr>
          <p:cNvPr id="9" name="Picture 2" descr="7"/>
          <p:cNvPicPr>
            <a:picLocks noChangeAspect="1" noChangeArrowheads="1"/>
          </p:cNvPicPr>
          <p:nvPr/>
        </p:nvPicPr>
        <p:blipFill>
          <a:blip r:embed="rId2"/>
          <a:srcRect l="4100" t="14047" r="57774" b="39319"/>
          <a:stretch>
            <a:fillRect/>
          </a:stretch>
        </p:blipFill>
        <p:spPr bwMode="auto">
          <a:xfrm>
            <a:off x="198755" y="3044322"/>
            <a:ext cx="3434569" cy="3054553"/>
          </a:xfrm>
          <a:prstGeom prst="rect">
            <a:avLst/>
          </a:prstGeom>
          <a:noFill/>
        </p:spPr>
      </p:pic>
      <p:pic>
        <p:nvPicPr>
          <p:cNvPr id="10" name="Picture 2" descr="duben 68 SVO i"/>
          <p:cNvPicPr>
            <a:picLocks noChangeAspect="1" noChangeArrowheads="1"/>
          </p:cNvPicPr>
          <p:nvPr/>
        </p:nvPicPr>
        <p:blipFill>
          <a:blip r:embed="rId3"/>
          <a:srcRect l="7401" r="4497" b="57521"/>
          <a:stretch>
            <a:fillRect/>
          </a:stretch>
        </p:blipFill>
        <p:spPr bwMode="auto">
          <a:xfrm>
            <a:off x="3769746" y="3044322"/>
            <a:ext cx="5191016" cy="34427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710380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Cvičení vojsk Varšavské smlouvy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369175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10. května </a:t>
            </a:r>
            <a:r>
              <a:rPr lang="cs-CZ" sz="2200" dirty="0">
                <a:solidFill>
                  <a:srgbClr val="FFFFFF"/>
                </a:solidFill>
              </a:rPr>
              <a:t>začalo v jižním Polsku u hranic řádné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předem (údajně) plánované cvičení vojsk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Varšavské smlouvy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20. – 30. června</a:t>
            </a:r>
            <a:r>
              <a:rPr lang="cs-CZ" sz="2200" dirty="0">
                <a:solidFill>
                  <a:srgbClr val="FFFFFF"/>
                </a:solidFill>
              </a:rPr>
              <a:t>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spojenecké velitelsko štábní cvičení armád Varšavské smlouvy na československém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polském území </a:t>
            </a:r>
          </a:p>
        </p:txBody>
      </p:sp>
      <p:sp>
        <p:nvSpPr>
          <p:cNvPr id="9" name="Obdélník 8"/>
          <p:cNvSpPr/>
          <p:nvPr/>
        </p:nvSpPr>
        <p:spPr>
          <a:xfrm>
            <a:off x="189957" y="6006046"/>
            <a:ext cx="87468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Generál </a:t>
            </a:r>
            <a:r>
              <a:rPr lang="cs-CZ" sz="2200" dirty="0" err="1">
                <a:solidFill>
                  <a:srgbClr val="FFFFFF"/>
                </a:solidFill>
              </a:rPr>
              <a:t>Jepišev</a:t>
            </a:r>
            <a:r>
              <a:rPr lang="cs-CZ" sz="2200" dirty="0">
                <a:solidFill>
                  <a:srgbClr val="FFFFFF"/>
                </a:solidFill>
              </a:rPr>
              <a:t>: </a:t>
            </a:r>
            <a:r>
              <a:rPr lang="cs-CZ" sz="2200" i="1" dirty="0">
                <a:solidFill>
                  <a:srgbClr val="66CCFF"/>
                </a:solidFill>
              </a:rPr>
              <a:t>Sovětský svaz je připraven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 ochoten přijít věrným komunistům v Československu na pomoc…</a:t>
            </a:r>
          </a:p>
        </p:txBody>
      </p:sp>
      <p:pic>
        <p:nvPicPr>
          <p:cNvPr id="2050" name="Picture 2" descr="C:\Users\Pant\Pictures\odcho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3049" y="4756198"/>
            <a:ext cx="3165894" cy="1556996"/>
          </a:xfrm>
          <a:prstGeom prst="rect">
            <a:avLst/>
          </a:prstGeom>
          <a:noFill/>
        </p:spPr>
      </p:pic>
      <p:pic>
        <p:nvPicPr>
          <p:cNvPr id="10" name="Picture 5" descr="červenec 68 SVO"/>
          <p:cNvPicPr>
            <a:picLocks noChangeAspect="1" noChangeArrowheads="1"/>
          </p:cNvPicPr>
          <p:nvPr/>
        </p:nvPicPr>
        <p:blipFill>
          <a:blip r:embed="rId3">
            <a:lum bright="-10000" contrast="10000"/>
          </a:blip>
          <a:srcRect l="6402" t="13471" r="11120" b="26475"/>
          <a:stretch>
            <a:fillRect/>
          </a:stretch>
        </p:blipFill>
        <p:spPr bwMode="auto">
          <a:xfrm>
            <a:off x="4028536" y="1927976"/>
            <a:ext cx="4770407" cy="2618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Pant\Documents\PJOTR\6. HISTORICKÉ PRAMENY A MAPY\7) Komunistické Československo 1948-67\Gottwaldova smrt 1953\DSCF0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551" y="1207127"/>
            <a:ext cx="4095930" cy="5459908"/>
          </a:xfrm>
          <a:prstGeom prst="rect">
            <a:avLst/>
          </a:prstGeom>
          <a:noFill/>
        </p:spPr>
      </p:pic>
      <p:sp>
        <p:nvSpPr>
          <p:cNvPr id="5" name="Rectangle 7"/>
          <p:cNvSpPr/>
          <p:nvPr/>
        </p:nvSpPr>
        <p:spPr>
          <a:xfrm>
            <a:off x="4762131" y="1492370"/>
            <a:ext cx="426972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v Československu nastupuje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po </a:t>
            </a:r>
            <a:r>
              <a:rPr lang="cs-CZ" sz="2200" i="1" dirty="0">
                <a:solidFill>
                  <a:srgbClr val="FFFFFF"/>
                </a:solidFill>
              </a:rPr>
              <a:t>„prvním dělnickém prezidentovi“  </a:t>
            </a:r>
            <a:r>
              <a:rPr lang="cs-CZ" sz="2200" dirty="0">
                <a:solidFill>
                  <a:srgbClr val="66CCFF"/>
                </a:solidFill>
              </a:rPr>
              <a:t>Antonín Zápotocký</a:t>
            </a:r>
          </a:p>
          <a:p>
            <a:r>
              <a:rPr lang="cs-CZ" sz="2200" dirty="0">
                <a:solidFill>
                  <a:schemeClr val="bg1"/>
                </a:solidFill>
              </a:rPr>
              <a:t>předsedou vlády se stal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Viliam Široký</a:t>
            </a:r>
          </a:p>
        </p:txBody>
      </p:sp>
      <p:pic>
        <p:nvPicPr>
          <p:cNvPr id="52228" name="Picture 4" descr="http://www.rudazare.wu.cz/fotogalerie/zapotocky_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07168" y="3612576"/>
            <a:ext cx="3223703" cy="3054459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616688" y="818707"/>
            <a:ext cx="2356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Vánoční projev dětem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80128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30703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Politická novinka - kluby</a:t>
            </a:r>
          </a:p>
        </p:txBody>
      </p:sp>
      <p:sp>
        <p:nvSpPr>
          <p:cNvPr id="8" name="Rectangle 7"/>
          <p:cNvSpPr/>
          <p:nvPr/>
        </p:nvSpPr>
        <p:spPr>
          <a:xfrm>
            <a:off x="5820400" y="1687354"/>
            <a:ext cx="309653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KAN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Klub Angažovaných Nestraníků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platforma pro ty, kteří se chtěli angažovat politicky, ale nechtěli být členy komunistické strany či stávajících stran NF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i="1" dirty="0">
                <a:solidFill>
                  <a:srgbClr val="FFFFFF"/>
                </a:solidFill>
              </a:rPr>
              <a:t>Neúspěšná snaha obnovit sociální demokracii</a:t>
            </a:r>
          </a:p>
          <a:p>
            <a:endParaRPr lang="cs-CZ" sz="2200" i="1" dirty="0">
              <a:solidFill>
                <a:srgbClr val="66CCFF"/>
              </a:solidFill>
            </a:endParaRPr>
          </a:p>
        </p:txBody>
      </p:sp>
      <p:pic>
        <p:nvPicPr>
          <p:cNvPr id="1027" name="Picture 3" descr="C:\Users\Pant\Documents\PJOTR\6. HISTORICKÉ PRAMENY A MAPY\8) ČSSR 1968-9\K-231\005 - Pražské jaro a občanská společnost\Celo pruvodu Klubu angazovanych nestraniku 1[1]. maje 1968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t="29172" b="29326"/>
          <a:stretch>
            <a:fillRect/>
          </a:stretch>
        </p:blipFill>
        <p:spPr bwMode="auto">
          <a:xfrm>
            <a:off x="227064" y="2257708"/>
            <a:ext cx="5400697" cy="34270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190454"/>
            <a:ext cx="8620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K 231</a:t>
            </a:r>
          </a:p>
          <a:p>
            <a:r>
              <a:rPr lang="cs-CZ" sz="2200" dirty="0">
                <a:solidFill>
                  <a:srgbClr val="66CCFF"/>
                </a:solidFill>
              </a:rPr>
              <a:t>klub sdružoval bývalé politické vězně z 50. let</a:t>
            </a:r>
          </a:p>
          <a:p>
            <a:r>
              <a:rPr lang="cs-CZ" sz="2200" dirty="0">
                <a:solidFill>
                  <a:schemeClr val="bg1"/>
                </a:solidFill>
              </a:rPr>
              <a:t>název podle Zákona č. 231/1948, na jehož základě byli odsuzováni političtí vězni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kluby nenašly u reformních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komunistů pochopení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předpokládali stále zachování 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vedoucí role KSČ ve státě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 společnosti</a:t>
            </a:r>
          </a:p>
        </p:txBody>
      </p:sp>
      <p:pic>
        <p:nvPicPr>
          <p:cNvPr id="7" name="Picture 2" descr="k_231_20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345" y="2662354"/>
            <a:ext cx="2031878" cy="2242868"/>
          </a:xfrm>
          <a:prstGeom prst="rect">
            <a:avLst/>
          </a:prstGeom>
          <a:noFill/>
        </p:spPr>
      </p:pic>
      <p:pic>
        <p:nvPicPr>
          <p:cNvPr id="9" name="Picture 2" descr="1"/>
          <p:cNvPicPr>
            <a:picLocks noChangeAspect="1" noChangeArrowheads="1"/>
          </p:cNvPicPr>
          <p:nvPr/>
        </p:nvPicPr>
        <p:blipFill>
          <a:blip r:embed="rId3"/>
          <a:srcRect l="65726" t="31950" r="2602" b="29538"/>
          <a:stretch>
            <a:fillRect/>
          </a:stretch>
        </p:blipFill>
        <p:spPr bwMode="auto">
          <a:xfrm>
            <a:off x="3937905" y="2544792"/>
            <a:ext cx="4697137" cy="41532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9193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Manifest Dva tisíce slov</a:t>
            </a:r>
          </a:p>
        </p:txBody>
      </p:sp>
      <p:sp>
        <p:nvSpPr>
          <p:cNvPr id="8" name="Rectangle 7"/>
          <p:cNvSpPr/>
          <p:nvPr/>
        </p:nvSpPr>
        <p:spPr>
          <a:xfrm>
            <a:off x="4898321" y="1646102"/>
            <a:ext cx="403681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27. června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autorem byl </a:t>
            </a:r>
            <a:r>
              <a:rPr lang="cs-CZ" sz="2200" dirty="0">
                <a:solidFill>
                  <a:srgbClr val="66CCFF"/>
                </a:solidFill>
              </a:rPr>
              <a:t>Ludvík Vaculík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roku 1967 perzekuovaný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po vystoupení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Sjezdu spisovatelů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publikování manifestu ještě více radikalizuje veřejné mínění, petici podepsalo více jak 160 tisíc lidí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nad Manifestem 2000 slov byli bezradní i sami komunisté,</a:t>
            </a:r>
          </a:p>
          <a:p>
            <a:r>
              <a:rPr lang="cs-CZ" sz="2200" dirty="0">
                <a:solidFill>
                  <a:srgbClr val="FFFFFF"/>
                </a:solidFill>
              </a:rPr>
              <a:t>bylo to na ně příliš nekompromisní text</a:t>
            </a:r>
          </a:p>
        </p:txBody>
      </p:sp>
      <p:pic>
        <p:nvPicPr>
          <p:cNvPr id="14338" name="Picture 2" descr="http://www.neaktuality.cz/wp-content/uploads/dvatisicesl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287" y="2089141"/>
            <a:ext cx="4499179" cy="43720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061" y="480022"/>
            <a:ext cx="873447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Komunistická strana, která měla po válce velikou důvěru lidí,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postupně ji vyměňovala za úřady, až je dostala všechny a nic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jiného už neměla. Musíme to tak říci, a vědí to i ti komunisté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mezi námi, jejichž zklamání nad výsledky je tak velké, jako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zklamání ostatních. Jiná linie vedení změnila stranu z politické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strany a ideového svazku v mocenskou organizaci, jež nabyla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velké přitažlivosti pro vládychtivé sobce, vypočítavé zbabělce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 lidi se špatným svědomím…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Žádejme odchod lidí, kteří zneužili své moci, poškodili veřejný majetek, jednali nečestně nebo krutě. Je třeba vynalézat způsoby jak je přimět k odchodu, např. veřejná kritika, rezoluce, demonstrace, demonstrační pracovní brigády, sbírky na dary pro ně do důchodu, stávka, bojkot jejich dveří… Ustavujme výbory na obranu svobody slova… Naší snahou není způsobit bezvládí a stav všeobecné nejistoty. Vyhýbejme se sousedským hádkám… Prozrazujme </a:t>
            </a:r>
            <a:r>
              <a:rPr lang="cs-CZ" sz="2200" i="1" dirty="0" err="1">
                <a:solidFill>
                  <a:srgbClr val="66CCFF"/>
                </a:solidFill>
              </a:rPr>
              <a:t>fízly</a:t>
            </a:r>
            <a:r>
              <a:rPr lang="cs-CZ" sz="2200" i="1" dirty="0">
                <a:solidFill>
                  <a:srgbClr val="66CCFF"/>
                </a:solidFill>
              </a:rPr>
              <a:t>… </a:t>
            </a:r>
          </a:p>
          <a:p>
            <a:r>
              <a:rPr lang="cs-CZ" sz="2200" dirty="0">
                <a:solidFill>
                  <a:schemeClr val="bg1"/>
                </a:solidFill>
              </a:rPr>
              <a:t> 										z textu manifestu Dva tisíce slov</a:t>
            </a:r>
          </a:p>
          <a:p>
            <a:endParaRPr lang="cs-CZ" sz="2200" i="1" dirty="0">
              <a:solidFill>
                <a:srgbClr val="66CCFF"/>
              </a:solidFill>
            </a:endParaRPr>
          </a:p>
        </p:txBody>
      </p:sp>
      <p:pic>
        <p:nvPicPr>
          <p:cNvPr id="7" name="Picture 2" descr="222"/>
          <p:cNvPicPr>
            <a:picLocks noChangeAspect="1" noChangeArrowheads="1"/>
          </p:cNvPicPr>
          <p:nvPr/>
        </p:nvPicPr>
        <p:blipFill>
          <a:blip r:embed="rId2"/>
          <a:srcRect l="3764" t="3699" r="32694" b="34826"/>
          <a:stretch>
            <a:fillRect/>
          </a:stretch>
        </p:blipFill>
        <p:spPr bwMode="auto">
          <a:xfrm>
            <a:off x="7621341" y="480022"/>
            <a:ext cx="1522659" cy="20358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7797" y="568148"/>
            <a:ext cx="585609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Jsme s vámi, buďte s námi</a:t>
            </a:r>
          </a:p>
        </p:txBody>
      </p:sp>
      <p:sp>
        <p:nvSpPr>
          <p:cNvPr id="8" name="Rectangle 7"/>
          <p:cNvSpPr/>
          <p:nvPr/>
        </p:nvSpPr>
        <p:spPr>
          <a:xfrm>
            <a:off x="267797" y="1249439"/>
            <a:ext cx="862077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konec června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slavné </a:t>
            </a:r>
            <a:r>
              <a:rPr lang="cs-CZ" sz="2200" dirty="0">
                <a:solidFill>
                  <a:srgbClr val="66CCFF"/>
                </a:solidFill>
              </a:rPr>
              <a:t>prohlášení </a:t>
            </a:r>
            <a:r>
              <a:rPr lang="cs-CZ" sz="2200" i="1" dirty="0">
                <a:solidFill>
                  <a:srgbClr val="66CCFF"/>
                </a:solidFill>
              </a:rPr>
              <a:t>„Jsme s vámi, buďte s námi“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na ulicích podepisovaly miliony lidí</a:t>
            </a:r>
          </a:p>
          <a:p>
            <a:r>
              <a:rPr lang="cs-CZ" sz="2200" dirty="0">
                <a:solidFill>
                  <a:srgbClr val="66CCFF"/>
                </a:solidFill>
              </a:rPr>
              <a:t>výraz podpory politikům reprezentujícím myšlenky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Pražského jara </a:t>
            </a:r>
            <a:r>
              <a:rPr lang="cs-CZ" sz="2200" dirty="0">
                <a:solidFill>
                  <a:srgbClr val="FFFFFF"/>
                </a:solidFill>
              </a:rPr>
              <a:t>při složitých jednáních a schůzkách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se sověty a „bratrskými“ stranami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3" descr="28"/>
          <p:cNvPicPr>
            <a:picLocks noChangeAspect="1" noChangeArrowheads="1"/>
          </p:cNvPicPr>
          <p:nvPr/>
        </p:nvPicPr>
        <p:blipFill>
          <a:blip r:embed="rId2"/>
          <a:srcRect l="39105" t="37102" r="4266" b="49019"/>
          <a:stretch>
            <a:fillRect/>
          </a:stretch>
        </p:blipFill>
        <p:spPr bwMode="auto">
          <a:xfrm>
            <a:off x="198755" y="5831269"/>
            <a:ext cx="4619325" cy="822856"/>
          </a:xfrm>
          <a:prstGeom prst="rect">
            <a:avLst/>
          </a:prstGeom>
          <a:noFill/>
        </p:spPr>
      </p:pic>
      <p:pic>
        <p:nvPicPr>
          <p:cNvPr id="10" name="Picture 2" descr="22"/>
          <p:cNvPicPr>
            <a:picLocks noChangeAspect="1" noChangeArrowheads="1"/>
          </p:cNvPicPr>
          <p:nvPr/>
        </p:nvPicPr>
        <p:blipFill>
          <a:blip r:embed="rId3"/>
          <a:srcRect l="16187" t="39377" r="54146" b="46025"/>
          <a:stretch>
            <a:fillRect/>
          </a:stretch>
        </p:blipFill>
        <p:spPr bwMode="auto">
          <a:xfrm>
            <a:off x="198755" y="4245381"/>
            <a:ext cx="3871900" cy="1385251"/>
          </a:xfrm>
          <a:prstGeom prst="rect">
            <a:avLst/>
          </a:prstGeom>
          <a:noFill/>
        </p:spPr>
      </p:pic>
      <p:pic>
        <p:nvPicPr>
          <p:cNvPr id="11" name="Picture 2" descr="duben 68 SVO h"/>
          <p:cNvPicPr>
            <a:picLocks noChangeAspect="1" noChangeArrowheads="1"/>
          </p:cNvPicPr>
          <p:nvPr/>
        </p:nvPicPr>
        <p:blipFill>
          <a:blip r:embed="rId4"/>
          <a:srcRect l="8569" t="5684" r="71585" b="86093"/>
          <a:stretch>
            <a:fillRect/>
          </a:stretch>
        </p:blipFill>
        <p:spPr bwMode="auto">
          <a:xfrm>
            <a:off x="5130943" y="5097320"/>
            <a:ext cx="3757633" cy="1152883"/>
          </a:xfrm>
          <a:prstGeom prst="rect">
            <a:avLst/>
          </a:prstGeom>
          <a:noFill/>
        </p:spPr>
      </p:pic>
      <p:pic>
        <p:nvPicPr>
          <p:cNvPr id="12" name="Picture 2" descr="2"/>
          <p:cNvPicPr>
            <a:picLocks noChangeAspect="1" noChangeArrowheads="1"/>
          </p:cNvPicPr>
          <p:nvPr/>
        </p:nvPicPr>
        <p:blipFill>
          <a:blip r:embed="rId5"/>
          <a:srcRect l="2690" t="40085" r="40681" b="43234"/>
          <a:stretch>
            <a:fillRect/>
          </a:stretch>
        </p:blipFill>
        <p:spPr bwMode="auto">
          <a:xfrm>
            <a:off x="4399472" y="3942629"/>
            <a:ext cx="4472668" cy="998241"/>
          </a:xfrm>
          <a:prstGeom prst="rect">
            <a:avLst/>
          </a:prstGeom>
          <a:noFill/>
        </p:spPr>
      </p:pic>
      <p:pic>
        <p:nvPicPr>
          <p:cNvPr id="13" name="Picture 5" descr="29"/>
          <p:cNvPicPr>
            <a:picLocks noChangeAspect="1" noChangeArrowheads="1"/>
          </p:cNvPicPr>
          <p:nvPr/>
        </p:nvPicPr>
        <p:blipFill>
          <a:blip r:embed="rId6"/>
          <a:srcRect t="5580" r="67335" b="32588"/>
          <a:stretch>
            <a:fillRect/>
          </a:stretch>
        </p:blipFill>
        <p:spPr bwMode="auto">
          <a:xfrm>
            <a:off x="7061516" y="1249439"/>
            <a:ext cx="1792522" cy="24671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4240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Schůzky, které nikam nevedly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190" y="1916685"/>
            <a:ext cx="862077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maraton schůzek a setkání, během kterých bylo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československé vedení pravidelně kritizováno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zahraniční soudruzi v čele se sovětskými vždy vyjádřili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obavu, českoslovenští soudruzi je jakoby uklidnili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rozešli se až do příště... 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 t="10635" b="31261"/>
          <a:stretch>
            <a:fillRect/>
          </a:stretch>
        </p:blipFill>
        <p:spPr bwMode="auto">
          <a:xfrm>
            <a:off x="352365" y="3982564"/>
            <a:ext cx="7786625" cy="2640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červenec 68 MS b"/>
          <p:cNvPicPr>
            <a:picLocks noChangeAspect="1" noChangeArrowheads="1"/>
          </p:cNvPicPr>
          <p:nvPr/>
        </p:nvPicPr>
        <p:blipFill>
          <a:blip r:embed="rId3"/>
          <a:srcRect l="61955" t="9198" r="5341" b="39799"/>
          <a:stretch>
            <a:fillRect/>
          </a:stretch>
        </p:blipFill>
        <p:spPr bwMode="auto">
          <a:xfrm>
            <a:off x="6983411" y="1258065"/>
            <a:ext cx="2160589" cy="25299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37528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Čierná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nad Tisou</a:t>
            </a:r>
          </a:p>
          <a:p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13162" y="2070342"/>
            <a:ext cx="508856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29. 7. – 1. 8. 1968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sovětské požadavky: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okamžité obnovení vedoucí role komunistické strany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kádrové změny v ÚV KSČ i v armádě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zákaz všech politických organizací </a:t>
            </a:r>
            <a:r>
              <a:rPr lang="cs-CZ" sz="2200" i="1" dirty="0">
                <a:solidFill>
                  <a:schemeClr val="bg1"/>
                </a:solidFill>
              </a:rPr>
              <a:t>„vystupujících proti socialismu“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kern="0" dirty="0">
                <a:solidFill>
                  <a:schemeClr val="bg1"/>
                </a:solidFill>
              </a:rPr>
              <a:t>v závěru jednání souhlasila čsl. delegace </a:t>
            </a:r>
            <a:br>
              <a:rPr lang="cs-CZ" sz="2200" kern="0" dirty="0">
                <a:solidFill>
                  <a:schemeClr val="bg1"/>
                </a:solidFill>
              </a:rPr>
            </a:br>
            <a:r>
              <a:rPr lang="cs-CZ" sz="2200" kern="0" dirty="0">
                <a:solidFill>
                  <a:schemeClr val="bg1"/>
                </a:solidFill>
              </a:rPr>
              <a:t>s některými opatřeními, které požadovali sověti, a se schůzkou v Bratislavě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4" name="Picture 5" descr="srpen 68 SVO d"/>
          <p:cNvPicPr>
            <a:picLocks noChangeAspect="1" noChangeArrowheads="1"/>
          </p:cNvPicPr>
          <p:nvPr/>
        </p:nvPicPr>
        <p:blipFill>
          <a:blip r:embed="rId2"/>
          <a:srcRect l="6229" r="3275" b="3639"/>
          <a:stretch>
            <a:fillRect/>
          </a:stretch>
        </p:blipFill>
        <p:spPr bwMode="auto">
          <a:xfrm>
            <a:off x="4606658" y="1188136"/>
            <a:ext cx="4537342" cy="3599530"/>
          </a:xfrm>
          <a:prstGeom prst="rect">
            <a:avLst/>
          </a:prstGeom>
          <a:noFill/>
        </p:spPr>
      </p:pic>
      <p:pic>
        <p:nvPicPr>
          <p:cNvPr id="5" name="Picture 4" descr="srpen 68 MSj"/>
          <p:cNvPicPr>
            <a:picLocks noChangeAspect="1" noChangeArrowheads="1"/>
          </p:cNvPicPr>
          <p:nvPr/>
        </p:nvPicPr>
        <p:blipFill>
          <a:blip r:embed="rId3"/>
          <a:srcRect l="8304" t="38022" r="40468" b="14697"/>
          <a:stretch>
            <a:fillRect/>
          </a:stretch>
        </p:blipFill>
        <p:spPr bwMode="auto">
          <a:xfrm>
            <a:off x="6314536" y="4918906"/>
            <a:ext cx="2650077" cy="1826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/>
          <p:nvPr/>
        </p:nvSpPr>
        <p:spPr>
          <a:xfrm>
            <a:off x="113162" y="1344325"/>
            <a:ext cx="76511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Bratislavská schůzka 3. srpna 1968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735" y="2113472"/>
            <a:ext cx="4621498" cy="388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162" y="4926805"/>
            <a:ext cx="3190302" cy="84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5173955" y="2070342"/>
            <a:ext cx="378026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kern="0" dirty="0">
                <a:solidFill>
                  <a:srgbClr val="66CCFF"/>
                </a:solidFill>
                <a:ea typeface="+mj-ea"/>
                <a:cs typeface="+mj-cs"/>
              </a:rPr>
              <a:t>československá strana slíbila:</a:t>
            </a:r>
          </a:p>
          <a:p>
            <a:endParaRPr lang="cs-CZ" sz="2200" kern="0" dirty="0">
              <a:solidFill>
                <a:srgbClr val="66CCFF"/>
              </a:solidFill>
              <a:ea typeface="+mj-ea"/>
              <a:cs typeface="+mj-cs"/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převzetí kontroly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nad sdělovacími prostředky </a:t>
            </a:r>
          </a:p>
          <a:p>
            <a:r>
              <a:rPr lang="cs-CZ" sz="2200" dirty="0">
                <a:solidFill>
                  <a:schemeClr val="bg1"/>
                </a:solidFill>
              </a:rPr>
              <a:t>(znovuobnovení cenzury)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zákaz všech politických organizací působících mimo NF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odstranění Františka </a:t>
            </a:r>
            <a:r>
              <a:rPr lang="cs-CZ" sz="2200" dirty="0" err="1">
                <a:solidFill>
                  <a:schemeClr val="bg1"/>
                </a:solidFill>
              </a:rPr>
              <a:t>Kriegla</a:t>
            </a:r>
            <a:r>
              <a:rPr lang="cs-CZ" sz="2200" dirty="0">
                <a:solidFill>
                  <a:schemeClr val="bg1"/>
                </a:solidFill>
              </a:rPr>
              <a:t>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z předsednictva ÚV KSČ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kádrové změny ve vedení </a:t>
            </a:r>
            <a:r>
              <a:rPr lang="cs-CZ" sz="2200" dirty="0" err="1">
                <a:solidFill>
                  <a:schemeClr val="bg1"/>
                </a:solidFill>
              </a:rPr>
              <a:t>StB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7911" y="5775965"/>
            <a:ext cx="3165842" cy="894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26003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Zvací dopis</a:t>
            </a:r>
          </a:p>
        </p:txBody>
      </p:sp>
      <p:sp>
        <p:nvSpPr>
          <p:cNvPr id="8" name="Rectangle 7"/>
          <p:cNvSpPr/>
          <p:nvPr/>
        </p:nvSpPr>
        <p:spPr>
          <a:xfrm>
            <a:off x="193940" y="1771846"/>
            <a:ext cx="88331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dopis představitelů konzervativní skupiny uvnitř KSČ sovětským soudruhům, předán během schůzky v Bratislavě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pisatelé nesouhlasili s „obrodným procesem“, žádali návrat starého „pořádku“ a sovětskou pomoc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posloužil jako záminky již dávno naplánované invaze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dopis podepsali: </a:t>
            </a:r>
            <a:r>
              <a:rPr lang="cs-CZ" sz="2200" dirty="0">
                <a:solidFill>
                  <a:srgbClr val="66CCFF"/>
                </a:solidFill>
              </a:rPr>
              <a:t>Alois Indra, Drahomír </a:t>
            </a:r>
            <a:r>
              <a:rPr lang="cs-CZ" sz="2200" dirty="0" err="1">
                <a:solidFill>
                  <a:srgbClr val="66CCFF"/>
                </a:solidFill>
              </a:rPr>
              <a:t>Kolder</a:t>
            </a:r>
            <a:r>
              <a:rPr lang="cs-CZ" sz="2200" dirty="0">
                <a:solidFill>
                  <a:srgbClr val="66CCFF"/>
                </a:solidFill>
              </a:rPr>
              <a:t>, Oldřich Švestka,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Antonín Kapek a </a:t>
            </a:r>
            <a:r>
              <a:rPr lang="cs-CZ" sz="2200" b="1" u="sng" dirty="0" err="1">
                <a:solidFill>
                  <a:srgbClr val="66CCFF"/>
                </a:solidFill>
              </a:rPr>
              <a:t>Vasil</a:t>
            </a:r>
            <a:r>
              <a:rPr lang="cs-CZ" sz="2200" b="1" u="sng" dirty="0">
                <a:solidFill>
                  <a:srgbClr val="66CCFF"/>
                </a:solidFill>
              </a:rPr>
              <a:t> </a:t>
            </a:r>
            <a:r>
              <a:rPr lang="cs-CZ" sz="2200" b="1" u="sng" dirty="0" err="1">
                <a:solidFill>
                  <a:srgbClr val="66CCFF"/>
                </a:solidFill>
              </a:rPr>
              <a:t>Bi</a:t>
            </a:r>
            <a:r>
              <a:rPr lang="pl-PL" sz="2200" b="1" u="sng" dirty="0">
                <a:solidFill>
                  <a:srgbClr val="66CCFF"/>
                </a:solidFill>
              </a:rPr>
              <a:t>ľ</a:t>
            </a:r>
            <a:r>
              <a:rPr lang="cs-CZ" sz="2200" b="1" u="sng" dirty="0" err="1">
                <a:solidFill>
                  <a:srgbClr val="66CCFF"/>
                </a:solidFill>
              </a:rPr>
              <a:t>ak</a:t>
            </a:r>
            <a:endParaRPr lang="cs-CZ" sz="2200" b="1" u="sng" dirty="0">
              <a:solidFill>
                <a:srgbClr val="66CCFF"/>
              </a:solidFill>
            </a:endParaRPr>
          </a:p>
        </p:txBody>
      </p:sp>
      <p:pic>
        <p:nvPicPr>
          <p:cNvPr id="9" name="Zástupný symbol pro obsah 4" descr="srpen_68_zvaci_dopis_ksc.jpg"/>
          <p:cNvPicPr>
            <a:picLocks noChangeAspect="1"/>
          </p:cNvPicPr>
          <p:nvPr/>
        </p:nvPicPr>
        <p:blipFill>
          <a:blip r:embed="rId2"/>
          <a:srcRect t="66219" b="1277"/>
          <a:stretch>
            <a:fillRect/>
          </a:stretch>
        </p:blipFill>
        <p:spPr>
          <a:xfrm>
            <a:off x="327804" y="4572613"/>
            <a:ext cx="8178702" cy="19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6561" y="252428"/>
            <a:ext cx="862077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Vedení strany už není dále schopno úspěšně se hájit před útoky proti socialismu, není sto organizovat proti pravicovým silám ani ideologický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ani politický odpor. Sama existence socialismu v naší zemi je ohrožena. Politické prostředky a prostředky státní moci v naší zemi jsou nyní už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do značné míry ochromeny. Pravicové síly vytvořily příznivé podmínky pro kontrarevoluční převrat. V této těžké situaci se obracíme na vás, sovětské komunisty, vedoucí představitele KSSS a SSSR s prosbou o poskytnutí účinné podpory a pomoci všemi prostředky, které máte k dispozici…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Uvědomujeme si, že pro KSSS a Sovětský svaz by tento poslední krok k ochraně socialismu v ČSSR nebyl snadný, proto budeme ze všech sil bojovat vlastními prostředky. V případě, že by však naše síly a prostředky byly vyčerpány nebo nepřinesly pozitivní výsledky, považujte toto naše prohlášení za naléhavou prosbu a žádost o vaší akci a všestrannou pomoc. Vzhledem ke složitosti a nebezpečnosti vývoje situace v naší zemi vás žádáme o maximální utajení tohoto našeho prohlášení. Z tohoto důvodu píšeme osobně přímo vám v ruštině…</a:t>
            </a:r>
          </a:p>
        </p:txBody>
      </p:sp>
      <p:sp>
        <p:nvSpPr>
          <p:cNvPr id="7" name="Obdélník 6"/>
          <p:cNvSpPr/>
          <p:nvPr/>
        </p:nvSpPr>
        <p:spPr>
          <a:xfrm>
            <a:off x="6735079" y="6332227"/>
            <a:ext cx="21722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ze zvacího dopisu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:\Škola\Moderní dějiny\MD - Měnová reforma\zz Antonín Zápotocký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3423" y="1344325"/>
            <a:ext cx="2328651" cy="2389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13162" y="1344325"/>
            <a:ext cx="371851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Měnová reforma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" y="2047814"/>
            <a:ext cx="8728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1. června 1953 </a:t>
            </a:r>
            <a:r>
              <a:rPr lang="cs-CZ" sz="2200" dirty="0">
                <a:solidFill>
                  <a:srgbClr val="FFFFFF"/>
                </a:solidFill>
              </a:rPr>
              <a:t>byla provedena v ČSR měnová reforma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důsledek krize hospodářského systému režimu </a:t>
            </a:r>
            <a:br>
              <a:rPr lang="cs-CZ" sz="2200" dirty="0">
                <a:solidFill>
                  <a:srgbClr val="FFFFFF"/>
                </a:solidFill>
              </a:rPr>
            </a:b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částka 300 korun se měnila v poměru 5:1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další peníze a vklady v poměru 50:1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 praxi to znamenalo, že </a:t>
            </a:r>
            <a:r>
              <a:rPr lang="cs-CZ" sz="2200" dirty="0">
                <a:solidFill>
                  <a:srgbClr val="66CCFF"/>
                </a:solidFill>
              </a:rPr>
              <a:t>drtivá většina obyvatel přišla o úspory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12" name="Picture 8" descr="D:\Škola\Moderní dějiny\MD - Měnová reforma\zz peníze v b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3423" y="4219874"/>
            <a:ext cx="2360349" cy="2422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3" descr="D:\Škola\Moderní dějiny\MD - Měnová reforma\zz poreformní koru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4061" y="4306133"/>
            <a:ext cx="3893275" cy="2320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53368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87160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Arial Black"/>
                <a:cs typeface="Arial Black"/>
              </a:rPr>
              <a:t>Tito a Ceaușescu v ČSSR 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v Praze byli </a:t>
            </a:r>
            <a:r>
              <a:rPr lang="cs-CZ" sz="2200" dirty="0">
                <a:solidFill>
                  <a:srgbClr val="66CCFF"/>
                </a:solidFill>
              </a:rPr>
              <a:t>vřele uvítáni </a:t>
            </a:r>
            <a:r>
              <a:rPr lang="cs-CZ" sz="2200" dirty="0" err="1">
                <a:solidFill>
                  <a:srgbClr val="FFFFFF"/>
                </a:solidFill>
              </a:rPr>
              <a:t>jugoslávský</a:t>
            </a:r>
            <a:r>
              <a:rPr lang="cs-CZ" sz="2200" dirty="0">
                <a:solidFill>
                  <a:srgbClr val="FFFFFF"/>
                </a:solidFill>
              </a:rPr>
              <a:t> vůdce </a:t>
            </a:r>
            <a:r>
              <a:rPr lang="cs-CZ" sz="2200" dirty="0" err="1">
                <a:solidFill>
                  <a:srgbClr val="66CCFF"/>
                </a:solidFill>
              </a:rPr>
              <a:t>Josip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 err="1">
                <a:solidFill>
                  <a:srgbClr val="66CCFF"/>
                </a:solidFill>
              </a:rPr>
              <a:t>Broz</a:t>
            </a:r>
            <a:r>
              <a:rPr lang="cs-CZ" sz="2200" dirty="0">
                <a:solidFill>
                  <a:srgbClr val="66CCFF"/>
                </a:solidFill>
              </a:rPr>
              <a:t> Tito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šéf rumunských komunistů </a:t>
            </a:r>
            <a:r>
              <a:rPr lang="cs-CZ" sz="2200" dirty="0" err="1">
                <a:solidFill>
                  <a:srgbClr val="66CCFF"/>
                </a:solidFill>
              </a:rPr>
              <a:t>Nicolae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 err="1">
                <a:solidFill>
                  <a:srgbClr val="66CCFF"/>
                </a:solidFill>
              </a:rPr>
              <a:t>Ceaušescu</a:t>
            </a:r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byli teoreticky jedinými „spojenci“ v bezútěšné době a obtížné situaci</a:t>
            </a:r>
          </a:p>
        </p:txBody>
      </p:sp>
      <p:pic>
        <p:nvPicPr>
          <p:cNvPr id="9" name="Picture 9" descr="10"/>
          <p:cNvPicPr>
            <a:picLocks noChangeAspect="1" noChangeArrowheads="1"/>
          </p:cNvPicPr>
          <p:nvPr/>
        </p:nvPicPr>
        <p:blipFill>
          <a:blip r:embed="rId2"/>
          <a:srcRect l="668" t="4640" r="41350" b="17538"/>
          <a:stretch>
            <a:fillRect/>
          </a:stretch>
        </p:blipFill>
        <p:spPr bwMode="auto">
          <a:xfrm>
            <a:off x="333224" y="3429000"/>
            <a:ext cx="2794959" cy="2727572"/>
          </a:xfrm>
          <a:prstGeom prst="rect">
            <a:avLst/>
          </a:prstGeom>
          <a:noFill/>
        </p:spPr>
      </p:pic>
      <p:pic>
        <p:nvPicPr>
          <p:cNvPr id="10" name="Picture 6" descr="17"/>
          <p:cNvPicPr>
            <a:picLocks noChangeAspect="1" noChangeArrowheads="1"/>
          </p:cNvPicPr>
          <p:nvPr/>
        </p:nvPicPr>
        <p:blipFill>
          <a:blip r:embed="rId3"/>
          <a:srcRect l="2022" t="1860" r="20779" b="45360"/>
          <a:stretch>
            <a:fillRect/>
          </a:stretch>
        </p:blipFill>
        <p:spPr bwMode="auto">
          <a:xfrm>
            <a:off x="3295096" y="3404557"/>
            <a:ext cx="5524438" cy="27460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62069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Arial Black"/>
                <a:cs typeface="Arial Black"/>
              </a:rPr>
              <a:t>Odstartována operace Dunaj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66CCFF"/>
                </a:solidFill>
              </a:rPr>
              <a:t>v noci z 20. na 21. srpna 1968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vojenské </a:t>
            </a:r>
            <a:r>
              <a:rPr lang="cs-CZ" sz="2200" dirty="0">
                <a:solidFill>
                  <a:srgbClr val="66CCFF"/>
                </a:solidFill>
              </a:rPr>
              <a:t>obsazení Československa </a:t>
            </a:r>
            <a:r>
              <a:rPr lang="cs-CZ" sz="2200" dirty="0">
                <a:solidFill>
                  <a:srgbClr val="FFFFFF"/>
                </a:solidFill>
              </a:rPr>
              <a:t>vojsky pěti států Varšavské smlouvy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76" y="3059986"/>
            <a:ext cx="5188927" cy="341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5800603" y="3025482"/>
            <a:ext cx="318812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den patrně nejsilnějšího ztotožnění československé společnosti s jednáním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a postoji členů ÚV KSČ – „ikon“ Pražského jara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v dalších týdnech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a měsících postupné zklamání z jejich rozhodnutí a kroků…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910" y="1413355"/>
            <a:ext cx="5764760" cy="4193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Obdélník 9"/>
          <p:cNvSpPr/>
          <p:nvPr/>
        </p:nvSpPr>
        <p:spPr>
          <a:xfrm>
            <a:off x="216910" y="5819405"/>
            <a:ext cx="86523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prohlášení ÚV KSČ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vydáno v noci z 20. na 21. srpna 1968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361" y="1209512"/>
            <a:ext cx="2663809" cy="1904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 t="10649"/>
          <a:stretch>
            <a:fillRect/>
          </a:stretch>
        </p:blipFill>
        <p:spPr bwMode="auto">
          <a:xfrm>
            <a:off x="6148117" y="3191770"/>
            <a:ext cx="2663809" cy="158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lum bright="-10000" contrast="10000"/>
          </a:blip>
          <a:srcRect b="10472"/>
          <a:stretch>
            <a:fillRect/>
          </a:stretch>
        </p:blipFill>
        <p:spPr bwMode="auto">
          <a:xfrm>
            <a:off x="6162361" y="4873742"/>
            <a:ext cx="2649565" cy="17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ovéPole 1"/>
          <p:cNvSpPr txBox="1"/>
          <p:nvPr/>
        </p:nvSpPr>
        <p:spPr>
          <a:xfrm>
            <a:off x="414670" y="712381"/>
            <a:ext cx="559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hlinkClick r:id="rId6"/>
              </a:rPr>
              <a:t>Vysílání Československého rozhlasu 21. srpna 1968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0453" y="2066644"/>
            <a:ext cx="6204160" cy="451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6"/>
          <p:cNvSpPr/>
          <p:nvPr/>
        </p:nvSpPr>
        <p:spPr>
          <a:xfrm>
            <a:off x="113162" y="1344325"/>
            <a:ext cx="885145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000" dirty="0">
                <a:solidFill>
                  <a:schemeClr val="bg1"/>
                </a:solidFill>
                <a:latin typeface="Arial Black"/>
                <a:cs typeface="Arial Black"/>
              </a:rPr>
              <a:t>Okupace či „bratrská pomoc“?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552" y="3527406"/>
            <a:ext cx="4796648" cy="3141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765318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Protesty československé veřejnosti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085" y="2020047"/>
            <a:ext cx="3592139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8606" y="4658267"/>
            <a:ext cx="4596147" cy="19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6071" y="2020047"/>
            <a:ext cx="2570629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>
            <a:lum bright="-20000" contrast="20000"/>
          </a:blip>
          <a:srcRect l="5043" t="4448" r="5385" b="3988"/>
          <a:stretch>
            <a:fillRect/>
          </a:stretch>
        </p:blipFill>
        <p:spPr bwMode="auto">
          <a:xfrm>
            <a:off x="6764392" y="2020047"/>
            <a:ext cx="2146345" cy="244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/>
          <a:srcRect b="27680"/>
          <a:stretch>
            <a:fillRect/>
          </a:stretch>
        </p:blipFill>
        <p:spPr bwMode="auto">
          <a:xfrm>
            <a:off x="242977" y="4658267"/>
            <a:ext cx="3813093" cy="191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101" y="1524892"/>
            <a:ext cx="7179783" cy="489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t="2610" b="5733"/>
          <a:stretch>
            <a:fillRect/>
          </a:stretch>
        </p:blipFill>
        <p:spPr bwMode="auto">
          <a:xfrm>
            <a:off x="6245528" y="1259456"/>
            <a:ext cx="2686526" cy="179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95423" y="1701209"/>
            <a:ext cx="79956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Veřejnost proti invazi bouřlivě protestovala.</a:t>
            </a:r>
          </a:p>
          <a:p>
            <a:endParaRPr lang="cs-CZ" sz="2200" dirty="0"/>
          </a:p>
          <a:p>
            <a:r>
              <a:rPr lang="cs-CZ" sz="2200" dirty="0"/>
              <a:t>Na řadě míst republiky došlo ke střelbě, zraněním a obětech na životech – celkem 108 mrtvých</a:t>
            </a:r>
          </a:p>
          <a:p>
            <a:endParaRPr lang="cs-CZ" sz="2200" dirty="0"/>
          </a:p>
          <a:p>
            <a:r>
              <a:rPr lang="cs-CZ" sz="2200" dirty="0"/>
              <a:t>Řada lidí se nevrátila z dovolené v Jugoslávii  nebo záhy po invazi emigrovali – </a:t>
            </a:r>
            <a:r>
              <a:rPr lang="cs-CZ" sz="2200" b="1" dirty="0">
                <a:solidFill>
                  <a:srgbClr val="FF0000"/>
                </a:solidFill>
              </a:rPr>
              <a:t>mezi roky 1968 – 1969 se emigrace odhaduje na 80 tisíc lidí.</a:t>
            </a:r>
          </a:p>
          <a:p>
            <a:endParaRPr lang="cs-CZ" sz="2200" dirty="0"/>
          </a:p>
          <a:p>
            <a:r>
              <a:rPr lang="cs-CZ" sz="2200" dirty="0"/>
              <a:t>Na Západě působila invaze jako šok a vyvolal stovky demonstrací.</a:t>
            </a:r>
          </a:p>
          <a:p>
            <a:r>
              <a:rPr lang="cs-CZ" sz="2200" dirty="0"/>
              <a:t>Oficiální politické špičky (hlavně USA) však neměly zájem proti Sovětům zasáhnout.</a:t>
            </a:r>
          </a:p>
        </p:txBody>
      </p:sp>
    </p:spTree>
    <p:extLst>
      <p:ext uri="{BB962C8B-B14F-4D97-AF65-F5344CB8AC3E}">
        <p14:creationId xmlns:p14="http://schemas.microsoft.com/office/powerpoint/2010/main" val="31699011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6895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Moskevský protokol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lidé vkládali naděje do reformního procesu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po obsazení Československa tyto naděje postupně vyprchávaly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političtí představitelé nesplnili to, co od nich lidé očekávali…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moskevská jednání ve dnech 23. - 26. 8.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za ČSSR se jich účastnila oficiální delegace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k ní byli připojeni v Moskvě internovaní politici</a:t>
            </a:r>
          </a:p>
          <a:p>
            <a:r>
              <a:rPr lang="cs-CZ" sz="2200" dirty="0">
                <a:solidFill>
                  <a:srgbClr val="66CCFF"/>
                </a:solidFill>
              </a:rPr>
              <a:t>protokol odmítl podepsat jen </a:t>
            </a:r>
            <a:r>
              <a:rPr lang="cs-CZ" sz="2200" dirty="0">
                <a:solidFill>
                  <a:srgbClr val="FFFFFF"/>
                </a:solidFill>
              </a:rPr>
              <a:t>jediný – </a:t>
            </a:r>
            <a:r>
              <a:rPr lang="cs-CZ" sz="2200" dirty="0">
                <a:solidFill>
                  <a:srgbClr val="66CCFF"/>
                </a:solidFill>
              </a:rPr>
              <a:t>František </a:t>
            </a:r>
            <a:r>
              <a:rPr lang="cs-CZ" sz="2200" dirty="0" err="1">
                <a:solidFill>
                  <a:srgbClr val="66CCFF"/>
                </a:solidFill>
              </a:rPr>
              <a:t>Kriegel</a:t>
            </a:r>
            <a:endParaRPr lang="cs-CZ" sz="2200" dirty="0">
              <a:solidFill>
                <a:srgbClr val="66CCFF"/>
              </a:solidFill>
            </a:endParaRPr>
          </a:p>
          <a:p>
            <a:endParaRPr lang="cs-CZ" sz="2200" dirty="0">
              <a:solidFill>
                <a:srgbClr val="66CCFF"/>
              </a:solidFill>
            </a:endParaRPr>
          </a:p>
          <a:p>
            <a:pPr lvl="0"/>
            <a:r>
              <a:rPr lang="cs-CZ" sz="2200" dirty="0">
                <a:solidFill>
                  <a:schemeClr val="bg1"/>
                </a:solidFill>
              </a:rPr>
              <a:t>všichni ostatní českoslovenští představitelé souhlasili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s přítomností sovětských vojsk na našem území, znovuzavedením cenzury, personálními změnami, zahájením boje s „antisocialistickými silami atd.</a:t>
            </a:r>
          </a:p>
          <a:p>
            <a:pPr lvl="0"/>
            <a:r>
              <a:rPr lang="cs-CZ" sz="2200" dirty="0">
                <a:solidFill>
                  <a:schemeClr val="bg1"/>
                </a:solidFill>
              </a:rPr>
              <a:t>tím </a:t>
            </a:r>
            <a:r>
              <a:rPr lang="cs-CZ" sz="2200" dirty="0">
                <a:solidFill>
                  <a:srgbClr val="66CCFF"/>
                </a:solidFill>
              </a:rPr>
              <a:t>legalizovali okupaci, kterou před tím odsoudili…</a:t>
            </a:r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6146" name="Picture 2" descr="http://simonak.eu/images/obrazky_ostatni_strany/h_k/4_10.jpg"/>
          <p:cNvPicPr>
            <a:picLocks noChangeAspect="1" noChangeArrowheads="1"/>
          </p:cNvPicPr>
          <p:nvPr/>
        </p:nvPicPr>
        <p:blipFill>
          <a:blip r:embed="rId2"/>
          <a:srcRect l="6564" b="8119"/>
          <a:stretch>
            <a:fillRect/>
          </a:stretch>
        </p:blipFill>
        <p:spPr bwMode="auto">
          <a:xfrm>
            <a:off x="7204177" y="3122760"/>
            <a:ext cx="1615357" cy="2242868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1618" y="1344324"/>
            <a:ext cx="3307916" cy="88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1" y="1344325"/>
            <a:ext cx="847874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Smlouva o dočasném pobytu vojsk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951125"/>
            <a:ext cx="470104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podepsána v Praze </a:t>
            </a:r>
            <a:r>
              <a:rPr lang="cs-CZ" sz="2200" dirty="0">
                <a:solidFill>
                  <a:srgbClr val="66CCFF"/>
                </a:solidFill>
              </a:rPr>
              <a:t>16. října</a:t>
            </a:r>
            <a:endParaRPr lang="cs-CZ" sz="24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ratifikace smlouvy parlamentem: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it-IT" sz="2200" dirty="0">
                <a:solidFill>
                  <a:srgbClr val="FFFFFF"/>
                </a:solidFill>
              </a:rPr>
              <a:t>228 poslanců</a:t>
            </a:r>
            <a:r>
              <a:rPr lang="cs-CZ" sz="2200" dirty="0">
                <a:solidFill>
                  <a:srgbClr val="FFFFFF"/>
                </a:solidFill>
              </a:rPr>
              <a:t> </a:t>
            </a:r>
            <a:r>
              <a:rPr lang="it-IT" sz="2200" dirty="0">
                <a:solidFill>
                  <a:srgbClr val="FFFFFF"/>
                </a:solidFill>
              </a:rPr>
              <a:t>pro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10</a:t>
            </a:r>
            <a:r>
              <a:rPr lang="it-IT" sz="2200" dirty="0">
                <a:solidFill>
                  <a:srgbClr val="FFFFFF"/>
                </a:solidFill>
              </a:rPr>
              <a:t> se zdrželo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4 stateční proti </a:t>
            </a:r>
            <a:r>
              <a:rPr lang="cs-CZ" sz="2200" dirty="0">
                <a:solidFill>
                  <a:srgbClr val="FFFFFF"/>
                </a:solidFill>
              </a:rPr>
              <a:t>(</a:t>
            </a:r>
            <a:r>
              <a:rPr lang="cs-CZ" sz="2200" dirty="0" err="1">
                <a:solidFill>
                  <a:srgbClr val="FFFFFF"/>
                </a:solidFill>
              </a:rPr>
              <a:t>Kriegel</a:t>
            </a:r>
            <a:r>
              <a:rPr lang="cs-CZ" sz="2200" dirty="0">
                <a:solidFill>
                  <a:srgbClr val="FFFFFF"/>
                </a:solidFill>
              </a:rPr>
              <a:t>, </a:t>
            </a:r>
            <a:r>
              <a:rPr lang="cs-CZ" sz="2200" dirty="0" err="1">
                <a:solidFill>
                  <a:srgbClr val="FFFFFF"/>
                </a:solidFill>
              </a:rPr>
              <a:t>Vodsloň</a:t>
            </a:r>
            <a:r>
              <a:rPr lang="cs-CZ" sz="2200" dirty="0">
                <a:solidFill>
                  <a:srgbClr val="FFFFFF"/>
                </a:solidFill>
              </a:rPr>
              <a:t>, </a:t>
            </a:r>
            <a:r>
              <a:rPr lang="cs-CZ" sz="2200" dirty="0" err="1">
                <a:solidFill>
                  <a:srgbClr val="FFFFFF"/>
                </a:solidFill>
              </a:rPr>
              <a:t>Sekaninová</a:t>
            </a:r>
            <a:r>
              <a:rPr lang="cs-CZ" sz="2200" dirty="0">
                <a:solidFill>
                  <a:srgbClr val="FFFFFF"/>
                </a:solidFill>
              </a:rPr>
              <a:t>-</a:t>
            </a:r>
            <a:r>
              <a:rPr lang="cs-CZ" sz="2200" dirty="0" err="1">
                <a:solidFill>
                  <a:srgbClr val="FFFFFF"/>
                </a:solidFill>
              </a:rPr>
              <a:t>Čakrtová</a:t>
            </a:r>
            <a:r>
              <a:rPr lang="cs-CZ" sz="2200" dirty="0">
                <a:solidFill>
                  <a:srgbClr val="FFFFFF"/>
                </a:solidFill>
              </a:rPr>
              <a:t> a </a:t>
            </a:r>
            <a:r>
              <a:rPr lang="cs-CZ" sz="2200" dirty="0" err="1">
                <a:solidFill>
                  <a:srgbClr val="FFFFFF"/>
                </a:solidFill>
              </a:rPr>
              <a:t>Fuková</a:t>
            </a:r>
            <a:r>
              <a:rPr lang="cs-CZ" sz="2200" dirty="0">
                <a:solidFill>
                  <a:srgbClr val="FFFFFF"/>
                </a:solidFill>
              </a:rPr>
              <a:t>)</a:t>
            </a:r>
            <a:endParaRPr lang="it-IT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605842" y="5119730"/>
            <a:ext cx="55381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okupace země je od té chvíle vlastně zákonná…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experiment reformního komunismu tím jednoznačně končí, plíživě </a:t>
            </a:r>
            <a:r>
              <a:rPr lang="cs-CZ" sz="2200" dirty="0">
                <a:solidFill>
                  <a:srgbClr val="66CCFF"/>
                </a:solidFill>
              </a:rPr>
              <a:t>započíná „konsolidace“ a „normalizace" </a:t>
            </a: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/>
          <a:srcRect r="2760"/>
          <a:stretch>
            <a:fillRect/>
          </a:stretch>
        </p:blipFill>
        <p:spPr bwMode="auto">
          <a:xfrm>
            <a:off x="5117793" y="2096225"/>
            <a:ext cx="3666247" cy="258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5711682" y="4707268"/>
            <a:ext cx="2948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cs-CZ" dirty="0">
                <a:solidFill>
                  <a:srgbClr val="FFFFFF"/>
                </a:solidFill>
              </a:rPr>
              <a:t>Alexej </a:t>
            </a:r>
            <a:r>
              <a:rPr lang="cs-CZ" dirty="0" err="1">
                <a:solidFill>
                  <a:srgbClr val="FFFFFF"/>
                </a:solidFill>
              </a:rPr>
              <a:t>Kosygin</a:t>
            </a:r>
            <a:r>
              <a:rPr lang="cs-CZ" dirty="0">
                <a:solidFill>
                  <a:srgbClr val="FFFFFF"/>
                </a:solidFill>
              </a:rPr>
              <a:t>, Oldřich Černík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812" y="4309821"/>
            <a:ext cx="3171793" cy="2125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17957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Listopadové plénum ÚV KSČ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89141"/>
            <a:ext cx="862077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14. až 17. listopadu </a:t>
            </a:r>
          </a:p>
          <a:p>
            <a:r>
              <a:rPr lang="pl-PL" sz="2200" dirty="0">
                <a:solidFill>
                  <a:srgbClr val="FFFFFF"/>
                </a:solidFill>
              </a:rPr>
              <a:t>kritika médií za „protisocialistické” články</a:t>
            </a:r>
          </a:p>
          <a:p>
            <a:r>
              <a:rPr lang="pl-PL" sz="2200" dirty="0">
                <a:solidFill>
                  <a:srgbClr val="66CCFF"/>
                </a:solidFill>
              </a:rPr>
              <a:t>profilace normalizačních politiků </a:t>
            </a:r>
            <a:r>
              <a:rPr lang="pl-PL" sz="2200" dirty="0">
                <a:solidFill>
                  <a:srgbClr val="FFFFFF"/>
                </a:solidFill>
              </a:rPr>
              <a:t>– Biľak, Štrougal, Jakeš</a:t>
            </a:r>
          </a:p>
        </p:txBody>
      </p:sp>
      <p:sp>
        <p:nvSpPr>
          <p:cNvPr id="9" name="Obdélník 8"/>
          <p:cNvSpPr/>
          <p:nvPr/>
        </p:nvSpPr>
        <p:spPr>
          <a:xfrm>
            <a:off x="3088257" y="3578523"/>
            <a:ext cx="593497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l-PL" sz="2200" dirty="0">
                <a:solidFill>
                  <a:srgbClr val="FFFFFF"/>
                </a:solidFill>
              </a:rPr>
              <a:t>jsou stanoveny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pl-PL" sz="2200" i="1" dirty="0">
                <a:solidFill>
                  <a:srgbClr val="FFFFFF"/>
                </a:solidFill>
              </a:rPr>
              <a:t>„Hlavní úkoly strany v nejbližším období“</a:t>
            </a:r>
          </a:p>
          <a:p>
            <a:pPr lvl="0"/>
            <a:endParaRPr lang="pl-PL" sz="2200" i="1" dirty="0">
              <a:solidFill>
                <a:srgbClr val="FFFFFF"/>
              </a:solidFill>
            </a:endParaRP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cílem je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pl-PL" sz="2200" i="1" dirty="0">
                <a:solidFill>
                  <a:srgbClr val="66CCFF"/>
                </a:solidFill>
              </a:rPr>
              <a:t>„mimořádně důležité upřímné a důsledné plnění moskevského protokolu z 26. srpna, </a:t>
            </a:r>
            <a:br>
              <a:rPr lang="pl-PL" sz="2200" i="1" dirty="0">
                <a:solidFill>
                  <a:srgbClr val="66CCFF"/>
                </a:solidFill>
              </a:rPr>
            </a:br>
            <a:r>
              <a:rPr lang="pl-PL" sz="2200" i="1" dirty="0">
                <a:solidFill>
                  <a:srgbClr val="66CCFF"/>
                </a:solidFill>
              </a:rPr>
              <a:t>jenž je jediným reálným východiskem pro cestu normalizace poměrů v ČSSR...”</a:t>
            </a:r>
          </a:p>
          <a:p>
            <a:pPr lvl="0"/>
            <a:endParaRPr lang="pl-PL" sz="2200" dirty="0">
              <a:solidFill>
                <a:srgbClr val="FFFFFF"/>
              </a:solidFill>
            </a:endParaRP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063" y="3494610"/>
            <a:ext cx="2547412" cy="2963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94359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„Den prvního zvonění“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821576"/>
            <a:ext cx="86950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vzpoura dělníků v Plzni</a:t>
            </a:r>
            <a:r>
              <a:rPr lang="cs-CZ" sz="2200" dirty="0">
                <a:solidFill>
                  <a:schemeClr val="bg1"/>
                </a:solidFill>
              </a:rPr>
              <a:t>,</a:t>
            </a:r>
            <a:r>
              <a:rPr lang="cs-CZ" sz="2200" dirty="0">
                <a:solidFill>
                  <a:srgbClr val="66CCFF"/>
                </a:solidFill>
              </a:rPr>
              <a:t> </a:t>
            </a:r>
            <a:r>
              <a:rPr lang="cs-CZ" sz="2200" dirty="0">
                <a:solidFill>
                  <a:srgbClr val="FFFFFF"/>
                </a:solidFill>
              </a:rPr>
              <a:t>začala ve Škodovce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odsouzení lživého vystoupení prezidenta Zápotockého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postupně se vytvořil tisícihlavý dav protestujících,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stále sílil a vydal se do ulic města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048797" y="1128882"/>
            <a:ext cx="37335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  <a:latin typeface="+mj-lt"/>
              </a:rPr>
              <a:t>„Chceme svobodné volby, chceme novou vládu! </a:t>
            </a:r>
            <a:br>
              <a:rPr lang="cs-CZ" sz="2200" i="1" dirty="0">
                <a:solidFill>
                  <a:srgbClr val="66CCFF"/>
                </a:solidFill>
                <a:latin typeface="+mj-lt"/>
              </a:rPr>
            </a:br>
            <a:r>
              <a:rPr lang="cs-CZ" sz="2200" i="1" dirty="0">
                <a:solidFill>
                  <a:srgbClr val="66CCFF"/>
                </a:solidFill>
                <a:latin typeface="+mj-lt"/>
              </a:rPr>
              <a:t>Chceme své peníze“</a:t>
            </a:r>
            <a:endParaRPr lang="cs-CZ" sz="2200" dirty="0">
              <a:solidFill>
                <a:srgbClr val="66CCFF"/>
              </a:solidFill>
              <a:latin typeface="+mj-lt"/>
            </a:endParaRPr>
          </a:p>
        </p:txBody>
      </p:sp>
      <p:pic>
        <p:nvPicPr>
          <p:cNvPr id="10" name="Picture 2" descr="D:\Škola\Moderní dějiny\MD - Měnová reforma\zz náměstí TGM Plzeň 1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556" y="3945234"/>
            <a:ext cx="3707202" cy="2681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Obdélník 11"/>
          <p:cNvSpPr/>
          <p:nvPr/>
        </p:nvSpPr>
        <p:spPr>
          <a:xfrm>
            <a:off x="4382222" y="4347713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zásah</a:t>
            </a:r>
            <a:r>
              <a:rPr lang="cs-CZ" sz="2200" dirty="0">
                <a:solidFill>
                  <a:schemeClr val="bg1"/>
                </a:solidFill>
              </a:rPr>
              <a:t> – ozbrojené jednotky bezpečnosti, pohraniční stráže, armádní posily i Lidové milice </a:t>
            </a:r>
          </a:p>
          <a:p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650 lidí bylo zatčeno </a:t>
            </a:r>
          </a:p>
          <a:p>
            <a:r>
              <a:rPr lang="cs-CZ" sz="2200" dirty="0">
                <a:solidFill>
                  <a:schemeClr val="bg1"/>
                </a:solidFill>
              </a:rPr>
              <a:t>ve 14 procesech 331 odsouzeno</a:t>
            </a:r>
          </a:p>
        </p:txBody>
      </p:sp>
    </p:spTree>
    <p:extLst>
      <p:ext uri="{BB962C8B-B14F-4D97-AF65-F5344CB8AC3E}">
        <p14:creationId xmlns:p14="http://schemas.microsoft.com/office/powerpoint/2010/main" val="41371406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6868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Československá federace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2031915"/>
            <a:ext cx="70733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zákon o československé federaci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vstoupil v platnost 1. ledna 1969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Československo mělo nyní </a:t>
            </a:r>
            <a:r>
              <a:rPr lang="cs-CZ" sz="2200" dirty="0">
                <a:solidFill>
                  <a:srgbClr val="66CCFF"/>
                </a:solidFill>
              </a:rPr>
              <a:t>vládu federální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a </a:t>
            </a:r>
            <a:r>
              <a:rPr lang="cs-CZ" sz="2200" dirty="0">
                <a:solidFill>
                  <a:srgbClr val="66CCFF"/>
                </a:solidFill>
              </a:rPr>
              <a:t>dvě vlády republikové</a:t>
            </a:r>
          </a:p>
          <a:p>
            <a:endParaRPr lang="cs-CZ" sz="2200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Česká socialistická republika 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Slovenská socialistická republika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obě byly součástí federace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předsedou federální vlády stále zůstával </a:t>
            </a:r>
            <a:r>
              <a:rPr lang="cs-CZ" sz="2200" dirty="0">
                <a:solidFill>
                  <a:srgbClr val="66CCFF"/>
                </a:solidFill>
              </a:rPr>
              <a:t>Oldřich Černík</a:t>
            </a:r>
          </a:p>
        </p:txBody>
      </p:sp>
      <p:pic>
        <p:nvPicPr>
          <p:cNvPr id="9218" name="Picture 2" descr="http://www.vlada.cz/assets/clenove-vlady/historie-minulych-vlad/rejstrik-predsedu-vlad/cer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72068" y="4477108"/>
            <a:ext cx="1562747" cy="1913569"/>
          </a:xfrm>
          <a:prstGeom prst="rect">
            <a:avLst/>
          </a:prstGeom>
          <a:noFill/>
        </p:spPr>
      </p:pic>
      <p:pic>
        <p:nvPicPr>
          <p:cNvPr id="9220" name="Picture 4" descr="http://upload.wikimedia.org/wikipedia/commons/2/2d/%C4%8CSSR-mapa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860" y="1985629"/>
            <a:ext cx="3766978" cy="20084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1200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Studentská stávka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7" y="1985629"/>
            <a:ext cx="526819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reakce na listopadové plénum ÚV KSČ  </a:t>
            </a:r>
            <a:endParaRPr lang="pl-PL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stávku se vedení KSČ pokusilo omezit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či rozbít</a:t>
            </a:r>
            <a:r>
              <a:rPr lang="cs-CZ" sz="2200" dirty="0">
                <a:solidFill>
                  <a:srgbClr val="FFFFFF"/>
                </a:solidFill>
              </a:rPr>
              <a:t> – zákaz o ní publikovat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stávka skončila neúspěchem</a:t>
            </a:r>
          </a:p>
          <a:p>
            <a:r>
              <a:rPr lang="cs-CZ" sz="2200" dirty="0">
                <a:solidFill>
                  <a:srgbClr val="FFFFFF"/>
                </a:solidFill>
              </a:rPr>
              <a:t>i přes výrazy sympatií studenti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nezískali širší a aktivnější podporu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veřejnosti</a:t>
            </a:r>
          </a:p>
        </p:txBody>
      </p:sp>
      <p:sp>
        <p:nvSpPr>
          <p:cNvPr id="9" name="Obdélník 8"/>
          <p:cNvSpPr/>
          <p:nvPr/>
        </p:nvSpPr>
        <p:spPr>
          <a:xfrm>
            <a:off x="198756" y="4903336"/>
            <a:ext cx="478731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66CCFF"/>
                </a:solidFill>
              </a:rPr>
              <a:t>vysokoškoláci se přihlásili k demokratizačnímu procesu v době,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kdy </a:t>
            </a:r>
            <a:r>
              <a:rPr lang="cs-CZ" sz="2200" dirty="0" err="1">
                <a:solidFill>
                  <a:srgbClr val="66CCFF"/>
                </a:solidFill>
              </a:rPr>
              <a:t>Dubčekovo</a:t>
            </a:r>
            <a:r>
              <a:rPr lang="cs-CZ" sz="2200" dirty="0">
                <a:solidFill>
                  <a:srgbClr val="66CCFF"/>
                </a:solidFill>
              </a:rPr>
              <a:t> vedení nebylo schopno stát za svým programem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a ustupovalo před sovětským tlakem…</a:t>
            </a:r>
          </a:p>
        </p:txBody>
      </p:sp>
      <p:pic>
        <p:nvPicPr>
          <p:cNvPr id="4098" name="Picture 2" descr="http://www.janpalach.cz/images/janpalach/dk4-studentskehnuti/7.png"/>
          <p:cNvPicPr>
            <a:picLocks noChangeAspect="1" noChangeArrowheads="1"/>
          </p:cNvPicPr>
          <p:nvPr/>
        </p:nvPicPr>
        <p:blipFill>
          <a:blip r:embed="rId2"/>
          <a:srcRect l="11963" t="8125" r="10086" b="10390"/>
          <a:stretch>
            <a:fillRect/>
          </a:stretch>
        </p:blipFill>
        <p:spPr bwMode="auto">
          <a:xfrm>
            <a:off x="5175840" y="1160498"/>
            <a:ext cx="3769744" cy="55624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94989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Jan Palach – živá pochodeň</a:t>
            </a:r>
          </a:p>
        </p:txBody>
      </p:sp>
      <p:sp>
        <p:nvSpPr>
          <p:cNvPr id="8" name="Rectangle 7"/>
          <p:cNvSpPr/>
          <p:nvPr/>
        </p:nvSpPr>
        <p:spPr>
          <a:xfrm>
            <a:off x="212960" y="1823895"/>
            <a:ext cx="67368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16. ledna 1969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na Václavském náměstí se upálil mladý student </a:t>
            </a:r>
          </a:p>
          <a:p>
            <a:r>
              <a:rPr lang="cs-CZ" sz="2200" dirty="0" err="1">
                <a:solidFill>
                  <a:srgbClr val="FFFFFF"/>
                </a:solidFill>
              </a:rPr>
              <a:t>Palachův</a:t>
            </a:r>
            <a:r>
              <a:rPr lang="cs-CZ" sz="2200" dirty="0">
                <a:solidFill>
                  <a:srgbClr val="FFFFFF"/>
                </a:solidFill>
              </a:rPr>
              <a:t> čin nesmírně vzrušil českou i světovou veřejnost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rakev byla již od pátku 24. ledna vystavena v Karolinu</a:t>
            </a:r>
          </a:p>
          <a:p>
            <a:r>
              <a:rPr lang="cs-CZ" sz="2200" dirty="0">
                <a:solidFill>
                  <a:srgbClr val="66CCFF"/>
                </a:solidFill>
              </a:rPr>
              <a:t>se zemřelým studentem se rozloučily desetitisíce lidí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39155" y="1344324"/>
            <a:ext cx="1809750" cy="250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0781" y="4127230"/>
            <a:ext cx="3798123" cy="2135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164" y="4127230"/>
            <a:ext cx="2707947" cy="268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/>
        </p:nvSpPr>
        <p:spPr>
          <a:xfrm>
            <a:off x="384980" y="328206"/>
            <a:ext cx="863504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„Vzhledem k tomu, že se naše národy ocitly na okraji beznaděje, rozhodli jsme se vyjádřit svůj protest a probudit lidi této země následujícím způsobem. Naše skupina se skládá z dobrovolníků, kteří jsou odhodláni se dát pro naši věc upálit.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Já jsem měl tu čest vylosovat si jednotku a tak jsem získal právo napsat první dopisy a nastoupit coby první pochodeň.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Naše požadavky jsou: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1) okamžité zrušení cenzury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2) zákaz rozšiřování „Zpráv“.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Jestliže naše požadavky nebudou splněny do pěti dnů, tj. do 21. ledna 1969, a nevstoupí-li lid s dostatečnou podporou, to je s časově neomezenou stávkou, vzplanou další pochodně.</a:t>
            </a:r>
          </a:p>
          <a:p>
            <a:endParaRPr lang="cs-CZ" sz="2200" i="1" dirty="0">
              <a:solidFill>
                <a:srgbClr val="66CCFF"/>
              </a:solidFill>
            </a:endParaRPr>
          </a:p>
          <a:p>
            <a:r>
              <a:rPr lang="cs-CZ" sz="2200" i="1" dirty="0">
                <a:solidFill>
                  <a:srgbClr val="66CCFF"/>
                </a:solidFill>
              </a:rPr>
              <a:t>Pochodeň č. 1 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P.S. Vzpomeňte na srpen. V mezinárodní politice se uvolnil prostor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pro ČSSR, využijme jej.“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1359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Palachův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pohřeb 25. ledna 1969 </a:t>
            </a:r>
          </a:p>
        </p:txBody>
      </p:sp>
      <p:sp>
        <p:nvSpPr>
          <p:cNvPr id="10" name="Obdélník 9"/>
          <p:cNvSpPr/>
          <p:nvPr/>
        </p:nvSpPr>
        <p:spPr>
          <a:xfrm>
            <a:off x="48087" y="2089141"/>
            <a:ext cx="4830444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„V tomto cynickém století, v němž nás často děsí druzí, a my opět děsíme je,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a v němž se mnohdy lekáme, jak jsme všichni vnitřně malí, on nás přivedl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k tomu, abychom se ptali otázkou,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která z nás může učinit velké lidi: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Co jsem udělal já pro druhé, jaké je mé srdce, za čím jdu, čemu sloužím,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co je pro mne nejvyšší životní hodnotou?“ </a:t>
            </a:r>
          </a:p>
          <a:p>
            <a:endParaRPr lang="cs-CZ" sz="2200" i="1" dirty="0">
              <a:solidFill>
                <a:srgbClr val="66CCFF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 řeči faráře Jakuba S. Trojana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nad hrobem Jana </a:t>
            </a:r>
            <a:r>
              <a:rPr lang="cs-CZ" sz="2200" dirty="0" err="1">
                <a:solidFill>
                  <a:schemeClr val="bg1"/>
                </a:solidFill>
              </a:rPr>
              <a:t>Palacha</a:t>
            </a:r>
            <a:endParaRPr lang="cs-CZ" sz="2200" dirty="0">
              <a:solidFill>
                <a:schemeClr val="bg1"/>
              </a:solidFill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/>
          <a:srcRect t="21232" b="13625"/>
          <a:stretch>
            <a:fillRect/>
          </a:stretch>
        </p:blipFill>
        <p:spPr bwMode="auto">
          <a:xfrm>
            <a:off x="4514151" y="4651190"/>
            <a:ext cx="3020728" cy="199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/>
          <a:srcRect r="3326"/>
          <a:stretch>
            <a:fillRect/>
          </a:stretch>
        </p:blipFill>
        <p:spPr bwMode="auto">
          <a:xfrm>
            <a:off x="4878531" y="2089141"/>
            <a:ext cx="1716656" cy="235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4658" y="2089141"/>
            <a:ext cx="2090548" cy="144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ovéPole 13"/>
          <p:cNvSpPr txBox="1"/>
          <p:nvPr/>
        </p:nvSpPr>
        <p:spPr>
          <a:xfrm>
            <a:off x="6864080" y="3676708"/>
            <a:ext cx="2279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  <a:hlinkClick r:id="rId5"/>
              </a:rPr>
              <a:t>píseň „Ticho“</a:t>
            </a:r>
            <a:endParaRPr lang="cs-CZ" sz="22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Bohdan Mikolášek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4343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Jan Zajíc a Evžen </a:t>
            </a:r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Plocek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020133"/>
            <a:ext cx="87468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>
                <a:solidFill>
                  <a:srgbClr val="FFFFFF"/>
                </a:solidFill>
              </a:rPr>
              <a:t>Jan Palach nebyl zřejmě členem žádné organizované skupiny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pl-PL" sz="2200" dirty="0">
                <a:solidFill>
                  <a:srgbClr val="FFFFFF"/>
                </a:solidFill>
              </a:rPr>
              <a:t>(jak naznačoval v dopise), jeho následovníci se však přece jen objevili...</a:t>
            </a:r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2236" y="5012514"/>
            <a:ext cx="866335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zatímco Palach plnil média řadu týdnů, o oběti </a:t>
            </a:r>
            <a:r>
              <a:rPr lang="cs-CZ" sz="2200" dirty="0">
                <a:solidFill>
                  <a:srgbClr val="66CCFF"/>
                </a:solidFill>
              </a:rPr>
              <a:t>Jana Zajíce </a:t>
            </a:r>
            <a:r>
              <a:rPr lang="cs-CZ" sz="2200" dirty="0">
                <a:solidFill>
                  <a:srgbClr val="FFFFFF"/>
                </a:solidFill>
              </a:rPr>
              <a:t>se psalo velmi málo a o </a:t>
            </a:r>
            <a:r>
              <a:rPr lang="cs-CZ" sz="2200" dirty="0">
                <a:solidFill>
                  <a:srgbClr val="66CCFF"/>
                </a:solidFill>
              </a:rPr>
              <a:t>Evženu Plockovi </a:t>
            </a:r>
            <a:r>
              <a:rPr lang="cs-CZ" sz="2200" dirty="0">
                <a:solidFill>
                  <a:srgbClr val="FFFFFF"/>
                </a:solidFill>
              </a:rPr>
              <a:t>se už nepsalo prakticky vůbec…</a:t>
            </a:r>
          </a:p>
          <a:p>
            <a:endParaRPr lang="cs-CZ" sz="10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ani oběti tří statečných mužů nedokázaly zastavit proud nastupující normalizace</a:t>
            </a:r>
            <a:r>
              <a:rPr lang="cs-CZ" sz="2200" dirty="0">
                <a:solidFill>
                  <a:srgbClr val="FFFFFF"/>
                </a:solidFill>
              </a:rPr>
              <a:t>, toto nové </a:t>
            </a:r>
            <a:r>
              <a:rPr lang="cs-CZ" sz="2200" dirty="0">
                <a:solidFill>
                  <a:srgbClr val="66CCFF"/>
                </a:solidFill>
              </a:rPr>
              <a:t>„</a:t>
            </a:r>
            <a:r>
              <a:rPr lang="cs-CZ" sz="2200" dirty="0" err="1">
                <a:solidFill>
                  <a:srgbClr val="66CCFF"/>
                </a:solidFill>
              </a:rPr>
              <a:t>zposlušnění</a:t>
            </a:r>
            <a:r>
              <a:rPr lang="cs-CZ" sz="2200" dirty="0">
                <a:solidFill>
                  <a:srgbClr val="66CCFF"/>
                </a:solidFill>
              </a:rPr>
              <a:t>“ obyvatel Československa</a:t>
            </a:r>
            <a:endParaRPr lang="cs-CZ" sz="2200" b="1" dirty="0">
              <a:solidFill>
                <a:srgbClr val="66CCFF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36" y="3037784"/>
            <a:ext cx="23241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grayscl/>
            <a:lum bright="-10000" contrast="10000"/>
          </a:blip>
          <a:srcRect l="6989" t="3098" r="7947" b="11843"/>
          <a:stretch>
            <a:fillRect/>
          </a:stretch>
        </p:blipFill>
        <p:spPr bwMode="auto">
          <a:xfrm>
            <a:off x="6840747" y="2875222"/>
            <a:ext cx="1504171" cy="2059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8926" y="3029104"/>
            <a:ext cx="2636837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509376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Znovuzavedení cenzury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1882217"/>
            <a:ext cx="874683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oficiálně schváleno až 8. dubna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už před tím bylo jasné, že přituhuje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někteří novináři už akceptovali plíživě se vracející </a:t>
            </a:r>
            <a:r>
              <a:rPr lang="cs-CZ" sz="2200" dirty="0">
                <a:solidFill>
                  <a:srgbClr val="66CCFF"/>
                </a:solidFill>
              </a:rPr>
              <a:t>cenzuru i autocenzuru</a:t>
            </a:r>
          </a:p>
        </p:txBody>
      </p:sp>
      <p:pic>
        <p:nvPicPr>
          <p:cNvPr id="3074" name="Picture 2" descr="C:\Users\Pant\Pictures\čk 7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287563" y="3432174"/>
            <a:ext cx="5034273" cy="3192913"/>
          </a:xfrm>
          <a:prstGeom prst="rect">
            <a:avLst/>
          </a:prstGeom>
          <a:noFill/>
        </p:spPr>
      </p:pic>
      <p:pic>
        <p:nvPicPr>
          <p:cNvPr id="3075" name="Picture 3" descr="C:\Users\Pant\Pictures\čk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9917" y="3432174"/>
            <a:ext cx="1825745" cy="1188430"/>
          </a:xfrm>
          <a:prstGeom prst="rect">
            <a:avLst/>
          </a:prstGeom>
          <a:noFill/>
        </p:spPr>
      </p:pic>
      <p:pic>
        <p:nvPicPr>
          <p:cNvPr id="3076" name="Picture 4" descr="C:\Users\Pant\Pictures\čk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9849" y="5217374"/>
            <a:ext cx="3367117" cy="1407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379398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„Hokejový týden“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5" y="1789116"/>
            <a:ext cx="45114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MS v ledním hokeji ve Stockholmu</a:t>
            </a:r>
          </a:p>
          <a:p>
            <a:r>
              <a:rPr lang="cs-CZ" sz="2200" dirty="0">
                <a:solidFill>
                  <a:srgbClr val="FFFFFF"/>
                </a:solidFill>
              </a:rPr>
              <a:t>21. - 28. března</a:t>
            </a:r>
          </a:p>
          <a:p>
            <a:r>
              <a:rPr lang="cs-CZ" sz="2200" dirty="0">
                <a:solidFill>
                  <a:srgbClr val="FFFFFF"/>
                </a:solidFill>
              </a:rPr>
              <a:t>dvě vítězství ČSSR nad SSSR (2:0, 4:3)</a:t>
            </a:r>
          </a:p>
        </p:txBody>
      </p:sp>
      <p:pic>
        <p:nvPicPr>
          <p:cNvPr id="7170" name="Picture 2" descr="http://i.idnes.cz/09/042/gal/JW2a77f4_noviny1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 b="43206"/>
          <a:stretch>
            <a:fillRect/>
          </a:stretch>
        </p:blipFill>
        <p:spPr bwMode="auto">
          <a:xfrm>
            <a:off x="4577370" y="1258065"/>
            <a:ext cx="4381500" cy="2028603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3907149" y="3547795"/>
            <a:ext cx="499996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FFFFFF"/>
                </a:solidFill>
              </a:rPr>
              <a:t>„pomsta za okupaci“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i="1" dirty="0">
                <a:solidFill>
                  <a:srgbClr val="66CCFF"/>
                </a:solidFill>
              </a:rPr>
              <a:t>„Vy nám tanky, my vám branky!“ 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chemeClr val="bg1"/>
                </a:solidFill>
              </a:rPr>
              <a:t>Oslavy v ulicích velkých měst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demonstrace (Praha odhad 160 000)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provokace </a:t>
            </a:r>
            <a:r>
              <a:rPr lang="cs-CZ" sz="2200" dirty="0" err="1">
                <a:solidFill>
                  <a:srgbClr val="FFFFFF"/>
                </a:solidFill>
              </a:rPr>
              <a:t>StB</a:t>
            </a:r>
            <a:r>
              <a:rPr lang="cs-CZ" sz="2200" dirty="0">
                <a:solidFill>
                  <a:srgbClr val="FFFFFF"/>
                </a:solidFill>
              </a:rPr>
              <a:t> - demolice kanceláře Aeroflotu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>
            <a:lum bright="18000" contrast="-18000"/>
          </a:blip>
          <a:srcRect/>
          <a:stretch>
            <a:fillRect/>
          </a:stretch>
        </p:blipFill>
        <p:spPr bwMode="auto">
          <a:xfrm>
            <a:off x="8022876" y="3940659"/>
            <a:ext cx="884238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 rot="19792777">
            <a:off x="8258730" y="4093660"/>
            <a:ext cx="393700" cy="8150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lum contrast="24000"/>
          </a:blip>
          <a:srcRect t="12658" r="5419"/>
          <a:stretch>
            <a:fillRect/>
          </a:stretch>
        </p:blipFill>
        <p:spPr bwMode="auto">
          <a:xfrm>
            <a:off x="282237" y="3347846"/>
            <a:ext cx="2689147" cy="166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http://www.moderni-dejiny.cz/PublicFiles/UserFiles/image/Metodika/09_NORM/800x800_hoke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6761" y="4882414"/>
            <a:ext cx="2860039" cy="17696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2442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Gustáv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Husák do čela strany</a:t>
            </a:r>
          </a:p>
        </p:txBody>
      </p:sp>
      <p:sp>
        <p:nvSpPr>
          <p:cNvPr id="8" name="Rectangle 7"/>
          <p:cNvSpPr/>
          <p:nvPr/>
        </p:nvSpPr>
        <p:spPr>
          <a:xfrm>
            <a:off x="198756" y="2089141"/>
            <a:ext cx="469956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zinscenované protisovětské „provokace“ po hokejovém mistrovství</a:t>
            </a:r>
          </a:p>
          <a:p>
            <a:r>
              <a:rPr lang="cs-CZ" sz="2200" dirty="0">
                <a:solidFill>
                  <a:srgbClr val="FFFFFF"/>
                </a:solidFill>
              </a:rPr>
              <a:t>záminkou pro definitivní potlačení „kontrarevoluce“ v ČSSR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4114800" y="3770733"/>
            <a:ext cx="484090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 err="1">
                <a:solidFill>
                  <a:srgbClr val="66CCFF"/>
                </a:solidFill>
              </a:rPr>
              <a:t>Dubček</a:t>
            </a:r>
            <a:r>
              <a:rPr lang="cs-CZ" sz="2200" dirty="0">
                <a:solidFill>
                  <a:srgbClr val="66CCFF"/>
                </a:solidFill>
              </a:rPr>
              <a:t> byl přesvědčen, že nemá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na vybranou a musí rezignovat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17. dubna na místo prvního tajemníka KSČ </a:t>
            </a:r>
            <a:r>
              <a:rPr lang="cs-CZ" sz="2200" dirty="0">
                <a:solidFill>
                  <a:srgbClr val="66CCFF"/>
                </a:solidFill>
              </a:rPr>
              <a:t>nastoupil </a:t>
            </a:r>
            <a:r>
              <a:rPr lang="cs-CZ" sz="2200" dirty="0" err="1">
                <a:solidFill>
                  <a:srgbClr val="66CCFF"/>
                </a:solidFill>
              </a:rPr>
              <a:t>Gustáv</a:t>
            </a:r>
            <a:r>
              <a:rPr lang="cs-CZ" sz="2200" dirty="0">
                <a:solidFill>
                  <a:srgbClr val="66CCFF"/>
                </a:solidFill>
              </a:rPr>
              <a:t> Husák</a:t>
            </a:r>
          </a:p>
          <a:p>
            <a:pPr lvl="0"/>
            <a:endParaRPr lang="cs-CZ" sz="2200" dirty="0">
              <a:solidFill>
                <a:srgbClr val="FFFFFF"/>
              </a:solidFill>
            </a:endParaRP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když </a:t>
            </a:r>
            <a:r>
              <a:rPr lang="cs-CZ" sz="2200" dirty="0" err="1">
                <a:solidFill>
                  <a:srgbClr val="FFFFFF"/>
                </a:solidFill>
              </a:rPr>
              <a:t>Dubček</a:t>
            </a:r>
            <a:r>
              <a:rPr lang="cs-CZ" sz="2200" dirty="0">
                <a:solidFill>
                  <a:srgbClr val="FFFFFF"/>
                </a:solidFill>
              </a:rPr>
              <a:t> veřejně ohlašoval svůj odchod, zhroutil se a plakal…</a:t>
            </a:r>
          </a:p>
        </p:txBody>
      </p:sp>
      <p:pic>
        <p:nvPicPr>
          <p:cNvPr id="12" name="Picture 7" descr="Alexander Dubce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176" y="1344324"/>
            <a:ext cx="1817722" cy="2193041"/>
          </a:xfrm>
          <a:prstGeom prst="rect">
            <a:avLst/>
          </a:prstGeom>
          <a:noFill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4936" t="2145" r="4936" b="21307"/>
          <a:stretch>
            <a:fillRect/>
          </a:stretch>
        </p:blipFill>
        <p:spPr bwMode="auto">
          <a:xfrm>
            <a:off x="351646" y="3805237"/>
            <a:ext cx="3476352" cy="2690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724884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Den hanby – první výročí okupace</a:t>
            </a:r>
          </a:p>
        </p:txBody>
      </p:sp>
      <p:sp>
        <p:nvSpPr>
          <p:cNvPr id="8" name="Rectangle 7"/>
          <p:cNvSpPr/>
          <p:nvPr/>
        </p:nvSpPr>
        <p:spPr>
          <a:xfrm>
            <a:off x="113162" y="1898323"/>
            <a:ext cx="79445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18. - 21. srpna 1969</a:t>
            </a:r>
          </a:p>
          <a:p>
            <a:r>
              <a:rPr lang="cs-CZ" sz="2400" dirty="0">
                <a:solidFill>
                  <a:schemeClr val="bg1"/>
                </a:solidFill>
              </a:rPr>
              <a:t>Brutální potlačení demonstrací</a:t>
            </a:r>
          </a:p>
          <a:p>
            <a:r>
              <a:rPr lang="cs-CZ" sz="2400" dirty="0">
                <a:solidFill>
                  <a:schemeClr val="bg1"/>
                </a:solidFill>
              </a:rPr>
              <a:t>nasazení </a:t>
            </a:r>
            <a:r>
              <a:rPr lang="cs-CZ" sz="2400" dirty="0">
                <a:solidFill>
                  <a:srgbClr val="66CCFF"/>
                </a:solidFill>
              </a:rPr>
              <a:t>československých bezpečnostních složek!</a:t>
            </a:r>
          </a:p>
          <a:p>
            <a:r>
              <a:rPr lang="cs-CZ" sz="2400" dirty="0">
                <a:solidFill>
                  <a:schemeClr val="bg1"/>
                </a:solidFill>
              </a:rPr>
              <a:t>vodní děla, střelba do demonstrantů</a:t>
            </a:r>
          </a:p>
          <a:p>
            <a:r>
              <a:rPr lang="cs-CZ" sz="2400" dirty="0">
                <a:solidFill>
                  <a:schemeClr val="bg1"/>
                </a:solidFill>
              </a:rPr>
              <a:t>5 mrtvých, 5 těžce zraněných</a:t>
            </a: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55078" y="3982215"/>
            <a:ext cx="3761117" cy="264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/>
          <a:srcRect b="18669"/>
          <a:stretch>
            <a:fillRect/>
          </a:stretch>
        </p:blipFill>
        <p:spPr bwMode="auto">
          <a:xfrm>
            <a:off x="319526" y="4178544"/>
            <a:ext cx="4170996" cy="244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615941">
            <a:off x="4197427" y="3351394"/>
            <a:ext cx="4672536" cy="33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8390" y="2089141"/>
            <a:ext cx="3187805" cy="493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810465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Antonín Novotný v čele strany a státu</a:t>
            </a:r>
          </a:p>
        </p:txBody>
      </p:sp>
      <p:sp>
        <p:nvSpPr>
          <p:cNvPr id="8" name="Rectangle 7"/>
          <p:cNvSpPr/>
          <p:nvPr/>
        </p:nvSpPr>
        <p:spPr>
          <a:xfrm>
            <a:off x="364370" y="647074"/>
            <a:ext cx="63091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1957 zemřel prezident </a:t>
            </a:r>
            <a:r>
              <a:rPr lang="cs-CZ" sz="2200" dirty="0">
                <a:solidFill>
                  <a:srgbClr val="66CCFF"/>
                </a:solidFill>
              </a:rPr>
              <a:t>Antonín Zápotocký</a:t>
            </a:r>
          </a:p>
        </p:txBody>
      </p:sp>
      <p:pic>
        <p:nvPicPr>
          <p:cNvPr id="25602" name="Picture 2" descr="http://www.csr-prezidenti.ic.cz/novotn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7170" y="2109651"/>
            <a:ext cx="3249784" cy="4524061"/>
          </a:xfrm>
          <a:prstGeom prst="rect">
            <a:avLst/>
          </a:prstGeom>
          <a:noFill/>
        </p:spPr>
      </p:pic>
      <p:pic>
        <p:nvPicPr>
          <p:cNvPr id="25604" name="Picture 4" descr="http://images4.wikia.nocookie.net/__cb20090216183842/necyklopedie/images/7/70/Zapotock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601" y="2628242"/>
            <a:ext cx="2829164" cy="3960830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45118" y="5611976"/>
            <a:ext cx="29281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2200" dirty="0">
                <a:solidFill>
                  <a:srgbClr val="FFFFFF"/>
                </a:solidFill>
              </a:rPr>
              <a:t>nástupce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i="1" dirty="0">
                <a:solidFill>
                  <a:srgbClr val="FFFFFF"/>
                </a:solidFill>
              </a:rPr>
              <a:t>„soudruh prezident“ </a:t>
            </a:r>
            <a:r>
              <a:rPr lang="cs-CZ" sz="2200" dirty="0">
                <a:solidFill>
                  <a:srgbClr val="66CCFF"/>
                </a:solidFill>
              </a:rPr>
              <a:t>Antonín Novotný</a:t>
            </a:r>
          </a:p>
        </p:txBody>
      </p:sp>
    </p:spTree>
    <p:extLst>
      <p:ext uri="{BB962C8B-B14F-4D97-AF65-F5344CB8AC3E}">
        <p14:creationId xmlns:p14="http://schemas.microsoft.com/office/powerpoint/2010/main" val="23386888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29609" y="291894"/>
            <a:ext cx="87037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V poledne najednou vojáci zatarasili ústí ulice do Žitné. Vykláněli jsme se z okna. Vojáci uchopili samopaly, postavili se do hustého řetězu a mlčky hleděli dolů k Václavskému náměstí. Bylo ztamtud slyšet skandování: Ať žije </a:t>
            </a:r>
            <a:r>
              <a:rPr lang="cs-CZ" sz="2200" i="1" dirty="0" err="1">
                <a:solidFill>
                  <a:srgbClr val="66CCFF"/>
                </a:solidFill>
              </a:rPr>
              <a:t>Dubček</a:t>
            </a:r>
            <a:r>
              <a:rPr lang="cs-CZ" sz="2200" i="1" dirty="0">
                <a:solidFill>
                  <a:srgbClr val="66CCFF"/>
                </a:solidFill>
              </a:rPr>
              <a:t>! Houkaly sirény a klaksony aut, kdesi se houpaly zvony. Civěl jsem dolů na ty nehybné a čekající vojáky, kteří uzavřeli past. Od domu módy se ozval ohlušující řev. Viděl jsem dav zaplňující celou šířku náměstí, hustý, nepropustný dav valící se velikou rychlostí dolů. Uvnitř toho davu a nad ním vybuchovaly desítky granátů. Plyn se nestačil rozptylovat, byla jej taková spousta, že vytvořil souvislou bělavou vrstvu do výšky prvního poschodí…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Řvali: Gestapo, </a:t>
            </a:r>
            <a:r>
              <a:rPr lang="cs-CZ" sz="2200" i="1" dirty="0" err="1">
                <a:solidFill>
                  <a:srgbClr val="66CCFF"/>
                </a:solidFill>
              </a:rPr>
              <a:t>gestapo</a:t>
            </a:r>
            <a:r>
              <a:rPr lang="cs-CZ" sz="2200" i="1" dirty="0">
                <a:solidFill>
                  <a:srgbClr val="66CCFF"/>
                </a:solidFill>
              </a:rPr>
              <a:t>, </a:t>
            </a:r>
            <a:r>
              <a:rPr lang="cs-CZ" sz="2200" i="1" dirty="0" err="1">
                <a:solidFill>
                  <a:srgbClr val="66CCFF"/>
                </a:solidFill>
              </a:rPr>
              <a:t>gestapo</a:t>
            </a:r>
            <a:r>
              <a:rPr lang="cs-CZ" sz="2200" i="1" dirty="0">
                <a:solidFill>
                  <a:srgbClr val="66CCFF"/>
                </a:solidFill>
              </a:rPr>
              <a:t>, </a:t>
            </a:r>
            <a:r>
              <a:rPr lang="cs-CZ" sz="2200" i="1" dirty="0" err="1">
                <a:solidFill>
                  <a:srgbClr val="66CCFF"/>
                </a:solidFill>
              </a:rPr>
              <a:t>gestapo</a:t>
            </a:r>
            <a:r>
              <a:rPr lang="cs-CZ" sz="2200" i="1" dirty="0">
                <a:solidFill>
                  <a:srgbClr val="66CCFF"/>
                </a:solidFill>
              </a:rPr>
              <a:t>! Dole u Domu módy se objevil obrněný transportér. Tlačil ječící dav před sebou. Nahoře vyčníval z toho transportéru ven člověk v bílé přilbě. Zevnitř mu podávali granáty a on je jako stroj házel jeden za druhým daleko před sebe… Granáty přilétávající z transportérů už nepropadávaly na zem, nebylo skulinky a explodovaly přímo mezi těly…</a:t>
            </a:r>
          </a:p>
        </p:txBody>
      </p:sp>
      <p:sp>
        <p:nvSpPr>
          <p:cNvPr id="9" name="Obdélník 8"/>
          <p:cNvSpPr/>
          <p:nvPr/>
        </p:nvSpPr>
        <p:spPr>
          <a:xfrm>
            <a:off x="6187531" y="6162900"/>
            <a:ext cx="25217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režisér Pavel </a:t>
            </a:r>
            <a:r>
              <a:rPr lang="cs-CZ" sz="2200" dirty="0" err="1">
                <a:solidFill>
                  <a:schemeClr val="bg1"/>
                </a:solidFill>
              </a:rPr>
              <a:t>Juráček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45678" y="3244334"/>
            <a:ext cx="652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1950</a:t>
            </a:r>
          </a:p>
        </p:txBody>
      </p:sp>
      <p:sp>
        <p:nvSpPr>
          <p:cNvPr id="7" name="Rectangle 6"/>
          <p:cNvSpPr/>
          <p:nvPr/>
        </p:nvSpPr>
        <p:spPr>
          <a:xfrm>
            <a:off x="113162" y="1344325"/>
            <a:ext cx="51359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Propagandistický obraz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120" y="1276759"/>
            <a:ext cx="3748231" cy="5423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249703" y="5208062"/>
            <a:ext cx="4785159" cy="1451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702" y="2044421"/>
            <a:ext cx="4783599" cy="294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pribehjanazajice.cz/wp-content/uploads/2014/02/normalizace12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1320141" y="821635"/>
            <a:ext cx="5924550" cy="58959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3526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„Pendrekový zákon“</a:t>
            </a:r>
          </a:p>
        </p:txBody>
      </p:sp>
      <p:sp>
        <p:nvSpPr>
          <p:cNvPr id="8" name="Rectangle 7"/>
          <p:cNvSpPr/>
          <p:nvPr/>
        </p:nvSpPr>
        <p:spPr>
          <a:xfrm>
            <a:off x="282237" y="1959751"/>
            <a:ext cx="85684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zvláštní </a:t>
            </a:r>
            <a:r>
              <a:rPr lang="cs-CZ" sz="2200" dirty="0">
                <a:solidFill>
                  <a:srgbClr val="66CCFF"/>
                </a:solidFill>
              </a:rPr>
              <a:t>zákonné opatření č. 99/1969 Sb.</a:t>
            </a:r>
          </a:p>
          <a:p>
            <a:r>
              <a:rPr lang="cs-CZ" sz="2200" dirty="0">
                <a:solidFill>
                  <a:srgbClr val="FFFFFF"/>
                </a:solidFill>
              </a:rPr>
              <a:t>22. srpna 1969 jej v reakci na události prvního výročí okupace schválilo Federální shromáždění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37" y="3201204"/>
            <a:ext cx="3963441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zadržení bez soudu místo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48 hodin až 3 týdny</a:t>
            </a:r>
          </a:p>
          <a:p>
            <a:endParaRPr lang="cs-CZ" sz="1400" dirty="0">
              <a:solidFill>
                <a:schemeClr val="bg1"/>
              </a:solidFill>
            </a:endParaRPr>
          </a:p>
          <a:p>
            <a:r>
              <a:rPr lang="cs-CZ" sz="2200" dirty="0">
                <a:solidFill>
                  <a:schemeClr val="bg1"/>
                </a:solidFill>
              </a:rPr>
              <a:t>odsouzení osob ve zrychleném řízení </a:t>
            </a:r>
          </a:p>
        </p:txBody>
      </p:sp>
      <p:pic>
        <p:nvPicPr>
          <p:cNvPr id="108548" name="Picture 4" descr="http://i.idnes.cz/09/083/gal/JB2d3ac9_milan_1969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5764" y="2957137"/>
            <a:ext cx="4381500" cy="28289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82237" y="5930823"/>
            <a:ext cx="867103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prstClr val="white"/>
                </a:solidFill>
              </a:rPr>
              <a:t>rozpouštění spolků a organizací, rušení časopisů</a:t>
            </a:r>
          </a:p>
          <a:p>
            <a:pPr lvl="0"/>
            <a:r>
              <a:rPr lang="cs-CZ" sz="2200" dirty="0">
                <a:solidFill>
                  <a:prstClr val="white"/>
                </a:solidFill>
              </a:rPr>
              <a:t>vyhazování lidí ze zaměstnání a škol 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0496" y="377042"/>
            <a:ext cx="875546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§ 4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Toho, kdo svou činností narušuje socialistický společenský řád a ztrácí tím důvěru potřebnou k zastávání dosavadní své funkce nebo svého dosavadního pracovního místa, lze z funkce odvolat, popřípadě s ním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i okamžitě rozvázat pracovní poměr; jde-li o pracovníka, na něhož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se nevztahují ustanovení zákoníku práce o rozvázání pracovního poměru,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lze s ním pracovní, služební, popř. i jiný obdobný poměr propuštěním okamžitě skončit. Studenta lze za uvedených okolností vyloučit z dalšího studia…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82237" y="4424657"/>
            <a:ext cx="867198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i="1" dirty="0">
                <a:solidFill>
                  <a:srgbClr val="66CCFF"/>
                </a:solidFill>
              </a:rPr>
              <a:t>… zákonné opatření nabývá účinnosti dnem vyhlášení a platí 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do 31. prosince 1969</a:t>
            </a:r>
          </a:p>
          <a:p>
            <a:r>
              <a:rPr lang="cs-CZ" sz="2200" i="1" dirty="0">
                <a:solidFill>
                  <a:srgbClr val="66CCFF"/>
                </a:solidFill>
              </a:rPr>
              <a:t>														Svoboda v. r.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														Dr. </a:t>
            </a:r>
            <a:r>
              <a:rPr lang="cs-CZ" sz="2200" i="1" dirty="0" err="1">
                <a:solidFill>
                  <a:srgbClr val="66CCFF"/>
                </a:solidFill>
              </a:rPr>
              <a:t>Dubček</a:t>
            </a:r>
            <a:r>
              <a:rPr lang="cs-CZ" sz="2200" i="1" dirty="0">
                <a:solidFill>
                  <a:srgbClr val="66CCFF"/>
                </a:solidFill>
              </a:rPr>
              <a:t> v. r.</a:t>
            </a:r>
            <a:br>
              <a:rPr lang="cs-CZ" sz="2200" i="1" dirty="0">
                <a:solidFill>
                  <a:srgbClr val="66CCFF"/>
                </a:solidFill>
              </a:rPr>
            </a:br>
            <a:r>
              <a:rPr lang="cs-CZ" sz="2200" i="1" dirty="0">
                <a:solidFill>
                  <a:srgbClr val="66CCFF"/>
                </a:solidFill>
              </a:rPr>
              <a:t>														Ing. Černík v. r.</a:t>
            </a:r>
          </a:p>
        </p:txBody>
      </p:sp>
      <p:sp>
        <p:nvSpPr>
          <p:cNvPr id="9" name="Obdélník 8"/>
          <p:cNvSpPr/>
          <p:nvPr/>
        </p:nvSpPr>
        <p:spPr>
          <a:xfrm>
            <a:off x="282236" y="5719313"/>
            <a:ext cx="47987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bg1"/>
                </a:solidFill>
              </a:rPr>
              <a:t>podepsal to také Alexandr </a:t>
            </a:r>
            <a:r>
              <a:rPr lang="cs-CZ" sz="2200" dirty="0" err="1">
                <a:solidFill>
                  <a:schemeClr val="bg1"/>
                </a:solidFill>
              </a:rPr>
              <a:t>Dubček</a:t>
            </a:r>
            <a:r>
              <a:rPr lang="cs-CZ" sz="2200" dirty="0">
                <a:solidFill>
                  <a:schemeClr val="bg1"/>
                </a:solidFill>
              </a:rPr>
              <a:t>,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jehož jméno demonstranti provolávali…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628099"/>
            <a:ext cx="85016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Zatýkání členů Hnutí revoluční mládeže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021" y="1283800"/>
            <a:ext cx="878134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HRM vzniklo 2. prosince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největší základnu měla mezi studenty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na filozofické fakultě UK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v HRM působili lidé hlásící se k radikální levici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(inspirace myšlenkami západní levice)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pro mnohé bylo </a:t>
            </a:r>
            <a:r>
              <a:rPr lang="cs-CZ" sz="2200" dirty="0">
                <a:solidFill>
                  <a:srgbClr val="66CCFF"/>
                </a:solidFill>
              </a:rPr>
              <a:t>především platformou odporu proti sílící normalizaci</a:t>
            </a:r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Petr </a:t>
            </a:r>
            <a:r>
              <a:rPr lang="cs-CZ" sz="2200" dirty="0" err="1">
                <a:solidFill>
                  <a:srgbClr val="FFFFFF"/>
                </a:solidFill>
              </a:rPr>
              <a:t>Uhl</a:t>
            </a:r>
            <a:r>
              <a:rPr lang="cs-CZ" sz="2200" dirty="0">
                <a:solidFill>
                  <a:srgbClr val="FFFFFF"/>
                </a:solidFill>
              </a:rPr>
              <a:t>, Petruška Šustrová, Ivan </a:t>
            </a:r>
            <a:r>
              <a:rPr lang="cs-CZ" sz="2200" dirty="0" err="1">
                <a:solidFill>
                  <a:srgbClr val="FFFFFF"/>
                </a:solidFill>
              </a:rPr>
              <a:t>Dejmal</a:t>
            </a:r>
            <a:r>
              <a:rPr lang="cs-CZ" sz="2200" dirty="0">
                <a:solidFill>
                  <a:srgbClr val="FFFFFF"/>
                </a:solidFill>
              </a:rPr>
              <a:t>, Jan </a:t>
            </a:r>
            <a:r>
              <a:rPr lang="cs-CZ" sz="2200" dirty="0" err="1">
                <a:solidFill>
                  <a:srgbClr val="FFFFFF"/>
                </a:solidFill>
              </a:rPr>
              <a:t>Frolík</a:t>
            </a:r>
            <a:r>
              <a:rPr lang="cs-CZ" sz="2200" dirty="0">
                <a:solidFill>
                  <a:srgbClr val="FFFFFF"/>
                </a:solidFill>
              </a:rPr>
              <a:t> a další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v prosinci 1969 byli někteří členové HRM zatčeni</a:t>
            </a:r>
          </a:p>
          <a:p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odsouzeni jako skupina rodící se opozice v březnu 1971</a:t>
            </a:r>
          </a:p>
        </p:txBody>
      </p:sp>
      <p:pic>
        <p:nvPicPr>
          <p:cNvPr id="104450" name="Picture 2" descr="C:\Users\Pant\Pictures\hr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4273" y="1283800"/>
            <a:ext cx="3225421" cy="1874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418871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  <a:hlinkClick r:id="rId2"/>
              </a:rPr>
              <a:t>Modlitba pro Martu</a:t>
            </a:r>
            <a:endParaRPr lang="cs-CZ" sz="300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756" y="2220002"/>
            <a:ext cx="8703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Píseň Marty Kubišové</a:t>
            </a:r>
          </a:p>
          <a:p>
            <a:r>
              <a:rPr lang="cs-CZ" sz="2200" dirty="0">
                <a:solidFill>
                  <a:srgbClr val="FFFFFF"/>
                </a:solidFill>
              </a:rPr>
              <a:t>stala se </a:t>
            </a:r>
            <a:r>
              <a:rPr lang="cs-CZ" sz="2200" dirty="0">
                <a:solidFill>
                  <a:srgbClr val="66CCFF"/>
                </a:solidFill>
              </a:rPr>
              <a:t>symbolem odporu českého národa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proti okupaci Československa </a:t>
            </a:r>
            <a:br>
              <a:rPr lang="cs-CZ" sz="2200" dirty="0">
                <a:solidFill>
                  <a:srgbClr val="66CCFF"/>
                </a:solidFill>
              </a:rPr>
            </a:br>
            <a:r>
              <a:rPr lang="cs-CZ" sz="2200" dirty="0">
                <a:solidFill>
                  <a:srgbClr val="66CCFF"/>
                </a:solidFill>
              </a:rPr>
              <a:t>v roce 1968</a:t>
            </a:r>
          </a:p>
          <a:p>
            <a:r>
              <a:rPr lang="cs-CZ" sz="2200" dirty="0">
                <a:solidFill>
                  <a:srgbClr val="FFFFFF"/>
                </a:solidFill>
              </a:rPr>
              <a:t>hudbu složil Jindřich Brabec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text Petr Rada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endParaRPr lang="cs-CZ" sz="22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8756" y="4469827"/>
            <a:ext cx="851670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66CCFF"/>
                </a:solidFill>
              </a:rPr>
              <a:t>v televizi se píseň objevila až v roce 1969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v pořadu, pro který byla původně plánována (Píseň pro Rudolfa II.)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uveřejnění doprovázela omluva, že není nikterak spojena s odehrávajícími se politickými událostmi!</a:t>
            </a:r>
            <a:endParaRPr lang="cs-CZ" sz="2200" b="1" dirty="0">
              <a:solidFill>
                <a:srgbClr val="FFFFFF"/>
              </a:solidFill>
            </a:endParaRPr>
          </a:p>
        </p:txBody>
      </p:sp>
      <p:pic>
        <p:nvPicPr>
          <p:cNvPr id="106498" name="Picture 2" descr="http://www.muzikus.cz/save/db_videos/0004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1625" y="609599"/>
            <a:ext cx="3762375" cy="2819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0753" y="1621324"/>
            <a:ext cx="83252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Počátky ekonomické reformy – Ota Šik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24467" y="1999940"/>
            <a:ext cx="48888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29. – 30. května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plenární zasedání ÚV KSČ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byly </a:t>
            </a:r>
            <a:r>
              <a:rPr lang="cs-CZ" sz="2200" dirty="0">
                <a:solidFill>
                  <a:schemeClr val="bg1"/>
                </a:solidFill>
              </a:rPr>
              <a:t>přijaty některé zásady tržního mechanismu a zbožních vztahů </a:t>
            </a:r>
            <a:br>
              <a:rPr lang="cs-CZ" sz="2200" dirty="0">
                <a:solidFill>
                  <a:schemeClr val="bg1"/>
                </a:solidFill>
              </a:rPr>
            </a:br>
            <a:r>
              <a:rPr lang="cs-CZ" sz="2200" dirty="0">
                <a:solidFill>
                  <a:schemeClr val="bg1"/>
                </a:solidFill>
              </a:rPr>
              <a:t>pro využití v socialistické ekonomice</a:t>
            </a:r>
          </a:p>
          <a:p>
            <a:r>
              <a:rPr lang="cs-CZ" sz="2200" dirty="0">
                <a:solidFill>
                  <a:srgbClr val="FFFFFF"/>
                </a:solidFill>
              </a:rPr>
              <a:t>reakce na ekonomické problémy státu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zásady vycházely z myšlenek ekonoma Oty Šika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již ke konci roku zahájila práci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00B0F0"/>
                </a:solidFill>
              </a:rPr>
              <a:t>vládní komise</a:t>
            </a:r>
            <a:r>
              <a:rPr lang="cs-CZ" sz="2200" dirty="0">
                <a:solidFill>
                  <a:srgbClr val="FFFFFF"/>
                </a:solidFill>
              </a:rPr>
              <a:t>, v jejímž čele Šik stál</a:t>
            </a:r>
            <a:endParaRPr lang="cs-CZ" sz="2200" b="1" dirty="0">
              <a:solidFill>
                <a:srgbClr val="FFFFFF"/>
              </a:solidFill>
            </a:endParaRPr>
          </a:p>
        </p:txBody>
      </p:sp>
      <p:pic>
        <p:nvPicPr>
          <p:cNvPr id="10242" name="Picture 2" descr="http://ep01.epimg.net/diario/imagenes/2004/08/25/agenda/1093384802_850215_0000000000_sumario_nor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8645" y="2234237"/>
            <a:ext cx="2958637" cy="4207841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0" y="117643"/>
            <a:ext cx="889945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 přes mírné zlepšení hospodářské situace na konci 50. let se v ČSR projevují stále hospodářské problémy, způsobené kolektivizací, orientací průmyslu apod.</a:t>
            </a:r>
          </a:p>
          <a:p>
            <a:endParaRPr lang="cs-CZ" dirty="0"/>
          </a:p>
          <a:p>
            <a:r>
              <a:rPr lang="cs-CZ" dirty="0"/>
              <a:t> </a:t>
            </a:r>
            <a:r>
              <a:rPr lang="cs-CZ" sz="2200" b="1" dirty="0">
                <a:solidFill>
                  <a:srgbClr val="00B0F0"/>
                </a:solidFill>
              </a:rPr>
              <a:t>v r. 1960 přijata nová ústava – změna názvu na ČSSR, zakotvení vedoucí úlohy KSČ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0545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1344325"/>
            <a:ext cx="67047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Diskuse o ekonomické reformě</a:t>
            </a:r>
          </a:p>
        </p:txBody>
      </p:sp>
      <p:sp>
        <p:nvSpPr>
          <p:cNvPr id="8" name="Rectangle 7"/>
          <p:cNvSpPr/>
          <p:nvPr/>
        </p:nvSpPr>
        <p:spPr>
          <a:xfrm>
            <a:off x="6323894" y="3244334"/>
            <a:ext cx="282010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66CCFF"/>
                </a:solidFill>
              </a:rPr>
              <a:t>snižování role plánovaného hospodářství </a:t>
            </a:r>
          </a:p>
          <a:p>
            <a:endParaRPr lang="cs-CZ" sz="2200" dirty="0">
              <a:solidFill>
                <a:srgbClr val="FFFFFF"/>
              </a:solidFill>
            </a:endParaRPr>
          </a:p>
          <a:p>
            <a:r>
              <a:rPr lang="cs-CZ" sz="2200" dirty="0">
                <a:solidFill>
                  <a:srgbClr val="FFFFFF"/>
                </a:solidFill>
              </a:rPr>
              <a:t>vybraným podnikům byla dávána větší samostatnost </a:t>
            </a:r>
            <a:br>
              <a:rPr lang="cs-CZ" sz="2200" dirty="0">
                <a:solidFill>
                  <a:srgbClr val="FFFFFF"/>
                </a:solidFill>
              </a:rPr>
            </a:br>
            <a:r>
              <a:rPr lang="cs-CZ" sz="2200" dirty="0">
                <a:solidFill>
                  <a:srgbClr val="FFFFFF"/>
                </a:solidFill>
              </a:rPr>
              <a:t>- 180 podniků</a:t>
            </a:r>
          </a:p>
        </p:txBody>
      </p:sp>
      <p:pic>
        <p:nvPicPr>
          <p:cNvPr id="63490" name="Picture 2" descr="http://coins.lmsystem.sk/images/CSSR%2025K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6320" y="3433313"/>
            <a:ext cx="5719201" cy="2896051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326321" y="1936284"/>
            <a:ext cx="861854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200" dirty="0">
                <a:solidFill>
                  <a:srgbClr val="66CCFF"/>
                </a:solidFill>
              </a:rPr>
              <a:t>centrálně řízený hospodářský systém se dostal do krize </a:t>
            </a:r>
          </a:p>
          <a:p>
            <a:pPr lvl="0"/>
            <a:r>
              <a:rPr lang="cs-CZ" sz="2200" dirty="0">
                <a:solidFill>
                  <a:srgbClr val="FFFFFF"/>
                </a:solidFill>
              </a:rPr>
              <a:t>od 1. ledna začaly být zaváděny nové metody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Zkrácení pracovního týdne na 5 dnů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rgbClr val="FFFFFF"/>
                </a:solidFill>
              </a:rPr>
              <a:t>Uvolnění řízení podniků – orientace na zisk a další…</a:t>
            </a:r>
          </a:p>
        </p:txBody>
      </p:sp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3162" y="695739"/>
            <a:ext cx="85949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Leonid </a:t>
            </a:r>
            <a:r>
              <a:rPr lang="cs-CZ" sz="3000" dirty="0" err="1">
                <a:solidFill>
                  <a:schemeClr val="bg1"/>
                </a:solidFill>
                <a:latin typeface="Arial Black"/>
                <a:cs typeface="Arial Black"/>
              </a:rPr>
              <a:t>Iljič</a:t>
            </a:r>
            <a:r>
              <a:rPr lang="cs-CZ" sz="3000" dirty="0">
                <a:solidFill>
                  <a:schemeClr val="bg1"/>
                </a:solidFill>
                <a:latin typeface="Arial Black"/>
                <a:cs typeface="Arial Black"/>
              </a:rPr>
              <a:t> Brežněv </a:t>
            </a:r>
          </a:p>
          <a:p>
            <a:r>
              <a:rPr lang="cs-CZ" sz="2400" dirty="0">
                <a:solidFill>
                  <a:schemeClr val="bg1"/>
                </a:solidFill>
                <a:latin typeface="Arial Black"/>
                <a:cs typeface="Arial Black"/>
              </a:rPr>
              <a:t>(1964 nahradil Chruščova)</a:t>
            </a:r>
          </a:p>
        </p:txBody>
      </p:sp>
      <p:sp>
        <p:nvSpPr>
          <p:cNvPr id="8" name="Rectangle 7"/>
          <p:cNvSpPr/>
          <p:nvPr/>
        </p:nvSpPr>
        <p:spPr>
          <a:xfrm>
            <a:off x="4245678" y="2072457"/>
            <a:ext cx="4584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rgbClr val="FFFFFF"/>
                </a:solidFill>
              </a:rPr>
              <a:t>říjen 1965 </a:t>
            </a:r>
          </a:p>
          <a:p>
            <a:r>
              <a:rPr lang="cs-CZ" sz="2200" dirty="0">
                <a:solidFill>
                  <a:srgbClr val="FFFFFF"/>
                </a:solidFill>
              </a:rPr>
              <a:t>navštívil Československo v čele sovětské </a:t>
            </a:r>
            <a:r>
              <a:rPr lang="cs-CZ" sz="2200" i="1" dirty="0">
                <a:solidFill>
                  <a:srgbClr val="FFFFFF"/>
                </a:solidFill>
              </a:rPr>
              <a:t>„státní a stranické delegace“</a:t>
            </a:r>
          </a:p>
        </p:txBody>
      </p:sp>
      <p:pic>
        <p:nvPicPr>
          <p:cNvPr id="55298" name="Picture 2" descr="http://www.tyden.cz/obrazek/201212/50d486939b434/l.-i.-breznev.-50d487c88d8e4_275x3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0069" y="2096232"/>
            <a:ext cx="3603817" cy="4119474"/>
          </a:xfrm>
          <a:prstGeom prst="rect">
            <a:avLst/>
          </a:prstGeom>
          <a:noFill/>
        </p:spPr>
      </p:pic>
      <p:pic>
        <p:nvPicPr>
          <p:cNvPr id="2" name="Picture 2" descr="http://www.moderni-dejiny.cz/PublicFiles/UserFiles/image/Prameny/06_EVR_po1945/800x800_VS_NA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5678" y="3453967"/>
            <a:ext cx="4589973" cy="3132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907412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Papí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6810</TotalTime>
  <Words>3782</Words>
  <Application>Microsoft Office PowerPoint</Application>
  <PresentationFormat>Předvádění na obrazovce (4:3)</PresentationFormat>
  <Paragraphs>423</Paragraphs>
  <Slides>66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66</vt:i4>
      </vt:variant>
    </vt:vector>
  </HeadingPairs>
  <TitlesOfParts>
    <vt:vector size="75" baseType="lpstr">
      <vt:lpstr>Arial</vt:lpstr>
      <vt:lpstr>Arial Black</vt:lpstr>
      <vt:lpstr>Calibri</vt:lpstr>
      <vt:lpstr>Constantia</vt:lpstr>
      <vt:lpstr>Georgia</vt:lpstr>
      <vt:lpstr>Trebuchet MS</vt:lpstr>
      <vt:lpstr>Wingdings 2</vt:lpstr>
      <vt:lpstr>Papír</vt:lpstr>
      <vt:lpstr>Aerodynamika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Pant</dc:creator>
  <cp:lastModifiedBy>skerle@podaneruce.cz.</cp:lastModifiedBy>
  <cp:revision>346</cp:revision>
  <cp:lastPrinted>2013-07-28T20:54:49Z</cp:lastPrinted>
  <dcterms:created xsi:type="dcterms:W3CDTF">2013-07-17T12:36:25Z</dcterms:created>
  <dcterms:modified xsi:type="dcterms:W3CDTF">2023-12-05T13:12:43Z</dcterms:modified>
</cp:coreProperties>
</file>