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9" r:id="rId3"/>
    <p:sldId id="286" r:id="rId4"/>
    <p:sldId id="274" r:id="rId5"/>
    <p:sldId id="260" r:id="rId6"/>
    <p:sldId id="283" r:id="rId7"/>
    <p:sldId id="270" r:id="rId8"/>
    <p:sldId id="271" r:id="rId9"/>
    <p:sldId id="275" r:id="rId10"/>
    <p:sldId id="285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1C360-A1BD-4E79-889B-704C37B34CE8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09733-496B-43D6-B6E1-A1E81C58A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8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9733-496B-43D6-B6E1-A1E81C58AFA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4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5472608" cy="17964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/>
              <a:t>Н.М. Карамзин «Бедная Лиза» (1792)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26692" y="4305172"/>
            <a:ext cx="5150946" cy="13573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Основа конфликта, характеры главных героев. Взгляд на человека </a:t>
            </a:r>
            <a:r>
              <a:rPr lang="en-US" sz="2800" b="1" dirty="0">
                <a:solidFill>
                  <a:schemeClr val="tx1"/>
                </a:solidFill>
              </a:rPr>
              <a:t>XVIII </a:t>
            </a:r>
            <a:r>
              <a:rPr lang="ru-RU" sz="2800" b="1" dirty="0">
                <a:solidFill>
                  <a:schemeClr val="tx1"/>
                </a:solidFill>
              </a:rPr>
              <a:t>века</a:t>
            </a:r>
          </a:p>
        </p:txBody>
      </p:sp>
      <p:pic>
        <p:nvPicPr>
          <p:cNvPr id="4" name="Picture 1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260648"/>
            <a:ext cx="2486080" cy="3243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3431900" cy="456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418" y="548680"/>
            <a:ext cx="8424936" cy="550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Почему у современников повесть Карамзина пользовалась неслыханным успехом?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/>
              <a:t>Что новаторского в русскую литературу внес Карамзин своей повестью?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/>
              <a:t>Что понравилось в повести, а что показалось далеким от реальности, устаревшим?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5433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4535" y="620688"/>
            <a:ext cx="8074634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Повесть «Бедная Лиза» явилась первым образцом сентименталистской прозы. </a:t>
            </a:r>
          </a:p>
          <a:p>
            <a:pPr algn="ctr"/>
            <a:r>
              <a:rPr lang="ru-RU" sz="2800" dirty="0"/>
              <a:t>Именно Карамзин показал, что главным героем произведения может быть простой человек, мир его чувств, жизнь его сердца.</a:t>
            </a:r>
          </a:p>
          <a:p>
            <a:pPr algn="ctr"/>
            <a:r>
              <a:rPr lang="ru-RU" sz="2800" dirty="0"/>
              <a:t>Положил начало огромному циклу литературы о «маленьких людях». </a:t>
            </a:r>
          </a:p>
        </p:txBody>
      </p:sp>
    </p:spTree>
    <p:extLst>
      <p:ext uri="{BB962C8B-B14F-4D97-AF65-F5344CB8AC3E}">
        <p14:creationId xmlns:p14="http://schemas.microsoft.com/office/powerpoint/2010/main" val="7962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877392" cy="8498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/>
              <a:t>Работа с произведением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983" y="1412776"/>
            <a:ext cx="4723631" cy="473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698DD-C392-4772-8B4F-0FF548C4A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92696"/>
            <a:ext cx="7704856" cy="1368152"/>
          </a:xfrm>
        </p:spPr>
        <p:txBody>
          <a:bodyPr/>
          <a:lstStyle/>
          <a:p>
            <a:pPr algn="ctr"/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 err="1"/>
              <a:t>Краткое</a:t>
            </a:r>
            <a:r>
              <a:rPr lang="uk-UA" dirty="0"/>
              <a:t> </a:t>
            </a:r>
            <a:r>
              <a:rPr lang="uk-UA" dirty="0" err="1"/>
              <a:t>содержание</a:t>
            </a:r>
            <a:br>
              <a:rPr lang="uk-UA" dirty="0"/>
            </a:br>
            <a:br>
              <a:rPr lang="uk-UA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4457DE-11FC-4AB4-934B-AF6ADE73F9BF}"/>
              </a:ext>
            </a:extLst>
          </p:cNvPr>
          <p:cNvSpPr/>
          <p:nvPr/>
        </p:nvSpPr>
        <p:spPr>
          <a:xfrm>
            <a:off x="467544" y="692696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</a:rPr>
              <a:t>После смерти отца Лиза вынуждена много работать. Она становится единственной кормилицей старой, больной матери. Девушка трудолюбива, скромна, хорошо воспитана. Летом она продаёт на улицах Москвы ягоды и цветы, а зимой ткёт холсты и вяжет чулки.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</a:rPr>
              <a:t>Продавая цветы, Лиза знакомится с молодым богатым юношей по имени Эраст. Он очарован красавицей Лизой и впредь обещает покупать цветы только у неё. Спустя день Эраст навещает Лизу в её скромном домике. Он входит в доверие к матери и беспрепятственно встречается с девушкой.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</a:rPr>
              <a:t>Влюблённые строят планы на будущее, обещая друг другу вечную любовь. Эраст восхищается чистотой и целомудрием юной крестьянки, её нетронутой красотой. Однажды Лиза сообщает ему, что к ней сватается богатый крестьянин. Эраст категорически запрещает ей выходит замуж за него. В порыве чувств юноша даже обещает жениться на Лизе. Девушка верит ему, и в тот же вечер они становятся близки.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</a:rPr>
              <a:t>Эраст быстро охладевает к Лизе. Он сообщает, что уезжает на войну, и исчезает из жизни девушки. Спустя время она случайно встречает его в Москве. Но Эраст отказывается от неё: он женился по расчёту на пожилой богатой вдове.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</a:rPr>
              <a:t>Не в силах пережить страшный позор, Лиза топится в пруду. Старушка-мать также вскоре умирает от тоски. Всю оставшуюся жизнь Эраст терзается от угрызений </a:t>
            </a:r>
            <a:r>
              <a:rPr lang="ru-RU" altLang="ru-RU">
                <a:latin typeface="Arial" panose="020B0604020202020204" pitchFamily="34" charset="0"/>
              </a:rPr>
              <a:t>совести.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1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260648"/>
            <a:ext cx="4286280" cy="11109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u="sng" dirty="0"/>
              <a:t>Лиза</a:t>
            </a:r>
            <a:r>
              <a:rPr lang="ru-RU" sz="2400" dirty="0"/>
              <a:t>: крестьянка, «прекрасная душой и телом»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07504" y="1916832"/>
            <a:ext cx="4441256" cy="34563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Лизы отличаются глубиной, постоянством, бескорыстием. Она прекрасно понимает, что ей не суждено быть женою Эраста («Я крестьянка»). Лиза любит Эраста самозабвенно, не задумываясь о последствиях своей страсти.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860032" y="332656"/>
            <a:ext cx="4063235" cy="11430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u="sng" dirty="0"/>
              <a:t>Эраст</a:t>
            </a:r>
            <a:r>
              <a:rPr lang="ru-RU" sz="1800" dirty="0"/>
              <a:t>: «дворянин с изрядным разумом и добрым сердцем, добрым от природы, но слабым и ветреным».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4320480" cy="39604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Эраст - «довольно богатый дворянин» с «добрым от природы» сердцем, «но слабым и ветреным». «Он вел рассеянную жизнь, думал только о своем удовольствии… ». Таким образом, цельному, самоотверженному характеру крестьянки противопоставлен характер доброго, но избалованного праздной жизнью барина, не способного думать о последствиях своих поступков.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5786454"/>
            <a:ext cx="818388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Суть конфликта, который носит социально-нравственный характер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39"/>
            <a:ext cx="5004048" cy="65556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000" dirty="0"/>
              <a:t>1.Каков жанр произведения «Бедная Лиза» Карамзина?</a:t>
            </a:r>
          </a:p>
          <a:p>
            <a:r>
              <a:rPr lang="ru-RU" sz="3000" dirty="0"/>
              <a:t>2. Где и когда происходило действие повести?</a:t>
            </a:r>
          </a:p>
          <a:p>
            <a:r>
              <a:rPr lang="ru-RU" sz="3000" dirty="0"/>
              <a:t>3.С какой целью Лиза пришла в Москву?</a:t>
            </a:r>
          </a:p>
          <a:p>
            <a:r>
              <a:rPr lang="ru-RU" sz="3000" dirty="0"/>
              <a:t>4. За какую сумму Лиза продала свои ландыши?</a:t>
            </a:r>
          </a:p>
          <a:p>
            <a:r>
              <a:rPr lang="ru-RU" sz="3000" dirty="0"/>
              <a:t>5. Какое условие предложил незнакомец матери Лизы, оказавшись в их доме?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621526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3200" dirty="0"/>
          </a:p>
          <a:p>
            <a:pPr algn="r"/>
            <a:endParaRPr lang="ru-RU" sz="3200" dirty="0"/>
          </a:p>
          <a:p>
            <a:pPr algn="r"/>
            <a:endParaRPr lang="ru-RU" sz="3200" dirty="0"/>
          </a:p>
          <a:p>
            <a:pPr algn="r"/>
            <a:endParaRPr lang="ru-RU" sz="3200" dirty="0"/>
          </a:p>
          <a:p>
            <a:pPr algn="r"/>
            <a:endParaRPr lang="ru-RU" sz="3200" dirty="0"/>
          </a:p>
          <a:p>
            <a:pPr algn="r"/>
            <a:endParaRPr lang="ru-RU" sz="3200" dirty="0"/>
          </a:p>
          <a:p>
            <a:pPr algn="r"/>
            <a:r>
              <a:rPr lang="ru-RU" sz="3200" dirty="0">
                <a:solidFill>
                  <a:schemeClr val="bg1"/>
                </a:solidFill>
              </a:rPr>
              <a:t>Как вы понимаете эпитет «бедная»</a:t>
            </a:r>
          </a:p>
          <a:p>
            <a:pPr algn="r"/>
            <a:r>
              <a:rPr lang="ru-RU" sz="3200" dirty="0">
                <a:solidFill>
                  <a:schemeClr val="bg1"/>
                </a:solidFill>
              </a:rPr>
              <a:t> в названии повести?</a:t>
            </a:r>
          </a:p>
          <a:p>
            <a:pPr algn="r"/>
            <a:endParaRPr lang="ru-RU" sz="3200" dirty="0">
              <a:solidFill>
                <a:schemeClr val="bg1"/>
              </a:solidFill>
            </a:endParaRPr>
          </a:p>
          <a:p>
            <a:pPr algn="r"/>
            <a:endParaRPr lang="ru-RU" sz="3200" dirty="0">
              <a:solidFill>
                <a:schemeClr val="bg1"/>
              </a:solidFill>
            </a:endParaRPr>
          </a:p>
          <a:p>
            <a:pPr algn="r"/>
            <a:r>
              <a:rPr lang="ru-RU" sz="3200" dirty="0">
                <a:solidFill>
                  <a:schemeClr val="bg1"/>
                </a:solidFill>
              </a:rPr>
              <a:t>Почему Лиза была </a:t>
            </a:r>
          </a:p>
          <a:p>
            <a:pPr algn="r"/>
            <a:r>
              <a:rPr lang="ru-RU" sz="3200" dirty="0">
                <a:solidFill>
                  <a:schemeClr val="bg1"/>
                </a:solidFill>
              </a:rPr>
              <a:t>похоронена не на кладбище,</a:t>
            </a:r>
          </a:p>
          <a:p>
            <a:pPr algn="r"/>
            <a:r>
              <a:rPr lang="ru-RU" sz="3200" dirty="0">
                <a:solidFill>
                  <a:schemeClr val="bg1"/>
                </a:solidFill>
              </a:rPr>
              <a:t> а близ пруда?</a:t>
            </a:r>
          </a:p>
          <a:p>
            <a:pPr algn="r"/>
            <a:endParaRPr lang="ru-RU" sz="3200" dirty="0"/>
          </a:p>
          <a:p>
            <a:pPr algn="r"/>
            <a:endParaRPr lang="ru-RU" sz="3200" dirty="0"/>
          </a:p>
          <a:p>
            <a:pPr algn="r"/>
            <a:endParaRPr lang="ru-RU" sz="3200" dirty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" y="2132856"/>
            <a:ext cx="256135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" y="1196752"/>
            <a:ext cx="2809875" cy="7346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5816" y="215058"/>
            <a:ext cx="6120680" cy="40318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3200" dirty="0"/>
          </a:p>
          <a:p>
            <a:pPr algn="ctr"/>
            <a:r>
              <a:rPr lang="ru-RU" sz="3200" dirty="0"/>
              <a:t>Каков Эраст? Какова его жизнь? </a:t>
            </a:r>
          </a:p>
          <a:p>
            <a:pPr algn="ctr"/>
            <a:r>
              <a:rPr lang="ru-RU" sz="3200" dirty="0"/>
              <a:t>Чем было вспыхнувшее чувство для Лизы? А для «успевшего вкусить светских забав» Эраста? Любил ли он ее?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9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44" y="1428736"/>
            <a:ext cx="8183880" cy="2428892"/>
          </a:xfrm>
        </p:spPr>
        <p:txBody>
          <a:bodyPr>
            <a:normAutofit/>
          </a:bodyPr>
          <a:lstStyle/>
          <a:p>
            <a:pPr algn="ctr"/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3" y="260648"/>
            <a:ext cx="3528392" cy="518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188640"/>
            <a:ext cx="498897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«Я боюсь, чтобы гром не убил меня, как преступницу!»              Кто и почему сказал эту фразу?</a:t>
            </a:r>
          </a:p>
          <a:p>
            <a:r>
              <a:rPr lang="ru-RU" sz="2400" dirty="0"/>
              <a:t>Насколько способствует пониманию эмоционального состояния героев пейзаж? Покажите на примерах.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2"/>
            <a:ext cx="4568524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188640"/>
            <a:ext cx="5832648" cy="2400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500" dirty="0"/>
              <a:t>Кто рассказал эту историю автору? </a:t>
            </a:r>
          </a:p>
          <a:p>
            <a:r>
              <a:rPr lang="ru-RU" sz="2500" dirty="0"/>
              <a:t>От какого лица ведётся повествование?</a:t>
            </a:r>
          </a:p>
          <a:p>
            <a:r>
              <a:rPr lang="ru-RU" sz="2500" dirty="0"/>
              <a:t>Как автор относится к своим героям?</a:t>
            </a:r>
          </a:p>
          <a:p>
            <a:r>
              <a:rPr lang="ru-RU" sz="2500" dirty="0"/>
              <a:t>Осуждает ли он Эраста?</a:t>
            </a:r>
          </a:p>
          <a:p>
            <a:r>
              <a:rPr lang="ru-RU" sz="2500" dirty="0"/>
              <a:t>В чем конфликт произведения?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808312" cy="375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k.opredelim.com/pars_docs/refs/10/9533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0736"/>
            <a:ext cx="9358314" cy="701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213</TotalTime>
  <Words>636</Words>
  <Application>Microsoft Office PowerPoint</Application>
  <PresentationFormat>Экран (4:3)</PresentationFormat>
  <Paragraphs>56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Palatino Linotype</vt:lpstr>
      <vt:lpstr>Times New Roman</vt:lpstr>
      <vt:lpstr>Wingdings</vt:lpstr>
      <vt:lpstr>Базовая</vt:lpstr>
      <vt:lpstr>Н.М. Карамзин «Бедная Лиза» (1792)</vt:lpstr>
      <vt:lpstr>Работа с произведением</vt:lpstr>
      <vt:lpstr>   Краткое содержание  </vt:lpstr>
      <vt:lpstr>Суть конфликта, который носит социально-нравственный характер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Н.М. Карамзин «Бедная Лиза» (1792)</dc:title>
  <dc:creator>NVG</dc:creator>
  <cp:lastModifiedBy>NVG</cp:lastModifiedBy>
  <cp:revision>42</cp:revision>
  <dcterms:modified xsi:type="dcterms:W3CDTF">2023-09-24T15:50:59Z</dcterms:modified>
</cp:coreProperties>
</file>