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2" r:id="rId3"/>
    <p:sldId id="257" r:id="rId4"/>
    <p:sldId id="258" r:id="rId5"/>
    <p:sldId id="273" r:id="rId6"/>
    <p:sldId id="259" r:id="rId7"/>
    <p:sldId id="274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5" r:id="rId16"/>
    <p:sldId id="267" r:id="rId17"/>
    <p:sldId id="268" r:id="rId18"/>
    <p:sldId id="269" r:id="rId19"/>
    <p:sldId id="270" r:id="rId20"/>
    <p:sldId id="271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42A612-D9C5-45F5-B7D3-0CADC1C939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ПОЭЗИЯ Постмодернизма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DD42A1D-BD91-420B-B411-67DBC40D53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179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6C4122F3-400E-4E68-83AF-0BCB96619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371060"/>
            <a:ext cx="9905999" cy="5910469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/>
              <a:t>Запредельный цинизм</a:t>
            </a:r>
            <a:br>
              <a:rPr lang="ru-RU" dirty="0"/>
            </a:br>
            <a:r>
              <a:rPr lang="ru-RU" i="1" dirty="0"/>
              <a:t>Проявили</a:t>
            </a:r>
            <a:br>
              <a:rPr lang="ru-RU" dirty="0"/>
            </a:br>
            <a:r>
              <a:rPr lang="ru-RU" i="1" dirty="0"/>
              <a:t>Два тридцатилетние убийцы</a:t>
            </a:r>
            <a:br>
              <a:rPr lang="ru-RU" dirty="0"/>
            </a:br>
            <a:r>
              <a:rPr lang="ru-RU" i="1" dirty="0"/>
              <a:t>Они прежде ногами забили</a:t>
            </a:r>
            <a:br>
              <a:rPr lang="ru-RU" dirty="0"/>
            </a:br>
            <a:r>
              <a:rPr lang="ru-RU" i="1" dirty="0"/>
              <a:t>Свою жертву</a:t>
            </a:r>
            <a:br>
              <a:rPr lang="ru-RU" dirty="0"/>
            </a:br>
            <a:r>
              <a:rPr lang="ru-RU" i="1" dirty="0"/>
              <a:t>А после ножом</a:t>
            </a:r>
            <a:br>
              <a:rPr lang="ru-RU" dirty="0"/>
            </a:br>
            <a:r>
              <a:rPr lang="ru-RU" i="1" dirty="0"/>
              <a:t>Кухонным</a:t>
            </a:r>
            <a:br>
              <a:rPr lang="ru-RU" dirty="0"/>
            </a:br>
            <a:r>
              <a:rPr lang="ru-RU" i="1" dirty="0"/>
              <a:t>Мясо срезали и бросали в унитаз</a:t>
            </a:r>
            <a:br>
              <a:rPr lang="ru-RU" dirty="0"/>
            </a:br>
            <a:r>
              <a:rPr lang="ru-RU" i="1" dirty="0"/>
              <a:t>Спускали</a:t>
            </a:r>
            <a:br>
              <a:rPr lang="ru-RU" dirty="0"/>
            </a:br>
            <a:r>
              <a:rPr lang="ru-RU" i="1" dirty="0"/>
              <a:t>Унитаз и засорился</a:t>
            </a:r>
            <a:br>
              <a:rPr lang="ru-RU" dirty="0"/>
            </a:br>
            <a:r>
              <a:rPr lang="ru-RU" i="1" dirty="0"/>
              <a:t>Они — что за бредятина! —</a:t>
            </a:r>
            <a:br>
              <a:rPr lang="ru-RU" dirty="0"/>
            </a:br>
            <a:r>
              <a:rPr lang="ru-RU" i="1" dirty="0"/>
              <a:t>Вызвали слесаря</a:t>
            </a:r>
            <a:br>
              <a:rPr lang="ru-RU" dirty="0"/>
            </a:br>
            <a:r>
              <a:rPr lang="ru-RU" i="1" dirty="0"/>
              <a:t>Тут всё и обнаружилось</a:t>
            </a:r>
            <a:br>
              <a:rPr lang="ru-RU" dirty="0"/>
            </a:br>
            <a:r>
              <a:rPr lang="ru-RU" i="1" dirty="0"/>
              <a:t>Уж и не знаешь, по поводу чего</a:t>
            </a:r>
            <a:br>
              <a:rPr lang="ru-RU" dirty="0"/>
            </a:br>
            <a:r>
              <a:rPr lang="ru-RU" i="1" dirty="0"/>
              <a:t>Тут изумляться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6504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CA1AC8-CB30-4141-ADDB-D13DFC3D3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ПРИРОДА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D099D5-AC64-4DF5-9EE1-BB03108C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Себя я просто вычел из природы</a:t>
            </a:r>
            <a:br>
              <a:rPr lang="ru-RU" dirty="0"/>
            </a:br>
            <a:r>
              <a:rPr lang="ru-RU" i="1" dirty="0"/>
              <a:t>И вот она отдельная стоит</a:t>
            </a:r>
            <a:br>
              <a:rPr lang="ru-RU" dirty="0"/>
            </a:br>
            <a:r>
              <a:rPr lang="ru-RU" i="1" dirty="0"/>
              <a:t>Доступная словам любой породы</a:t>
            </a:r>
            <a:br>
              <a:rPr lang="ru-RU" dirty="0"/>
            </a:br>
            <a:r>
              <a:rPr lang="ru-RU" i="1" dirty="0"/>
              <a:t>И осмысляема на всякий вид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1754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2D8EB6-CA3C-4E83-9435-4869298A3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Письмо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902693-6FD7-4F0A-BEAA-D6F58B630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Я устал уже на первой строчке</a:t>
            </a:r>
            <a:br>
              <a:rPr lang="ru-RU" dirty="0"/>
            </a:br>
            <a:r>
              <a:rPr lang="ru-RU" i="1" dirty="0"/>
              <a:t>Первого четверостишья</a:t>
            </a:r>
            <a:br>
              <a:rPr lang="ru-RU" dirty="0"/>
            </a:br>
            <a:r>
              <a:rPr lang="ru-RU" i="1" dirty="0"/>
              <a:t>Вот дотащился до третьей строчки</a:t>
            </a:r>
            <a:br>
              <a:rPr lang="ru-RU" dirty="0"/>
            </a:br>
            <a:r>
              <a:rPr lang="ru-RU" i="1" dirty="0"/>
              <a:t>А вот до четвёртой дотащился.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683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01F4E-307D-4B20-8114-93914B7AE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Рутина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3DB534-48C0-4DAA-8FA3-3B9789D1F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Ужас весь </a:t>
            </a:r>
            <a:r>
              <a:rPr lang="ru-RU" i="1" dirty="0" err="1"/>
              <a:t>цивилизацьи</a:t>
            </a:r>
            <a:br>
              <a:rPr lang="ru-RU" dirty="0"/>
            </a:br>
            <a:r>
              <a:rPr lang="ru-RU" i="1" dirty="0"/>
              <a:t>Эта тёплая вода</a:t>
            </a:r>
            <a:br>
              <a:rPr lang="ru-RU" dirty="0"/>
            </a:br>
            <a:r>
              <a:rPr lang="ru-RU" i="1" dirty="0"/>
              <a:t>Отключают вот когда —</a:t>
            </a:r>
            <a:br>
              <a:rPr lang="ru-RU" dirty="0"/>
            </a:br>
            <a:r>
              <a:rPr lang="ru-RU" i="1" dirty="0"/>
              <a:t>Некуда куда деваться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0391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E52770-76B4-4A64-9683-EE35E17BD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Искусство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476141-CEB9-417E-BA70-625AC4D22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77008"/>
            <a:ext cx="9905999" cy="4823791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В буфете Дома Литераторов</a:t>
            </a:r>
            <a:br>
              <a:rPr lang="ru-RU" dirty="0"/>
            </a:br>
            <a:r>
              <a:rPr lang="ru-RU" i="1" dirty="0"/>
              <a:t>Пьёт пиво Милиционер</a:t>
            </a:r>
            <a:br>
              <a:rPr lang="ru-RU" dirty="0"/>
            </a:br>
            <a:r>
              <a:rPr lang="ru-RU" i="1" dirty="0"/>
              <a:t>Пьёт на обычный свой манер</a:t>
            </a:r>
            <a:br>
              <a:rPr lang="ru-RU" dirty="0"/>
            </a:br>
            <a:r>
              <a:rPr lang="ru-RU" i="1" dirty="0"/>
              <a:t>Не видя даже литераторов</a:t>
            </a:r>
            <a:br>
              <a:rPr lang="ru-RU" dirty="0"/>
            </a:br>
            <a:br>
              <a:rPr lang="ru-RU" dirty="0"/>
            </a:br>
            <a:r>
              <a:rPr lang="ru-RU" i="1" dirty="0"/>
              <a:t>Они же смотрят на него</a:t>
            </a:r>
            <a:br>
              <a:rPr lang="ru-RU" dirty="0"/>
            </a:br>
            <a:r>
              <a:rPr lang="ru-RU" i="1" dirty="0"/>
              <a:t>Вокруг него светло и пусто</a:t>
            </a:r>
            <a:br>
              <a:rPr lang="ru-RU" dirty="0"/>
            </a:br>
            <a:r>
              <a:rPr lang="ru-RU" i="1" dirty="0"/>
              <a:t>И все их разные искусства</a:t>
            </a:r>
            <a:br>
              <a:rPr lang="ru-RU" dirty="0"/>
            </a:br>
            <a:r>
              <a:rPr lang="ru-RU" i="1" dirty="0"/>
              <a:t>При нём не значат ничего</a:t>
            </a:r>
            <a:br>
              <a:rPr lang="ru-RU" dirty="0"/>
            </a:br>
            <a:br>
              <a:rPr lang="ru-RU" dirty="0"/>
            </a:br>
            <a:r>
              <a:rPr lang="ru-RU" i="1" dirty="0"/>
              <a:t>Он представляет собой Жизнь</a:t>
            </a:r>
            <a:br>
              <a:rPr lang="ru-RU" dirty="0"/>
            </a:br>
            <a:r>
              <a:rPr lang="ru-RU" i="1" dirty="0"/>
              <a:t>Явившуюся в форме Долга</a:t>
            </a:r>
            <a:br>
              <a:rPr lang="ru-RU" dirty="0"/>
            </a:br>
            <a:r>
              <a:rPr lang="ru-RU" i="1" dirty="0"/>
              <a:t>Жизнь кратка, а искусство долго</a:t>
            </a:r>
            <a:br>
              <a:rPr lang="ru-RU" dirty="0"/>
            </a:br>
            <a:r>
              <a:rPr lang="ru-RU" i="1" dirty="0"/>
              <a:t>И в схватке побеждает жизнь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304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ТИМУР КИБИРОВ">
            <a:extLst>
              <a:ext uri="{FF2B5EF4-FFF2-40B4-BE49-F238E27FC236}">
                <a16:creationId xmlns:a16="http://schemas.microsoft.com/office/drawing/2014/main" id="{B74CFD75-CCAC-4CEA-ADD8-D4A3ADAD26E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3357" y="609599"/>
            <a:ext cx="7951304" cy="5989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2980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FEBC1-9752-4137-ADCE-CE468B98A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Лев Рубинштейн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20D331-197B-41B1-98B9-25945919C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 поэзия и проза родственны: поэтическое слово - это проза, "заключенная" в оковы ритма, рифмовки. Зачастую в стихотворную строку помещается высказывание, которое мы каждый день слышим на улице, произносим сами; оно - часть нашей ежедневной жизни, некий словесный фон.</a:t>
            </a:r>
          </a:p>
        </p:txBody>
      </p:sp>
    </p:spTree>
    <p:extLst>
      <p:ext uri="{BB962C8B-B14F-4D97-AF65-F5344CB8AC3E}">
        <p14:creationId xmlns:p14="http://schemas.microsoft.com/office/powerpoint/2010/main" val="20452017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F0818D-6D34-4BFB-A60A-4DB15760F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"Появление героя"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B0BE08-42F2-4FB3-B928-576F6EE09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Ну что я вам могу сказать?</a:t>
            </a:r>
          </a:p>
          <a:p>
            <a:r>
              <a:rPr lang="ru-RU" dirty="0"/>
              <a:t>- Он что-то знает, но молчит.</a:t>
            </a:r>
          </a:p>
          <a:p>
            <a:r>
              <a:rPr lang="ru-RU" dirty="0"/>
              <a:t>- Не знаю, может ты и прав.</a:t>
            </a:r>
          </a:p>
          <a:p>
            <a:r>
              <a:rPr lang="ru-RU" dirty="0"/>
              <a:t>- Он и полезней, и вкусней...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9357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6C6C42-C9A9-45A5-9ED6-009704310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прием </a:t>
            </a:r>
            <a:r>
              <a:rPr lang="ru-RU" dirty="0" err="1"/>
              <a:t>центона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7B8A15-10A6-442F-B872-FEC626C40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 помню чудное мгновенье</a:t>
            </a:r>
            <a:br>
              <a:rPr lang="ru-RU" dirty="0"/>
            </a:br>
            <a:r>
              <a:rPr lang="ru-RU" dirty="0"/>
              <a:t>Невы державное теченье</a:t>
            </a:r>
            <a:br>
              <a:rPr lang="ru-RU" dirty="0"/>
            </a:br>
            <a:r>
              <a:rPr lang="ru-RU" dirty="0"/>
              <a:t>Люблю тебя Петра творенье</a:t>
            </a:r>
            <a:br>
              <a:rPr lang="ru-RU" dirty="0"/>
            </a:br>
            <a:r>
              <a:rPr lang="ru-RU" dirty="0"/>
              <a:t>Кто написал стихотворенье</a:t>
            </a:r>
            <a:br>
              <a:rPr lang="ru-RU" dirty="0"/>
            </a:br>
            <a:r>
              <a:rPr lang="ru-RU" dirty="0"/>
              <a:t>Я написал стихотворенье</a:t>
            </a:r>
          </a:p>
        </p:txBody>
      </p:sp>
    </p:spTree>
    <p:extLst>
      <p:ext uri="{BB962C8B-B14F-4D97-AF65-F5344CB8AC3E}">
        <p14:creationId xmlns:p14="http://schemas.microsoft.com/office/powerpoint/2010/main" val="2464581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B3869-DC69-41D0-94EE-7731DA272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Орден Куртуазных маньеристов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2D3E10-C5CC-4977-A253-4E45A4A44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50504"/>
            <a:ext cx="9905999" cy="5102087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На даче спят. Гуляет горький,</a:t>
            </a:r>
          </a:p>
          <a:p>
            <a:r>
              <a:rPr lang="ru-RU" dirty="0"/>
              <a:t>холодный ветер...</a:t>
            </a:r>
          </a:p>
          <a:p>
            <a:r>
              <a:rPr lang="ru-RU" dirty="0"/>
              <a:t>Рыбачка Соня как-то в мае,</a:t>
            </a:r>
          </a:p>
          <a:p>
            <a:r>
              <a:rPr lang="ru-RU" dirty="0"/>
              <a:t>Причалив к берегу баркас,</a:t>
            </a:r>
          </a:p>
          <a:p>
            <a:r>
              <a:rPr lang="ru-RU" dirty="0"/>
              <a:t>сказала Косте: "Все вас знают,</a:t>
            </a:r>
          </a:p>
          <a:p>
            <a:r>
              <a:rPr lang="ru-RU" dirty="0"/>
              <a:t>стр. 38</a:t>
            </a:r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--------------------------------------------------------------------------------</a:t>
            </a:r>
          </a:p>
          <a:p>
            <a:r>
              <a:rPr lang="ru-RU" dirty="0"/>
              <a:t>а я так вижу в первый раз..."</a:t>
            </a:r>
          </a:p>
          <a:p>
            <a:r>
              <a:rPr lang="ru-RU" dirty="0"/>
              <a:t>И днем, и ночью, как ученый,</a:t>
            </a:r>
          </a:p>
          <a:p>
            <a:r>
              <a:rPr lang="ru-RU" dirty="0"/>
              <a:t>по кругу ходит Пастернак.</a:t>
            </a:r>
          </a:p>
          <a:p>
            <a:r>
              <a:rPr lang="ru-RU" dirty="0"/>
              <a:t>...но кто-то камень положил</a:t>
            </a:r>
          </a:p>
          <a:p>
            <a:r>
              <a:rPr lang="ru-RU" dirty="0"/>
              <a:t>в мою протянутую руку.</a:t>
            </a:r>
          </a:p>
        </p:txBody>
      </p:sp>
    </p:spTree>
    <p:extLst>
      <p:ext uri="{BB962C8B-B14F-4D97-AF65-F5344CB8AC3E}">
        <p14:creationId xmlns:p14="http://schemas.microsoft.com/office/powerpoint/2010/main" val="3891527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E8205435-9292-47F3-B85A-280406A819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7496" y="119271"/>
            <a:ext cx="9541565" cy="673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59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C2CFE-E662-499B-93EB-83C1A7B6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Ироническая поэзия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4D84C0-E1A9-4F39-B1EE-493E98558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 70-е - 80-е годы образовалась группа “Московское время” (</a:t>
            </a:r>
            <a:r>
              <a:rPr lang="ru-RU" dirty="0" err="1"/>
              <a:t>С.Гандлевский</a:t>
            </a:r>
            <a:r>
              <a:rPr lang="ru-RU" dirty="0"/>
              <a:t>, </a:t>
            </a:r>
            <a:r>
              <a:rPr lang="ru-RU" dirty="0" err="1"/>
              <a:t>Б.Кенжеев</a:t>
            </a:r>
            <a:r>
              <a:rPr lang="ru-RU" dirty="0"/>
              <a:t>, </a:t>
            </a:r>
            <a:r>
              <a:rPr lang="ru-RU" dirty="0" err="1"/>
              <a:t>В.Коркия</a:t>
            </a:r>
            <a:r>
              <a:rPr lang="ru-RU" dirty="0"/>
              <a:t>, </a:t>
            </a:r>
            <a:r>
              <a:rPr lang="ru-RU" dirty="0" err="1"/>
              <a:t>Е.Бунимович</a:t>
            </a:r>
            <a:r>
              <a:rPr lang="ru-RU" dirty="0"/>
              <a:t>, </a:t>
            </a:r>
            <a:r>
              <a:rPr lang="ru-RU" dirty="0" err="1"/>
              <a:t>И.Иртеньев</a:t>
            </a:r>
            <a:r>
              <a:rPr lang="ru-RU" dirty="0"/>
              <a:t> и др.) В их лирике сочетались с острой иронией, доходящей до сарказма, горькие и трагические ноты”. Этих поэтов считают иронистами. К ним же причисляют </a:t>
            </a:r>
            <a:r>
              <a:rPr lang="ru-RU" dirty="0" err="1"/>
              <a:t>В.Вишневского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7271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ВЛАДИМИР ВИШНЕВСКИЙ.">
            <a:extLst>
              <a:ext uri="{FF2B5EF4-FFF2-40B4-BE49-F238E27FC236}">
                <a16:creationId xmlns:a16="http://schemas.microsoft.com/office/drawing/2014/main" id="{13A95A11-4F1F-43EE-B4A2-3D9027734A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991" y="278297"/>
            <a:ext cx="8998226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068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5375DA-C28F-4FA8-BB8B-54F0DFAC0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Визуальная поэзия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098E09-9A54-4BDE-B929-7B2133912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Визуальная поэзия представлена возникшей в 60-е годы XX века в Свердловске (Екатеринбурге) “</a:t>
            </a:r>
            <a:r>
              <a:rPr lang="ru-RU" dirty="0" err="1"/>
              <a:t>Уктусской</a:t>
            </a:r>
            <a:r>
              <a:rPr lang="ru-RU" dirty="0"/>
              <a:t> школой” (</a:t>
            </a:r>
            <a:r>
              <a:rPr lang="ru-RU" dirty="0" err="1"/>
              <a:t>Ры</a:t>
            </a:r>
            <a:r>
              <a:rPr lang="ru-RU" dirty="0"/>
              <a:t> Никонова, </a:t>
            </a:r>
            <a:r>
              <a:rPr lang="ru-RU" dirty="0" err="1"/>
              <a:t>С.Сигей</a:t>
            </a:r>
            <a:r>
              <a:rPr lang="ru-RU" dirty="0"/>
              <a:t>, </a:t>
            </a:r>
            <a:r>
              <a:rPr lang="ru-RU" dirty="0" err="1"/>
              <a:t>Б.Констриктор</a:t>
            </a:r>
            <a:r>
              <a:rPr lang="ru-RU" dirty="0"/>
              <a:t>, </a:t>
            </a:r>
            <a:r>
              <a:rPr lang="ru-RU" dirty="0" err="1"/>
              <a:t>Г.Сапгир</a:t>
            </a:r>
            <a:r>
              <a:rPr lang="ru-RU" dirty="0"/>
              <a:t> и др.). Она получила свое имя по названию Уктусского трамплина. Позже представители этой школы стали именовать себя “транс-поэтами”.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7035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Я  ящерка  ютящейся  эпохи,  щемящий  шелест  чувственных  цикад,  хлопушка  фокусов  убогих,  тревожный  свист,  рывок  поверх  оград.  Наитие,  минута  ликованья,  келейника  исповедальня.  Земная  жизнь  еще  дарит,  горя,  высокое  блаженство  алтаря”.  ">
            <a:extLst>
              <a:ext uri="{FF2B5EF4-FFF2-40B4-BE49-F238E27FC236}">
                <a16:creationId xmlns:a16="http://schemas.microsoft.com/office/drawing/2014/main" id="{3508CA1F-3FD1-4A21-A0A9-276FFF8426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548" y="689113"/>
            <a:ext cx="8123582" cy="5764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7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Г. Сапгир">
            <a:extLst>
              <a:ext uri="{FF2B5EF4-FFF2-40B4-BE49-F238E27FC236}">
                <a16:creationId xmlns:a16="http://schemas.microsoft.com/office/drawing/2014/main" id="{67159917-2A17-4AE2-A8A7-88EE41B6FF1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948" y="609600"/>
            <a:ext cx="6388215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81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A0C3E-04F9-4AD5-8CB3-585956BDB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черты постмодернистской поэтики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0C0CB8-F716-4CBF-A972-A812E2ABE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dirty="0"/>
              <a:t>Главными являются - депрессивный психологический фон, смешение художественных языков и способов выражения, мозаичность эстетических форм при </a:t>
            </a:r>
            <a:r>
              <a:rPr lang="ru-RU" dirty="0" err="1"/>
              <a:t>отстранености</a:t>
            </a:r>
            <a:r>
              <a:rPr lang="ru-RU" dirty="0"/>
              <a:t> авторской позиции, целиком проникнутой "игровым" отношением к содержанию произведения. В отличие от авангарда, постмодернизм не стремится к новому, он </a:t>
            </a:r>
            <a:r>
              <a:rPr lang="ru-RU" dirty="0" err="1"/>
              <a:t>самоиндифицируется</a:t>
            </a:r>
            <a:r>
              <a:rPr lang="ru-RU" dirty="0"/>
              <a:t> в рецитации уже созданного, при этом рецитации сугубо ироничной. Общей установкой поэтов-постмодернистов является ориентация прежде всего на элитарного читателя. Постмодернизм это то, что "принято сегодня называть культурой, отрицающей традиционные ориентиры мышления, культурой </a:t>
            </a:r>
            <a:r>
              <a:rPr lang="ru-RU" dirty="0" err="1"/>
              <a:t>энтропийной</a:t>
            </a:r>
            <a:r>
              <a:rPr lang="ru-RU" dirty="0"/>
              <a:t>, отмеченной эсхатологическими настроениями, эстетическими мутациями, диффузией жанров и стилей</a:t>
            </a:r>
          </a:p>
        </p:txBody>
      </p:sp>
    </p:spTree>
    <p:extLst>
      <p:ext uri="{BB962C8B-B14F-4D97-AF65-F5344CB8AC3E}">
        <p14:creationId xmlns:p14="http://schemas.microsoft.com/office/powerpoint/2010/main" val="117273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8C4113-6078-4E21-8DAE-102B9CFF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.РУССКИЕ ПОЭТЫ- ПОСТМОДЕРНИСТЫ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9AA16-DD28-411C-822B-C014435F4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В русской поэзии к числу как собственно постмодернистов, так и испытавших значительное влияние постмодернистской эстетики следует отнести прежде всего Иосифа Бродского, творчество концептуалистов (Д. А. </a:t>
            </a:r>
            <a:r>
              <a:rPr lang="ru-RU" dirty="0" err="1"/>
              <a:t>Пригова</a:t>
            </a:r>
            <a:r>
              <a:rPr lang="ru-RU" dirty="0"/>
              <a:t>, Л. Рубинштейна), отчасти - Вс. Некрасова и Т. </a:t>
            </a:r>
            <a:r>
              <a:rPr lang="ru-RU" dirty="0" err="1"/>
              <a:t>Кибирова</a:t>
            </a:r>
            <a:r>
              <a:rPr lang="ru-RU" dirty="0"/>
              <a:t>, а также - "куртуазных маньеристов" (В. </a:t>
            </a:r>
            <a:r>
              <a:rPr lang="ru-RU" dirty="0" err="1"/>
              <a:t>Степанцова</a:t>
            </a:r>
            <a:r>
              <a:rPr lang="ru-RU" dirty="0"/>
              <a:t> и др.), "</a:t>
            </a:r>
            <a:r>
              <a:rPr lang="ru-RU" dirty="0" err="1"/>
              <a:t>метаметафористов</a:t>
            </a:r>
            <a:r>
              <a:rPr lang="ru-RU" dirty="0"/>
              <a:t>" (К. </a:t>
            </a:r>
            <a:r>
              <a:rPr lang="ru-RU" dirty="0" err="1"/>
              <a:t>Кедрова</a:t>
            </a:r>
            <a:r>
              <a:rPr lang="ru-RU" dirty="0"/>
              <a:t>, А. Еременко, А. Парщикова, И. Жданова)</a:t>
            </a:r>
          </a:p>
        </p:txBody>
      </p:sp>
    </p:spTree>
    <p:extLst>
      <p:ext uri="{BB962C8B-B14F-4D97-AF65-F5344CB8AC3E}">
        <p14:creationId xmlns:p14="http://schemas.microsoft.com/office/powerpoint/2010/main" val="720461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3FBBC9-4231-4C4A-9C00-BF090E77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/>
              <a:t>Концептуализм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3F3239-5F6A-45B2-81AF-E8A4084CD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i="1" dirty="0"/>
              <a:t>Концептуализм</a:t>
            </a:r>
            <a:r>
              <a:rPr lang="ru-RU" dirty="0"/>
              <a:t> (от “концепт” - идеологический штамп) - течение в современной поэзии. Представители его (</a:t>
            </a:r>
            <a:r>
              <a:rPr lang="ru-RU" dirty="0" err="1"/>
              <a:t>Дм.Пригов</a:t>
            </a:r>
            <a:r>
              <a:rPr lang="ru-RU" dirty="0"/>
              <a:t>, </a:t>
            </a:r>
            <a:r>
              <a:rPr lang="ru-RU" dirty="0" err="1"/>
              <a:t>Т.Кибиров</a:t>
            </a:r>
            <a:r>
              <a:rPr lang="ru-RU" dirty="0"/>
              <a:t>, </a:t>
            </a:r>
            <a:r>
              <a:rPr lang="ru-RU" dirty="0" err="1"/>
              <a:t>Л.Рубинштейн</a:t>
            </a:r>
            <a:r>
              <a:rPr lang="ru-RU" dirty="0"/>
              <a:t> и др.) видят смысл поэзии не в самом тексте, а между текстом и читателем. Они работают не с языком, а с сознанием, поэтому художественные особенности (метафоры, эпитеты) концептуалистов не интересуют.</a:t>
            </a:r>
          </a:p>
        </p:txBody>
      </p:sp>
    </p:spTree>
    <p:extLst>
      <p:ext uri="{BB962C8B-B14F-4D97-AF65-F5344CB8AC3E}">
        <p14:creationId xmlns:p14="http://schemas.microsoft.com/office/powerpoint/2010/main" val="1314642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B5571-7823-4027-A532-118836F43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Дмитрий </a:t>
            </a:r>
            <a:r>
              <a:rPr lang="ru-RU" dirty="0" err="1"/>
              <a:t>Пригов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BF8FBE-4170-4C3C-9841-7E2ED3B98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Дмитрий Александрович </a:t>
            </a:r>
            <a:r>
              <a:rPr lang="ru-RU" dirty="0" err="1"/>
              <a:t>Пригов</a:t>
            </a:r>
            <a:r>
              <a:rPr lang="ru-RU" dirty="0"/>
              <a:t> это одновременно и настоящие имя, отчество, фамилия поэта, и литературная (</a:t>
            </a:r>
            <a:r>
              <a:rPr lang="ru-RU" dirty="0" err="1"/>
              <a:t>псевдоавторско-персонажная</a:t>
            </a:r>
            <a:r>
              <a:rPr lang="ru-RU" dirty="0"/>
              <a:t>) маска, обозначение лица, от имени которого написаны тексты реального </a:t>
            </a:r>
            <a:r>
              <a:rPr lang="ru-RU" dirty="0" err="1"/>
              <a:t>Пригова</a:t>
            </a:r>
            <a:r>
              <a:rPr lang="ru-RU" dirty="0"/>
              <a:t>, и наименование его главного концептуального произведения.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49336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МИТРИЙ АЛЕКСАНДРОВИЧ ПРИГОВ Пригов (р.1940) – поэт, драматург, прозаик, художник, скульптор, автор визуальных и манипулятивных текстов. Окончил скульптурное отделение Московского высшего художественного промышленного училища, работал архитектором. С 1972 г. - свободный художник. Печатался в 60-е - 1-ой половине 80-х в самиздате и за границей.">
            <a:extLst>
              <a:ext uri="{FF2B5EF4-FFF2-40B4-BE49-F238E27FC236}">
                <a16:creationId xmlns:a16="http://schemas.microsoft.com/office/drawing/2014/main" id="{D98DBA45-B569-4B52-848E-5F429FDEF55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130" y="901148"/>
            <a:ext cx="7262192" cy="5777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873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1A145B-3236-4AB5-8731-12454D9D6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объект деконструкции у </a:t>
            </a:r>
            <a:r>
              <a:rPr lang="ru-RU" dirty="0" err="1"/>
              <a:t>Пригова</a:t>
            </a:r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F528C9-FA5E-4263-81F5-195AB3E1B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96278"/>
            <a:ext cx="9905999" cy="4678018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Язык литературы социалистического реализма и </a:t>
            </a:r>
            <a:r>
              <a:rPr lang="ru-RU" dirty="0" err="1"/>
              <a:t>лже</a:t>
            </a:r>
            <a:r>
              <a:rPr lang="ru-RU" dirty="0"/>
              <a:t>-соцреализма. Через язык, раскрывающий качества подделки (по </a:t>
            </a:r>
            <a:r>
              <a:rPr lang="ru-RU" dirty="0" err="1"/>
              <a:t>Делезу</a:t>
            </a:r>
            <a:r>
              <a:rPr lang="ru-RU" dirty="0"/>
              <a:t>), высмеивается сама государственная идеология и обслуживающая ее </a:t>
            </a:r>
            <a:r>
              <a:rPr lang="ru-RU" dirty="0" err="1"/>
              <a:t>кичевая</a:t>
            </a:r>
            <a:r>
              <a:rPr lang="ru-RU" dirty="0"/>
              <a:t> культура. По моделям, утвердившимся в официальной советской литературе, и заставляет </a:t>
            </a:r>
            <a:r>
              <a:rPr lang="ru-RU" dirty="0" err="1"/>
              <a:t>Пригов</a:t>
            </a:r>
            <a:r>
              <a:rPr lang="ru-RU" dirty="0"/>
              <a:t> сочинять свои произведения Дмитрия Александровича </a:t>
            </a:r>
            <a:r>
              <a:rPr lang="ru-RU" dirty="0" err="1"/>
              <a:t>Пригова</a:t>
            </a:r>
            <a:r>
              <a:rPr lang="ru-RU" dirty="0"/>
              <a:t>, одновременно подвергая образ </a:t>
            </a:r>
            <a:r>
              <a:rPr lang="ru-RU" dirty="0" err="1"/>
              <a:t>псевдоавтора</a:t>
            </a:r>
            <a:r>
              <a:rPr lang="ru-RU" dirty="0"/>
              <a:t>-персонажа в ипостаси официального поэта пародированию. Перед нами как бы "настоящий советский человек", "советский патриот", "поэт-гражданин", воспринимающий жизнь сквозь набор пропагандистских клише, мыслящий готовыми смысловыми блоками, не имеющий ни собственной индивидуальности, ни собственного языка. Это "как бы </a:t>
            </a:r>
            <a:r>
              <a:rPr lang="ru-RU" dirty="0" err="1"/>
              <a:t>сверхусредненный</a:t>
            </a:r>
            <a:r>
              <a:rPr lang="ru-RU" dirty="0"/>
              <a:t>, сверхблагонадежный человек, пользующийся в тех условиях, в которые он поставлен (то есть в условиях идеологической переполненности), только апробированными формулами и старающийся подобрать соответствующий штамп для любого явления действительности, открывающейся перед ним". Высмеиваются его наивный социально-политический оптимизм, полное "созвучие" официальной идеологии, мифологический тип сознания, носителем и выразителем которого он является.</a:t>
            </a:r>
          </a:p>
        </p:txBody>
      </p:sp>
    </p:spTree>
    <p:extLst>
      <p:ext uri="{BB962C8B-B14F-4D97-AF65-F5344CB8AC3E}">
        <p14:creationId xmlns:p14="http://schemas.microsoft.com/office/powerpoint/2010/main" val="2386224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19CAA6-7FB8-4ED2-A514-D322A6CF8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ПРИГОВ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C44F06-F69D-411E-A9BA-89363A51A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Преисподняя Прошлое Преступление Природа Пол Письмо</a:t>
            </a:r>
          </a:p>
          <a:p>
            <a:r>
              <a:rPr lang="ru-RU" dirty="0"/>
              <a:t>Рутина Рай Рок Родина Разум</a:t>
            </a:r>
          </a:p>
          <a:p>
            <a:r>
              <a:rPr lang="ru-RU" dirty="0"/>
              <a:t>Искренность Искусство Искушение Иные</a:t>
            </a:r>
          </a:p>
          <a:p>
            <a:r>
              <a:rPr lang="ru-RU" dirty="0"/>
              <a:t>Государство Господь Гражданин Гений Героизм Гибель Город</a:t>
            </a:r>
          </a:p>
          <a:p>
            <a:r>
              <a:rPr lang="ru-RU" dirty="0"/>
              <a:t>Обыватель Общество Осмысление Отец Опыт</a:t>
            </a:r>
          </a:p>
          <a:p>
            <a:r>
              <a:rPr lang="ru-RU" dirty="0"/>
              <a:t>Власть Война Высокое Вопросы Вина Визуальное</a:t>
            </a:r>
          </a:p>
        </p:txBody>
      </p:sp>
    </p:spTree>
    <p:extLst>
      <p:ext uri="{BB962C8B-B14F-4D97-AF65-F5344CB8AC3E}">
        <p14:creationId xmlns:p14="http://schemas.microsoft.com/office/powerpoint/2010/main" val="18272479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31</TotalTime>
  <Words>737</Words>
  <Application>Microsoft Office PowerPoint</Application>
  <PresentationFormat>Широкоэкранный</PresentationFormat>
  <Paragraphs>55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Trebuchet MS</vt:lpstr>
      <vt:lpstr>Tw Cen MT</vt:lpstr>
      <vt:lpstr>Контур</vt:lpstr>
      <vt:lpstr>ПОЭЗИЯ Постмодернизма</vt:lpstr>
      <vt:lpstr>Презентация PowerPoint</vt:lpstr>
      <vt:lpstr>черты постмодернистской поэтики </vt:lpstr>
      <vt:lpstr>.РУССКИЕ ПОЭТЫ- ПОСТМОДЕРНИСТЫ</vt:lpstr>
      <vt:lpstr>Концептуализм</vt:lpstr>
      <vt:lpstr>Дмитрий Пригов</vt:lpstr>
      <vt:lpstr>Презентация PowerPoint</vt:lpstr>
      <vt:lpstr>объект деконструкции у Пригова </vt:lpstr>
      <vt:lpstr>ПРИГОВ</vt:lpstr>
      <vt:lpstr>Презентация PowerPoint</vt:lpstr>
      <vt:lpstr>ПРИРОДА</vt:lpstr>
      <vt:lpstr>Письмо</vt:lpstr>
      <vt:lpstr>Рутина</vt:lpstr>
      <vt:lpstr>Искусство</vt:lpstr>
      <vt:lpstr>Презентация PowerPoint</vt:lpstr>
      <vt:lpstr>Лев Рубинштейн</vt:lpstr>
      <vt:lpstr>"Появление героя" </vt:lpstr>
      <vt:lpstr>прием центона</vt:lpstr>
      <vt:lpstr>Орден Куртуазных маньеристов</vt:lpstr>
      <vt:lpstr>Ироническая поэзия </vt:lpstr>
      <vt:lpstr>Презентация PowerPoint</vt:lpstr>
      <vt:lpstr>Визуальная поэзия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ПОЭЗИЯ Постмодернизма</dc:title>
  <dc:creator>NVG</dc:creator>
  <cp:lastModifiedBy>NVG</cp:lastModifiedBy>
  <cp:revision>4</cp:revision>
  <dcterms:created xsi:type="dcterms:W3CDTF">2023-03-16T07:54:34Z</dcterms:created>
  <dcterms:modified xsi:type="dcterms:W3CDTF">2023-05-10T11:01:36Z</dcterms:modified>
</cp:coreProperties>
</file>