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75" r:id="rId12"/>
    <p:sldId id="276" r:id="rId13"/>
    <p:sldId id="278" r:id="rId14"/>
    <p:sldId id="277" r:id="rId15"/>
    <p:sldId id="286" r:id="rId16"/>
    <p:sldId id="288" r:id="rId17"/>
    <p:sldId id="289" r:id="rId18"/>
    <p:sldId id="290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E5F6-36FF-4ACA-94D5-3F4B37354D1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E80F-9945-431A-A456-FA515EAE6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u.wikipedia.org/wiki/%D0%A4%D0%B0%D0%B9%D0%BB:RFERL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A4%D0%B0%D0%B9%D0%BB:Shuster_at_sosracism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«Третья волна» русской эмиграции (1966-1985 гг.)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вехи правозащитного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357826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Митинг гласности в поддержку Андрея Синявского и Юлия Даниэля (5 декабря 1965)</a:t>
            </a:r>
          </a:p>
        </p:txBody>
      </p:sp>
      <p:pic>
        <p:nvPicPr>
          <p:cNvPr id="22530" name="Picture 2" descr="http://www.chaskor.ru/posts_images_201009/392_300_19604_sindabig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84" y="1571611"/>
            <a:ext cx="4876808" cy="373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2. Невозвращенцы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9720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Невозвращенцы - разговорное название граждан СССР, отказавшихся вернуться в страну из легальных заграничных поездок.</a:t>
            </a:r>
          </a:p>
          <a:p>
            <a:pPr>
              <a:lnSpc>
                <a:spcPct val="110000"/>
              </a:lnSpc>
            </a:pPr>
            <a:r>
              <a:rPr lang="ru-RU" dirty="0"/>
              <a:t>Официальное название явления: «Бегство во время пребывания за границей». В отличие от эмигрантов, которые покидали страну легально, невозвращенцы покидали страну все еще находясь на государственной службе.</a:t>
            </a:r>
          </a:p>
        </p:txBody>
      </p:sp>
      <p:pic>
        <p:nvPicPr>
          <p:cNvPr id="1026" name="Picture 2" descr="http://gornovosti.ru/static/images/archive/2348/rozhdennyye-v-uss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3228975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Рудольф Нуреев (1938-1993)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Советский татаро-башкирский артист балета. 16 июня 1961 года, находясь на гастролях в Париже, отказался вернуться в СССР. Более пятнадцати лет Нуреев был звездой лондонского Королевского балета.</a:t>
            </a:r>
          </a:p>
        </p:txBody>
      </p:sp>
      <p:pic>
        <p:nvPicPr>
          <p:cNvPr id="33794" name="Picture 2" descr="Фото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214942" y="1357298"/>
            <a:ext cx="3357566" cy="496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Светлана Аллилуева (1926-2011)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Дочь И.В. Сталина. 20 декабря 1966 года приехала в Индию, сопровождая прах своего мужа </a:t>
            </a:r>
            <a:r>
              <a:rPr lang="ru-RU" dirty="0" err="1"/>
              <a:t>Браджеша</a:t>
            </a:r>
            <a:r>
              <a:rPr lang="ru-RU" dirty="0"/>
              <a:t> </a:t>
            </a:r>
            <a:r>
              <a:rPr lang="ru-RU" dirty="0" err="1"/>
              <a:t>Сингха</a:t>
            </a:r>
            <a:r>
              <a:rPr lang="ru-RU" dirty="0"/>
              <a:t>. 6 марта она явилась в посольство США в Дели с паспортом и багажом и попросила политического убежища. Скончалась 22 ноября 2011 года в доме престарелых города </a:t>
            </a:r>
            <a:r>
              <a:rPr lang="ru-RU" dirty="0" err="1"/>
              <a:t>Ричленд</a:t>
            </a:r>
            <a:r>
              <a:rPr lang="ru-RU" dirty="0"/>
              <a:t> (штат Висконсин, США).</a:t>
            </a:r>
          </a:p>
        </p:txBody>
      </p:sp>
      <p:pic>
        <p:nvPicPr>
          <p:cNvPr id="34818" name="Picture 2" descr="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2930790" cy="2286016"/>
          </a:xfrm>
          <a:prstGeom prst="rect">
            <a:avLst/>
          </a:prstGeom>
          <a:noFill/>
        </p:spPr>
      </p:pic>
      <p:pic>
        <p:nvPicPr>
          <p:cNvPr id="35842" name="Picture 2" descr="http://www.chaspik.spb.ru/wp-content/uploads/2011/11/1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7194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Михаил Барышников (р.1948)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757742" cy="49292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Артист балета. В 1974 году во время гастролей в составе труппы Большого театра в Канаде становится «невозвращенцем». Оказал существенное влияние на американскую и мировую хореографию. Много снимался в кино («Белые ночи», «Поворотный пункт») и на телевидении («Секс в большом городе» и др.).</a:t>
            </a:r>
          </a:p>
        </p:txBody>
      </p:sp>
      <p:pic>
        <p:nvPicPr>
          <p:cNvPr id="34820" name="Picture 4" descr="http://www.kino-teatr.ru/acter/album/64421/82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736"/>
            <a:ext cx="2943225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Русская служба </a:t>
            </a:r>
            <a:r>
              <a:rPr lang="en-US" b="1" dirty="0"/>
              <a:t>BBC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5429288" cy="48291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Русская служба Би-би-си — одна из старейших  вражеских радиоголосов. Регулярно вещать по-русски Би-би-си начала 26 марта 1946 года. </a:t>
            </a:r>
          </a:p>
          <a:p>
            <a:pPr>
              <a:lnSpc>
                <a:spcPct val="120000"/>
              </a:lnSpc>
            </a:pPr>
            <a:r>
              <a:rPr lang="ru-RU" dirty="0"/>
              <a:t>Большой популярностью пользовалась информационная программа «Глядя из Лондона» и комментарии дня А.М.Гольдберга.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44034" name="Picture 2" descr="http://restpushkin.ru/images/stories/007/image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72074"/>
            <a:ext cx="1905000" cy="1419226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thumb/9/9b/Bush_house.jpg/250px-Bush_house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000760" y="1571612"/>
            <a:ext cx="238125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Голос Америки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Русский отдел на радиостанции появился в 1947 году. Сотрудниками Русской службы были преимущественно эмигранты «второй волны», в их числе известный советский разведчик, «невозвращенец» Александр </a:t>
            </a:r>
            <a:r>
              <a:rPr lang="ru-RU" dirty="0" err="1"/>
              <a:t>Бармин</a:t>
            </a:r>
            <a:r>
              <a:rPr lang="ru-RU" dirty="0"/>
              <a:t>.</a:t>
            </a:r>
          </a:p>
        </p:txBody>
      </p:sp>
      <p:pic>
        <p:nvPicPr>
          <p:cNvPr id="46082" name="Picture 2" descr="http://www.knowbysight.info/ZZZ_Images/01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876"/>
            <a:ext cx="1738315" cy="2373699"/>
          </a:xfrm>
          <a:prstGeom prst="rect">
            <a:avLst/>
          </a:prstGeom>
          <a:noFill/>
        </p:spPr>
      </p:pic>
      <p:pic>
        <p:nvPicPr>
          <p:cNvPr id="46086" name="Picture 6" descr="Файл:Voice of America Logo Blu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3057001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Радио «Свобода»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Позывные сигналы российской службы радиостанции — мелодия «Гимна свободной России», музыку к которому написал композитор Александр Гречанинов в период Февральской революции 1917 года.</a:t>
            </a:r>
          </a:p>
          <a:p>
            <a:pPr>
              <a:lnSpc>
                <a:spcPct val="120000"/>
              </a:lnSpc>
            </a:pPr>
            <a:r>
              <a:rPr lang="ru-RU" dirty="0"/>
              <a:t>Согласно «Воззванию» к слушателям от 1 марта 1953 года (первый эфир российской службы) радиостанция была «рупором» эмиграции в борьбе против большевизма.</a:t>
            </a:r>
          </a:p>
          <a:p>
            <a:pPr>
              <a:lnSpc>
                <a:spcPct val="120000"/>
              </a:lnSpc>
            </a:pPr>
            <a:r>
              <a:rPr lang="ru-RU" dirty="0"/>
              <a:t>Благодаря Радио Свобода аудитория в СССР и Восточной Европе смогла ознакомиться со многими произведениями, известными только в «самиздате». </a:t>
            </a:r>
          </a:p>
        </p:txBody>
      </p:sp>
      <p:pic>
        <p:nvPicPr>
          <p:cNvPr id="47106" name="Picture 2" descr="RFERL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572140"/>
            <a:ext cx="3357586" cy="101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Сотрудники Радио Свобода</a:t>
            </a:r>
          </a:p>
        </p:txBody>
      </p:sp>
      <p:pic>
        <p:nvPicPr>
          <p:cNvPr id="48130" name="Picture 2" descr="Юрьен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2286016" cy="2296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3643314"/>
            <a:ext cx="184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Сергей </a:t>
            </a:r>
            <a:r>
              <a:rPr lang="ru-RU" dirty="0" err="1"/>
              <a:t>Юрьенен</a:t>
            </a:r>
            <a:endParaRPr lang="ru-RU" dirty="0"/>
          </a:p>
        </p:txBody>
      </p:sp>
      <p:pic>
        <p:nvPicPr>
          <p:cNvPr id="48132" name="Picture 4" descr="Юрасов 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7299"/>
            <a:ext cx="1695351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000504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Владимир Юрасов</a:t>
            </a:r>
          </a:p>
        </p:txBody>
      </p:sp>
      <p:pic>
        <p:nvPicPr>
          <p:cNvPr id="48134" name="Picture 6" descr="Портрет">
            <a:hlinkClick r:id="rId4" tooltip="Портрет"/>
          </p:cNvPr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6643702" y="3571876"/>
            <a:ext cx="1905000" cy="2543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16" y="6215082"/>
            <a:ext cx="161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Савик Шустер</a:t>
            </a:r>
          </a:p>
        </p:txBody>
      </p:sp>
      <p:pic>
        <p:nvPicPr>
          <p:cNvPr id="48136" name="Picture 8" descr="http://www.ogoniok.com/common/archive/1998/4550/15-36-40/15-36-1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4071942"/>
            <a:ext cx="2286016" cy="20574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86050" y="6143644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Александр </a:t>
            </a:r>
            <a:r>
              <a:rPr lang="ru-RU" dirty="0" err="1"/>
              <a:t>Генис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righton Beach. Welcome to Little Russia by the s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80" name="Picture 4" descr="Brighton Beach. Welcome to Little Russia by the 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80" y="500082"/>
            <a:ext cx="8572500" cy="5715000"/>
          </a:xfrm>
          <a:prstGeom prst="rect">
            <a:avLst/>
          </a:prstGeom>
          <a:noFill/>
        </p:spPr>
      </p:pic>
      <p:pic>
        <p:nvPicPr>
          <p:cNvPr id="50182" name="Picture 6" descr="Brighton Beach. Welcome to Little Russia by the 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84" name="Picture 8" descr="Brighton Beach. Welcome to Little Russia by the s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86" name="Picture 10" descr="Brighton Beach. Welcome to Little Russia by the s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88" name="Picture 12" descr="Brighton Beach. Welcome to Little Russia by the se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90" name="Picture 14" descr="Brighton Beach. Welcome to Little Russia by the se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8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92" name="Picture 16" descr="Brighton Beach. Welcome to Little Russia by the se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94" name="Picture 18" descr="Brighton Beach. Welcome to Little Russia by the se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ect">
            <a:avLst/>
          </a:prstGeom>
          <a:noFill/>
        </p:spPr>
      </p:pic>
      <p:pic>
        <p:nvPicPr>
          <p:cNvPr id="50196" name="Picture 20" descr="Brighton Beach. Welcome to Little Russia by the se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80" y="500082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1. Диссидентское движение в СССР. </a:t>
            </a:r>
          </a:p>
          <a:p>
            <a:pPr>
              <a:buNone/>
            </a:pPr>
            <a:r>
              <a:rPr lang="ru-RU" dirty="0"/>
              <a:t>2. Невозвращенцы.</a:t>
            </a:r>
          </a:p>
          <a:p>
            <a:pPr>
              <a:buNone/>
            </a:pPr>
            <a:r>
              <a:rPr lang="ru-RU" dirty="0"/>
              <a:t>3. Антисоветская деятельность представителей «третьей волны».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Адаптация российских эмигрантов (конец XIX – XX в.): ист. очерки. М., 2006. </a:t>
            </a:r>
          </a:p>
          <a:p>
            <a:r>
              <a:rPr lang="ru-RU" dirty="0" err="1"/>
              <a:t>Ажгихина</a:t>
            </a:r>
            <a:r>
              <a:rPr lang="ru-RU" dirty="0"/>
              <a:t> Н. Уроки «третьей волны» // Общественные науки и современность. 1992. № 3.</a:t>
            </a:r>
          </a:p>
          <a:p>
            <a:r>
              <a:rPr lang="ru-RU" dirty="0"/>
              <a:t>Алексеев Л. История инакомыслия в СССР. Москва-Вильнюс, 1993.</a:t>
            </a:r>
          </a:p>
          <a:p>
            <a:r>
              <a:rPr lang="ru-RU" dirty="0" err="1"/>
              <a:t>Ахиезер</a:t>
            </a:r>
            <a:r>
              <a:rPr lang="ru-RU" dirty="0"/>
              <a:t> А.C. Эмиграция из России: культурно-исторический аспект // Свободная мысль. 1993. № 7.</a:t>
            </a:r>
          </a:p>
          <a:p>
            <a:r>
              <a:rPr lang="ru-RU" dirty="0"/>
              <a:t>Ланин Б. Проза русской эмиграции (третья волна). М., 1997.</a:t>
            </a:r>
          </a:p>
          <a:p>
            <a:r>
              <a:rPr lang="ru-RU" dirty="0" err="1"/>
              <a:t>Мингазутдинов</a:t>
            </a:r>
            <a:r>
              <a:rPr lang="ru-RU" dirty="0"/>
              <a:t> И., </a:t>
            </a:r>
            <a:r>
              <a:rPr lang="ru-RU" dirty="0" err="1"/>
              <a:t>Шамшуров</a:t>
            </a:r>
            <a:r>
              <a:rPr lang="ru-RU" dirty="0"/>
              <a:t> О. Третья волна советской иммиграции в США: предварительные итоги // США. 1992. №2.</a:t>
            </a:r>
          </a:p>
          <a:p>
            <a:r>
              <a:rPr lang="ru-RU" dirty="0" err="1"/>
              <a:t>Скутнев</a:t>
            </a:r>
            <a:r>
              <a:rPr lang="ru-RU" dirty="0"/>
              <a:t> А.В. Волны российской/советской эмиграции // http://www.nrgumis.ru/articles/article_full.php?aid=91</a:t>
            </a:r>
          </a:p>
          <a:p>
            <a:r>
              <a:rPr lang="ru-RU" dirty="0" err="1"/>
              <a:t>Соничева</a:t>
            </a:r>
            <a:r>
              <a:rPr lang="ru-RU" dirty="0"/>
              <a:t> Н.Е. На чужом берегу: (К истории русской эмиграции в послеоктябрьский период). М., 1991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1. Диссидентское движение в СССР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9720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Новая и последняя до «перестройки» политическая эмиграция из России возникла в конце 1960-х гг. вместе с движением инакомыслящих, диссидентов.</a:t>
            </a:r>
          </a:p>
          <a:p>
            <a:pPr>
              <a:lnSpc>
                <a:spcPct val="120000"/>
              </a:lnSpc>
            </a:pPr>
            <a:r>
              <a:rPr lang="ru-RU" dirty="0"/>
              <a:t>Считается, что в ее основе лежали национальный, религиозный и социально-политический факторы.</a:t>
            </a:r>
          </a:p>
        </p:txBody>
      </p:sp>
      <p:pic>
        <p:nvPicPr>
          <p:cNvPr id="1026" name="Picture 2" descr="http://ljplus.ru/img4/h/a/hasid/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1714488"/>
            <a:ext cx="290514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Диссиденты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572164" cy="5143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dirty="0"/>
              <a:t>Диссиденты</a:t>
            </a:r>
            <a:r>
              <a:rPr lang="ru-RU" sz="2000" dirty="0"/>
              <a:t> в СССР (лат. </a:t>
            </a:r>
            <a:r>
              <a:rPr lang="en-US" sz="2000" dirty="0"/>
              <a:t>D</a:t>
            </a:r>
            <a:r>
              <a:rPr lang="ru-RU" sz="2000" dirty="0" err="1"/>
              <a:t>issidens</a:t>
            </a:r>
            <a:r>
              <a:rPr lang="ru-RU" sz="2000" dirty="0"/>
              <a:t> - «несогласный») - граждане СССР, открыто выражавшие свои политические взгляды, существенно отличавшиеся от господствовавшей коммунистической идеологии и практики, за что многие из них подвергались преследованиям со стороны властей.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В 1960-е годы термин «диссидент» был введён в употребление для обозначения представителей оппозиционного движения в СССР, которое не пыталось бороться насильственными средствами против советского строя, а апеллировало к советским законам и официально провозглашаемым ценностям.</a:t>
            </a:r>
          </a:p>
        </p:txBody>
      </p:sp>
      <p:pic>
        <p:nvPicPr>
          <p:cNvPr id="17412" name="Picture 4" descr="http://ljplus.ru/img4/h/a/hasid/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13600" y="3000372"/>
            <a:ext cx="311838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Идеология диссидентов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857916" cy="51149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Среди диссидентов были люди самых разных взглядов, объединяла же их главным образом невозможность открыто высказывать свои убеждения. </a:t>
            </a:r>
          </a:p>
          <a:p>
            <a:r>
              <a:rPr lang="ru-RU" dirty="0"/>
              <a:t>Как таковой единой «диссидентской организации» или «диссидентской идеологии», объединяющей большую часть диссидентов, никогда не существовало.</a:t>
            </a:r>
          </a:p>
        </p:txBody>
      </p:sp>
      <p:pic>
        <p:nvPicPr>
          <p:cNvPr id="18434" name="Picture 2" descr="http://img12.nnm.ru/imagez/gallery/4/9/3/a/8/493a8df92d3f5beae3d2f0528383846f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4129" y="3409968"/>
            <a:ext cx="3147027" cy="2090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Деятельность советских диссидентов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Направляли открытые письма в центральные газеты и ЦК КПСС, </a:t>
            </a:r>
          </a:p>
          <a:p>
            <a:r>
              <a:rPr lang="ru-RU" dirty="0"/>
              <a:t>Изготавливали и распространяли самиздат, </a:t>
            </a:r>
          </a:p>
          <a:p>
            <a:r>
              <a:rPr lang="ru-RU" dirty="0"/>
              <a:t>Устраивали демонстрации, пытаясь довести до общественности информацию о реальном положении дел в стране.</a:t>
            </a:r>
          </a:p>
          <a:p>
            <a:pPr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Начало широкого диссидентского движения связывают с процессом Даниэля и Синявского (1965), а также с вводом войск Варшавского договора в Чехословакию (1968).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Самиздат и </a:t>
            </a:r>
            <a:r>
              <a:rPr lang="ru-RU" b="1" dirty="0" err="1"/>
              <a:t>тамиздат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5214974" cy="48291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Большое внимание диссиденты уделяли «самиздату» – изданию самодельных брошюр, журналов, книг, сборников и т. д.</a:t>
            </a:r>
          </a:p>
          <a:p>
            <a:r>
              <a:rPr lang="ru-RU" dirty="0"/>
              <a:t>Люди сами печатали на машинках неразрешённую литературу и таким образом распространяли её по Москве, а потом и по другим городам.</a:t>
            </a:r>
          </a:p>
          <a:p>
            <a:r>
              <a:rPr lang="ru-RU" dirty="0"/>
              <a:t>Помимо «самиздата», был распространён «</a:t>
            </a:r>
            <a:r>
              <a:rPr lang="ru-RU" dirty="0" err="1"/>
              <a:t>тамиздат</a:t>
            </a:r>
            <a:r>
              <a:rPr lang="ru-RU" dirty="0"/>
              <a:t>» – издание запрещённых материалов за границей и их последующее распространение на территории СССР.</a:t>
            </a:r>
          </a:p>
        </p:txBody>
      </p:sp>
      <p:pic>
        <p:nvPicPr>
          <p:cNvPr id="19458" name="Picture 2" descr="http://www.hro.org/files/images/hts_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643570" y="1643050"/>
            <a:ext cx="3324225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Преследования диссидентов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357850"/>
          </a:xfrm>
        </p:spPr>
        <p:txBody>
          <a:bodyPr>
            <a:noAutofit/>
          </a:bodyPr>
          <a:lstStyle/>
          <a:p>
            <a:r>
              <a:rPr lang="ru-RU" sz="2400" dirty="0"/>
              <a:t>Преследования, которым подвергались советские диссиденты, заключались в увольнениях с работы, арестах, ссылках, лишении советского гражданства и выдворении из страны.</a:t>
            </a:r>
          </a:p>
          <a:p>
            <a:r>
              <a:rPr lang="ru-RU" sz="2400" dirty="0"/>
              <a:t>Уголовное преследование диссидентов осуществлялось на основании ст. 70 УК РСФСР («антисоветская агитация»), предусматривавшей лишение свободы на срок до 7 лет и 5 лет ссылки. С 1966 г. также была введена ст. 190-1 УК РСФСР «Распространение заведомо ложных измышлений, порочащих советский государственный и общественный строй», предусматривавшая лишение свободы на срок до 3 лет. По всем этим статьям с 1956 по 1987 гг. в СССР было осуждено 8145 человек.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610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Тема Office</vt:lpstr>
      <vt:lpstr>«Третья волна» русской эмиграции (1966-1985 гг.)</vt:lpstr>
      <vt:lpstr>Вопросы</vt:lpstr>
      <vt:lpstr>Литература</vt:lpstr>
      <vt:lpstr>1. Диссидентское движение в СССР</vt:lpstr>
      <vt:lpstr>Диссиденты</vt:lpstr>
      <vt:lpstr>Идеология диссидентов</vt:lpstr>
      <vt:lpstr>Деятельность советских диссидентов</vt:lpstr>
      <vt:lpstr>Самиздат и тамиздат</vt:lpstr>
      <vt:lpstr>Преследования диссидентов</vt:lpstr>
      <vt:lpstr>Основные вехи правозащитного движения</vt:lpstr>
      <vt:lpstr>2. Невозвращенцы</vt:lpstr>
      <vt:lpstr>Рудольф Нуреев (1938-1993)</vt:lpstr>
      <vt:lpstr>Светлана Аллилуева (1926-2011)</vt:lpstr>
      <vt:lpstr>Михаил Барышников (р.1948)</vt:lpstr>
      <vt:lpstr>Русская служба BBC</vt:lpstr>
      <vt:lpstr>Голос Америки</vt:lpstr>
      <vt:lpstr>Радио «Свобода»</vt:lpstr>
      <vt:lpstr>Сотрудники Радио Свобода</vt:lpstr>
      <vt:lpstr>Презентация PowerPoint</vt:lpstr>
    </vt:vector>
  </TitlesOfParts>
  <Company>RME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«Третья волна» русской эмиграции (1966-1985 гг.)</dc:title>
  <dc:creator>Sergey</dc:creator>
  <cp:lastModifiedBy>NVG</cp:lastModifiedBy>
  <cp:revision>32</cp:revision>
  <dcterms:created xsi:type="dcterms:W3CDTF">2012-02-29T17:19:15Z</dcterms:created>
  <dcterms:modified xsi:type="dcterms:W3CDTF">2023-10-24T13:06:55Z</dcterms:modified>
</cp:coreProperties>
</file>