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7"/>
  </p:notesMasterIdLst>
  <p:handoutMasterIdLst>
    <p:handoutMasterId r:id="rId48"/>
  </p:handoutMasterIdLst>
  <p:sldIdLst>
    <p:sldId id="256" r:id="rId3"/>
    <p:sldId id="330"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31" r:id="rId23"/>
    <p:sldId id="332" r:id="rId24"/>
    <p:sldId id="333" r:id="rId25"/>
    <p:sldId id="334"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291"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103" d="100"/>
          <a:sy n="103" d="100"/>
        </p:scale>
        <p:origin x="150" y="312"/>
      </p:cViewPr>
      <p:guideLst/>
    </p:cSldViewPr>
  </p:slideViewPr>
  <p:notesTextViewPr>
    <p:cViewPr>
      <p:scale>
        <a:sx n="1" d="1"/>
        <a:sy n="1" d="1"/>
      </p:scale>
      <p:origin x="0" y="0"/>
    </p:cViewPr>
  </p:notesTextViewPr>
  <p:notesViewPr>
    <p:cSldViewPr>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cs-CZ" smtClean="0"/>
              <a:pPr/>
              <a:t>1. 3. 2023</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cs-CZ" smtClean="0"/>
              <a:pPr/>
              <a:t>‹#›</a:t>
            </a:fld>
            <a:endParaRPr lang="cs-CZ"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cs-CZ" smtClean="0"/>
              <a:pPr/>
              <a:t>1. 3. 2023</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cs-CZ" smtClean="0"/>
              <a:pPr/>
              <a:t>‹#›</a:t>
            </a:fld>
            <a:endParaRPr lang="cs-CZ"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5" name="Volný tvar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cs-CZ" dirty="0">
              <a:solidFill>
                <a:schemeClr val="lt1"/>
              </a:solidFill>
            </a:endParaRPr>
          </a:p>
        </p:txBody>
      </p:sp>
      <p:sp>
        <p:nvSpPr>
          <p:cNvPr id="2" name="Nadpis 1"/>
          <p:cNvSpPr>
            <a:spLocks noGrp="1"/>
          </p:cNvSpPr>
          <p:nvPr>
            <p:ph type="ctrTitle"/>
          </p:nvPr>
        </p:nvSpPr>
        <p:spPr>
          <a:xfrm>
            <a:off x="1217613" y="1828799"/>
            <a:ext cx="9753600" cy="3048001"/>
          </a:xfrm>
        </p:spPr>
        <p:txBody>
          <a:bodyPr>
            <a:normAutofit/>
          </a:bodyPr>
          <a:lstStyle>
            <a:lvl1pPr>
              <a:defRPr sz="5400"/>
            </a:lvl1pPr>
          </a:lstStyle>
          <a:p>
            <a:r>
              <a:rPr lang="cs-CZ" smtClean="0"/>
              <a:t>Kliknutím lze upravit styl.</a:t>
            </a:r>
            <a:endParaRPr lang="cs-CZ" dirty="0"/>
          </a:p>
        </p:txBody>
      </p:sp>
      <p:sp>
        <p:nvSpPr>
          <p:cNvPr id="3" name="Podnadpis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svislý text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6898" y="685800"/>
            <a:ext cx="2134315" cy="5486400"/>
          </a:xfrm>
        </p:spPr>
        <p:txBody>
          <a:bodyPr vert="eaVert"/>
          <a:lstStyle/>
          <a:p>
            <a:r>
              <a:rPr lang="cs-CZ" smtClean="0"/>
              <a:t>Kliknutím lze upravit styl.</a:t>
            </a:r>
            <a:endParaRPr lang="cs-CZ" dirty="0"/>
          </a:p>
        </p:txBody>
      </p:sp>
      <p:sp>
        <p:nvSpPr>
          <p:cNvPr id="3" name="Zástupný symbol pro svislý text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441" y="533400"/>
            <a:ext cx="10969943"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09441" y="1828801"/>
            <a:ext cx="5383398" cy="43021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5986" y="1828801"/>
            <a:ext cx="5383398" cy="43021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fld id="{B6C0B877-A1E4-4F92-B996-D2E399C3FECF}" type="slidenum">
              <a:rPr lang="cs-CZ" altLang="cs-CZ"/>
              <a:pPr/>
              <a:t>‹#›</a:t>
            </a:fld>
            <a:endParaRPr lang="cs-CZ" altLang="cs-CZ"/>
          </a:p>
        </p:txBody>
      </p:sp>
    </p:spTree>
    <p:extLst>
      <p:ext uri="{BB962C8B-B14F-4D97-AF65-F5344CB8AC3E}">
        <p14:creationId xmlns:p14="http://schemas.microsoft.com/office/powerpoint/2010/main" val="2079760800"/>
      </p:ext>
    </p:extLst>
  </p:cSld>
  <p:clrMapOvr>
    <a:masterClrMapping/>
  </p:clrMapOvr>
  <p:transition spd="slow">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441" y="533400"/>
            <a:ext cx="10969943"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09441" y="1828801"/>
            <a:ext cx="5383398" cy="43021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6195986" y="1828801"/>
            <a:ext cx="5383398" cy="20748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6195986" y="4056063"/>
            <a:ext cx="5383398" cy="20748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fld id="{9E831B46-A39A-4D6D-9BFD-0AE4ADD83D78}" type="slidenum">
              <a:rPr lang="cs-CZ" altLang="cs-CZ"/>
              <a:pPr/>
              <a:t>‹#›</a:t>
            </a:fld>
            <a:endParaRPr lang="cs-CZ" altLang="cs-CZ"/>
          </a:p>
        </p:txBody>
      </p:sp>
    </p:spTree>
    <p:extLst>
      <p:ext uri="{BB962C8B-B14F-4D97-AF65-F5344CB8AC3E}">
        <p14:creationId xmlns:p14="http://schemas.microsoft.com/office/powerpoint/2010/main" val="3217614122"/>
      </p:ext>
    </p:extLst>
  </p:cSld>
  <p:clrMapOvr>
    <a:masterClrMapping/>
  </p:clrMapOvr>
  <p:transition spd="slow">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609441" y="533400"/>
            <a:ext cx="10969943"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09441" y="1828801"/>
            <a:ext cx="10969943" cy="20748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09441" y="4056063"/>
            <a:ext cx="10969943" cy="20748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fld id="{83CD320E-BB19-4119-BF71-4AAC99705EFB}" type="slidenum">
              <a:rPr lang="cs-CZ" altLang="cs-CZ"/>
              <a:pPr/>
              <a:t>‹#›</a:t>
            </a:fld>
            <a:endParaRPr lang="cs-CZ" altLang="cs-CZ"/>
          </a:p>
        </p:txBody>
      </p:sp>
    </p:spTree>
    <p:extLst>
      <p:ext uri="{BB962C8B-B14F-4D97-AF65-F5344CB8AC3E}">
        <p14:creationId xmlns:p14="http://schemas.microsoft.com/office/powerpoint/2010/main" val="4207181965"/>
      </p:ext>
    </p:extLst>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217614" y="3429000"/>
            <a:ext cx="9753600" cy="2362199"/>
          </a:xfrm>
        </p:spPr>
        <p:txBody>
          <a:bodyPr anchor="b">
            <a:normAutofit/>
          </a:bodyPr>
          <a:lstStyle>
            <a:lvl1pPr algn="l">
              <a:defRPr sz="4400" b="0" cap="all"/>
            </a:lvl1pPr>
          </a:lstStyle>
          <a:p>
            <a:r>
              <a:rPr lang="cs-CZ" smtClean="0"/>
              <a:t>Kliknutím lze upravit styl.</a:t>
            </a:r>
            <a:endParaRPr lang="cs-CZ" dirty="0"/>
          </a:p>
        </p:txBody>
      </p:sp>
      <p:sp>
        <p:nvSpPr>
          <p:cNvPr id="3" name="Zástupný symbol pro text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217614" y="274638"/>
            <a:ext cx="9753600" cy="1325562"/>
          </a:xfrm>
        </p:spPr>
        <p:txBody>
          <a:bodyPr/>
          <a:lstStyle>
            <a:lvl1pPr>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datum 2"/>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dirty="0"/>
          </a:p>
        </p:txBody>
      </p:sp>
      <p:sp>
        <p:nvSpPr>
          <p:cNvPr id="2" name="Nadpis 1"/>
          <p:cNvSpPr>
            <a:spLocks noGrp="1"/>
          </p:cNvSpPr>
          <p:nvPr>
            <p:ph type="title"/>
          </p:nvPr>
        </p:nvSpPr>
        <p:spPr>
          <a:xfrm>
            <a:off x="684213" y="685800"/>
            <a:ext cx="3886200" cy="4038600"/>
          </a:xfrm>
        </p:spPr>
        <p:txBody>
          <a:bodyPr anchor="b">
            <a:noAutofit/>
          </a:bodyPr>
          <a:lstStyle>
            <a:lvl1pPr algn="l">
              <a:defRPr sz="4000" b="0"/>
            </a:lvl1pPr>
          </a:lstStyle>
          <a:p>
            <a:r>
              <a:rPr lang="cs-CZ" smtClean="0"/>
              <a:t>Kliknutím lze upravit styl.</a:t>
            </a:r>
            <a:endParaRPr lang="cs-CZ" dirty="0"/>
          </a:p>
        </p:txBody>
      </p:sp>
      <p:sp>
        <p:nvSpPr>
          <p:cNvPr id="3" name="Zástupný symbol pro obsah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dirty="0"/>
          </a:p>
        </p:txBody>
      </p:sp>
      <p:sp>
        <p:nvSpPr>
          <p:cNvPr id="2" name="Nadpis 1"/>
          <p:cNvSpPr>
            <a:spLocks noGrp="1"/>
          </p:cNvSpPr>
          <p:nvPr>
            <p:ph type="title"/>
          </p:nvPr>
        </p:nvSpPr>
        <p:spPr>
          <a:xfrm>
            <a:off x="684213" y="685800"/>
            <a:ext cx="3886200" cy="4038600"/>
          </a:xfrm>
        </p:spPr>
        <p:txBody>
          <a:bodyPr anchor="b">
            <a:noAutofit/>
          </a:bodyPr>
          <a:lstStyle>
            <a:lvl1pPr algn="l">
              <a:defRPr sz="4000" b="0"/>
            </a:lvl1pPr>
          </a:lstStyle>
          <a:p>
            <a:r>
              <a:rPr lang="cs-CZ" smtClean="0"/>
              <a:t>Kliknutím lze upravit styl.</a:t>
            </a:r>
            <a:endParaRPr lang="cs-CZ" dirty="0"/>
          </a:p>
        </p:txBody>
      </p:sp>
      <p:sp>
        <p:nvSpPr>
          <p:cNvPr id="3" name="Piál 1Zástupný symbol pro obrázek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DF33987-6305-4E2A-BF18-EF013ECE927B}" type="datetimeFigureOut">
              <a:rPr lang="cs-CZ" smtClean="0"/>
              <a:pPr/>
              <a:t>1. 3. 2023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cs-CZ" smtClean="0"/>
              <a:pPr/>
              <a:t>1. 3. 2023</a:t>
            </a:fld>
            <a:endParaRPr lang="cs-CZ" dirty="0"/>
          </a:p>
        </p:txBody>
      </p:sp>
      <p:sp>
        <p:nvSpPr>
          <p:cNvPr id="5" name="Zástupný symbol pro zápatí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s.muni.cz/auth/de/radek.pospisil/Dalton_Husova_Brno.mp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W57vvOvNMJ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17614" y="476672"/>
            <a:ext cx="9753600" cy="3048001"/>
          </a:xfrm>
        </p:spPr>
        <p:txBody>
          <a:bodyPr/>
          <a:lstStyle/>
          <a:p>
            <a:r>
              <a:rPr lang="cs-CZ" altLang="cs-CZ" dirty="0" smtClean="0"/>
              <a:t>Dalton </a:t>
            </a:r>
            <a:r>
              <a:rPr lang="cs-CZ" altLang="cs-CZ" dirty="0" err="1"/>
              <a:t>Plan</a:t>
            </a:r>
            <a:endParaRPr lang="cs-CZ" dirty="0"/>
          </a:p>
        </p:txBody>
      </p:sp>
      <p:pic>
        <p:nvPicPr>
          <p:cNvPr id="4" name="Picture 6" descr="ca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38028" y="4271963"/>
            <a:ext cx="1900238" cy="1900237"/>
          </a:xfrm>
          <a:prstGeom prst="rect">
            <a:avLst/>
          </a:prstGeom>
          <a:noFill/>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cs-CZ" altLang="cs-CZ" smtClean="0"/>
              <a:t>B</a:t>
            </a:r>
            <a:r>
              <a:rPr lang="en-GB" altLang="cs-CZ" smtClean="0"/>
              <a:t>asic </a:t>
            </a:r>
            <a:r>
              <a:rPr lang="cs-CZ" altLang="cs-CZ" smtClean="0"/>
              <a:t>P</a:t>
            </a:r>
            <a:r>
              <a:rPr lang="en-GB" altLang="cs-CZ" smtClean="0"/>
              <a:t>rinciples</a:t>
            </a:r>
            <a:endParaRPr lang="cs-CZ" altLang="cs-CZ" smtClean="0"/>
          </a:p>
        </p:txBody>
      </p:sp>
      <p:pic>
        <p:nvPicPr>
          <p:cNvPr id="1126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54551" y="2133600"/>
            <a:ext cx="3095625" cy="3600450"/>
          </a:xfrm>
          <a:noFill/>
        </p:spPr>
      </p:pic>
    </p:spTree>
    <p:extLst>
      <p:ext uri="{BB962C8B-B14F-4D97-AF65-F5344CB8AC3E}">
        <p14:creationId xmlns:p14="http://schemas.microsoft.com/office/powerpoint/2010/main" val="98590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cs-CZ" altLang="cs-CZ" smtClean="0"/>
              <a:t>B</a:t>
            </a:r>
            <a:r>
              <a:rPr lang="en-GB" altLang="cs-CZ" smtClean="0"/>
              <a:t>asic </a:t>
            </a:r>
            <a:r>
              <a:rPr lang="cs-CZ" altLang="cs-CZ" smtClean="0"/>
              <a:t>P</a:t>
            </a:r>
            <a:r>
              <a:rPr lang="en-GB" altLang="cs-CZ" smtClean="0"/>
              <a:t>rinciples</a:t>
            </a:r>
            <a:endParaRPr lang="cs-CZ" altLang="cs-CZ" smtClean="0"/>
          </a:p>
        </p:txBody>
      </p:sp>
      <p:sp>
        <p:nvSpPr>
          <p:cNvPr id="12291" name="Rectangle 3"/>
          <p:cNvSpPr>
            <a:spLocks noGrp="1" noChangeArrowheads="1"/>
          </p:cNvSpPr>
          <p:nvPr>
            <p:ph type="body" idx="1"/>
          </p:nvPr>
        </p:nvSpPr>
        <p:spPr/>
        <p:txBody>
          <a:bodyPr>
            <a:normAutofit lnSpcReduction="10000"/>
          </a:bodyPr>
          <a:lstStyle/>
          <a:p>
            <a:pPr eaLnBrk="1" hangingPunct="1">
              <a:lnSpc>
                <a:spcPct val="90000"/>
              </a:lnSpc>
            </a:pPr>
            <a:r>
              <a:rPr lang="cs-CZ" altLang="cs-CZ" sz="3300"/>
              <a:t>Freedom and Responsibility -</a:t>
            </a:r>
            <a:r>
              <a:rPr lang="en-GB" altLang="cs-CZ" sz="3300"/>
              <a:t> </a:t>
            </a:r>
            <a:r>
              <a:rPr lang="en-US" altLang="cs-CZ" sz="2200"/>
              <a:t>it is not an absolute freedom. The pupil learns </a:t>
            </a:r>
            <a:r>
              <a:rPr lang="cs-CZ" altLang="cs-CZ" sz="2200"/>
              <a:t>to</a:t>
            </a:r>
            <a:r>
              <a:rPr lang="en-US" altLang="cs-CZ" sz="2200"/>
              <a:t> dispose his time</a:t>
            </a:r>
            <a:r>
              <a:rPr lang="cs-CZ" altLang="cs-CZ" sz="2200"/>
              <a:t> by himself</a:t>
            </a:r>
            <a:r>
              <a:rPr lang="en-US" altLang="cs-CZ" sz="2200"/>
              <a:t>, has the freedom to choose the method, time and place when and where he will </a:t>
            </a:r>
            <a:r>
              <a:rPr lang="cs-CZ" altLang="cs-CZ" sz="2200"/>
              <a:t>devote to</a:t>
            </a:r>
            <a:r>
              <a:rPr lang="en-US" altLang="cs-CZ" sz="2200"/>
              <a:t> the curriculum</a:t>
            </a:r>
            <a:r>
              <a:rPr lang="en-GB" altLang="cs-CZ" sz="2200"/>
              <a:t>. </a:t>
            </a:r>
          </a:p>
          <a:p>
            <a:pPr eaLnBrk="1" hangingPunct="1">
              <a:lnSpc>
                <a:spcPct val="90000"/>
              </a:lnSpc>
            </a:pPr>
            <a:r>
              <a:rPr lang="cs-CZ" altLang="cs-CZ" sz="3300"/>
              <a:t>I</a:t>
            </a:r>
            <a:r>
              <a:rPr lang="en-GB" altLang="cs-CZ" sz="3300"/>
              <a:t>ndependence - </a:t>
            </a:r>
            <a:r>
              <a:rPr lang="en-US" altLang="cs-CZ" sz="2200"/>
              <a:t>student learns to act </a:t>
            </a:r>
            <a:r>
              <a:rPr lang="cs-CZ" altLang="cs-CZ" sz="2200"/>
              <a:t>on hos own, he shares the </a:t>
            </a:r>
            <a:r>
              <a:rPr lang="en-US" altLang="cs-CZ" sz="2200"/>
              <a:t>responsibility for hi</a:t>
            </a:r>
            <a:r>
              <a:rPr lang="cs-CZ" altLang="cs-CZ" sz="2200"/>
              <a:t>s</a:t>
            </a:r>
            <a:r>
              <a:rPr lang="en-US" altLang="cs-CZ" sz="2200"/>
              <a:t> education. </a:t>
            </a:r>
            <a:r>
              <a:rPr lang="cs-CZ" altLang="cs-CZ" sz="2200"/>
              <a:t>He is forced to </a:t>
            </a:r>
            <a:r>
              <a:rPr lang="en-US" altLang="cs-CZ" sz="2200"/>
              <a:t>independence </a:t>
            </a:r>
            <a:r>
              <a:rPr lang="cs-CZ" altLang="cs-CZ" sz="2200"/>
              <a:t>also by a </a:t>
            </a:r>
            <a:r>
              <a:rPr lang="en-US" altLang="cs-CZ" sz="2200"/>
              <a:t>element of freedom</a:t>
            </a:r>
            <a:r>
              <a:rPr lang="en-GB" altLang="cs-CZ" sz="2200"/>
              <a:t>.</a:t>
            </a:r>
            <a:r>
              <a:rPr lang="en-GB" altLang="cs-CZ" sz="3300"/>
              <a:t>  </a:t>
            </a:r>
          </a:p>
          <a:p>
            <a:pPr eaLnBrk="1" hangingPunct="1">
              <a:lnSpc>
                <a:spcPct val="90000"/>
              </a:lnSpc>
            </a:pPr>
            <a:r>
              <a:rPr lang="cs-CZ" altLang="cs-CZ" sz="3300"/>
              <a:t>C</a:t>
            </a:r>
            <a:r>
              <a:rPr lang="en-GB" altLang="cs-CZ" sz="3300"/>
              <a:t>ooperation </a:t>
            </a:r>
            <a:r>
              <a:rPr lang="cs-CZ" altLang="cs-CZ" sz="3300"/>
              <a:t>-</a:t>
            </a:r>
            <a:r>
              <a:rPr lang="en-GB" altLang="cs-CZ" sz="3300"/>
              <a:t> </a:t>
            </a:r>
            <a:r>
              <a:rPr lang="en-US" altLang="cs-CZ" sz="2200"/>
              <a:t>student may choose </a:t>
            </a:r>
            <a:r>
              <a:rPr lang="cs-CZ" altLang="cs-CZ" sz="2200"/>
              <a:t>cooperation with others when solving the tasks</a:t>
            </a:r>
            <a:r>
              <a:rPr lang="en-US" altLang="cs-CZ" sz="2200"/>
              <a:t>. The school community is strengthened </a:t>
            </a:r>
            <a:r>
              <a:rPr lang="cs-CZ" altLang="cs-CZ" sz="2200"/>
              <a:t>by </a:t>
            </a:r>
            <a:r>
              <a:rPr lang="en-US" altLang="cs-CZ" sz="2200"/>
              <a:t>cooperation between older and younger students and of course between students and teachers</a:t>
            </a:r>
            <a:r>
              <a:rPr lang="en-GB" altLang="cs-CZ" sz="2200"/>
              <a:t>.</a:t>
            </a:r>
          </a:p>
          <a:p>
            <a:pPr eaLnBrk="1" hangingPunct="1">
              <a:lnSpc>
                <a:spcPct val="90000"/>
              </a:lnSpc>
            </a:pPr>
            <a:endParaRPr lang="cs-CZ" altLang="cs-CZ"/>
          </a:p>
        </p:txBody>
      </p:sp>
    </p:spTree>
    <p:extLst>
      <p:ext uri="{BB962C8B-B14F-4D97-AF65-F5344CB8AC3E}">
        <p14:creationId xmlns:p14="http://schemas.microsoft.com/office/powerpoint/2010/main" val="357942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Freedom and Responsibility</a:t>
            </a:r>
          </a:p>
        </p:txBody>
      </p:sp>
      <p:sp>
        <p:nvSpPr>
          <p:cNvPr id="13315" name="Rectangle 3"/>
          <p:cNvSpPr>
            <a:spLocks noGrp="1" noChangeArrowheads="1"/>
          </p:cNvSpPr>
          <p:nvPr>
            <p:ph type="body" idx="1"/>
          </p:nvPr>
        </p:nvSpPr>
        <p:spPr>
          <a:xfrm>
            <a:off x="1217614" y="1828800"/>
            <a:ext cx="9753600" cy="4912568"/>
          </a:xfrm>
        </p:spPr>
        <p:txBody>
          <a:bodyPr>
            <a:normAutofit fontScale="47500" lnSpcReduction="20000"/>
          </a:bodyPr>
          <a:lstStyle/>
          <a:p>
            <a:pPr eaLnBrk="1" hangingPunct="1">
              <a:lnSpc>
                <a:spcPct val="80000"/>
              </a:lnSpc>
            </a:pPr>
            <a:r>
              <a:rPr lang="en-US" altLang="cs-CZ" sz="3400" dirty="0"/>
              <a:t>Freedom allows the student to choose </a:t>
            </a:r>
            <a:r>
              <a:rPr lang="cs-CZ" altLang="cs-CZ" sz="3400" dirty="0" err="1"/>
              <a:t>which</a:t>
            </a:r>
            <a:r>
              <a:rPr lang="cs-CZ" altLang="cs-CZ" sz="3400" dirty="0"/>
              <a:t> </a:t>
            </a:r>
            <a:r>
              <a:rPr lang="cs-CZ" altLang="cs-CZ" sz="3400" dirty="0" err="1"/>
              <a:t>task</a:t>
            </a:r>
            <a:r>
              <a:rPr lang="cs-CZ" altLang="cs-CZ" sz="3400" dirty="0"/>
              <a:t> to do </a:t>
            </a:r>
            <a:r>
              <a:rPr lang="en-US" altLang="cs-CZ" sz="3400" dirty="0"/>
              <a:t>sooner and </a:t>
            </a:r>
            <a:r>
              <a:rPr lang="cs-CZ" altLang="cs-CZ" sz="3400" dirty="0" err="1"/>
              <a:t>which</a:t>
            </a:r>
            <a:r>
              <a:rPr lang="en-US" altLang="cs-CZ" sz="3400" dirty="0"/>
              <a:t> later.</a:t>
            </a:r>
          </a:p>
          <a:p>
            <a:pPr eaLnBrk="1" hangingPunct="1">
              <a:lnSpc>
                <a:spcPct val="80000"/>
              </a:lnSpc>
            </a:pPr>
            <a:endParaRPr lang="en-US" altLang="cs-CZ" sz="3400" dirty="0"/>
          </a:p>
          <a:p>
            <a:pPr eaLnBrk="1" hangingPunct="1">
              <a:lnSpc>
                <a:spcPct val="80000"/>
              </a:lnSpc>
            </a:pPr>
            <a:r>
              <a:rPr lang="en-US" altLang="cs-CZ" sz="3400" dirty="0"/>
              <a:t>Children after </a:t>
            </a:r>
            <a:r>
              <a:rPr lang="cs-CZ" altLang="cs-CZ" sz="3400" dirty="0"/>
              <a:t>a </a:t>
            </a:r>
            <a:r>
              <a:rPr lang="en-US" altLang="cs-CZ" sz="3400" dirty="0"/>
              <a:t>sufficient explanation organize the entire block of tasks themselves.</a:t>
            </a:r>
          </a:p>
          <a:p>
            <a:pPr eaLnBrk="1" hangingPunct="1">
              <a:lnSpc>
                <a:spcPct val="80000"/>
              </a:lnSpc>
            </a:pPr>
            <a:endParaRPr lang="en-US" altLang="cs-CZ" sz="3400" dirty="0"/>
          </a:p>
          <a:p>
            <a:pPr eaLnBrk="1" hangingPunct="1">
              <a:lnSpc>
                <a:spcPct val="80000"/>
              </a:lnSpc>
            </a:pPr>
            <a:r>
              <a:rPr lang="cs-CZ" altLang="cs-CZ" sz="3400" dirty="0"/>
              <a:t>Children p</a:t>
            </a:r>
            <a:r>
              <a:rPr lang="en-US" altLang="cs-CZ" sz="3400" dirty="0" err="1"/>
              <a:t>erform</a:t>
            </a:r>
            <a:r>
              <a:rPr lang="en-US" altLang="cs-CZ" sz="3400" dirty="0"/>
              <a:t> several pre-assigned tasks</a:t>
            </a:r>
            <a:r>
              <a:rPr lang="cs-CZ" altLang="cs-CZ" sz="3400" dirty="0"/>
              <a:t> but </a:t>
            </a:r>
            <a:r>
              <a:rPr lang="en-US" altLang="cs-CZ" sz="3400" dirty="0"/>
              <a:t>they can choose t</a:t>
            </a:r>
            <a:r>
              <a:rPr lang="cs-CZ" altLang="cs-CZ" sz="3400" dirty="0"/>
              <a:t>he</a:t>
            </a:r>
            <a:r>
              <a:rPr lang="en-US" altLang="cs-CZ" sz="3400" dirty="0"/>
              <a:t> order a</a:t>
            </a:r>
            <a:r>
              <a:rPr lang="cs-CZ" altLang="cs-CZ" sz="3400" dirty="0" err="1"/>
              <a:t>nd</a:t>
            </a:r>
            <a:r>
              <a:rPr lang="en-US" altLang="cs-CZ" sz="3400" dirty="0"/>
              <a:t> tempo that suits them.</a:t>
            </a:r>
          </a:p>
          <a:p>
            <a:pPr eaLnBrk="1" hangingPunct="1">
              <a:lnSpc>
                <a:spcPct val="80000"/>
              </a:lnSpc>
            </a:pPr>
            <a:endParaRPr lang="en-US" altLang="cs-CZ" sz="3400" dirty="0"/>
          </a:p>
          <a:p>
            <a:pPr eaLnBrk="1" hangingPunct="1">
              <a:lnSpc>
                <a:spcPct val="80000"/>
              </a:lnSpc>
            </a:pPr>
            <a:r>
              <a:rPr lang="cs-CZ" altLang="cs-CZ" sz="3400" dirty="0" err="1"/>
              <a:t>They</a:t>
            </a:r>
            <a:r>
              <a:rPr lang="cs-CZ" altLang="cs-CZ" sz="3400" dirty="0"/>
              <a:t> d</a:t>
            </a:r>
            <a:r>
              <a:rPr lang="en-US" altLang="cs-CZ" sz="3400" dirty="0" err="1"/>
              <a:t>ecide</a:t>
            </a:r>
            <a:r>
              <a:rPr lang="en-US" altLang="cs-CZ" sz="3400" dirty="0"/>
              <a:t> what </a:t>
            </a:r>
            <a:r>
              <a:rPr lang="cs-CZ" altLang="cs-CZ" sz="3400" dirty="0"/>
              <a:t>to </a:t>
            </a:r>
            <a:r>
              <a:rPr lang="cs-CZ" altLang="cs-CZ" sz="3400" dirty="0" err="1"/>
              <a:t>accomplish</a:t>
            </a:r>
            <a:r>
              <a:rPr lang="en-US" altLang="cs-CZ" sz="3400" dirty="0"/>
              <a:t> as soon </a:t>
            </a:r>
            <a:r>
              <a:rPr lang="cs-CZ" altLang="cs-CZ" sz="3400" dirty="0"/>
              <a:t>as </a:t>
            </a:r>
            <a:r>
              <a:rPr lang="cs-CZ" altLang="cs-CZ" sz="3400" dirty="0" err="1"/>
              <a:t>possible</a:t>
            </a:r>
            <a:r>
              <a:rPr lang="cs-CZ" altLang="cs-CZ" sz="3400" dirty="0"/>
              <a:t> and </a:t>
            </a:r>
            <a:r>
              <a:rPr lang="cs-CZ" altLang="cs-CZ" sz="3400" dirty="0" err="1"/>
              <a:t>what</a:t>
            </a:r>
            <a:r>
              <a:rPr lang="cs-CZ" altLang="cs-CZ" sz="3400" dirty="0"/>
              <a:t> in the end </a:t>
            </a:r>
            <a:r>
              <a:rPr lang="en-US" altLang="cs-CZ" sz="3400" dirty="0"/>
              <a:t>and how much time they devote to e</a:t>
            </a:r>
            <a:r>
              <a:rPr lang="cs-CZ" altLang="cs-CZ" sz="3400" dirty="0"/>
              <a:t>ach</a:t>
            </a:r>
            <a:r>
              <a:rPr lang="en-US" altLang="cs-CZ" sz="3400" dirty="0"/>
              <a:t> task.</a:t>
            </a:r>
          </a:p>
          <a:p>
            <a:pPr eaLnBrk="1" hangingPunct="1">
              <a:lnSpc>
                <a:spcPct val="80000"/>
              </a:lnSpc>
            </a:pPr>
            <a:endParaRPr lang="en-US" altLang="cs-CZ" sz="3400" dirty="0"/>
          </a:p>
          <a:p>
            <a:pPr eaLnBrk="1" hangingPunct="1">
              <a:lnSpc>
                <a:spcPct val="80000"/>
              </a:lnSpc>
            </a:pPr>
            <a:r>
              <a:rPr lang="cs-CZ" altLang="cs-CZ" sz="3400" dirty="0" err="1"/>
              <a:t>They</a:t>
            </a:r>
            <a:r>
              <a:rPr lang="cs-CZ" altLang="cs-CZ" sz="3400" dirty="0"/>
              <a:t> c</a:t>
            </a:r>
            <a:r>
              <a:rPr lang="en-US" altLang="cs-CZ" sz="3400" dirty="0" err="1"/>
              <a:t>hoose</a:t>
            </a:r>
            <a:r>
              <a:rPr lang="en-US" altLang="cs-CZ" sz="3400" dirty="0"/>
              <a:t> </a:t>
            </a:r>
            <a:r>
              <a:rPr lang="cs-CZ" altLang="cs-CZ" sz="3400" dirty="0"/>
              <a:t>the place</a:t>
            </a:r>
            <a:r>
              <a:rPr lang="en-US" altLang="cs-CZ" sz="3400" dirty="0"/>
              <a:t> for </a:t>
            </a:r>
            <a:r>
              <a:rPr lang="cs-CZ" altLang="cs-CZ" sz="3400" dirty="0" err="1"/>
              <a:t>their</a:t>
            </a:r>
            <a:r>
              <a:rPr lang="cs-CZ" altLang="cs-CZ" sz="3400" dirty="0"/>
              <a:t> work and</a:t>
            </a:r>
            <a:r>
              <a:rPr lang="en-US" altLang="cs-CZ" sz="3400" dirty="0"/>
              <a:t> aids, </a:t>
            </a:r>
            <a:r>
              <a:rPr lang="cs-CZ" altLang="cs-CZ" sz="3400" dirty="0" err="1"/>
              <a:t>they</a:t>
            </a:r>
            <a:r>
              <a:rPr lang="en-US" altLang="cs-CZ" sz="3400" dirty="0"/>
              <a:t> </a:t>
            </a:r>
            <a:r>
              <a:rPr lang="cs-CZ" altLang="cs-CZ" sz="3400" dirty="0"/>
              <a:t>t</a:t>
            </a:r>
            <a:r>
              <a:rPr lang="en-US" altLang="cs-CZ" sz="3400" dirty="0" err="1"/>
              <a:t>hink</a:t>
            </a:r>
            <a:r>
              <a:rPr lang="en-US" altLang="cs-CZ" sz="3400" dirty="0"/>
              <a:t> about with whom t</a:t>
            </a:r>
            <a:r>
              <a:rPr lang="cs-CZ" altLang="cs-CZ" sz="3400" dirty="0"/>
              <a:t>o</a:t>
            </a:r>
            <a:r>
              <a:rPr lang="en-US" altLang="cs-CZ" sz="3400" dirty="0"/>
              <a:t> collaborate.</a:t>
            </a:r>
          </a:p>
          <a:p>
            <a:pPr eaLnBrk="1" hangingPunct="1">
              <a:lnSpc>
                <a:spcPct val="80000"/>
              </a:lnSpc>
            </a:pPr>
            <a:endParaRPr lang="en-US" altLang="cs-CZ" sz="3400" dirty="0"/>
          </a:p>
          <a:p>
            <a:pPr eaLnBrk="1" hangingPunct="1">
              <a:lnSpc>
                <a:spcPct val="80000"/>
              </a:lnSpc>
            </a:pPr>
            <a:r>
              <a:rPr lang="en-US" altLang="cs-CZ" sz="3400" dirty="0"/>
              <a:t>The teacher passes </a:t>
            </a:r>
            <a:r>
              <a:rPr lang="cs-CZ" altLang="cs-CZ" sz="3400" dirty="0"/>
              <a:t>part </a:t>
            </a:r>
            <a:r>
              <a:rPr lang="cs-CZ" altLang="cs-CZ" sz="3400" dirty="0" err="1"/>
              <a:t>of</a:t>
            </a:r>
            <a:r>
              <a:rPr lang="cs-CZ" altLang="cs-CZ" sz="3400" dirty="0"/>
              <a:t> </a:t>
            </a:r>
            <a:r>
              <a:rPr lang="en-US" altLang="cs-CZ" sz="3400" dirty="0"/>
              <a:t>the responsibility </a:t>
            </a:r>
            <a:r>
              <a:rPr lang="cs-CZ" altLang="cs-CZ" sz="3400" dirty="0"/>
              <a:t>to</a:t>
            </a:r>
            <a:r>
              <a:rPr lang="en-US" altLang="cs-CZ" sz="3400" dirty="0"/>
              <a:t> the </a:t>
            </a:r>
            <a:r>
              <a:rPr lang="cs-CZ" altLang="cs-CZ" sz="3400" dirty="0"/>
              <a:t>pupil</a:t>
            </a:r>
            <a:r>
              <a:rPr lang="en-US" altLang="cs-CZ" sz="3400" dirty="0"/>
              <a:t>. This means that the </a:t>
            </a:r>
            <a:r>
              <a:rPr lang="cs-CZ" altLang="cs-CZ" sz="3400" dirty="0"/>
              <a:t>pupil </a:t>
            </a:r>
            <a:r>
              <a:rPr lang="cs-CZ" altLang="cs-CZ" sz="3400" dirty="0" err="1"/>
              <a:t>is</a:t>
            </a:r>
            <a:r>
              <a:rPr lang="cs-CZ" altLang="cs-CZ" sz="3400" dirty="0"/>
              <a:t> </a:t>
            </a:r>
            <a:r>
              <a:rPr lang="cs-CZ" altLang="cs-CZ" sz="3400" dirty="0" err="1"/>
              <a:t>also</a:t>
            </a:r>
            <a:r>
              <a:rPr lang="en-US" altLang="cs-CZ" sz="3400" dirty="0"/>
              <a:t> responsible for the final result, but also for </a:t>
            </a:r>
            <a:r>
              <a:rPr lang="cs-CZ" altLang="cs-CZ" sz="3400" dirty="0"/>
              <a:t>the </a:t>
            </a:r>
            <a:r>
              <a:rPr lang="cs-CZ" altLang="cs-CZ" sz="3400" dirty="0" err="1"/>
              <a:t>way</a:t>
            </a:r>
            <a:r>
              <a:rPr lang="cs-CZ" altLang="cs-CZ" sz="3400" dirty="0"/>
              <a:t> </a:t>
            </a:r>
            <a:r>
              <a:rPr lang="en-US" altLang="cs-CZ" sz="3400" dirty="0"/>
              <a:t>how it will be achieved</a:t>
            </a:r>
            <a:r>
              <a:rPr lang="en-US" altLang="cs-CZ" sz="3400" dirty="0" smtClean="0"/>
              <a:t>.</a:t>
            </a:r>
            <a:endParaRPr lang="cs-CZ" altLang="cs-CZ" sz="3400" dirty="0"/>
          </a:p>
        </p:txBody>
      </p:sp>
    </p:spTree>
    <p:extLst>
      <p:ext uri="{BB962C8B-B14F-4D97-AF65-F5344CB8AC3E}">
        <p14:creationId xmlns:p14="http://schemas.microsoft.com/office/powerpoint/2010/main" val="269392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smtClean="0"/>
              <a:t>I</a:t>
            </a:r>
            <a:r>
              <a:rPr lang="en-GB" altLang="cs-CZ" smtClean="0"/>
              <a:t>ndependence</a:t>
            </a:r>
            <a:endParaRPr lang="cs-CZ" altLang="cs-CZ" smtClean="0"/>
          </a:p>
        </p:txBody>
      </p:sp>
      <p:sp>
        <p:nvSpPr>
          <p:cNvPr id="14339" name="Rectangle 3"/>
          <p:cNvSpPr>
            <a:spLocks noGrp="1" noChangeArrowheads="1"/>
          </p:cNvSpPr>
          <p:nvPr>
            <p:ph type="body" idx="1"/>
          </p:nvPr>
        </p:nvSpPr>
        <p:spPr/>
        <p:txBody>
          <a:bodyPr>
            <a:normAutofit fontScale="85000" lnSpcReduction="20000"/>
          </a:bodyPr>
          <a:lstStyle/>
          <a:p>
            <a:pPr eaLnBrk="1" hangingPunct="1">
              <a:lnSpc>
                <a:spcPct val="80000"/>
              </a:lnSpc>
            </a:pPr>
            <a:r>
              <a:rPr lang="en-US" altLang="cs-CZ" sz="2000" dirty="0"/>
              <a:t>Through this principle, children learn to rely on themselves.</a:t>
            </a:r>
            <a:endParaRPr lang="cs-CZ" altLang="cs-CZ" sz="2000" dirty="0"/>
          </a:p>
          <a:p>
            <a:pPr eaLnBrk="1" hangingPunct="1">
              <a:lnSpc>
                <a:spcPct val="80000"/>
              </a:lnSpc>
            </a:pPr>
            <a:endParaRPr lang="en-US" altLang="cs-CZ" sz="2000" dirty="0"/>
          </a:p>
          <a:p>
            <a:pPr eaLnBrk="1" hangingPunct="1">
              <a:lnSpc>
                <a:spcPct val="80000"/>
              </a:lnSpc>
            </a:pPr>
            <a:r>
              <a:rPr lang="cs-CZ" altLang="cs-CZ" sz="2000" dirty="0"/>
              <a:t>The </a:t>
            </a:r>
            <a:r>
              <a:rPr lang="cs-CZ" altLang="cs-CZ" sz="2000" dirty="0" err="1"/>
              <a:t>possibility</a:t>
            </a:r>
            <a:r>
              <a:rPr lang="cs-CZ" altLang="cs-CZ" sz="2000" dirty="0"/>
              <a:t> to</a:t>
            </a:r>
            <a:r>
              <a:rPr lang="en-US" altLang="cs-CZ" sz="2000" dirty="0"/>
              <a:t> work independently affects the motivation of students. (Students </a:t>
            </a:r>
            <a:r>
              <a:rPr lang="cs-CZ" altLang="cs-CZ" sz="2000" dirty="0" err="1"/>
              <a:t>like</a:t>
            </a:r>
            <a:r>
              <a:rPr lang="cs-CZ" altLang="cs-CZ" sz="2000" dirty="0"/>
              <a:t> to </a:t>
            </a:r>
            <a:r>
              <a:rPr lang="cs-CZ" altLang="cs-CZ" sz="2000" dirty="0" err="1"/>
              <a:t>be</a:t>
            </a:r>
            <a:r>
              <a:rPr lang="cs-CZ" altLang="cs-CZ" sz="2000" dirty="0"/>
              <a:t> </a:t>
            </a:r>
            <a:r>
              <a:rPr lang="cs-CZ" altLang="cs-CZ" sz="2000" dirty="0" err="1"/>
              <a:t>active</a:t>
            </a:r>
            <a:r>
              <a:rPr lang="cs-CZ" altLang="cs-CZ" sz="2000" dirty="0"/>
              <a:t> </a:t>
            </a:r>
            <a:r>
              <a:rPr lang="en-US" altLang="cs-CZ" sz="2000" dirty="0"/>
              <a:t>themselves)</a:t>
            </a:r>
            <a:endParaRPr lang="cs-CZ" altLang="cs-CZ" sz="2000" dirty="0"/>
          </a:p>
          <a:p>
            <a:pPr eaLnBrk="1" hangingPunct="1">
              <a:lnSpc>
                <a:spcPct val="80000"/>
              </a:lnSpc>
            </a:pPr>
            <a:endParaRPr lang="en-US" altLang="cs-CZ" sz="2000" dirty="0"/>
          </a:p>
          <a:p>
            <a:pPr eaLnBrk="1" hangingPunct="1">
              <a:lnSpc>
                <a:spcPct val="80000"/>
              </a:lnSpc>
            </a:pPr>
            <a:r>
              <a:rPr lang="cs-CZ" altLang="cs-CZ" sz="2000" dirty="0" err="1"/>
              <a:t>Independence</a:t>
            </a:r>
            <a:r>
              <a:rPr lang="en-US" altLang="cs-CZ" sz="2000" dirty="0"/>
              <a:t> is also an important didactic and organizational factor. (If students can work independently, they do so at their own level and the teacher has more time to help those who need his help.)</a:t>
            </a:r>
            <a:endParaRPr lang="cs-CZ" altLang="cs-CZ" sz="2000" dirty="0"/>
          </a:p>
          <a:p>
            <a:pPr eaLnBrk="1" hangingPunct="1">
              <a:lnSpc>
                <a:spcPct val="80000"/>
              </a:lnSpc>
            </a:pPr>
            <a:endParaRPr lang="en-US" altLang="cs-CZ" sz="2000" dirty="0"/>
          </a:p>
          <a:p>
            <a:pPr eaLnBrk="1" hangingPunct="1">
              <a:lnSpc>
                <a:spcPct val="80000"/>
              </a:lnSpc>
            </a:pPr>
            <a:r>
              <a:rPr lang="en-US" altLang="cs-CZ" sz="2000" dirty="0"/>
              <a:t>Pupils must</a:t>
            </a:r>
            <a:r>
              <a:rPr lang="cs-CZ" altLang="cs-CZ" sz="2000" dirty="0"/>
              <a:t> </a:t>
            </a:r>
            <a:r>
              <a:rPr lang="cs-CZ" altLang="cs-CZ" sz="2000" dirty="0" err="1"/>
              <a:t>decide</a:t>
            </a:r>
            <a:r>
              <a:rPr lang="en-US" altLang="cs-CZ" sz="2000" dirty="0"/>
              <a:t> themselves</a:t>
            </a:r>
            <a:r>
              <a:rPr lang="cs-CZ" altLang="cs-CZ" sz="2000" dirty="0"/>
              <a:t>, </a:t>
            </a:r>
            <a:r>
              <a:rPr lang="en-US" altLang="cs-CZ" sz="2000" dirty="0"/>
              <a:t>not to require </a:t>
            </a:r>
            <a:r>
              <a:rPr lang="cs-CZ" altLang="cs-CZ" sz="2000" dirty="0"/>
              <a:t>teacher´s </a:t>
            </a:r>
            <a:r>
              <a:rPr lang="en-US" altLang="cs-CZ" sz="2000" dirty="0"/>
              <a:t>assistance to teachers whenever </a:t>
            </a:r>
            <a:r>
              <a:rPr lang="cs-CZ" altLang="cs-CZ" sz="2000" dirty="0" err="1"/>
              <a:t>they</a:t>
            </a:r>
            <a:r>
              <a:rPr lang="cs-CZ" altLang="cs-CZ" sz="2000" dirty="0"/>
              <a:t> are </a:t>
            </a:r>
            <a:r>
              <a:rPr lang="en-US" altLang="cs-CZ" sz="2000" dirty="0"/>
              <a:t>unsure</a:t>
            </a:r>
            <a:r>
              <a:rPr lang="cs-CZ" altLang="cs-CZ" sz="2000" dirty="0"/>
              <a:t>,</a:t>
            </a:r>
            <a:r>
              <a:rPr lang="en-US" altLang="cs-CZ" sz="2000" dirty="0"/>
              <a:t> </a:t>
            </a:r>
            <a:r>
              <a:rPr lang="cs-CZ" altLang="cs-CZ" sz="2000" dirty="0"/>
              <a:t>not to </a:t>
            </a:r>
            <a:r>
              <a:rPr lang="cs-CZ" altLang="cs-CZ" sz="2000" dirty="0" err="1"/>
              <a:t>rely</a:t>
            </a:r>
            <a:r>
              <a:rPr lang="en-US" altLang="cs-CZ" sz="2000" dirty="0"/>
              <a:t> always on classmates around.</a:t>
            </a:r>
            <a:endParaRPr lang="cs-CZ" altLang="cs-CZ" sz="2000" dirty="0"/>
          </a:p>
          <a:p>
            <a:pPr eaLnBrk="1" hangingPunct="1">
              <a:lnSpc>
                <a:spcPct val="80000"/>
              </a:lnSpc>
            </a:pPr>
            <a:endParaRPr lang="en-US" altLang="cs-CZ" sz="2000" dirty="0"/>
          </a:p>
          <a:p>
            <a:pPr eaLnBrk="1" hangingPunct="1">
              <a:lnSpc>
                <a:spcPct val="80000"/>
              </a:lnSpc>
            </a:pPr>
            <a:r>
              <a:rPr lang="en-US" altLang="cs-CZ" sz="2000" dirty="0"/>
              <a:t>Initially, all of this is difficult for children because they have to manage their tasks without outside help, but gradually </a:t>
            </a:r>
            <a:r>
              <a:rPr lang="cs-CZ" altLang="cs-CZ" sz="2000" dirty="0" err="1"/>
              <a:t>they</a:t>
            </a:r>
            <a:r>
              <a:rPr lang="cs-CZ" altLang="cs-CZ" sz="2000" dirty="0"/>
              <a:t> </a:t>
            </a:r>
            <a:r>
              <a:rPr lang="en-US" altLang="cs-CZ" sz="2000" dirty="0"/>
              <a:t>begin to be led to independence as well a</a:t>
            </a:r>
            <a:r>
              <a:rPr lang="cs-CZ" altLang="cs-CZ" sz="2000" dirty="0"/>
              <a:t>s</a:t>
            </a:r>
            <a:r>
              <a:rPr lang="en-US" altLang="cs-CZ" sz="2000" dirty="0"/>
              <a:t> </a:t>
            </a:r>
            <a:r>
              <a:rPr lang="cs-CZ" altLang="cs-CZ" sz="2000" dirty="0"/>
              <a:t>to </a:t>
            </a:r>
            <a:r>
              <a:rPr lang="en-US" altLang="cs-CZ" sz="2000" dirty="0"/>
              <a:t>self-control.</a:t>
            </a:r>
            <a:endParaRPr lang="cs-CZ" altLang="cs-CZ" sz="1800" dirty="0"/>
          </a:p>
        </p:txBody>
      </p:sp>
    </p:spTree>
    <p:extLst>
      <p:ext uri="{BB962C8B-B14F-4D97-AF65-F5344CB8AC3E}">
        <p14:creationId xmlns:p14="http://schemas.microsoft.com/office/powerpoint/2010/main" val="32622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C</a:t>
            </a:r>
            <a:r>
              <a:rPr lang="en-GB" altLang="cs-CZ" smtClean="0"/>
              <a:t>ooperation</a:t>
            </a:r>
            <a:endParaRPr lang="cs-CZ" altLang="cs-CZ" smtClean="0"/>
          </a:p>
        </p:txBody>
      </p:sp>
      <p:sp>
        <p:nvSpPr>
          <p:cNvPr id="15363" name="Rectangle 3"/>
          <p:cNvSpPr>
            <a:spLocks noGrp="1" noChangeArrowheads="1"/>
          </p:cNvSpPr>
          <p:nvPr>
            <p:ph type="body" idx="1"/>
          </p:nvPr>
        </p:nvSpPr>
        <p:spPr/>
        <p:txBody>
          <a:bodyPr>
            <a:normAutofit fontScale="92500" lnSpcReduction="20000"/>
          </a:bodyPr>
          <a:lstStyle/>
          <a:p>
            <a:pPr eaLnBrk="1" hangingPunct="1">
              <a:lnSpc>
                <a:spcPct val="80000"/>
              </a:lnSpc>
            </a:pPr>
            <a:r>
              <a:rPr lang="en-US" altLang="cs-CZ" sz="2000"/>
              <a:t>Cooperation is the possibility to consult, if children do not know where to find the information they need.</a:t>
            </a:r>
          </a:p>
          <a:p>
            <a:pPr eaLnBrk="1" hangingPunct="1">
              <a:lnSpc>
                <a:spcPct val="80000"/>
              </a:lnSpc>
            </a:pPr>
            <a:endParaRPr lang="en-US" altLang="cs-CZ" sz="2000"/>
          </a:p>
          <a:p>
            <a:pPr eaLnBrk="1" hangingPunct="1">
              <a:lnSpc>
                <a:spcPct val="80000"/>
              </a:lnSpc>
            </a:pPr>
            <a:r>
              <a:rPr lang="en-US" altLang="cs-CZ" sz="2000"/>
              <a:t>By learning to cooperate pupils creat</a:t>
            </a:r>
            <a:r>
              <a:rPr lang="cs-CZ" altLang="cs-CZ" sz="2000"/>
              <a:t>e their</a:t>
            </a:r>
            <a:r>
              <a:rPr lang="en-US" altLang="cs-CZ" sz="2000"/>
              <a:t> social and democratic consciousness.</a:t>
            </a:r>
            <a:endParaRPr lang="cs-CZ" altLang="cs-CZ" sz="2000"/>
          </a:p>
          <a:p>
            <a:pPr eaLnBrk="1" hangingPunct="1">
              <a:lnSpc>
                <a:spcPct val="80000"/>
              </a:lnSpc>
              <a:buFont typeface="Wingdings" panose="05000000000000000000" pitchFamily="2" charset="2"/>
              <a:buNone/>
            </a:pPr>
            <a:endParaRPr lang="cs-CZ" altLang="cs-CZ" sz="2000"/>
          </a:p>
          <a:p>
            <a:pPr eaLnBrk="1" hangingPunct="1">
              <a:lnSpc>
                <a:spcPct val="80000"/>
              </a:lnSpc>
              <a:buFont typeface="Wingdings" panose="05000000000000000000" pitchFamily="2" charset="2"/>
              <a:buNone/>
            </a:pPr>
            <a:r>
              <a:rPr lang="en-US" altLang="cs-CZ" sz="2000" b="1">
                <a:solidFill>
                  <a:schemeClr val="tx2"/>
                </a:solidFill>
              </a:rPr>
              <a:t>There are two forms of </a:t>
            </a:r>
            <a:r>
              <a:rPr lang="cs-CZ" altLang="cs-CZ" sz="2000" b="1">
                <a:solidFill>
                  <a:schemeClr val="tx2"/>
                </a:solidFill>
              </a:rPr>
              <a:t>teams</a:t>
            </a:r>
            <a:r>
              <a:rPr lang="en-US" altLang="cs-CZ" sz="2000" b="1">
                <a:solidFill>
                  <a:schemeClr val="tx2"/>
                </a:solidFill>
              </a:rPr>
              <a:t> cooperation </a:t>
            </a:r>
            <a:r>
              <a:rPr lang="cs-CZ" altLang="cs-CZ" sz="2000" b="1">
                <a:solidFill>
                  <a:schemeClr val="tx2"/>
                </a:solidFill>
              </a:rPr>
              <a:t>:</a:t>
            </a:r>
          </a:p>
          <a:p>
            <a:pPr eaLnBrk="1" hangingPunct="1">
              <a:lnSpc>
                <a:spcPct val="80000"/>
              </a:lnSpc>
              <a:buFont typeface="Wingdings" panose="05000000000000000000" pitchFamily="2" charset="2"/>
              <a:buNone/>
            </a:pPr>
            <a:endParaRPr lang="cs-CZ" altLang="cs-CZ" sz="2000" b="1">
              <a:solidFill>
                <a:schemeClr val="tx2"/>
              </a:solidFill>
            </a:endParaRPr>
          </a:p>
          <a:p>
            <a:pPr eaLnBrk="1" hangingPunct="1">
              <a:lnSpc>
                <a:spcPct val="80000"/>
              </a:lnSpc>
              <a:buFont typeface="Wingdings" panose="05000000000000000000" pitchFamily="2" charset="2"/>
              <a:buNone/>
            </a:pPr>
            <a:r>
              <a:rPr lang="cs-CZ" altLang="cs-CZ" sz="2000"/>
              <a:t>1)</a:t>
            </a:r>
            <a:r>
              <a:rPr lang="cs-CZ" altLang="cs-CZ" sz="2000">
                <a:solidFill>
                  <a:schemeClr val="tx2"/>
                </a:solidFill>
              </a:rPr>
              <a:t> Cooperative Teams</a:t>
            </a:r>
            <a:r>
              <a:rPr lang="cs-CZ" altLang="cs-CZ" sz="2000"/>
              <a:t> – t</a:t>
            </a:r>
            <a:r>
              <a:rPr lang="en-US" altLang="cs-CZ" sz="2000"/>
              <a:t>he pupils fulfill the task together in pairs or in groups of three or four</a:t>
            </a:r>
            <a:r>
              <a:rPr lang="cs-CZ" altLang="cs-CZ" sz="2000"/>
              <a:t>.</a:t>
            </a:r>
          </a:p>
          <a:p>
            <a:pPr eaLnBrk="1" hangingPunct="1">
              <a:lnSpc>
                <a:spcPct val="80000"/>
              </a:lnSpc>
              <a:buFont typeface="Wingdings" panose="05000000000000000000" pitchFamily="2" charset="2"/>
              <a:buNone/>
            </a:pPr>
            <a:endParaRPr lang="cs-CZ" altLang="cs-CZ" sz="2000"/>
          </a:p>
          <a:p>
            <a:pPr eaLnBrk="1" hangingPunct="1">
              <a:lnSpc>
                <a:spcPct val="80000"/>
              </a:lnSpc>
              <a:buFont typeface="Wingdings" panose="05000000000000000000" pitchFamily="2" charset="2"/>
              <a:buNone/>
            </a:pPr>
            <a:r>
              <a:rPr lang="cs-CZ" altLang="cs-CZ" sz="2000"/>
              <a:t>2) </a:t>
            </a:r>
            <a:r>
              <a:rPr lang="cs-CZ" altLang="cs-CZ" sz="2000">
                <a:solidFill>
                  <a:schemeClr val="tx2"/>
                </a:solidFill>
              </a:rPr>
              <a:t>Support Teams</a:t>
            </a:r>
            <a:r>
              <a:rPr lang="cs-CZ" altLang="cs-CZ" sz="2000"/>
              <a:t> – the </a:t>
            </a:r>
            <a:r>
              <a:rPr lang="en-US" altLang="cs-CZ" sz="2000"/>
              <a:t>pupils complete the task individually, but if </a:t>
            </a:r>
            <a:r>
              <a:rPr lang="cs-CZ" altLang="cs-CZ" sz="2000"/>
              <a:t>they</a:t>
            </a:r>
            <a:r>
              <a:rPr lang="en-US" altLang="cs-CZ" sz="2000"/>
              <a:t> do not understand something, they can ask a classmate</a:t>
            </a:r>
            <a:r>
              <a:rPr lang="cs-CZ" altLang="cs-CZ" sz="2000"/>
              <a:t>.</a:t>
            </a:r>
          </a:p>
          <a:p>
            <a:pPr eaLnBrk="1" hangingPunct="1">
              <a:lnSpc>
                <a:spcPct val="80000"/>
              </a:lnSpc>
            </a:pPr>
            <a:endParaRPr lang="cs-CZ" altLang="cs-CZ" sz="2000"/>
          </a:p>
        </p:txBody>
      </p:sp>
    </p:spTree>
    <p:extLst>
      <p:ext uri="{BB962C8B-B14F-4D97-AF65-F5344CB8AC3E}">
        <p14:creationId xmlns:p14="http://schemas.microsoft.com/office/powerpoint/2010/main" val="19871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cs-CZ" sz="3200"/>
              <a:t>Five key points of cooperation</a:t>
            </a:r>
            <a:r>
              <a:rPr lang="cs-CZ" altLang="cs-CZ" sz="3200"/>
              <a:t> (Ebbens)</a:t>
            </a:r>
          </a:p>
        </p:txBody>
      </p:sp>
      <p:sp>
        <p:nvSpPr>
          <p:cNvPr id="16387" name="Rectangle 3"/>
          <p:cNvSpPr>
            <a:spLocks noGrp="1" noChangeArrowheads="1"/>
          </p:cNvSpPr>
          <p:nvPr>
            <p:ph type="body" idx="1"/>
          </p:nvPr>
        </p:nvSpPr>
        <p:spPr/>
        <p:txBody>
          <a:bodyPr>
            <a:normAutofit fontScale="92500"/>
          </a:bodyPr>
          <a:lstStyle/>
          <a:p>
            <a:pPr eaLnBrk="1" hangingPunct="1">
              <a:lnSpc>
                <a:spcPct val="90000"/>
              </a:lnSpc>
              <a:buFont typeface="Wingdings" panose="05000000000000000000" pitchFamily="2" charset="2"/>
              <a:buNone/>
            </a:pPr>
            <a:r>
              <a:rPr lang="cs-CZ" altLang="cs-CZ">
                <a:solidFill>
                  <a:schemeClr val="tx2"/>
                </a:solidFill>
              </a:rPr>
              <a:t>1) 	Positive Interdependence</a:t>
            </a:r>
            <a:r>
              <a:rPr lang="cs-CZ" altLang="cs-CZ"/>
              <a:t> – </a:t>
            </a:r>
            <a:r>
              <a:rPr lang="en-US" altLang="cs-CZ"/>
              <a:t>to achieve a good result</a:t>
            </a:r>
            <a:r>
              <a:rPr lang="cs-CZ" altLang="cs-CZ"/>
              <a:t> at a task</a:t>
            </a:r>
            <a:r>
              <a:rPr lang="en-US" altLang="cs-CZ"/>
              <a:t> students need each other</a:t>
            </a:r>
            <a:r>
              <a:rPr lang="cs-CZ" altLang="cs-CZ"/>
              <a:t>.</a:t>
            </a:r>
          </a:p>
          <a:p>
            <a:pPr eaLnBrk="1" hangingPunct="1">
              <a:lnSpc>
                <a:spcPct val="90000"/>
              </a:lnSpc>
              <a:buFont typeface="Wingdings" panose="05000000000000000000" pitchFamily="2" charset="2"/>
              <a:buNone/>
            </a:pPr>
            <a:r>
              <a:rPr lang="cs-CZ" altLang="cs-CZ">
                <a:solidFill>
                  <a:schemeClr val="tx2"/>
                </a:solidFill>
              </a:rPr>
              <a:t>2) 	Individual Responsibility</a:t>
            </a:r>
            <a:r>
              <a:rPr lang="cs-CZ" altLang="cs-CZ"/>
              <a:t> – e</a:t>
            </a:r>
            <a:r>
              <a:rPr lang="en-US" altLang="cs-CZ"/>
              <a:t>ach group member is responsible for their own benefit and for the overall result</a:t>
            </a:r>
            <a:r>
              <a:rPr lang="cs-CZ" altLang="cs-CZ"/>
              <a:t>.</a:t>
            </a:r>
          </a:p>
          <a:p>
            <a:pPr eaLnBrk="1" hangingPunct="1">
              <a:lnSpc>
                <a:spcPct val="90000"/>
              </a:lnSpc>
              <a:buFont typeface="Wingdings" panose="05000000000000000000" pitchFamily="2" charset="2"/>
              <a:buNone/>
            </a:pPr>
            <a:r>
              <a:rPr lang="cs-CZ" altLang="cs-CZ">
                <a:solidFill>
                  <a:schemeClr val="tx2"/>
                </a:solidFill>
              </a:rPr>
              <a:t>3) 	</a:t>
            </a:r>
            <a:r>
              <a:rPr lang="en-US" altLang="cs-CZ">
                <a:solidFill>
                  <a:schemeClr val="tx2"/>
                </a:solidFill>
              </a:rPr>
              <a:t>The </a:t>
            </a:r>
            <a:r>
              <a:rPr lang="cs-CZ" altLang="cs-CZ">
                <a:solidFill>
                  <a:schemeClr val="tx2"/>
                </a:solidFill>
              </a:rPr>
              <a:t>A</a:t>
            </a:r>
            <a:r>
              <a:rPr lang="en-US" altLang="cs-CZ">
                <a:solidFill>
                  <a:schemeClr val="tx2"/>
                </a:solidFill>
              </a:rPr>
              <a:t>bility of two-way </a:t>
            </a:r>
            <a:r>
              <a:rPr lang="cs-CZ" altLang="cs-CZ">
                <a:solidFill>
                  <a:schemeClr val="tx2"/>
                </a:solidFill>
              </a:rPr>
              <a:t>C</a:t>
            </a:r>
            <a:r>
              <a:rPr lang="en-US" altLang="cs-CZ">
                <a:solidFill>
                  <a:schemeClr val="tx2"/>
                </a:solidFill>
              </a:rPr>
              <a:t>ommunication</a:t>
            </a:r>
            <a:r>
              <a:rPr lang="cs-CZ" altLang="cs-CZ"/>
              <a:t> – </a:t>
            </a:r>
            <a:r>
              <a:rPr lang="en-US" altLang="cs-CZ"/>
              <a:t>content assignment calls for collaboration and supports mutual communication</a:t>
            </a:r>
            <a:r>
              <a:rPr lang="cs-CZ" altLang="cs-CZ"/>
              <a:t>.</a:t>
            </a:r>
          </a:p>
          <a:p>
            <a:pPr eaLnBrk="1" hangingPunct="1">
              <a:lnSpc>
                <a:spcPct val="90000"/>
              </a:lnSpc>
              <a:buFont typeface="Wingdings" panose="05000000000000000000" pitchFamily="2" charset="2"/>
              <a:buNone/>
            </a:pPr>
            <a:r>
              <a:rPr lang="cs-CZ" altLang="cs-CZ">
                <a:solidFill>
                  <a:schemeClr val="tx2"/>
                </a:solidFill>
              </a:rPr>
              <a:t>4) 	Social Emergency</a:t>
            </a:r>
            <a:r>
              <a:rPr lang="cs-CZ" altLang="cs-CZ"/>
              <a:t> – </a:t>
            </a:r>
            <a:r>
              <a:rPr lang="en-US" altLang="cs-CZ"/>
              <a:t>mutual cooperation is urgently needed and will be evaluated</a:t>
            </a:r>
            <a:r>
              <a:rPr lang="cs-CZ" altLang="cs-CZ"/>
              <a:t>.</a:t>
            </a:r>
          </a:p>
          <a:p>
            <a:pPr eaLnBrk="1" hangingPunct="1">
              <a:lnSpc>
                <a:spcPct val="90000"/>
              </a:lnSpc>
              <a:buFont typeface="Wingdings" panose="05000000000000000000" pitchFamily="2" charset="2"/>
              <a:buNone/>
            </a:pPr>
            <a:r>
              <a:rPr lang="cs-CZ" altLang="cs-CZ">
                <a:solidFill>
                  <a:schemeClr val="tx2"/>
                </a:solidFill>
              </a:rPr>
              <a:t>5) 	Attention to Team Work</a:t>
            </a:r>
            <a:r>
              <a:rPr lang="cs-CZ" altLang="cs-CZ"/>
              <a:t> – </a:t>
            </a:r>
            <a:r>
              <a:rPr lang="en-US" altLang="cs-CZ"/>
              <a:t>after completion of the task, which is designed for </a:t>
            </a:r>
            <a:r>
              <a:rPr lang="cs-CZ" altLang="cs-CZ"/>
              <a:t>collective</a:t>
            </a:r>
            <a:r>
              <a:rPr lang="en-US" altLang="cs-CZ"/>
              <a:t> processing, carr</a:t>
            </a:r>
            <a:r>
              <a:rPr lang="cs-CZ" altLang="cs-CZ"/>
              <a:t>y</a:t>
            </a:r>
            <a:r>
              <a:rPr lang="en-US" altLang="cs-CZ"/>
              <a:t> out the final interviews given to both content and process of cooperation</a:t>
            </a:r>
            <a:r>
              <a:rPr lang="cs-CZ" altLang="cs-CZ"/>
              <a:t>.</a:t>
            </a:r>
          </a:p>
          <a:p>
            <a:pPr eaLnBrk="1" hangingPunct="1">
              <a:lnSpc>
                <a:spcPct val="90000"/>
              </a:lnSpc>
            </a:pPr>
            <a:endParaRPr lang="cs-CZ" altLang="cs-CZ"/>
          </a:p>
        </p:txBody>
      </p:sp>
    </p:spTree>
    <p:extLst>
      <p:ext uri="{BB962C8B-B14F-4D97-AF65-F5344CB8AC3E}">
        <p14:creationId xmlns:p14="http://schemas.microsoft.com/office/powerpoint/2010/main" val="254138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cs-CZ" altLang="cs-CZ" dirty="0" err="1" smtClean="0"/>
              <a:t>Methods</a:t>
            </a:r>
            <a:r>
              <a:rPr lang="cs-CZ" altLang="cs-CZ" dirty="0" smtClean="0"/>
              <a:t> </a:t>
            </a:r>
            <a:r>
              <a:rPr lang="en-GB" altLang="cs-CZ" dirty="0" smtClean="0"/>
              <a:t>of </a:t>
            </a:r>
            <a:r>
              <a:rPr lang="cs-CZ" altLang="cs-CZ" dirty="0" smtClean="0"/>
              <a:t>W</a:t>
            </a:r>
            <a:r>
              <a:rPr lang="en-GB" altLang="cs-CZ" dirty="0" err="1" smtClean="0"/>
              <a:t>orking</a:t>
            </a:r>
            <a:endParaRPr lang="cs-CZ" altLang="cs-CZ" dirty="0" smtClean="0"/>
          </a:p>
        </p:txBody>
      </p:sp>
      <p:sp>
        <p:nvSpPr>
          <p:cNvPr id="17411" name="Rectangle 3"/>
          <p:cNvSpPr>
            <a:spLocks noGrp="1" noChangeArrowheads="1"/>
          </p:cNvSpPr>
          <p:nvPr>
            <p:ph type="body" idx="1"/>
          </p:nvPr>
        </p:nvSpPr>
        <p:spPr/>
        <p:txBody>
          <a:bodyPr/>
          <a:lstStyle/>
          <a:p>
            <a:pPr eaLnBrk="1" hangingPunct="1"/>
            <a:r>
              <a:rPr lang="en-GB" altLang="cs-CZ" smtClean="0"/>
              <a:t>Long-term </a:t>
            </a:r>
            <a:r>
              <a:rPr lang="cs-CZ" altLang="cs-CZ" smtClean="0"/>
              <a:t>T</a:t>
            </a:r>
            <a:r>
              <a:rPr lang="en-GB" altLang="cs-CZ" smtClean="0"/>
              <a:t>asks</a:t>
            </a:r>
          </a:p>
          <a:p>
            <a:pPr eaLnBrk="1" hangingPunct="1"/>
            <a:r>
              <a:rPr lang="en-GB" altLang="cs-CZ" smtClean="0"/>
              <a:t>House</a:t>
            </a:r>
          </a:p>
          <a:p>
            <a:pPr eaLnBrk="1" hangingPunct="1"/>
            <a:r>
              <a:rPr lang="en-GB" altLang="cs-CZ" smtClean="0"/>
              <a:t>Laborato</a:t>
            </a:r>
            <a:r>
              <a:rPr lang="cs-CZ" altLang="cs-CZ" smtClean="0"/>
              <a:t>ry</a:t>
            </a:r>
            <a:endParaRPr lang="en-GB" altLang="cs-CZ" smtClean="0"/>
          </a:p>
          <a:p>
            <a:pPr eaLnBrk="1" hangingPunct="1"/>
            <a:r>
              <a:rPr lang="cs-CZ" altLang="cs-CZ" smtClean="0"/>
              <a:t>E</a:t>
            </a:r>
            <a:r>
              <a:rPr lang="en-GB" altLang="cs-CZ" smtClean="0"/>
              <a:t>xtended </a:t>
            </a:r>
            <a:r>
              <a:rPr lang="cs-CZ" altLang="cs-CZ" smtClean="0"/>
              <a:t>A</a:t>
            </a:r>
            <a:r>
              <a:rPr lang="en-GB" altLang="cs-CZ" smtClean="0"/>
              <a:t>ttention</a:t>
            </a:r>
          </a:p>
          <a:p>
            <a:pPr eaLnBrk="1" hangingPunct="1"/>
            <a:r>
              <a:rPr lang="en-GB" altLang="cs-CZ" smtClean="0"/>
              <a:t>Many other partial methods...</a:t>
            </a:r>
          </a:p>
          <a:p>
            <a:pPr eaLnBrk="1" hangingPunct="1"/>
            <a:endParaRPr lang="cs-CZ" altLang="cs-CZ" smtClean="0"/>
          </a:p>
        </p:txBody>
      </p:sp>
    </p:spTree>
    <p:extLst>
      <p:ext uri="{BB962C8B-B14F-4D97-AF65-F5344CB8AC3E}">
        <p14:creationId xmlns:p14="http://schemas.microsoft.com/office/powerpoint/2010/main" val="20863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cs-CZ" smtClean="0"/>
              <a:t>Long-term </a:t>
            </a:r>
            <a:r>
              <a:rPr lang="cs-CZ" altLang="cs-CZ" smtClean="0"/>
              <a:t>T</a:t>
            </a:r>
            <a:r>
              <a:rPr lang="en-GB" altLang="cs-CZ" smtClean="0"/>
              <a:t>asks</a:t>
            </a:r>
            <a:endParaRPr lang="cs-CZ" altLang="cs-CZ" smtClean="0"/>
          </a:p>
        </p:txBody>
      </p:sp>
      <p:sp>
        <p:nvSpPr>
          <p:cNvPr id="18435" name="Rectangle 3"/>
          <p:cNvSpPr>
            <a:spLocks noGrp="1" noChangeArrowheads="1"/>
          </p:cNvSpPr>
          <p:nvPr>
            <p:ph type="body" idx="1"/>
          </p:nvPr>
        </p:nvSpPr>
        <p:spPr/>
        <p:txBody>
          <a:bodyPr>
            <a:normAutofit lnSpcReduction="10000"/>
          </a:bodyPr>
          <a:lstStyle/>
          <a:p>
            <a:pPr eaLnBrk="1" hangingPunct="1">
              <a:lnSpc>
                <a:spcPct val="90000"/>
              </a:lnSpc>
            </a:pPr>
            <a:r>
              <a:rPr lang="en-US" altLang="cs-CZ" sz="2200" dirty="0"/>
              <a:t>One of the most important parts. </a:t>
            </a:r>
            <a:r>
              <a:rPr lang="cs-CZ" altLang="cs-CZ" sz="2200" dirty="0"/>
              <a:t>Pupil</a:t>
            </a:r>
            <a:r>
              <a:rPr lang="en-US" altLang="cs-CZ" sz="2200" dirty="0"/>
              <a:t> gets a long-term task.</a:t>
            </a:r>
          </a:p>
          <a:p>
            <a:pPr eaLnBrk="1" hangingPunct="1">
              <a:lnSpc>
                <a:spcPct val="90000"/>
              </a:lnSpc>
            </a:pPr>
            <a:r>
              <a:rPr lang="cs-CZ" altLang="cs-CZ" sz="2200" dirty="0"/>
              <a:t>The </a:t>
            </a:r>
            <a:r>
              <a:rPr lang="cs-CZ" altLang="cs-CZ" sz="2200" dirty="0" err="1"/>
              <a:t>goal</a:t>
            </a:r>
            <a:r>
              <a:rPr lang="cs-CZ" altLang="cs-CZ" sz="2200" dirty="0"/>
              <a:t> </a:t>
            </a:r>
            <a:r>
              <a:rPr lang="cs-CZ" altLang="cs-CZ" sz="2200" dirty="0" err="1"/>
              <a:t>is</a:t>
            </a:r>
            <a:r>
              <a:rPr lang="cs-CZ" altLang="cs-CZ" sz="2200" dirty="0"/>
              <a:t> to </a:t>
            </a:r>
            <a:r>
              <a:rPr lang="en-US" altLang="cs-CZ" sz="2200" dirty="0"/>
              <a:t>set a</a:t>
            </a:r>
            <a:r>
              <a:rPr lang="cs-CZ" altLang="cs-CZ" sz="2200" dirty="0" err="1"/>
              <a:t>nd</a:t>
            </a:r>
            <a:r>
              <a:rPr lang="en-US" altLang="cs-CZ" sz="2200" dirty="0"/>
              <a:t> to get to </a:t>
            </a:r>
            <a:r>
              <a:rPr lang="en-US" altLang="cs-CZ" sz="2200" dirty="0" err="1"/>
              <a:t>i</a:t>
            </a:r>
            <a:r>
              <a:rPr lang="cs-CZ" altLang="cs-CZ" sz="2200" dirty="0"/>
              <a:t>t</a:t>
            </a:r>
            <a:r>
              <a:rPr lang="en-US" altLang="cs-CZ" sz="2200" dirty="0"/>
              <a:t>, </a:t>
            </a:r>
            <a:r>
              <a:rPr lang="cs-CZ" altLang="cs-CZ" sz="2200" dirty="0"/>
              <a:t>pupil</a:t>
            </a:r>
            <a:r>
              <a:rPr lang="en-US" altLang="cs-CZ" sz="2200" dirty="0"/>
              <a:t> must develop a careful scheduling.</a:t>
            </a:r>
          </a:p>
          <a:p>
            <a:pPr eaLnBrk="1" hangingPunct="1">
              <a:lnSpc>
                <a:spcPct val="90000"/>
              </a:lnSpc>
            </a:pPr>
            <a:r>
              <a:rPr lang="en-US" altLang="cs-CZ" sz="2200" dirty="0"/>
              <a:t>The task is not just a set of activities, but </a:t>
            </a:r>
            <a:r>
              <a:rPr lang="cs-CZ" altLang="cs-CZ" sz="2200" dirty="0" err="1"/>
              <a:t>an</a:t>
            </a:r>
            <a:r>
              <a:rPr lang="cs-CZ" altLang="cs-CZ" sz="2200" dirty="0"/>
              <a:t> </a:t>
            </a:r>
            <a:r>
              <a:rPr lang="en-US" altLang="cs-CZ" sz="2200" dirty="0"/>
              <a:t>educational project, </a:t>
            </a:r>
            <a:r>
              <a:rPr lang="cs-CZ" altLang="cs-CZ" sz="2200" dirty="0"/>
              <a:t>in </a:t>
            </a:r>
            <a:r>
              <a:rPr lang="en-US" altLang="cs-CZ" sz="2200" dirty="0"/>
              <a:t>which </a:t>
            </a:r>
            <a:r>
              <a:rPr lang="cs-CZ" altLang="cs-CZ" sz="2200" dirty="0" err="1"/>
              <a:t>teacher</a:t>
            </a:r>
            <a:r>
              <a:rPr lang="cs-CZ" altLang="cs-CZ" sz="2200" dirty="0"/>
              <a:t> </a:t>
            </a:r>
            <a:r>
              <a:rPr lang="en-US" altLang="cs-CZ" sz="2200" dirty="0"/>
              <a:t>is also </a:t>
            </a:r>
            <a:r>
              <a:rPr lang="en-US" altLang="cs-CZ" sz="2200" dirty="0" smtClean="0"/>
              <a:t>involved</a:t>
            </a:r>
            <a:r>
              <a:rPr lang="en-GB" altLang="cs-CZ" sz="2200" dirty="0"/>
              <a:t>. </a:t>
            </a:r>
            <a:r>
              <a:rPr lang="en-US" altLang="cs-CZ" sz="2200" dirty="0"/>
              <a:t>One of the meanings of the basic</a:t>
            </a:r>
            <a:r>
              <a:rPr lang="en-GB" altLang="cs-CZ" sz="2200" dirty="0"/>
              <a:t> </a:t>
            </a:r>
            <a:r>
              <a:rPr lang="cs-CZ" altLang="cs-CZ" sz="2200" dirty="0" smtClean="0"/>
              <a:t>(</a:t>
            </a:r>
            <a:r>
              <a:rPr lang="en-GB" altLang="cs-CZ" sz="2200" i="1" dirty="0" err="1" smtClean="0">
                <a:solidFill>
                  <a:srgbClr val="800000"/>
                </a:solidFill>
              </a:rPr>
              <a:t>princip</a:t>
            </a:r>
            <a:r>
              <a:rPr lang="cs-CZ" altLang="cs-CZ" sz="2200" i="1" dirty="0" err="1">
                <a:solidFill>
                  <a:srgbClr val="800000"/>
                </a:solidFill>
              </a:rPr>
              <a:t>le</a:t>
            </a:r>
            <a:r>
              <a:rPr lang="cs-CZ" altLang="cs-CZ" sz="2200" i="1" dirty="0">
                <a:solidFill>
                  <a:srgbClr val="800000"/>
                </a:solidFill>
              </a:rPr>
              <a:t> </a:t>
            </a:r>
            <a:r>
              <a:rPr lang="cs-CZ" altLang="cs-CZ" sz="2200" i="1" dirty="0" err="1">
                <a:solidFill>
                  <a:srgbClr val="800000"/>
                </a:solidFill>
              </a:rPr>
              <a:t>of</a:t>
            </a:r>
            <a:r>
              <a:rPr lang="cs-CZ" altLang="cs-CZ" sz="2200" i="1" dirty="0">
                <a:solidFill>
                  <a:srgbClr val="800000"/>
                </a:solidFill>
              </a:rPr>
              <a:t> </a:t>
            </a:r>
            <a:r>
              <a:rPr lang="cs-CZ" altLang="cs-CZ" sz="2200" i="1" dirty="0" err="1" smtClean="0">
                <a:solidFill>
                  <a:srgbClr val="800000"/>
                </a:solidFill>
              </a:rPr>
              <a:t>cooperation</a:t>
            </a:r>
            <a:r>
              <a:rPr lang="cs-CZ" altLang="cs-CZ" sz="2200" dirty="0" smtClean="0"/>
              <a:t>).</a:t>
            </a:r>
            <a:endParaRPr lang="en-GB" altLang="cs-CZ" sz="2200" dirty="0"/>
          </a:p>
          <a:p>
            <a:pPr eaLnBrk="1" hangingPunct="1">
              <a:lnSpc>
                <a:spcPct val="90000"/>
              </a:lnSpc>
            </a:pPr>
            <a:r>
              <a:rPr lang="cs-CZ" altLang="cs-CZ" sz="2200" dirty="0" err="1"/>
              <a:t>There</a:t>
            </a:r>
            <a:r>
              <a:rPr lang="cs-CZ" altLang="cs-CZ" sz="2200" dirty="0"/>
              <a:t> </a:t>
            </a:r>
            <a:r>
              <a:rPr lang="cs-CZ" altLang="cs-CZ" sz="2200" dirty="0" err="1"/>
              <a:t>is</a:t>
            </a:r>
            <a:r>
              <a:rPr lang="cs-CZ" altLang="cs-CZ" sz="2200" dirty="0"/>
              <a:t> </a:t>
            </a:r>
            <a:r>
              <a:rPr lang="cs-CZ" altLang="cs-CZ" sz="2200" dirty="0" err="1"/>
              <a:t>one</a:t>
            </a:r>
            <a:r>
              <a:rPr lang="cs-CZ" altLang="cs-CZ" sz="2200" dirty="0"/>
              <a:t> </a:t>
            </a:r>
            <a:r>
              <a:rPr lang="en-US" altLang="cs-CZ" sz="2200" dirty="0"/>
              <a:t>basic material a</a:t>
            </a:r>
            <a:r>
              <a:rPr lang="cs-CZ" altLang="cs-CZ" sz="2200" dirty="0" err="1"/>
              <a:t>nd</a:t>
            </a:r>
            <a:r>
              <a:rPr lang="en-US" altLang="cs-CZ" sz="2200" dirty="0"/>
              <a:t> </a:t>
            </a:r>
            <a:r>
              <a:rPr lang="cs-CZ" altLang="cs-CZ" sz="2200" dirty="0"/>
              <a:t>a </a:t>
            </a:r>
            <a:r>
              <a:rPr lang="en-US" altLang="cs-CZ" sz="2200" dirty="0"/>
              <a:t>set of possible methods </a:t>
            </a:r>
            <a:r>
              <a:rPr lang="cs-CZ" altLang="cs-CZ" sz="2200" dirty="0"/>
              <a:t>for </a:t>
            </a:r>
            <a:r>
              <a:rPr lang="cs-CZ" altLang="cs-CZ" sz="2200" dirty="0" err="1"/>
              <a:t>each</a:t>
            </a:r>
            <a:r>
              <a:rPr lang="cs-CZ" altLang="cs-CZ" sz="2200" dirty="0"/>
              <a:t> </a:t>
            </a:r>
            <a:r>
              <a:rPr lang="cs-CZ" altLang="cs-CZ" sz="2200" dirty="0" err="1"/>
              <a:t>task</a:t>
            </a:r>
            <a:r>
              <a:rPr lang="cs-CZ" altLang="cs-CZ" sz="2200" dirty="0"/>
              <a:t> </a:t>
            </a:r>
            <a:r>
              <a:rPr lang="en-US" altLang="cs-CZ" sz="2200" dirty="0"/>
              <a:t>that </a:t>
            </a:r>
            <a:r>
              <a:rPr lang="cs-CZ" altLang="cs-CZ" sz="2200" dirty="0"/>
              <a:t>pupil</a:t>
            </a:r>
            <a:r>
              <a:rPr lang="en-US" altLang="cs-CZ" sz="2200" dirty="0"/>
              <a:t> can choose </a:t>
            </a:r>
            <a:r>
              <a:rPr lang="en-GB" altLang="cs-CZ" sz="2200" dirty="0"/>
              <a:t>(</a:t>
            </a:r>
            <a:r>
              <a:rPr lang="en-GB" altLang="cs-CZ" sz="2200" i="1" dirty="0" err="1">
                <a:solidFill>
                  <a:srgbClr val="800000"/>
                </a:solidFill>
              </a:rPr>
              <a:t>princ</a:t>
            </a:r>
            <a:r>
              <a:rPr lang="cs-CZ" altLang="cs-CZ" sz="2200" i="1" dirty="0" err="1">
                <a:solidFill>
                  <a:srgbClr val="800000"/>
                </a:solidFill>
              </a:rPr>
              <a:t>iple</a:t>
            </a:r>
            <a:r>
              <a:rPr lang="cs-CZ" altLang="cs-CZ" sz="2200" i="1" dirty="0">
                <a:solidFill>
                  <a:srgbClr val="800000"/>
                </a:solidFill>
              </a:rPr>
              <a:t> </a:t>
            </a:r>
            <a:r>
              <a:rPr lang="cs-CZ" altLang="cs-CZ" sz="2200" i="1" dirty="0" err="1">
                <a:solidFill>
                  <a:srgbClr val="800000"/>
                </a:solidFill>
              </a:rPr>
              <a:t>of</a:t>
            </a:r>
            <a:r>
              <a:rPr lang="cs-CZ" altLang="cs-CZ" sz="2200" i="1" dirty="0">
                <a:solidFill>
                  <a:srgbClr val="800000"/>
                </a:solidFill>
              </a:rPr>
              <a:t> </a:t>
            </a:r>
            <a:r>
              <a:rPr lang="cs-CZ" altLang="cs-CZ" sz="2200" i="1" dirty="0" err="1">
                <a:solidFill>
                  <a:srgbClr val="800000"/>
                </a:solidFill>
              </a:rPr>
              <a:t>freedom</a:t>
            </a:r>
            <a:r>
              <a:rPr lang="en-GB" altLang="cs-CZ" sz="2200" dirty="0"/>
              <a:t>). </a:t>
            </a:r>
          </a:p>
          <a:p>
            <a:pPr eaLnBrk="1" hangingPunct="1">
              <a:lnSpc>
                <a:spcPct val="90000"/>
              </a:lnSpc>
            </a:pPr>
            <a:r>
              <a:rPr lang="en-US" altLang="cs-CZ" sz="2200" dirty="0"/>
              <a:t>Another part of the task are extra activities </a:t>
            </a:r>
            <a:r>
              <a:rPr lang="cs-CZ" altLang="cs-CZ" sz="2200" dirty="0"/>
              <a:t>f</a:t>
            </a:r>
            <a:r>
              <a:rPr lang="en-US" altLang="cs-CZ" sz="2200" dirty="0"/>
              <a:t>or other </a:t>
            </a:r>
            <a:r>
              <a:rPr lang="cs-CZ" altLang="cs-CZ" sz="2200" dirty="0"/>
              <a:t>pupil</a:t>
            </a:r>
            <a:r>
              <a:rPr lang="en-US" altLang="cs-CZ" sz="2200" dirty="0"/>
              <a:t>s</a:t>
            </a:r>
            <a:r>
              <a:rPr lang="cs-CZ" altLang="cs-CZ" sz="2200" dirty="0"/>
              <a:t> (</a:t>
            </a:r>
            <a:r>
              <a:rPr lang="cs-CZ" altLang="cs-CZ" sz="2200" dirty="0" err="1"/>
              <a:t>handier</a:t>
            </a:r>
            <a:r>
              <a:rPr lang="cs-CZ" altLang="cs-CZ" sz="2200" dirty="0"/>
              <a:t>)</a:t>
            </a:r>
            <a:r>
              <a:rPr lang="en-US" altLang="cs-CZ" sz="2200" dirty="0"/>
              <a:t>.</a:t>
            </a:r>
          </a:p>
          <a:p>
            <a:pPr eaLnBrk="1" hangingPunct="1">
              <a:lnSpc>
                <a:spcPct val="90000"/>
              </a:lnSpc>
            </a:pPr>
            <a:r>
              <a:rPr lang="en-US" altLang="cs-CZ" sz="2200" dirty="0"/>
              <a:t>The task is c</a:t>
            </a:r>
            <a:r>
              <a:rPr lang="cs-CZ" altLang="cs-CZ" sz="2200" dirty="0"/>
              <a:t>los</a:t>
            </a:r>
            <a:r>
              <a:rPr lang="en-US" altLang="cs-CZ" sz="2200" dirty="0"/>
              <a:t>ed </a:t>
            </a:r>
            <a:r>
              <a:rPr lang="cs-CZ" altLang="cs-CZ" sz="2200" dirty="0"/>
              <a:t>up by</a:t>
            </a:r>
            <a:r>
              <a:rPr lang="en-US" altLang="cs-CZ" sz="2200" dirty="0"/>
              <a:t> </a:t>
            </a:r>
            <a:r>
              <a:rPr lang="cs-CZ" altLang="cs-CZ" sz="2200" dirty="0"/>
              <a:t>a </a:t>
            </a:r>
            <a:r>
              <a:rPr lang="en-US" altLang="cs-CZ" sz="2200" dirty="0"/>
              <a:t>test or </a:t>
            </a:r>
            <a:r>
              <a:rPr lang="cs-CZ" altLang="cs-CZ" sz="2200" dirty="0" err="1"/>
              <a:t>an</a:t>
            </a:r>
            <a:r>
              <a:rPr lang="cs-CZ" altLang="cs-CZ" sz="2200" dirty="0"/>
              <a:t> </a:t>
            </a:r>
            <a:r>
              <a:rPr lang="en-US" altLang="cs-CZ" sz="2200" dirty="0"/>
              <a:t>exam. </a:t>
            </a:r>
            <a:r>
              <a:rPr lang="cs-CZ" altLang="cs-CZ" sz="2200" dirty="0" err="1"/>
              <a:t>Only</a:t>
            </a:r>
            <a:r>
              <a:rPr lang="cs-CZ" altLang="cs-CZ" sz="2200" dirty="0"/>
              <a:t> a</a:t>
            </a:r>
            <a:r>
              <a:rPr lang="en-US" altLang="cs-CZ" sz="2200" dirty="0" err="1"/>
              <a:t>fter</a:t>
            </a:r>
            <a:r>
              <a:rPr lang="en-US" altLang="cs-CZ" sz="2200" dirty="0"/>
              <a:t> </a:t>
            </a:r>
            <a:r>
              <a:rPr lang="cs-CZ" altLang="cs-CZ" sz="2200" dirty="0"/>
              <a:t>the </a:t>
            </a:r>
            <a:r>
              <a:rPr lang="en-US" altLang="cs-CZ" sz="2200" dirty="0"/>
              <a:t>completion of one task may</a:t>
            </a:r>
            <a:r>
              <a:rPr lang="cs-CZ" altLang="cs-CZ" sz="2200" dirty="0"/>
              <a:t> </a:t>
            </a:r>
            <a:r>
              <a:rPr lang="cs-CZ" altLang="cs-CZ" sz="2200" dirty="0" err="1"/>
              <a:t>pupils</a:t>
            </a:r>
            <a:r>
              <a:rPr lang="cs-CZ" altLang="cs-CZ" sz="2200" dirty="0"/>
              <a:t> make</a:t>
            </a:r>
            <a:r>
              <a:rPr lang="en-US" altLang="cs-CZ" sz="2200" dirty="0"/>
              <a:t> </a:t>
            </a:r>
            <a:r>
              <a:rPr lang="cs-CZ" altLang="cs-CZ" sz="2200" dirty="0"/>
              <a:t>a </a:t>
            </a:r>
            <a:r>
              <a:rPr lang="en-US" altLang="cs-CZ" sz="2200" dirty="0"/>
              <a:t>contract </a:t>
            </a:r>
            <a:r>
              <a:rPr lang="cs-CZ" altLang="cs-CZ" sz="2200" dirty="0"/>
              <a:t>for </a:t>
            </a:r>
            <a:r>
              <a:rPr lang="en-US" altLang="cs-CZ" sz="2200" dirty="0"/>
              <a:t>next task</a:t>
            </a:r>
            <a:r>
              <a:rPr lang="en-GB" altLang="cs-CZ" sz="2200" dirty="0"/>
              <a:t>.</a:t>
            </a:r>
          </a:p>
          <a:p>
            <a:pPr eaLnBrk="1" hangingPunct="1">
              <a:lnSpc>
                <a:spcPct val="90000"/>
              </a:lnSpc>
            </a:pPr>
            <a:endParaRPr lang="cs-CZ" altLang="cs-CZ" dirty="0"/>
          </a:p>
        </p:txBody>
      </p:sp>
    </p:spTree>
    <p:extLst>
      <p:ext uri="{BB962C8B-B14F-4D97-AF65-F5344CB8AC3E}">
        <p14:creationId xmlns:p14="http://schemas.microsoft.com/office/powerpoint/2010/main" val="40252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cs-CZ" smtClean="0"/>
              <a:t>House</a:t>
            </a:r>
            <a:endParaRPr lang="cs-CZ" altLang="cs-CZ" smtClean="0"/>
          </a:p>
        </p:txBody>
      </p:sp>
      <p:sp>
        <p:nvSpPr>
          <p:cNvPr id="19459" name="Rectangle 3"/>
          <p:cNvSpPr>
            <a:spLocks noGrp="1" noChangeArrowheads="1"/>
          </p:cNvSpPr>
          <p:nvPr>
            <p:ph type="body" idx="1"/>
          </p:nvPr>
        </p:nvSpPr>
        <p:spPr/>
        <p:txBody>
          <a:bodyPr>
            <a:normAutofit fontScale="92500"/>
          </a:bodyPr>
          <a:lstStyle/>
          <a:p>
            <a:pPr eaLnBrk="1" hangingPunct="1">
              <a:lnSpc>
                <a:spcPct val="80000"/>
              </a:lnSpc>
            </a:pPr>
            <a:r>
              <a:rPr lang="en-US" altLang="cs-CZ" sz="2600"/>
              <a:t>This feature strengthens the community of </a:t>
            </a:r>
            <a:r>
              <a:rPr lang="cs-CZ" altLang="cs-CZ" sz="2600"/>
              <a:t>pupil</a:t>
            </a:r>
            <a:r>
              <a:rPr lang="en-US" altLang="cs-CZ" sz="2600"/>
              <a:t>s and helps them obtain better social skills.</a:t>
            </a:r>
          </a:p>
          <a:p>
            <a:pPr eaLnBrk="1" hangingPunct="1">
              <a:lnSpc>
                <a:spcPct val="80000"/>
              </a:lnSpc>
            </a:pPr>
            <a:r>
              <a:rPr lang="cs-CZ" altLang="cs-CZ" sz="2600"/>
              <a:t>Pupil</a:t>
            </a:r>
            <a:r>
              <a:rPr lang="en-US" altLang="cs-CZ" sz="2600"/>
              <a:t>s are grouped into </a:t>
            </a:r>
            <a:r>
              <a:rPr lang="cs-CZ" altLang="cs-CZ" sz="2600"/>
              <a:t>a </a:t>
            </a:r>
            <a:r>
              <a:rPr lang="en-US" altLang="cs-CZ" sz="2600"/>
              <a:t>"tribal" class. Every day at the beginning of classes </a:t>
            </a:r>
            <a:r>
              <a:rPr lang="cs-CZ" altLang="cs-CZ" sz="2600"/>
              <a:t>pupils discuss </a:t>
            </a:r>
            <a:r>
              <a:rPr lang="en-US" altLang="cs-CZ" sz="2600"/>
              <a:t>together the </a:t>
            </a:r>
            <a:r>
              <a:rPr lang="cs-CZ" altLang="cs-CZ" sz="2600"/>
              <a:t>school </a:t>
            </a:r>
            <a:r>
              <a:rPr lang="en-US" altLang="cs-CZ" sz="2600"/>
              <a:t>issues and their </a:t>
            </a:r>
            <a:r>
              <a:rPr lang="cs-CZ" altLang="cs-CZ" sz="2600"/>
              <a:t>own </a:t>
            </a:r>
            <a:r>
              <a:rPr lang="en-US" altLang="cs-CZ" sz="2600"/>
              <a:t>problems.</a:t>
            </a:r>
          </a:p>
          <a:p>
            <a:pPr eaLnBrk="1" hangingPunct="1">
              <a:lnSpc>
                <a:spcPct val="80000"/>
              </a:lnSpc>
            </a:pPr>
            <a:r>
              <a:rPr lang="en-US" altLang="cs-CZ" sz="2600"/>
              <a:t>In Dalton, this element is supported</a:t>
            </a:r>
            <a:r>
              <a:rPr lang="cs-CZ" altLang="cs-CZ" sz="2600"/>
              <a:t> a lot</a:t>
            </a:r>
            <a:r>
              <a:rPr lang="en-US" altLang="cs-CZ" sz="2600"/>
              <a:t>. At the lower </a:t>
            </a:r>
            <a:r>
              <a:rPr lang="cs-CZ" altLang="cs-CZ" sz="2600"/>
              <a:t>degree</a:t>
            </a:r>
            <a:r>
              <a:rPr lang="en-US" altLang="cs-CZ" sz="2600"/>
              <a:t> of children of the same age</a:t>
            </a:r>
            <a:r>
              <a:rPr lang="cs-CZ" altLang="cs-CZ" sz="2600"/>
              <a:t> put together</a:t>
            </a:r>
            <a:r>
              <a:rPr lang="en-US" altLang="cs-CZ" sz="2600"/>
              <a:t>. On a higher </a:t>
            </a:r>
            <a:r>
              <a:rPr lang="cs-CZ" altLang="cs-CZ" sz="2600"/>
              <a:t>degree</a:t>
            </a:r>
            <a:r>
              <a:rPr lang="en-US" altLang="cs-CZ" sz="2600"/>
              <a:t> the pupils</a:t>
            </a:r>
            <a:r>
              <a:rPr lang="cs-CZ" altLang="cs-CZ" sz="2600"/>
              <a:t> of different ages</a:t>
            </a:r>
            <a:r>
              <a:rPr lang="en-US" altLang="cs-CZ" sz="2600"/>
              <a:t> </a:t>
            </a:r>
            <a:r>
              <a:rPr lang="cs-CZ" altLang="cs-CZ" sz="2600"/>
              <a:t>are associated according to </a:t>
            </a:r>
            <a:r>
              <a:rPr lang="en-US" altLang="cs-CZ" sz="2600"/>
              <a:t>the same orientation. At </a:t>
            </a:r>
            <a:r>
              <a:rPr lang="cs-CZ" altLang="cs-CZ" sz="2600"/>
              <a:t>the </a:t>
            </a:r>
            <a:r>
              <a:rPr lang="en-US" altLang="cs-CZ" sz="2600"/>
              <a:t>secondary school (high school) the</a:t>
            </a:r>
            <a:r>
              <a:rPr lang="cs-CZ" altLang="cs-CZ" sz="2600"/>
              <a:t>y</a:t>
            </a:r>
            <a:r>
              <a:rPr lang="en-US" altLang="cs-CZ" sz="2600"/>
              <a:t> live together.</a:t>
            </a:r>
          </a:p>
          <a:p>
            <a:pPr eaLnBrk="1" hangingPunct="1">
              <a:lnSpc>
                <a:spcPct val="80000"/>
              </a:lnSpc>
            </a:pPr>
            <a:r>
              <a:rPr lang="en-US" altLang="cs-CZ" sz="2600"/>
              <a:t>The class teacher is</a:t>
            </a:r>
            <a:r>
              <a:rPr lang="cs-CZ" altLang="cs-CZ" sz="2600"/>
              <a:t> a</a:t>
            </a:r>
            <a:r>
              <a:rPr lang="en-US" altLang="cs-CZ" sz="2600"/>
              <a:t> trainer</a:t>
            </a:r>
            <a:r>
              <a:rPr lang="cs-CZ" altLang="cs-CZ" sz="2600"/>
              <a:t> as well</a:t>
            </a:r>
            <a:r>
              <a:rPr lang="en-US" altLang="cs-CZ" sz="2600"/>
              <a:t>. </a:t>
            </a:r>
            <a:r>
              <a:rPr lang="cs-CZ" altLang="cs-CZ" sz="2600"/>
              <a:t>A</a:t>
            </a:r>
            <a:r>
              <a:rPr lang="en-US" altLang="cs-CZ" sz="2600"/>
              <a:t> teacher changes in</a:t>
            </a:r>
            <a:r>
              <a:rPr lang="cs-CZ" altLang="cs-CZ" sz="2600"/>
              <a:t>to a</a:t>
            </a:r>
            <a:r>
              <a:rPr lang="en-US" altLang="cs-CZ" sz="2600"/>
              <a:t> coach and transfers responsibility for education </a:t>
            </a:r>
            <a:r>
              <a:rPr lang="cs-CZ" altLang="cs-CZ" sz="2600"/>
              <a:t>to the</a:t>
            </a:r>
            <a:r>
              <a:rPr lang="en-US" altLang="cs-CZ" sz="2600"/>
              <a:t> pupil</a:t>
            </a:r>
            <a:r>
              <a:rPr lang="en-GB" altLang="cs-CZ" sz="2600"/>
              <a:t>.</a:t>
            </a:r>
          </a:p>
          <a:p>
            <a:pPr eaLnBrk="1" hangingPunct="1">
              <a:lnSpc>
                <a:spcPct val="80000"/>
              </a:lnSpc>
            </a:pPr>
            <a:endParaRPr lang="cs-CZ" altLang="cs-CZ" sz="2800"/>
          </a:p>
        </p:txBody>
      </p:sp>
    </p:spTree>
    <p:extLst>
      <p:ext uri="{BB962C8B-B14F-4D97-AF65-F5344CB8AC3E}">
        <p14:creationId xmlns:p14="http://schemas.microsoft.com/office/powerpoint/2010/main" val="114525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cs-CZ" smtClean="0"/>
              <a:t>Laborato</a:t>
            </a:r>
            <a:r>
              <a:rPr lang="cs-CZ" altLang="cs-CZ" smtClean="0"/>
              <a:t>ry</a:t>
            </a:r>
          </a:p>
        </p:txBody>
      </p:sp>
      <p:sp>
        <p:nvSpPr>
          <p:cNvPr id="20483" name="Rectangle 3"/>
          <p:cNvSpPr>
            <a:spLocks noGrp="1" noChangeArrowheads="1"/>
          </p:cNvSpPr>
          <p:nvPr>
            <p:ph type="body" idx="1"/>
          </p:nvPr>
        </p:nvSpPr>
        <p:spPr/>
        <p:txBody>
          <a:bodyPr/>
          <a:lstStyle/>
          <a:p>
            <a:pPr eaLnBrk="1" hangingPunct="1"/>
            <a:r>
              <a:rPr lang="en-US" altLang="cs-CZ" sz="2900"/>
              <a:t>Do not imagine a chemical laboratory.</a:t>
            </a:r>
          </a:p>
          <a:p>
            <a:pPr eaLnBrk="1" hangingPunct="1"/>
            <a:r>
              <a:rPr lang="en-US" altLang="cs-CZ" sz="2900"/>
              <a:t>It is a special predetermined time at which pupils pay attention only to their projects. They work at their own pace and </a:t>
            </a:r>
            <a:r>
              <a:rPr lang="cs-CZ" altLang="cs-CZ" sz="2900"/>
              <a:t>by</a:t>
            </a:r>
            <a:r>
              <a:rPr lang="en-US" altLang="cs-CZ" sz="2900"/>
              <a:t> </a:t>
            </a:r>
            <a:r>
              <a:rPr lang="cs-CZ" altLang="cs-CZ" sz="2900"/>
              <a:t>their</a:t>
            </a:r>
            <a:r>
              <a:rPr lang="en-US" altLang="cs-CZ" sz="2900"/>
              <a:t> </a:t>
            </a:r>
            <a:r>
              <a:rPr lang="cs-CZ" altLang="cs-CZ" sz="2900"/>
              <a:t>own </a:t>
            </a:r>
            <a:r>
              <a:rPr lang="en-US" altLang="cs-CZ" sz="2900"/>
              <a:t>method.</a:t>
            </a:r>
          </a:p>
          <a:p>
            <a:pPr eaLnBrk="1" hangingPunct="1"/>
            <a:r>
              <a:rPr lang="en-US" altLang="cs-CZ" sz="2900"/>
              <a:t>These lessons need to be well </a:t>
            </a:r>
            <a:r>
              <a:rPr lang="cs-CZ" altLang="cs-CZ" sz="2900"/>
              <a:t>planned ahead</a:t>
            </a:r>
            <a:r>
              <a:rPr lang="en-US" altLang="cs-CZ" sz="2900"/>
              <a:t>, because it serves as a tutorial.</a:t>
            </a:r>
          </a:p>
          <a:p>
            <a:pPr eaLnBrk="1" hangingPunct="1"/>
            <a:r>
              <a:rPr lang="en-US" altLang="cs-CZ" sz="2900"/>
              <a:t>The teacher enters the process only on request</a:t>
            </a:r>
            <a:r>
              <a:rPr lang="en-GB" altLang="cs-CZ" sz="2900"/>
              <a:t>. </a:t>
            </a:r>
          </a:p>
          <a:p>
            <a:pPr eaLnBrk="1" hangingPunct="1"/>
            <a:endParaRPr lang="cs-CZ" altLang="cs-CZ" smtClean="0"/>
          </a:p>
        </p:txBody>
      </p:sp>
    </p:spTree>
    <p:extLst>
      <p:ext uri="{BB962C8B-B14F-4D97-AF65-F5344CB8AC3E}">
        <p14:creationId xmlns:p14="http://schemas.microsoft.com/office/powerpoint/2010/main" val="264529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4800" dirty="0">
                <a:hlinkClick r:id="rId2"/>
              </a:rPr>
              <a:t>https://is.muni.cz/auth/de/radek.pospisil/Dalton_Husova_Brno.mp4</a:t>
            </a:r>
            <a:endParaRPr lang="cs-CZ" sz="4800" dirty="0"/>
          </a:p>
          <a:p>
            <a:endParaRPr lang="cs-CZ" dirty="0"/>
          </a:p>
        </p:txBody>
      </p:sp>
    </p:spTree>
    <p:extLst>
      <p:ext uri="{BB962C8B-B14F-4D97-AF65-F5344CB8AC3E}">
        <p14:creationId xmlns:p14="http://schemas.microsoft.com/office/powerpoint/2010/main" val="11974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mtClean="0"/>
              <a:t>E</a:t>
            </a:r>
            <a:r>
              <a:rPr lang="en-GB" altLang="cs-CZ" smtClean="0"/>
              <a:t>xtended </a:t>
            </a:r>
            <a:r>
              <a:rPr lang="cs-CZ" altLang="cs-CZ" smtClean="0"/>
              <a:t>A</a:t>
            </a:r>
            <a:r>
              <a:rPr lang="en-GB" altLang="cs-CZ" smtClean="0"/>
              <a:t>ttention</a:t>
            </a:r>
            <a:endParaRPr lang="cs-CZ" altLang="cs-CZ" smtClean="0"/>
          </a:p>
        </p:txBody>
      </p:sp>
      <p:sp>
        <p:nvSpPr>
          <p:cNvPr id="21507" name="Rectangle 3"/>
          <p:cNvSpPr>
            <a:spLocks noGrp="1" noChangeArrowheads="1"/>
          </p:cNvSpPr>
          <p:nvPr>
            <p:ph type="body" idx="1"/>
          </p:nvPr>
        </p:nvSpPr>
        <p:spPr/>
        <p:txBody>
          <a:bodyPr/>
          <a:lstStyle/>
          <a:p>
            <a:pPr eaLnBrk="1" hangingPunct="1"/>
            <a:r>
              <a:rPr lang="en-US" altLang="cs-CZ" sz="2900"/>
              <a:t>Czech version </a:t>
            </a:r>
            <a:r>
              <a:rPr lang="cs-CZ" altLang="cs-CZ" sz="2900"/>
              <a:t>of Laboratory</a:t>
            </a:r>
            <a:r>
              <a:rPr lang="en-US" altLang="cs-CZ" sz="2900"/>
              <a:t>.</a:t>
            </a:r>
          </a:p>
          <a:p>
            <a:pPr eaLnBrk="1" hangingPunct="1"/>
            <a:r>
              <a:rPr lang="en-US" altLang="cs-CZ" sz="2900"/>
              <a:t>It is </a:t>
            </a:r>
            <a:r>
              <a:rPr lang="cs-CZ" altLang="cs-CZ" sz="2900"/>
              <a:t>by </a:t>
            </a:r>
            <a:r>
              <a:rPr lang="en-US" altLang="cs-CZ" sz="2900"/>
              <a:t>a teacher appointed </a:t>
            </a:r>
            <a:r>
              <a:rPr lang="cs-CZ" altLang="cs-CZ" sz="2900"/>
              <a:t>during</a:t>
            </a:r>
            <a:r>
              <a:rPr lang="en-US" altLang="cs-CZ" sz="2900"/>
              <a:t> the normal</a:t>
            </a:r>
            <a:r>
              <a:rPr lang="cs-CZ" altLang="cs-CZ" sz="2900"/>
              <a:t> lesson</a:t>
            </a:r>
            <a:r>
              <a:rPr lang="en-US" altLang="cs-CZ" sz="2900"/>
              <a:t> </a:t>
            </a:r>
            <a:r>
              <a:rPr lang="cs-CZ" altLang="cs-CZ" sz="2900"/>
              <a:t>when </a:t>
            </a:r>
            <a:r>
              <a:rPr lang="en-US" altLang="cs-CZ" sz="2900"/>
              <a:t>the teacher</a:t>
            </a:r>
            <a:r>
              <a:rPr lang="cs-CZ" altLang="cs-CZ" sz="2900"/>
              <a:t> is</a:t>
            </a:r>
            <a:r>
              <a:rPr lang="en-US" altLang="cs-CZ" sz="2900"/>
              <a:t> "not available"</a:t>
            </a:r>
          </a:p>
          <a:p>
            <a:pPr eaLnBrk="1" hangingPunct="1"/>
            <a:r>
              <a:rPr lang="en-US" altLang="cs-CZ" sz="2900"/>
              <a:t>Students must work independently. At </a:t>
            </a:r>
            <a:r>
              <a:rPr lang="cs-CZ" altLang="cs-CZ" sz="2900"/>
              <a:t>the </a:t>
            </a:r>
            <a:r>
              <a:rPr lang="en-US" altLang="cs-CZ" sz="2900"/>
              <a:t>lower </a:t>
            </a:r>
            <a:r>
              <a:rPr lang="cs-CZ" altLang="cs-CZ" sz="2900"/>
              <a:t>degree</a:t>
            </a:r>
            <a:r>
              <a:rPr lang="en-US" altLang="cs-CZ" sz="2900"/>
              <a:t>, the</a:t>
            </a:r>
            <a:r>
              <a:rPr lang="cs-CZ" altLang="cs-CZ" sz="2900"/>
              <a:t>re is something on his table</a:t>
            </a:r>
            <a:r>
              <a:rPr lang="en-US" altLang="cs-CZ" sz="2900"/>
              <a:t> (a stuffed toy, </a:t>
            </a:r>
            <a:r>
              <a:rPr lang="cs-CZ" altLang="cs-CZ" sz="2900"/>
              <a:t>a </a:t>
            </a:r>
            <a:r>
              <a:rPr lang="en-US" altLang="cs-CZ" sz="2900"/>
              <a:t>ball, ...)</a:t>
            </a:r>
            <a:r>
              <a:rPr lang="cs-CZ" altLang="cs-CZ" sz="2900"/>
              <a:t> and that symbol means that</a:t>
            </a:r>
            <a:r>
              <a:rPr lang="en-US" altLang="cs-CZ" sz="2900"/>
              <a:t> „</a:t>
            </a:r>
            <a:r>
              <a:rPr lang="cs-CZ" altLang="cs-CZ" sz="2900"/>
              <a:t>its</a:t>
            </a:r>
            <a:r>
              <a:rPr lang="en-US" altLang="cs-CZ" sz="2900"/>
              <a:t> not allow</a:t>
            </a:r>
            <a:r>
              <a:rPr lang="cs-CZ" altLang="cs-CZ" sz="2900"/>
              <a:t>ed</a:t>
            </a:r>
            <a:r>
              <a:rPr lang="en-US" altLang="cs-CZ" sz="2900"/>
              <a:t>“</a:t>
            </a:r>
            <a:r>
              <a:rPr lang="cs-CZ" altLang="cs-CZ" sz="2900"/>
              <a:t> to</a:t>
            </a:r>
            <a:r>
              <a:rPr lang="en-US" altLang="cs-CZ" sz="2900"/>
              <a:t> work with </a:t>
            </a:r>
            <a:r>
              <a:rPr lang="cs-CZ" altLang="cs-CZ" sz="2900"/>
              <a:t>the </a:t>
            </a:r>
            <a:r>
              <a:rPr lang="en-US" altLang="cs-CZ" sz="2900"/>
              <a:t>teacher</a:t>
            </a:r>
            <a:endParaRPr lang="en-GB" altLang="cs-CZ" sz="2900"/>
          </a:p>
        </p:txBody>
      </p:sp>
    </p:spTree>
    <p:extLst>
      <p:ext uri="{BB962C8B-B14F-4D97-AF65-F5344CB8AC3E}">
        <p14:creationId xmlns:p14="http://schemas.microsoft.com/office/powerpoint/2010/main" val="25182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48" y="116632"/>
            <a:ext cx="6376693" cy="4248472"/>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404" y="2241781"/>
            <a:ext cx="6108171" cy="4581128"/>
          </a:xfrm>
          <a:prstGeom prst="rect">
            <a:avLst/>
          </a:prstGeom>
        </p:spPr>
      </p:pic>
    </p:spTree>
    <p:extLst>
      <p:ext uri="{BB962C8B-B14F-4D97-AF65-F5344CB8AC3E}">
        <p14:creationId xmlns:p14="http://schemas.microsoft.com/office/powerpoint/2010/main" val="322554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044" y="1268760"/>
            <a:ext cx="6013047" cy="4967733"/>
          </a:xfrm>
        </p:spPr>
      </p:pic>
    </p:spTree>
    <p:extLst>
      <p:ext uri="{BB962C8B-B14F-4D97-AF65-F5344CB8AC3E}">
        <p14:creationId xmlns:p14="http://schemas.microsoft.com/office/powerpoint/2010/main" val="7925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9836" y="620688"/>
            <a:ext cx="5760640" cy="4320480"/>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604" y="2276872"/>
            <a:ext cx="3284944" cy="4379925"/>
          </a:xfrm>
          <a:prstGeom prst="rect">
            <a:avLst/>
          </a:prstGeom>
        </p:spPr>
      </p:pic>
    </p:spTree>
    <p:extLst>
      <p:ext uri="{BB962C8B-B14F-4D97-AF65-F5344CB8AC3E}">
        <p14:creationId xmlns:p14="http://schemas.microsoft.com/office/powerpoint/2010/main" val="359997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6020" y="1196752"/>
            <a:ext cx="6624736" cy="4968552"/>
          </a:xfrm>
        </p:spPr>
      </p:pic>
    </p:spTree>
    <p:extLst>
      <p:ext uri="{BB962C8B-B14F-4D97-AF65-F5344CB8AC3E}">
        <p14:creationId xmlns:p14="http://schemas.microsoft.com/office/powerpoint/2010/main" val="85016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mtClean="0"/>
              <a:t>Teacher</a:t>
            </a:r>
          </a:p>
        </p:txBody>
      </p:sp>
      <p:sp>
        <p:nvSpPr>
          <p:cNvPr id="22531" name="Rectangle 3"/>
          <p:cNvSpPr>
            <a:spLocks noGrp="1" noChangeArrowheads="1"/>
          </p:cNvSpPr>
          <p:nvPr>
            <p:ph type="body" idx="1"/>
          </p:nvPr>
        </p:nvSpPr>
        <p:spPr/>
        <p:txBody>
          <a:bodyPr/>
          <a:lstStyle/>
          <a:p>
            <a:pPr eaLnBrk="1" hangingPunct="1"/>
            <a:r>
              <a:rPr lang="en-US" altLang="cs-CZ" sz="2900"/>
              <a:t>Dalton plan is not for everyone.</a:t>
            </a:r>
          </a:p>
          <a:p>
            <a:pPr eaLnBrk="1" hangingPunct="1"/>
            <a:r>
              <a:rPr lang="en-US" altLang="cs-CZ" sz="2900"/>
              <a:t>The teacher is crucial for the Dalton plan.</a:t>
            </a:r>
          </a:p>
          <a:p>
            <a:pPr eaLnBrk="1" hangingPunct="1"/>
            <a:r>
              <a:rPr lang="cs-CZ" altLang="cs-CZ" sz="2900"/>
              <a:t>Suits to</a:t>
            </a:r>
            <a:r>
              <a:rPr lang="en-US" altLang="cs-CZ" sz="2900"/>
              <a:t> creative teachers.</a:t>
            </a:r>
          </a:p>
          <a:p>
            <a:pPr eaLnBrk="1" hangingPunct="1"/>
            <a:r>
              <a:rPr lang="en-US" altLang="cs-CZ" sz="2900"/>
              <a:t>Dalton is essential for communication between teachers and between </a:t>
            </a:r>
            <a:r>
              <a:rPr lang="cs-CZ" altLang="cs-CZ" sz="2900"/>
              <a:t>the </a:t>
            </a:r>
            <a:r>
              <a:rPr lang="en-US" altLang="cs-CZ" sz="2900"/>
              <a:t>teacher and </a:t>
            </a:r>
            <a:r>
              <a:rPr lang="cs-CZ" altLang="cs-CZ" sz="2900"/>
              <a:t>the pupil</a:t>
            </a:r>
            <a:r>
              <a:rPr lang="en-US" altLang="cs-CZ" sz="2900"/>
              <a:t>.</a:t>
            </a:r>
          </a:p>
          <a:p>
            <a:pPr eaLnBrk="1" hangingPunct="1"/>
            <a:r>
              <a:rPr lang="en-US" altLang="cs-CZ" sz="2900"/>
              <a:t>The teacher must give up </a:t>
            </a:r>
            <a:r>
              <a:rPr lang="cs-CZ" altLang="cs-CZ" sz="2900"/>
              <a:t>his</a:t>
            </a:r>
            <a:r>
              <a:rPr lang="en-US" altLang="cs-CZ" sz="2900"/>
              <a:t> dominant position in the classroom</a:t>
            </a:r>
            <a:r>
              <a:rPr lang="en-GB" altLang="cs-CZ" sz="2900"/>
              <a:t>.</a:t>
            </a:r>
          </a:p>
          <a:p>
            <a:pPr eaLnBrk="1" hangingPunct="1"/>
            <a:endParaRPr lang="cs-CZ" altLang="cs-CZ" smtClean="0"/>
          </a:p>
        </p:txBody>
      </p:sp>
    </p:spTree>
    <p:extLst>
      <p:ext uri="{BB962C8B-B14F-4D97-AF65-F5344CB8AC3E}">
        <p14:creationId xmlns:p14="http://schemas.microsoft.com/office/powerpoint/2010/main" val="183597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cs-CZ"/>
              <a:t>The teacher performs the following tasks</a:t>
            </a:r>
            <a:endParaRPr lang="cs-CZ" altLang="cs-CZ"/>
          </a:p>
        </p:txBody>
      </p:sp>
      <p:sp>
        <p:nvSpPr>
          <p:cNvPr id="23555" name="Rectangle 3"/>
          <p:cNvSpPr>
            <a:spLocks noGrp="1" noChangeArrowheads="1"/>
          </p:cNvSpPr>
          <p:nvPr>
            <p:ph type="body" idx="1"/>
          </p:nvPr>
        </p:nvSpPr>
        <p:spPr/>
        <p:txBody>
          <a:bodyPr/>
          <a:lstStyle/>
          <a:p>
            <a:pPr eaLnBrk="1" hangingPunct="1"/>
            <a:r>
              <a:rPr lang="cs-CZ" altLang="cs-CZ" sz="2900"/>
              <a:t>Together</a:t>
            </a:r>
            <a:r>
              <a:rPr lang="en-US" altLang="cs-CZ" sz="2900"/>
              <a:t> with </a:t>
            </a:r>
            <a:r>
              <a:rPr lang="cs-CZ" altLang="cs-CZ" sz="2900"/>
              <a:t>pupil</a:t>
            </a:r>
            <a:r>
              <a:rPr lang="en-US" altLang="cs-CZ" sz="2900"/>
              <a:t>s preparing a work plan, test</a:t>
            </a:r>
            <a:r>
              <a:rPr lang="cs-CZ" altLang="cs-CZ" sz="2900"/>
              <a:t>s</a:t>
            </a:r>
            <a:r>
              <a:rPr lang="en-US" altLang="cs-CZ" sz="2900"/>
              <a:t> and exam</a:t>
            </a:r>
            <a:r>
              <a:rPr lang="cs-CZ" altLang="cs-CZ" sz="2900"/>
              <a:t>s</a:t>
            </a:r>
            <a:endParaRPr lang="en-US" altLang="cs-CZ" sz="2900"/>
          </a:p>
          <a:p>
            <a:pPr eaLnBrk="1" hangingPunct="1"/>
            <a:r>
              <a:rPr lang="en-US" altLang="cs-CZ" sz="2900"/>
              <a:t>Work</a:t>
            </a:r>
            <a:r>
              <a:rPr lang="cs-CZ" altLang="cs-CZ" sz="2900"/>
              <a:t>s</a:t>
            </a:r>
            <a:r>
              <a:rPr lang="en-US" altLang="cs-CZ" sz="2900"/>
              <a:t> closely with other teachers and parents</a:t>
            </a:r>
          </a:p>
          <a:p>
            <a:pPr eaLnBrk="1" hangingPunct="1"/>
            <a:r>
              <a:rPr lang="en-US" altLang="cs-CZ" sz="2900"/>
              <a:t>Communicates with </a:t>
            </a:r>
            <a:r>
              <a:rPr lang="cs-CZ" altLang="cs-CZ" sz="2900"/>
              <a:t>pupil</a:t>
            </a:r>
            <a:r>
              <a:rPr lang="en-US" altLang="cs-CZ" sz="2900"/>
              <a:t>s about the curriculum </a:t>
            </a:r>
            <a:r>
              <a:rPr lang="cs-CZ" altLang="cs-CZ" sz="2900"/>
              <a:t>both </a:t>
            </a:r>
            <a:r>
              <a:rPr lang="en-US" altLang="cs-CZ" sz="2900"/>
              <a:t>in </a:t>
            </a:r>
            <a:r>
              <a:rPr lang="cs-CZ" altLang="cs-CZ" sz="2900"/>
              <a:t>classes</a:t>
            </a:r>
            <a:r>
              <a:rPr lang="en-US" altLang="cs-CZ" sz="2900"/>
              <a:t> and outside</a:t>
            </a:r>
          </a:p>
          <a:p>
            <a:pPr eaLnBrk="1" hangingPunct="1"/>
            <a:r>
              <a:rPr lang="en-US" altLang="cs-CZ" sz="2900"/>
              <a:t>Helps pupils with further choices of study</a:t>
            </a:r>
            <a:endParaRPr lang="cs-CZ" altLang="cs-CZ" smtClean="0"/>
          </a:p>
        </p:txBody>
      </p:sp>
    </p:spTree>
    <p:extLst>
      <p:ext uri="{BB962C8B-B14F-4D97-AF65-F5344CB8AC3E}">
        <p14:creationId xmlns:p14="http://schemas.microsoft.com/office/powerpoint/2010/main" val="5117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62162" y="685801"/>
            <a:ext cx="7380288" cy="722313"/>
          </a:xfrm>
        </p:spPr>
        <p:txBody>
          <a:bodyPr/>
          <a:lstStyle/>
          <a:p>
            <a:pPr eaLnBrk="1" hangingPunct="1"/>
            <a:r>
              <a:rPr lang="cs-CZ" altLang="cs-CZ" smtClean="0"/>
              <a:t>The teacher's role</a:t>
            </a:r>
          </a:p>
        </p:txBody>
      </p:sp>
      <p:sp>
        <p:nvSpPr>
          <p:cNvPr id="24579" name="Rectangle 3"/>
          <p:cNvSpPr>
            <a:spLocks noGrp="1" noChangeArrowheads="1"/>
          </p:cNvSpPr>
          <p:nvPr>
            <p:ph type="body" idx="1"/>
          </p:nvPr>
        </p:nvSpPr>
        <p:spPr/>
        <p:txBody>
          <a:bodyPr>
            <a:normAutofit fontScale="62500" lnSpcReduction="20000"/>
          </a:bodyPr>
          <a:lstStyle/>
          <a:p>
            <a:pPr eaLnBrk="1" hangingPunct="1">
              <a:lnSpc>
                <a:spcPct val="80000"/>
              </a:lnSpc>
            </a:pPr>
            <a:r>
              <a:rPr lang="en-US" altLang="cs-CZ"/>
              <a:t>teacher deals with only one subject</a:t>
            </a:r>
          </a:p>
          <a:p>
            <a:pPr eaLnBrk="1" hangingPunct="1">
              <a:lnSpc>
                <a:spcPct val="80000"/>
              </a:lnSpc>
            </a:pPr>
            <a:r>
              <a:rPr lang="en-US" altLang="cs-CZ"/>
              <a:t>plays the role of </a:t>
            </a:r>
            <a:r>
              <a:rPr lang="cs-CZ" altLang="cs-CZ"/>
              <a:t>a </a:t>
            </a:r>
            <a:r>
              <a:rPr lang="en-US" altLang="cs-CZ"/>
              <a:t>consultant,</a:t>
            </a:r>
            <a:r>
              <a:rPr lang="cs-CZ" altLang="cs-CZ"/>
              <a:t> a</a:t>
            </a:r>
            <a:r>
              <a:rPr lang="en-US" altLang="cs-CZ"/>
              <a:t> technician and </a:t>
            </a:r>
            <a:r>
              <a:rPr lang="cs-CZ" altLang="cs-CZ"/>
              <a:t>the </a:t>
            </a:r>
            <a:r>
              <a:rPr lang="en-US" altLang="cs-CZ"/>
              <a:t>evaluator</a:t>
            </a:r>
          </a:p>
          <a:p>
            <a:pPr eaLnBrk="1" hangingPunct="1">
              <a:lnSpc>
                <a:spcPct val="80000"/>
              </a:lnSpc>
            </a:pPr>
            <a:r>
              <a:rPr lang="en-US" altLang="cs-CZ"/>
              <a:t>prepares tasks for pupils</a:t>
            </a:r>
          </a:p>
          <a:p>
            <a:pPr eaLnBrk="1" hangingPunct="1">
              <a:lnSpc>
                <a:spcPct val="80000"/>
              </a:lnSpc>
            </a:pPr>
            <a:r>
              <a:rPr lang="en-US" altLang="cs-CZ"/>
              <a:t>enter</a:t>
            </a:r>
            <a:r>
              <a:rPr lang="cs-CZ" altLang="cs-CZ"/>
              <a:t>s</a:t>
            </a:r>
            <a:r>
              <a:rPr lang="en-US" altLang="cs-CZ"/>
              <a:t> monthly plans</a:t>
            </a:r>
          </a:p>
          <a:p>
            <a:pPr eaLnBrk="1" hangingPunct="1">
              <a:lnSpc>
                <a:spcPct val="80000"/>
              </a:lnSpc>
            </a:pPr>
            <a:r>
              <a:rPr lang="en-US" altLang="cs-CZ"/>
              <a:t>acquaint the </a:t>
            </a:r>
            <a:r>
              <a:rPr lang="cs-CZ" altLang="cs-CZ"/>
              <a:t>pupil</a:t>
            </a:r>
            <a:r>
              <a:rPr lang="en-US" altLang="cs-CZ"/>
              <a:t> with the task and highlights specific problems</a:t>
            </a:r>
          </a:p>
          <a:p>
            <a:pPr eaLnBrk="1" hangingPunct="1">
              <a:lnSpc>
                <a:spcPct val="80000"/>
              </a:lnSpc>
            </a:pPr>
            <a:r>
              <a:rPr lang="en-US" altLang="cs-CZ"/>
              <a:t>directs the work of students</a:t>
            </a:r>
          </a:p>
          <a:p>
            <a:pPr eaLnBrk="1" hangingPunct="1">
              <a:lnSpc>
                <a:spcPct val="80000"/>
              </a:lnSpc>
            </a:pPr>
            <a:r>
              <a:rPr lang="en-US" altLang="cs-CZ"/>
              <a:t>maintain</a:t>
            </a:r>
            <a:r>
              <a:rPr lang="cs-CZ" altLang="cs-CZ"/>
              <a:t>s</a:t>
            </a:r>
            <a:r>
              <a:rPr lang="en-US" altLang="cs-CZ"/>
              <a:t> essential social contact</a:t>
            </a:r>
          </a:p>
          <a:p>
            <a:pPr eaLnBrk="1" hangingPunct="1">
              <a:lnSpc>
                <a:spcPct val="80000"/>
              </a:lnSpc>
            </a:pPr>
            <a:r>
              <a:rPr lang="en-US" altLang="cs-CZ"/>
              <a:t>ensures the </a:t>
            </a:r>
            <a:r>
              <a:rPr lang="cs-CZ" altLang="cs-CZ"/>
              <a:t>collective</a:t>
            </a:r>
            <a:r>
              <a:rPr lang="en-US" altLang="cs-CZ"/>
              <a:t> work of </a:t>
            </a:r>
            <a:r>
              <a:rPr lang="cs-CZ" altLang="cs-CZ"/>
              <a:t>pupil</a:t>
            </a:r>
            <a:r>
              <a:rPr lang="en-US" altLang="cs-CZ"/>
              <a:t>s</a:t>
            </a:r>
          </a:p>
          <a:p>
            <a:pPr eaLnBrk="1" hangingPunct="1">
              <a:lnSpc>
                <a:spcPct val="80000"/>
              </a:lnSpc>
            </a:pPr>
            <a:r>
              <a:rPr lang="en-US" altLang="cs-CZ"/>
              <a:t>controls the working conference</a:t>
            </a:r>
          </a:p>
          <a:p>
            <a:pPr eaLnBrk="1" hangingPunct="1">
              <a:lnSpc>
                <a:spcPct val="80000"/>
              </a:lnSpc>
            </a:pPr>
            <a:r>
              <a:rPr lang="cs-CZ" altLang="cs-CZ"/>
              <a:t>l</a:t>
            </a:r>
            <a:r>
              <a:rPr lang="en-US" altLang="cs-CZ"/>
              <a:t>ead</a:t>
            </a:r>
            <a:r>
              <a:rPr lang="cs-CZ" altLang="cs-CZ"/>
              <a:t>s a</a:t>
            </a:r>
            <a:r>
              <a:rPr lang="en-US" altLang="cs-CZ"/>
              <a:t> personal chart </a:t>
            </a:r>
            <a:r>
              <a:rPr lang="cs-CZ" altLang="cs-CZ"/>
              <a:t>for </a:t>
            </a:r>
            <a:r>
              <a:rPr lang="en-US" altLang="cs-CZ"/>
              <a:t>each pupil and classes</a:t>
            </a:r>
            <a:r>
              <a:rPr lang="cs-CZ" altLang="cs-CZ"/>
              <a:t> </a:t>
            </a:r>
            <a:r>
              <a:rPr lang="en-US" altLang="cs-CZ"/>
              <a:t>graph</a:t>
            </a:r>
          </a:p>
          <a:p>
            <a:pPr eaLnBrk="1" hangingPunct="1">
              <a:lnSpc>
                <a:spcPct val="80000"/>
              </a:lnSpc>
            </a:pPr>
            <a:r>
              <a:rPr lang="en-US" altLang="cs-CZ"/>
              <a:t>keep</a:t>
            </a:r>
            <a:r>
              <a:rPr lang="cs-CZ" altLang="cs-CZ"/>
              <a:t>s</a:t>
            </a:r>
            <a:r>
              <a:rPr lang="en-US" altLang="cs-CZ"/>
              <a:t> detailed records of individual pupil</a:t>
            </a:r>
            <a:r>
              <a:rPr lang="cs-CZ" altLang="cs-CZ"/>
              <a:t>s</a:t>
            </a:r>
            <a:r>
              <a:rPr lang="en-US" altLang="cs-CZ"/>
              <a:t> progress</a:t>
            </a:r>
          </a:p>
          <a:p>
            <a:pPr eaLnBrk="1" hangingPunct="1">
              <a:lnSpc>
                <a:spcPct val="80000"/>
              </a:lnSpc>
            </a:pPr>
            <a:r>
              <a:rPr lang="en-US" altLang="cs-CZ"/>
              <a:t>checks mastering the curriculum</a:t>
            </a:r>
            <a:r>
              <a:rPr lang="cs-CZ" altLang="cs-CZ"/>
              <a:t> </a:t>
            </a:r>
          </a:p>
          <a:p>
            <a:pPr eaLnBrk="1" hangingPunct="1">
              <a:lnSpc>
                <a:spcPct val="80000"/>
              </a:lnSpc>
            </a:pPr>
            <a:endParaRPr lang="cs-CZ" altLang="cs-CZ"/>
          </a:p>
        </p:txBody>
      </p:sp>
    </p:spTree>
    <p:extLst>
      <p:ext uri="{BB962C8B-B14F-4D97-AF65-F5344CB8AC3E}">
        <p14:creationId xmlns:p14="http://schemas.microsoft.com/office/powerpoint/2010/main" val="9063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846263" y="685801"/>
            <a:ext cx="7388225" cy="722313"/>
          </a:xfrm>
        </p:spPr>
        <p:txBody>
          <a:bodyPr/>
          <a:lstStyle/>
          <a:p>
            <a:pPr eaLnBrk="1" hangingPunct="1"/>
            <a:r>
              <a:rPr lang="cs-CZ" altLang="cs-CZ" dirty="0" err="1"/>
              <a:t>Distinctive</a:t>
            </a:r>
            <a:r>
              <a:rPr lang="cs-CZ" altLang="cs-CZ" dirty="0"/>
              <a:t> </a:t>
            </a:r>
            <a:r>
              <a:rPr lang="cs-CZ" altLang="cs-CZ" dirty="0" err="1"/>
              <a:t>Features</a:t>
            </a:r>
            <a:r>
              <a:rPr lang="cs-CZ" altLang="cs-CZ" dirty="0"/>
              <a:t> I.</a:t>
            </a:r>
          </a:p>
        </p:txBody>
      </p:sp>
      <p:sp>
        <p:nvSpPr>
          <p:cNvPr id="25603" name="Rectangle 3"/>
          <p:cNvSpPr>
            <a:spLocks noGrp="1" noChangeArrowheads="1"/>
          </p:cNvSpPr>
          <p:nvPr>
            <p:ph type="body" idx="1"/>
          </p:nvPr>
        </p:nvSpPr>
        <p:spPr>
          <a:xfrm>
            <a:off x="1773238" y="1412876"/>
            <a:ext cx="8664575" cy="5256213"/>
          </a:xfrm>
        </p:spPr>
        <p:txBody>
          <a:bodyPr>
            <a:normAutofit fontScale="92500" lnSpcReduction="20000"/>
          </a:bodyPr>
          <a:lstStyle/>
          <a:p>
            <a:pPr eaLnBrk="1" hangingPunct="1">
              <a:lnSpc>
                <a:spcPct val="90000"/>
              </a:lnSpc>
            </a:pPr>
            <a:endParaRPr lang="cs-CZ" altLang="cs-CZ"/>
          </a:p>
          <a:p>
            <a:pPr eaLnBrk="1" hangingPunct="1">
              <a:lnSpc>
                <a:spcPct val="90000"/>
              </a:lnSpc>
            </a:pPr>
            <a:r>
              <a:rPr lang="en-US" altLang="cs-CZ"/>
              <a:t>classroom </a:t>
            </a:r>
            <a:r>
              <a:rPr lang="cs-CZ" altLang="cs-CZ"/>
              <a:t>is </a:t>
            </a:r>
            <a:r>
              <a:rPr lang="en-US" altLang="cs-CZ"/>
              <a:t>divided into subject corners </a:t>
            </a:r>
            <a:r>
              <a:rPr lang="cs-CZ" altLang="cs-CZ"/>
              <a:t>according to</a:t>
            </a:r>
            <a:r>
              <a:rPr lang="en-US" altLang="cs-CZ"/>
              <a:t> year and equip</a:t>
            </a:r>
            <a:r>
              <a:rPr lang="cs-CZ" altLang="cs-CZ"/>
              <a:t>ped</a:t>
            </a:r>
            <a:r>
              <a:rPr lang="en-US" altLang="cs-CZ"/>
              <a:t> them with necessary tools</a:t>
            </a:r>
          </a:p>
          <a:p>
            <a:pPr eaLnBrk="1" hangingPunct="1">
              <a:lnSpc>
                <a:spcPct val="90000"/>
              </a:lnSpc>
            </a:pPr>
            <a:endParaRPr lang="en-US" altLang="cs-CZ"/>
          </a:p>
          <a:p>
            <a:pPr eaLnBrk="1" hangingPunct="1">
              <a:lnSpc>
                <a:spcPct val="90000"/>
              </a:lnSpc>
            </a:pPr>
            <a:r>
              <a:rPr lang="en-US" altLang="cs-CZ"/>
              <a:t>the traditional system of </a:t>
            </a:r>
            <a:r>
              <a:rPr lang="cs-CZ" altLang="cs-CZ"/>
              <a:t>lessons is abolished as well as </a:t>
            </a:r>
            <a:r>
              <a:rPr lang="en-US" altLang="cs-CZ"/>
              <a:t>the organization of pupils in the age-homogeneous classes, which enables the </a:t>
            </a:r>
            <a:r>
              <a:rPr lang="cs-CZ" altLang="cs-CZ"/>
              <a:t>pupils</a:t>
            </a:r>
            <a:r>
              <a:rPr lang="en-US" altLang="cs-CZ"/>
              <a:t> to advance at a rate above or below</a:t>
            </a:r>
          </a:p>
          <a:p>
            <a:pPr eaLnBrk="1" hangingPunct="1">
              <a:lnSpc>
                <a:spcPct val="90000"/>
              </a:lnSpc>
            </a:pPr>
            <a:endParaRPr lang="en-US" altLang="cs-CZ"/>
          </a:p>
          <a:p>
            <a:pPr eaLnBrk="1" hangingPunct="1">
              <a:lnSpc>
                <a:spcPct val="90000"/>
              </a:lnSpc>
            </a:pPr>
            <a:r>
              <a:rPr lang="en-US" altLang="cs-CZ"/>
              <a:t>teaching is based on individual work of </a:t>
            </a:r>
            <a:r>
              <a:rPr lang="cs-CZ" altLang="cs-CZ"/>
              <a:t>pupil</a:t>
            </a:r>
            <a:r>
              <a:rPr lang="en-US" altLang="cs-CZ"/>
              <a:t>s using appropriate tools and libraries</a:t>
            </a:r>
          </a:p>
          <a:p>
            <a:pPr eaLnBrk="1" hangingPunct="1">
              <a:lnSpc>
                <a:spcPct val="90000"/>
              </a:lnSpc>
            </a:pPr>
            <a:endParaRPr lang="en-US" altLang="cs-CZ"/>
          </a:p>
          <a:p>
            <a:pPr eaLnBrk="1" hangingPunct="1">
              <a:lnSpc>
                <a:spcPct val="90000"/>
              </a:lnSpc>
            </a:pPr>
            <a:r>
              <a:rPr lang="cs-CZ" altLang="cs-CZ"/>
              <a:t>pupils</a:t>
            </a:r>
            <a:r>
              <a:rPr lang="en-US" altLang="cs-CZ"/>
              <a:t>s work in laboratories on </a:t>
            </a:r>
            <a:r>
              <a:rPr lang="cs-CZ" altLang="cs-CZ"/>
              <a:t>their </a:t>
            </a:r>
            <a:r>
              <a:rPr lang="en-US" altLang="cs-CZ"/>
              <a:t>individual plans </a:t>
            </a:r>
            <a:r>
              <a:rPr lang="cs-CZ" altLang="cs-CZ"/>
              <a:t>with</a:t>
            </a:r>
            <a:r>
              <a:rPr lang="en-US" altLang="cs-CZ"/>
              <a:t> the </a:t>
            </a:r>
            <a:r>
              <a:rPr lang="cs-CZ" altLang="cs-CZ"/>
              <a:t>advisory </a:t>
            </a:r>
            <a:r>
              <a:rPr lang="en-US" altLang="cs-CZ"/>
              <a:t>assistance of </a:t>
            </a:r>
            <a:r>
              <a:rPr lang="cs-CZ" altLang="cs-CZ"/>
              <a:t>the </a:t>
            </a:r>
            <a:r>
              <a:rPr lang="en-US" altLang="cs-CZ"/>
              <a:t>teacher</a:t>
            </a:r>
            <a:endParaRPr lang="cs-CZ" altLang="cs-CZ"/>
          </a:p>
        </p:txBody>
      </p:sp>
    </p:spTree>
    <p:extLst>
      <p:ext uri="{BB962C8B-B14F-4D97-AF65-F5344CB8AC3E}">
        <p14:creationId xmlns:p14="http://schemas.microsoft.com/office/powerpoint/2010/main" val="17804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smtClean="0"/>
              <a:t>Distinctive Features II.</a:t>
            </a:r>
          </a:p>
        </p:txBody>
      </p:sp>
      <p:sp>
        <p:nvSpPr>
          <p:cNvPr id="26627" name="Rectangle 3"/>
          <p:cNvSpPr>
            <a:spLocks noGrp="1" noChangeArrowheads="1"/>
          </p:cNvSpPr>
          <p:nvPr>
            <p:ph type="body" idx="1"/>
          </p:nvPr>
        </p:nvSpPr>
        <p:spPr/>
        <p:txBody>
          <a:bodyPr>
            <a:normAutofit fontScale="92500" lnSpcReduction="10000"/>
          </a:bodyPr>
          <a:lstStyle/>
          <a:p>
            <a:pPr eaLnBrk="1" hangingPunct="1">
              <a:lnSpc>
                <a:spcPct val="80000"/>
              </a:lnSpc>
            </a:pPr>
            <a:r>
              <a:rPr lang="en-US" altLang="cs-CZ" sz="2800"/>
              <a:t>the curriculum</a:t>
            </a:r>
            <a:r>
              <a:rPr lang="cs-CZ" altLang="cs-CZ" sz="2800"/>
              <a:t> is not cancelled, its given by the sylabus and </a:t>
            </a:r>
            <a:r>
              <a:rPr lang="en-US" altLang="cs-CZ" sz="2800"/>
              <a:t>i</a:t>
            </a:r>
            <a:r>
              <a:rPr lang="cs-CZ" altLang="cs-CZ" sz="2800"/>
              <a:t>t</a:t>
            </a:r>
            <a:r>
              <a:rPr lang="en-US" altLang="cs-CZ" sz="2800"/>
              <a:t>s divided into 10 lots to be mastered during the school year (10 months)</a:t>
            </a:r>
          </a:p>
          <a:p>
            <a:pPr eaLnBrk="1" hangingPunct="1">
              <a:lnSpc>
                <a:spcPct val="80000"/>
              </a:lnSpc>
            </a:pPr>
            <a:endParaRPr lang="en-US" altLang="cs-CZ" sz="2800"/>
          </a:p>
          <a:p>
            <a:pPr eaLnBrk="1" hangingPunct="1">
              <a:lnSpc>
                <a:spcPct val="80000"/>
              </a:lnSpc>
            </a:pPr>
            <a:r>
              <a:rPr lang="cs-CZ" altLang="cs-CZ" sz="2800"/>
              <a:t>e</a:t>
            </a:r>
            <a:r>
              <a:rPr lang="en-US" altLang="cs-CZ" sz="2800"/>
              <a:t>ach </a:t>
            </a:r>
            <a:r>
              <a:rPr lang="cs-CZ" altLang="cs-CZ" sz="2800"/>
              <a:t>pupil closes a deal</a:t>
            </a:r>
            <a:r>
              <a:rPr lang="en-US" altLang="cs-CZ" sz="2800"/>
              <a:t> </a:t>
            </a:r>
            <a:r>
              <a:rPr lang="cs-CZ" altLang="cs-CZ" sz="2800"/>
              <a:t>(contract) </a:t>
            </a:r>
            <a:r>
              <a:rPr lang="en-US" altLang="cs-CZ" sz="2800"/>
              <a:t>with the teacher and confirms it with his signature → gets work program for one month (for each item separately)</a:t>
            </a:r>
          </a:p>
          <a:p>
            <a:pPr eaLnBrk="1" hangingPunct="1">
              <a:lnSpc>
                <a:spcPct val="80000"/>
              </a:lnSpc>
            </a:pPr>
            <a:endParaRPr lang="en-US" altLang="cs-CZ" sz="2800"/>
          </a:p>
          <a:p>
            <a:pPr eaLnBrk="1" hangingPunct="1">
              <a:lnSpc>
                <a:spcPct val="80000"/>
              </a:lnSpc>
            </a:pPr>
            <a:r>
              <a:rPr lang="cs-CZ" altLang="cs-CZ" sz="2800"/>
              <a:t>a</a:t>
            </a:r>
            <a:r>
              <a:rPr lang="en-US" altLang="cs-CZ" sz="2800"/>
              <a:t>t the beginning of the</a:t>
            </a:r>
            <a:r>
              <a:rPr lang="cs-CZ" altLang="cs-CZ" sz="2800"/>
              <a:t> year the</a:t>
            </a:r>
            <a:r>
              <a:rPr lang="en-US" altLang="cs-CZ" sz="2800"/>
              <a:t> program for individual pupils</a:t>
            </a:r>
            <a:r>
              <a:rPr lang="cs-CZ" altLang="cs-CZ" sz="2800"/>
              <a:t> is</a:t>
            </a:r>
            <a:r>
              <a:rPr lang="en-US" altLang="cs-CZ" sz="2800"/>
              <a:t> established</a:t>
            </a:r>
            <a:r>
              <a:rPr lang="cs-CZ" altLang="cs-CZ" sz="2800"/>
              <a:t>on the base of talen and knowledge of each child as it is found out thanks to the test</a:t>
            </a:r>
          </a:p>
        </p:txBody>
      </p:sp>
    </p:spTree>
    <p:extLst>
      <p:ext uri="{BB962C8B-B14F-4D97-AF65-F5344CB8AC3E}">
        <p14:creationId xmlns:p14="http://schemas.microsoft.com/office/powerpoint/2010/main" val="31584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98787" y="1196975"/>
            <a:ext cx="6616700" cy="838200"/>
          </a:xfrm>
        </p:spPr>
        <p:txBody>
          <a:bodyPr>
            <a:normAutofit fontScale="90000"/>
          </a:bodyPr>
          <a:lstStyle/>
          <a:p>
            <a:pPr algn="ctr" eaLnBrk="1" hangingPunct="1"/>
            <a:r>
              <a:rPr lang="cs-CZ" altLang="cs-CZ"/>
              <a:t>Dalton Plan </a:t>
            </a:r>
            <a:br>
              <a:rPr lang="cs-CZ" altLang="cs-CZ"/>
            </a:br>
            <a:endParaRPr lang="cs-CZ" altLang="cs-CZ"/>
          </a:p>
        </p:txBody>
      </p:sp>
      <p:sp>
        <p:nvSpPr>
          <p:cNvPr id="4099" name="Rectangle 3"/>
          <p:cNvSpPr>
            <a:spLocks noGrp="1" noChangeArrowheads="1"/>
          </p:cNvSpPr>
          <p:nvPr>
            <p:ph type="body" sz="half" idx="1"/>
          </p:nvPr>
        </p:nvSpPr>
        <p:spPr>
          <a:xfrm>
            <a:off x="1485900" y="2058299"/>
            <a:ext cx="4608512" cy="3933825"/>
          </a:xfrm>
        </p:spPr>
        <p:txBody>
          <a:bodyPr/>
          <a:lstStyle/>
          <a:p>
            <a:pPr eaLnBrk="1" hangingPunct="1"/>
            <a:r>
              <a:rPr lang="en-US" altLang="cs-CZ" sz="2800" dirty="0"/>
              <a:t>The founder of the Dalton plan was</a:t>
            </a:r>
            <a:r>
              <a:rPr lang="cs-CZ" altLang="cs-CZ" sz="2800" dirty="0"/>
              <a:t> </a:t>
            </a:r>
            <a:r>
              <a:rPr lang="cs-CZ" altLang="cs-CZ" sz="2800" dirty="0">
                <a:solidFill>
                  <a:schemeClr val="tx2"/>
                </a:solidFill>
              </a:rPr>
              <a:t>Helen </a:t>
            </a:r>
            <a:r>
              <a:rPr lang="cs-CZ" altLang="cs-CZ" sz="2800" dirty="0" err="1">
                <a:solidFill>
                  <a:schemeClr val="tx2"/>
                </a:solidFill>
              </a:rPr>
              <a:t>Parkhurst</a:t>
            </a:r>
            <a:endParaRPr lang="cs-CZ" altLang="cs-CZ" sz="2800" dirty="0">
              <a:solidFill>
                <a:schemeClr val="tx2"/>
              </a:solidFill>
            </a:endParaRPr>
          </a:p>
          <a:p>
            <a:pPr eaLnBrk="1" hangingPunct="1"/>
            <a:r>
              <a:rPr lang="en-GB" altLang="cs-CZ" sz="2600" dirty="0"/>
              <a:t>(*1886 ,+1973)</a:t>
            </a:r>
            <a:endParaRPr lang="cs-CZ" altLang="cs-CZ" sz="2600" dirty="0"/>
          </a:p>
        </p:txBody>
      </p:sp>
      <p:pic>
        <p:nvPicPr>
          <p:cNvPr id="4100" name="Picture 5" descr="helenk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07137" y="1959874"/>
            <a:ext cx="3959225" cy="4032250"/>
          </a:xfrm>
          <a:noFill/>
        </p:spPr>
      </p:pic>
    </p:spTree>
    <p:extLst>
      <p:ext uri="{BB962C8B-B14F-4D97-AF65-F5344CB8AC3E}">
        <p14:creationId xmlns:p14="http://schemas.microsoft.com/office/powerpoint/2010/main" val="1636691158"/>
      </p:ext>
    </p:extLst>
  </p:cSld>
  <p:clrMapOvr>
    <a:masterClrMapping/>
  </p:clrMapOvr>
  <p:transition spd="slow">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cs-CZ" sz="2800"/>
              <a:t>This </a:t>
            </a:r>
            <a:r>
              <a:rPr lang="cs-CZ" altLang="cs-CZ" sz="2800"/>
              <a:t>work </a:t>
            </a:r>
            <a:r>
              <a:rPr lang="en-US" altLang="cs-CZ" sz="2800"/>
              <a:t>program includes tasks that the student has t</a:t>
            </a:r>
            <a:r>
              <a:rPr lang="cs-CZ" altLang="cs-CZ" sz="2800"/>
              <a:t>o complete</a:t>
            </a:r>
            <a:r>
              <a:rPr lang="en-US" altLang="cs-CZ" sz="2800"/>
              <a:t> and instructions how to </a:t>
            </a:r>
            <a:r>
              <a:rPr lang="cs-CZ" altLang="cs-CZ" sz="2800"/>
              <a:t>work</a:t>
            </a:r>
          </a:p>
        </p:txBody>
      </p:sp>
      <p:sp>
        <p:nvSpPr>
          <p:cNvPr id="27651" name="Rectangle 3"/>
          <p:cNvSpPr>
            <a:spLocks noGrp="1" noChangeArrowheads="1"/>
          </p:cNvSpPr>
          <p:nvPr>
            <p:ph type="body" idx="1"/>
          </p:nvPr>
        </p:nvSpPr>
        <p:spPr/>
        <p:txBody>
          <a:bodyPr>
            <a:normAutofit fontScale="92500" lnSpcReduction="10000"/>
          </a:bodyPr>
          <a:lstStyle/>
          <a:p>
            <a:pPr eaLnBrk="1" hangingPunct="1">
              <a:lnSpc>
                <a:spcPct val="80000"/>
              </a:lnSpc>
            </a:pPr>
            <a:r>
              <a:rPr lang="cs-CZ" altLang="cs-CZ" sz="2000"/>
              <a:t>i</a:t>
            </a:r>
            <a:r>
              <a:rPr lang="en-US" altLang="cs-CZ" sz="2000"/>
              <a:t>ntroduction (</a:t>
            </a:r>
            <a:r>
              <a:rPr lang="cs-CZ" altLang="cs-CZ" sz="2000"/>
              <a:t>getting to know the task</a:t>
            </a:r>
            <a:r>
              <a:rPr lang="en-US" altLang="cs-CZ" sz="2000"/>
              <a:t>)</a:t>
            </a:r>
          </a:p>
          <a:p>
            <a:pPr eaLnBrk="1" hangingPunct="1">
              <a:lnSpc>
                <a:spcPct val="80000"/>
              </a:lnSpc>
            </a:pPr>
            <a:r>
              <a:rPr lang="en-US" altLang="cs-CZ" sz="2000"/>
              <a:t>object (determining curriculum, which refers to the task)</a:t>
            </a:r>
          </a:p>
          <a:p>
            <a:pPr eaLnBrk="1" hangingPunct="1">
              <a:lnSpc>
                <a:spcPct val="80000"/>
              </a:lnSpc>
            </a:pPr>
            <a:r>
              <a:rPr lang="en-US" altLang="cs-CZ" sz="2000"/>
              <a:t>problems (issues and challenges for the pupil)</a:t>
            </a:r>
          </a:p>
          <a:p>
            <a:pPr eaLnBrk="1" hangingPunct="1">
              <a:lnSpc>
                <a:spcPct val="80000"/>
              </a:lnSpc>
            </a:pPr>
            <a:r>
              <a:rPr lang="en-US" altLang="cs-CZ" sz="2000"/>
              <a:t>written work (tasks, which must be passed in writing process)</a:t>
            </a:r>
          </a:p>
          <a:p>
            <a:pPr eaLnBrk="1" hangingPunct="1">
              <a:lnSpc>
                <a:spcPct val="80000"/>
              </a:lnSpc>
            </a:pPr>
            <a:r>
              <a:rPr lang="en-US" altLang="cs-CZ" sz="2000"/>
              <a:t>memor</a:t>
            </a:r>
            <a:r>
              <a:rPr lang="cs-CZ" altLang="cs-CZ" sz="2000"/>
              <a:t>y</a:t>
            </a:r>
            <a:r>
              <a:rPr lang="en-US" altLang="cs-CZ" sz="2000"/>
              <a:t> tasks</a:t>
            </a:r>
          </a:p>
          <a:p>
            <a:pPr eaLnBrk="1" hangingPunct="1">
              <a:lnSpc>
                <a:spcPct val="80000"/>
              </a:lnSpc>
            </a:pPr>
            <a:r>
              <a:rPr lang="en-US" altLang="cs-CZ" sz="2000"/>
              <a:t>conference (topics and dates of </a:t>
            </a:r>
            <a:r>
              <a:rPr lang="cs-CZ" altLang="cs-CZ" sz="2000"/>
              <a:t>collective</a:t>
            </a:r>
            <a:r>
              <a:rPr lang="en-US" altLang="cs-CZ" sz="2000"/>
              <a:t> meetings of pupils and teachers)</a:t>
            </a:r>
          </a:p>
          <a:p>
            <a:pPr eaLnBrk="1" hangingPunct="1">
              <a:lnSpc>
                <a:spcPct val="80000"/>
              </a:lnSpc>
            </a:pPr>
            <a:r>
              <a:rPr lang="en-US" altLang="cs-CZ" sz="2000"/>
              <a:t>references (specific references to books, journals and other academic sources</a:t>
            </a:r>
          </a:p>
          <a:p>
            <a:pPr eaLnBrk="1" hangingPunct="1">
              <a:lnSpc>
                <a:spcPct val="80000"/>
              </a:lnSpc>
            </a:pPr>
            <a:r>
              <a:rPr lang="en-US" altLang="cs-CZ" sz="2000"/>
              <a:t>equivalents (how many points a student </a:t>
            </a:r>
            <a:r>
              <a:rPr lang="cs-CZ" altLang="cs-CZ" sz="2000"/>
              <a:t>receiv</a:t>
            </a:r>
            <a:r>
              <a:rPr lang="en-US" altLang="cs-CZ" sz="2000"/>
              <a:t>es while working for solving certain tasks)</a:t>
            </a:r>
          </a:p>
          <a:p>
            <a:pPr eaLnBrk="1" hangingPunct="1">
              <a:lnSpc>
                <a:spcPct val="80000"/>
              </a:lnSpc>
            </a:pPr>
            <a:r>
              <a:rPr lang="cs-CZ" altLang="cs-CZ" sz="2000"/>
              <a:t>s</a:t>
            </a:r>
            <a:r>
              <a:rPr lang="en-US" altLang="cs-CZ" sz="2000"/>
              <a:t>tudy bulletin boards (not</a:t>
            </a:r>
            <a:r>
              <a:rPr lang="cs-CZ" altLang="cs-CZ" sz="2000"/>
              <a:t>ifi</a:t>
            </a:r>
            <a:r>
              <a:rPr lang="en-US" altLang="cs-CZ" sz="2000"/>
              <a:t>es pupil </a:t>
            </a:r>
            <a:r>
              <a:rPr lang="cs-CZ" altLang="cs-CZ" sz="2000"/>
              <a:t>what to</a:t>
            </a:r>
            <a:r>
              <a:rPr lang="en-US" altLang="cs-CZ" sz="2000"/>
              <a:t> have to notice on bulletin boards - maps, pictures, etc.).</a:t>
            </a:r>
            <a:endParaRPr lang="cs-CZ" altLang="cs-CZ" sz="2000"/>
          </a:p>
        </p:txBody>
      </p:sp>
    </p:spTree>
    <p:extLst>
      <p:ext uri="{BB962C8B-B14F-4D97-AF65-F5344CB8AC3E}">
        <p14:creationId xmlns:p14="http://schemas.microsoft.com/office/powerpoint/2010/main" val="29044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269876" y="1628800"/>
            <a:ext cx="8520112" cy="4251325"/>
          </a:xfrm>
        </p:spPr>
        <p:txBody>
          <a:bodyPr>
            <a:normAutofit lnSpcReduction="10000"/>
          </a:bodyPr>
          <a:lstStyle/>
          <a:p>
            <a:pPr eaLnBrk="1" hangingPunct="1">
              <a:lnSpc>
                <a:spcPct val="90000"/>
              </a:lnSpc>
            </a:pPr>
            <a:r>
              <a:rPr lang="en-US" altLang="cs-CZ" dirty="0"/>
              <a:t>the program contains the minimum, maximum and standard procedures, which </a:t>
            </a:r>
            <a:r>
              <a:rPr lang="cs-CZ" altLang="cs-CZ" dirty="0" err="1"/>
              <a:t>is</a:t>
            </a:r>
            <a:r>
              <a:rPr lang="cs-CZ" altLang="cs-CZ" dirty="0"/>
              <a:t> </a:t>
            </a:r>
            <a:r>
              <a:rPr lang="en-US" altLang="cs-CZ" dirty="0"/>
              <a:t>require</a:t>
            </a:r>
            <a:r>
              <a:rPr lang="cs-CZ" altLang="cs-CZ" dirty="0"/>
              <a:t>d</a:t>
            </a:r>
            <a:r>
              <a:rPr lang="en-US" altLang="cs-CZ" dirty="0"/>
              <a:t> </a:t>
            </a:r>
            <a:r>
              <a:rPr lang="cs-CZ" altLang="cs-CZ" dirty="0"/>
              <a:t>to </a:t>
            </a:r>
            <a:r>
              <a:rPr lang="cs-CZ" altLang="cs-CZ" dirty="0" err="1"/>
              <a:t>achieve</a:t>
            </a:r>
            <a:r>
              <a:rPr lang="cs-CZ" altLang="cs-CZ" dirty="0"/>
              <a:t> in </a:t>
            </a:r>
            <a:r>
              <a:rPr lang="en-US" altLang="cs-CZ" dirty="0"/>
              <a:t>a certain time</a:t>
            </a:r>
          </a:p>
          <a:p>
            <a:pPr eaLnBrk="1" hangingPunct="1">
              <a:lnSpc>
                <a:spcPct val="90000"/>
              </a:lnSpc>
            </a:pPr>
            <a:r>
              <a:rPr lang="cs-CZ" altLang="cs-CZ" dirty="0"/>
              <a:t>pupil</a:t>
            </a:r>
            <a:r>
              <a:rPr lang="en-US" altLang="cs-CZ" dirty="0"/>
              <a:t> starts any </a:t>
            </a:r>
            <a:r>
              <a:rPr lang="cs-CZ" altLang="cs-CZ" dirty="0" err="1"/>
              <a:t>su</a:t>
            </a:r>
            <a:r>
              <a:rPr lang="en-US" altLang="cs-CZ" dirty="0"/>
              <a:t>object in its sole discretion and proceed at </a:t>
            </a:r>
            <a:r>
              <a:rPr lang="cs-CZ" altLang="cs-CZ" dirty="0"/>
              <a:t>his</a:t>
            </a:r>
            <a:r>
              <a:rPr lang="en-US" altLang="cs-CZ" dirty="0"/>
              <a:t> own pace</a:t>
            </a:r>
          </a:p>
          <a:p>
            <a:pPr eaLnBrk="1" hangingPunct="1">
              <a:lnSpc>
                <a:spcPct val="90000"/>
              </a:lnSpc>
            </a:pPr>
            <a:r>
              <a:rPr lang="cs-CZ" altLang="cs-CZ" dirty="0"/>
              <a:t>s</a:t>
            </a:r>
            <a:r>
              <a:rPr lang="en-US" altLang="cs-CZ" dirty="0" err="1"/>
              <a:t>ome</a:t>
            </a:r>
            <a:r>
              <a:rPr lang="en-US" altLang="cs-CZ" dirty="0"/>
              <a:t> subjects continue to </a:t>
            </a:r>
            <a:r>
              <a:rPr lang="cs-CZ" altLang="cs-CZ" dirty="0" err="1"/>
              <a:t>be</a:t>
            </a:r>
            <a:r>
              <a:rPr lang="cs-CZ" altLang="cs-CZ" dirty="0"/>
              <a:t> </a:t>
            </a:r>
            <a:r>
              <a:rPr lang="cs-CZ" altLang="cs-CZ" dirty="0" err="1"/>
              <a:t>taught</a:t>
            </a:r>
            <a:r>
              <a:rPr lang="cs-CZ" altLang="cs-CZ" dirty="0"/>
              <a:t> in a</a:t>
            </a:r>
            <a:r>
              <a:rPr lang="en-US" altLang="cs-CZ" dirty="0"/>
              <a:t> bulk form (</a:t>
            </a:r>
            <a:r>
              <a:rPr lang="en-US" altLang="cs-CZ" dirty="0" err="1"/>
              <a:t>eg</a:t>
            </a:r>
            <a:r>
              <a:rPr lang="en-US" altLang="cs-CZ" dirty="0"/>
              <a:t>. physical education, music, religion)</a:t>
            </a:r>
          </a:p>
          <a:p>
            <a:pPr eaLnBrk="1" hangingPunct="1">
              <a:lnSpc>
                <a:spcPct val="90000"/>
              </a:lnSpc>
            </a:pPr>
            <a:r>
              <a:rPr lang="cs-CZ" altLang="cs-CZ" dirty="0"/>
              <a:t>n</a:t>
            </a:r>
            <a:r>
              <a:rPr lang="en-US" altLang="cs-CZ" dirty="0"/>
              <a:t>o</a:t>
            </a:r>
            <a:r>
              <a:rPr lang="cs-CZ" altLang="cs-CZ" dirty="0"/>
              <a:t> </a:t>
            </a:r>
            <a:r>
              <a:rPr lang="en-US" altLang="cs-CZ" dirty="0"/>
              <a:t>homework</a:t>
            </a:r>
          </a:p>
          <a:p>
            <a:pPr eaLnBrk="1" hangingPunct="1">
              <a:lnSpc>
                <a:spcPct val="90000"/>
              </a:lnSpc>
            </a:pPr>
            <a:r>
              <a:rPr lang="en-US" altLang="cs-CZ" dirty="0"/>
              <a:t>on a daily </a:t>
            </a:r>
            <a:r>
              <a:rPr lang="cs-CZ" altLang="cs-CZ" dirty="0" err="1"/>
              <a:t>collective</a:t>
            </a:r>
            <a:r>
              <a:rPr lang="en-US" altLang="cs-CZ" dirty="0"/>
              <a:t> meetings (30-40 minute</a:t>
            </a:r>
            <a:r>
              <a:rPr lang="cs-CZ" altLang="cs-CZ" dirty="0"/>
              <a:t>s</a:t>
            </a:r>
            <a:r>
              <a:rPr lang="en-US" altLang="cs-CZ" dirty="0"/>
              <a:t> conferences) the </a:t>
            </a:r>
            <a:r>
              <a:rPr lang="cs-CZ" altLang="cs-CZ" dirty="0"/>
              <a:t>pupil</a:t>
            </a:r>
            <a:r>
              <a:rPr lang="en-US" altLang="cs-CZ" dirty="0"/>
              <a:t>s talk about the results of their work</a:t>
            </a:r>
            <a:endParaRPr lang="cs-CZ" altLang="cs-CZ" dirty="0"/>
          </a:p>
        </p:txBody>
      </p:sp>
    </p:spTree>
    <p:extLst>
      <p:ext uri="{BB962C8B-B14F-4D97-AF65-F5344CB8AC3E}">
        <p14:creationId xmlns:p14="http://schemas.microsoft.com/office/powerpoint/2010/main" val="198230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349501" y="836613"/>
            <a:ext cx="7367587" cy="838200"/>
          </a:xfrm>
        </p:spPr>
        <p:txBody>
          <a:bodyPr>
            <a:normAutofit fontScale="90000"/>
          </a:bodyPr>
          <a:lstStyle/>
          <a:p>
            <a:pPr eaLnBrk="1" hangingPunct="1"/>
            <a:r>
              <a:rPr lang="cs-CZ" altLang="cs-CZ" dirty="0"/>
              <a:t>For the </a:t>
            </a:r>
            <a:r>
              <a:rPr lang="cs-CZ" altLang="cs-CZ" dirty="0" err="1" smtClean="0"/>
              <a:t>pupils</a:t>
            </a:r>
            <a:r>
              <a:rPr lang="cs-CZ" altLang="cs-CZ" dirty="0" smtClean="0"/>
              <a:t> are </a:t>
            </a:r>
            <a:r>
              <a:rPr lang="cs-CZ" altLang="cs-CZ" dirty="0" err="1"/>
              <a:t>available</a:t>
            </a:r>
            <a:r>
              <a:rPr lang="cs-CZ" altLang="cs-CZ" dirty="0"/>
              <a:t>: </a:t>
            </a:r>
          </a:p>
        </p:txBody>
      </p:sp>
      <p:sp>
        <p:nvSpPr>
          <p:cNvPr id="29699" name="Rectangle 3"/>
          <p:cNvSpPr>
            <a:spLocks noGrp="1" noChangeArrowheads="1"/>
          </p:cNvSpPr>
          <p:nvPr>
            <p:ph type="body" idx="1"/>
          </p:nvPr>
        </p:nvSpPr>
        <p:spPr>
          <a:xfrm>
            <a:off x="2349500" y="2133600"/>
            <a:ext cx="7772400" cy="4495800"/>
          </a:xfrm>
        </p:spPr>
        <p:txBody>
          <a:bodyPr/>
          <a:lstStyle/>
          <a:p>
            <a:pPr eaLnBrk="1" hangingPunct="1"/>
            <a:r>
              <a:rPr lang="en-US" altLang="cs-CZ" smtClean="0"/>
              <a:t>structured working instructions</a:t>
            </a:r>
          </a:p>
          <a:p>
            <a:pPr eaLnBrk="1" hangingPunct="1"/>
            <a:r>
              <a:rPr lang="en-US" altLang="cs-CZ" smtClean="0"/>
              <a:t>bibliographic data</a:t>
            </a:r>
          </a:p>
          <a:p>
            <a:pPr eaLnBrk="1" hangingPunct="1"/>
            <a:r>
              <a:rPr lang="en-US" altLang="cs-CZ" smtClean="0"/>
              <a:t>instructions</a:t>
            </a:r>
          </a:p>
          <a:p>
            <a:pPr eaLnBrk="1" hangingPunct="1"/>
            <a:r>
              <a:rPr lang="cs-CZ" altLang="cs-CZ" smtClean="0"/>
              <a:t>professional</a:t>
            </a:r>
            <a:r>
              <a:rPr lang="en-US" altLang="cs-CZ" smtClean="0"/>
              <a:t> work</a:t>
            </a:r>
            <a:r>
              <a:rPr lang="cs-CZ" altLang="cs-CZ" smtClean="0"/>
              <a:t>ing office</a:t>
            </a:r>
            <a:r>
              <a:rPr lang="en-US" altLang="cs-CZ" smtClean="0"/>
              <a:t> (</a:t>
            </a:r>
            <a:r>
              <a:rPr lang="cs-CZ" altLang="cs-CZ" smtClean="0"/>
              <a:t>pupil</a:t>
            </a:r>
            <a:r>
              <a:rPr lang="en-US" altLang="cs-CZ" smtClean="0"/>
              <a:t>s can move from one office to another)</a:t>
            </a:r>
            <a:endParaRPr lang="cs-CZ" altLang="cs-CZ" smtClean="0"/>
          </a:p>
        </p:txBody>
      </p:sp>
    </p:spTree>
    <p:extLst>
      <p:ext uri="{BB962C8B-B14F-4D97-AF65-F5344CB8AC3E}">
        <p14:creationId xmlns:p14="http://schemas.microsoft.com/office/powerpoint/2010/main" val="427794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04257" y="476672"/>
            <a:ext cx="6188075" cy="722313"/>
          </a:xfrm>
        </p:spPr>
        <p:txBody>
          <a:bodyPr/>
          <a:lstStyle/>
          <a:p>
            <a:pPr eaLnBrk="1" hangingPunct="1"/>
            <a:r>
              <a:rPr lang="cs-CZ" altLang="cs-CZ" dirty="0" smtClean="0"/>
              <a:t>Pensum I</a:t>
            </a:r>
          </a:p>
        </p:txBody>
      </p:sp>
      <p:sp>
        <p:nvSpPr>
          <p:cNvPr id="30723" name="Rectangle 3"/>
          <p:cNvSpPr>
            <a:spLocks noGrp="1" noChangeArrowheads="1"/>
          </p:cNvSpPr>
          <p:nvPr>
            <p:ph type="body" idx="1"/>
          </p:nvPr>
        </p:nvSpPr>
        <p:spPr>
          <a:xfrm>
            <a:off x="1269876" y="1772816"/>
            <a:ext cx="9361040" cy="4495800"/>
          </a:xfrm>
        </p:spPr>
        <p:txBody>
          <a:bodyPr>
            <a:normAutofit lnSpcReduction="10000"/>
          </a:bodyPr>
          <a:lstStyle/>
          <a:p>
            <a:pPr eaLnBrk="1" hangingPunct="1">
              <a:lnSpc>
                <a:spcPct val="80000"/>
              </a:lnSpc>
            </a:pPr>
            <a:r>
              <a:rPr lang="cs-CZ" altLang="cs-CZ" sz="2800" dirty="0"/>
              <a:t>the most </a:t>
            </a:r>
            <a:r>
              <a:rPr lang="cs-CZ" altLang="cs-CZ" sz="2800" dirty="0" err="1"/>
              <a:t>visible</a:t>
            </a:r>
            <a:r>
              <a:rPr lang="cs-CZ" altLang="cs-CZ" sz="2800" dirty="0"/>
              <a:t> sign</a:t>
            </a:r>
            <a:endParaRPr lang="cs-CZ" altLang="cs-CZ" sz="2800" dirty="0">
              <a:latin typeface="Arial" panose="020B0604020202020204" pitchFamily="34" charset="0"/>
            </a:endParaRPr>
          </a:p>
          <a:p>
            <a:pPr eaLnBrk="1" hangingPunct="1">
              <a:lnSpc>
                <a:spcPct val="80000"/>
              </a:lnSpc>
            </a:pPr>
            <a:r>
              <a:rPr lang="cs-CZ" altLang="cs-CZ" sz="2800" dirty="0"/>
              <a:t>learning </a:t>
            </a:r>
            <a:r>
              <a:rPr lang="cs-CZ" altLang="cs-CZ" sz="2800" dirty="0" err="1"/>
              <a:t>contents</a:t>
            </a:r>
            <a:r>
              <a:rPr lang="cs-CZ" altLang="cs-CZ" sz="2800" dirty="0"/>
              <a:t> </a:t>
            </a:r>
            <a:r>
              <a:rPr lang="cs-CZ" altLang="cs-CZ" sz="2800" dirty="0" err="1"/>
              <a:t>which</a:t>
            </a:r>
            <a:r>
              <a:rPr lang="cs-CZ" altLang="cs-CZ" sz="2800" dirty="0"/>
              <a:t> </a:t>
            </a:r>
            <a:r>
              <a:rPr lang="cs-CZ" altLang="cs-CZ" sz="2800" dirty="0" err="1"/>
              <a:t>should</a:t>
            </a:r>
            <a:r>
              <a:rPr lang="cs-CZ" altLang="cs-CZ" sz="2800" dirty="0"/>
              <a:t> </a:t>
            </a:r>
            <a:r>
              <a:rPr lang="cs-CZ" altLang="cs-CZ" sz="2800" dirty="0" err="1"/>
              <a:t>be</a:t>
            </a:r>
            <a:r>
              <a:rPr lang="cs-CZ" altLang="cs-CZ" sz="2800" dirty="0"/>
              <a:t> </a:t>
            </a:r>
            <a:r>
              <a:rPr lang="cs-CZ" altLang="cs-CZ" sz="2800" dirty="0" err="1"/>
              <a:t>processed</a:t>
            </a:r>
            <a:r>
              <a:rPr lang="cs-CZ" altLang="cs-CZ" sz="2800" dirty="0"/>
              <a:t> in a </a:t>
            </a:r>
            <a:r>
              <a:rPr lang="cs-CZ" altLang="cs-CZ" sz="2800" dirty="0" err="1"/>
              <a:t>certain</a:t>
            </a:r>
            <a:r>
              <a:rPr lang="cs-CZ" altLang="cs-CZ" sz="2800" dirty="0"/>
              <a:t> period </a:t>
            </a:r>
            <a:r>
              <a:rPr lang="cs-CZ" altLang="cs-CZ" sz="2800" dirty="0" err="1"/>
              <a:t>or</a:t>
            </a:r>
            <a:r>
              <a:rPr lang="cs-CZ" altLang="cs-CZ" sz="2800" dirty="0"/>
              <a:t> in </a:t>
            </a:r>
            <a:r>
              <a:rPr lang="cs-CZ" altLang="cs-CZ" sz="2800" dirty="0" err="1"/>
              <a:t>which</a:t>
            </a:r>
            <a:r>
              <a:rPr lang="cs-CZ" altLang="cs-CZ" sz="2800" dirty="0"/>
              <a:t> </a:t>
            </a:r>
            <a:r>
              <a:rPr lang="cs-CZ" altLang="cs-CZ" sz="2800" dirty="0" err="1"/>
              <a:t>they</a:t>
            </a:r>
            <a:r>
              <a:rPr lang="cs-CZ" altLang="cs-CZ" sz="2800" dirty="0"/>
              <a:t> </a:t>
            </a:r>
            <a:r>
              <a:rPr lang="cs-CZ" altLang="cs-CZ" sz="2800" dirty="0" err="1"/>
              <a:t>should</a:t>
            </a:r>
            <a:r>
              <a:rPr lang="cs-CZ" altLang="cs-CZ" sz="2800" dirty="0"/>
              <a:t> </a:t>
            </a:r>
            <a:r>
              <a:rPr lang="cs-CZ" altLang="cs-CZ" sz="2800" dirty="0" err="1"/>
              <a:t>be</a:t>
            </a:r>
            <a:r>
              <a:rPr lang="cs-CZ" altLang="cs-CZ" sz="2800" dirty="0"/>
              <a:t> </a:t>
            </a:r>
            <a:r>
              <a:rPr lang="cs-CZ" altLang="cs-CZ" sz="2800" dirty="0" err="1"/>
              <a:t>able</a:t>
            </a:r>
            <a:r>
              <a:rPr lang="cs-CZ" altLang="cs-CZ" sz="2800" dirty="0"/>
              <a:t> to </a:t>
            </a:r>
            <a:r>
              <a:rPr lang="cs-CZ" altLang="cs-CZ" sz="2800" dirty="0" err="1"/>
              <a:t>orientate</a:t>
            </a:r>
            <a:r>
              <a:rPr lang="cs-CZ" altLang="cs-CZ" sz="2800" dirty="0"/>
              <a:t> </a:t>
            </a:r>
            <a:r>
              <a:rPr lang="cs-CZ" altLang="cs-CZ" sz="2800" dirty="0" err="1"/>
              <a:t>themselves</a:t>
            </a:r>
            <a:r>
              <a:rPr lang="cs-CZ" altLang="cs-CZ" sz="2800" dirty="0"/>
              <a:t>.</a:t>
            </a:r>
            <a:endParaRPr lang="cs-CZ" altLang="cs-CZ" sz="2800" dirty="0">
              <a:latin typeface="Arial" panose="020B0604020202020204" pitchFamily="34" charset="0"/>
            </a:endParaRPr>
          </a:p>
          <a:p>
            <a:pPr eaLnBrk="1" hangingPunct="1">
              <a:lnSpc>
                <a:spcPct val="80000"/>
              </a:lnSpc>
            </a:pPr>
            <a:r>
              <a:rPr lang="cs-CZ" altLang="cs-CZ" sz="2800" dirty="0"/>
              <a:t>pupil </a:t>
            </a:r>
            <a:r>
              <a:rPr lang="cs-CZ" altLang="cs-CZ" sz="2800" dirty="0" err="1"/>
              <a:t>meaning</a:t>
            </a:r>
            <a:r>
              <a:rPr lang="cs-CZ" altLang="cs-CZ" sz="2800" dirty="0"/>
              <a:t> has a </a:t>
            </a:r>
            <a:r>
              <a:rPr lang="cs-CZ" altLang="cs-CZ" sz="2800" dirty="0" err="1"/>
              <a:t>complete</a:t>
            </a:r>
            <a:r>
              <a:rPr lang="cs-CZ" altLang="cs-CZ" sz="2800" dirty="0"/>
              <a:t> </a:t>
            </a:r>
            <a:r>
              <a:rPr lang="cs-CZ" altLang="cs-CZ" sz="2800" dirty="0" err="1"/>
              <a:t>overview</a:t>
            </a:r>
            <a:r>
              <a:rPr lang="cs-CZ" altLang="cs-CZ" sz="2800" dirty="0"/>
              <a:t> </a:t>
            </a:r>
            <a:r>
              <a:rPr lang="cs-CZ" altLang="cs-CZ" sz="2800" dirty="0" err="1"/>
              <a:t>of</a:t>
            </a:r>
            <a:r>
              <a:rPr lang="cs-CZ" altLang="cs-CZ" sz="2800" dirty="0"/>
              <a:t> </a:t>
            </a:r>
            <a:r>
              <a:rPr lang="cs-CZ" altLang="cs-CZ" sz="2800" dirty="0" err="1"/>
              <a:t>all</a:t>
            </a:r>
            <a:r>
              <a:rPr lang="cs-CZ" altLang="cs-CZ" sz="2800" dirty="0"/>
              <a:t> the </a:t>
            </a:r>
            <a:r>
              <a:rPr lang="cs-CZ" altLang="cs-CZ" sz="2800" dirty="0" err="1"/>
              <a:t>teaching</a:t>
            </a:r>
            <a:r>
              <a:rPr lang="cs-CZ" altLang="cs-CZ" sz="2800" dirty="0"/>
              <a:t> content for </a:t>
            </a:r>
            <a:r>
              <a:rPr lang="cs-CZ" altLang="cs-CZ" sz="2800" dirty="0" err="1"/>
              <a:t>clearer</a:t>
            </a:r>
            <a:r>
              <a:rPr lang="cs-CZ" altLang="cs-CZ" sz="2800" dirty="0"/>
              <a:t> </a:t>
            </a:r>
            <a:r>
              <a:rPr lang="cs-CZ" altLang="cs-CZ" sz="2800" dirty="0" err="1"/>
              <a:t>ultimate</a:t>
            </a:r>
            <a:r>
              <a:rPr lang="cs-CZ" altLang="cs-CZ" sz="2800" dirty="0"/>
              <a:t> </a:t>
            </a:r>
            <a:r>
              <a:rPr lang="cs-CZ" altLang="cs-CZ" sz="2800" dirty="0" err="1"/>
              <a:t>goal</a:t>
            </a:r>
            <a:r>
              <a:rPr lang="cs-CZ" altLang="cs-CZ" sz="2800" dirty="0"/>
              <a:t> </a:t>
            </a:r>
            <a:r>
              <a:rPr lang="cs-CZ" altLang="cs-CZ" sz="2800" dirty="0" err="1"/>
              <a:t>of</a:t>
            </a:r>
            <a:r>
              <a:rPr lang="cs-CZ" altLang="cs-CZ" sz="2800" dirty="0"/>
              <a:t> </a:t>
            </a:r>
            <a:r>
              <a:rPr lang="cs-CZ" altLang="cs-CZ" sz="2800" dirty="0" err="1"/>
              <a:t>teaching</a:t>
            </a:r>
            <a:r>
              <a:rPr lang="cs-CZ" altLang="cs-CZ" sz="2800" dirty="0"/>
              <a:t>.</a:t>
            </a:r>
            <a:endParaRPr lang="cs-CZ" altLang="cs-CZ" sz="2800" dirty="0">
              <a:latin typeface="Arial" panose="020B0604020202020204" pitchFamily="34" charset="0"/>
            </a:endParaRPr>
          </a:p>
          <a:p>
            <a:pPr eaLnBrk="1" hangingPunct="1">
              <a:lnSpc>
                <a:spcPct val="80000"/>
              </a:lnSpc>
            </a:pPr>
            <a:r>
              <a:rPr lang="cs-CZ" altLang="cs-CZ" sz="2800" dirty="0"/>
              <a:t>has to </a:t>
            </a:r>
            <a:r>
              <a:rPr lang="cs-CZ" altLang="cs-CZ" sz="2800" dirty="0" err="1"/>
              <a:t>clearly</a:t>
            </a:r>
            <a:r>
              <a:rPr lang="cs-CZ" altLang="cs-CZ" sz="2800" dirty="0"/>
              <a:t> </a:t>
            </a:r>
            <a:r>
              <a:rPr lang="cs-CZ" altLang="cs-CZ" sz="2800" dirty="0" err="1"/>
              <a:t>establish</a:t>
            </a:r>
            <a:r>
              <a:rPr lang="cs-CZ" altLang="cs-CZ" sz="2800" dirty="0"/>
              <a:t> </a:t>
            </a:r>
            <a:r>
              <a:rPr lang="cs-CZ" altLang="cs-CZ" sz="2800" dirty="0" err="1"/>
              <a:t>requirements</a:t>
            </a:r>
            <a:r>
              <a:rPr lang="cs-CZ" altLang="cs-CZ" sz="2800" dirty="0"/>
              <a:t> and </a:t>
            </a:r>
            <a:r>
              <a:rPr lang="cs-CZ" altLang="cs-CZ" sz="2800" dirty="0" err="1"/>
              <a:t>defines</a:t>
            </a:r>
            <a:r>
              <a:rPr lang="cs-CZ" altLang="cs-CZ" sz="2800" dirty="0"/>
              <a:t> the </a:t>
            </a:r>
            <a:r>
              <a:rPr lang="cs-CZ" altLang="cs-CZ" sz="2800" dirty="0" err="1"/>
              <a:t>possible</a:t>
            </a:r>
            <a:r>
              <a:rPr lang="cs-CZ" altLang="cs-CZ" sz="2800" dirty="0"/>
              <a:t> </a:t>
            </a:r>
            <a:r>
              <a:rPr lang="cs-CZ" altLang="cs-CZ" sz="2800" dirty="0" err="1"/>
              <a:t>difficulties</a:t>
            </a:r>
            <a:r>
              <a:rPr lang="cs-CZ" altLang="cs-CZ" sz="2800" dirty="0"/>
              <a:t>.</a:t>
            </a:r>
            <a:endParaRPr lang="cs-CZ" altLang="cs-CZ" sz="2800" dirty="0">
              <a:latin typeface="Arial" panose="020B0604020202020204" pitchFamily="34" charset="0"/>
            </a:endParaRPr>
          </a:p>
          <a:p>
            <a:pPr eaLnBrk="1" hangingPunct="1">
              <a:lnSpc>
                <a:spcPct val="80000"/>
              </a:lnSpc>
            </a:pPr>
            <a:r>
              <a:rPr lang="cs-CZ" altLang="cs-CZ" sz="2800" dirty="0" err="1"/>
              <a:t>can</a:t>
            </a:r>
            <a:r>
              <a:rPr lang="cs-CZ" altLang="cs-CZ" sz="2800" dirty="0"/>
              <a:t> </a:t>
            </a:r>
            <a:r>
              <a:rPr lang="cs-CZ" altLang="cs-CZ" sz="2800" dirty="0" err="1"/>
              <a:t>have</a:t>
            </a:r>
            <a:r>
              <a:rPr lang="cs-CZ" altLang="cs-CZ" sz="2800" dirty="0"/>
              <a:t> </a:t>
            </a:r>
            <a:r>
              <a:rPr lang="cs-CZ" altLang="cs-CZ" sz="2800" dirty="0" err="1"/>
              <a:t>different</a:t>
            </a:r>
            <a:r>
              <a:rPr lang="cs-CZ" altLang="cs-CZ" sz="2800" dirty="0"/>
              <a:t> </a:t>
            </a:r>
            <a:r>
              <a:rPr lang="cs-CZ" altLang="cs-CZ" sz="2800" dirty="0" err="1"/>
              <a:t>forms</a:t>
            </a:r>
            <a:r>
              <a:rPr lang="cs-CZ" altLang="cs-CZ" sz="2800" dirty="0"/>
              <a:t> - </a:t>
            </a:r>
            <a:r>
              <a:rPr lang="cs-CZ" altLang="cs-CZ" sz="2800" dirty="0" err="1"/>
              <a:t>practical</a:t>
            </a:r>
            <a:r>
              <a:rPr lang="cs-CZ" altLang="cs-CZ" sz="2800" dirty="0"/>
              <a:t> </a:t>
            </a:r>
            <a:r>
              <a:rPr lang="cs-CZ" altLang="cs-CZ" sz="2800" dirty="0" err="1"/>
              <a:t>exercises</a:t>
            </a:r>
            <a:r>
              <a:rPr lang="cs-CZ" altLang="cs-CZ" sz="2800" dirty="0"/>
              <a:t>, </a:t>
            </a:r>
            <a:r>
              <a:rPr lang="cs-CZ" altLang="cs-CZ" sz="2800" dirty="0" err="1"/>
              <a:t>teaching</a:t>
            </a:r>
            <a:r>
              <a:rPr lang="cs-CZ" altLang="cs-CZ" sz="2800" dirty="0"/>
              <a:t>, </a:t>
            </a:r>
            <a:r>
              <a:rPr lang="cs-CZ" altLang="cs-CZ" sz="2800" dirty="0" err="1"/>
              <a:t>drawing</a:t>
            </a:r>
            <a:r>
              <a:rPr lang="cs-CZ" altLang="cs-CZ" sz="2800" dirty="0"/>
              <a:t>, </a:t>
            </a:r>
            <a:r>
              <a:rPr lang="cs-CZ" altLang="cs-CZ" sz="2800" dirty="0" err="1"/>
              <a:t>separate</a:t>
            </a:r>
            <a:r>
              <a:rPr lang="cs-CZ" altLang="cs-CZ" sz="2800" dirty="0"/>
              <a:t> </a:t>
            </a:r>
            <a:r>
              <a:rPr lang="cs-CZ" altLang="cs-CZ" sz="2800" dirty="0" err="1"/>
              <a:t>treatment</a:t>
            </a:r>
            <a:r>
              <a:rPr lang="cs-CZ" altLang="cs-CZ" sz="2800" dirty="0"/>
              <a:t> </a:t>
            </a:r>
            <a:r>
              <a:rPr lang="cs-CZ" altLang="cs-CZ" sz="2800" dirty="0" err="1"/>
              <a:t>of</a:t>
            </a:r>
            <a:r>
              <a:rPr lang="cs-CZ" altLang="cs-CZ" sz="2800" dirty="0"/>
              <a:t> the </a:t>
            </a:r>
            <a:r>
              <a:rPr lang="cs-CZ" altLang="cs-CZ" sz="2800" dirty="0" err="1"/>
              <a:t>topic</a:t>
            </a:r>
            <a:endParaRPr lang="cs-CZ" altLang="cs-CZ" sz="2800" dirty="0"/>
          </a:p>
        </p:txBody>
      </p:sp>
    </p:spTree>
    <p:extLst>
      <p:ext uri="{BB962C8B-B14F-4D97-AF65-F5344CB8AC3E}">
        <p14:creationId xmlns:p14="http://schemas.microsoft.com/office/powerpoint/2010/main" val="17911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dirty="0" smtClean="0"/>
              <a:t>Pensum II</a:t>
            </a:r>
          </a:p>
        </p:txBody>
      </p:sp>
      <p:sp>
        <p:nvSpPr>
          <p:cNvPr id="31747" name="Rectangle 3"/>
          <p:cNvSpPr>
            <a:spLocks noGrp="1" noChangeArrowheads="1"/>
          </p:cNvSpPr>
          <p:nvPr>
            <p:ph type="body" idx="1"/>
          </p:nvPr>
        </p:nvSpPr>
        <p:spPr/>
        <p:txBody>
          <a:bodyPr/>
          <a:lstStyle/>
          <a:p>
            <a:pPr eaLnBrk="1" hangingPunct="1"/>
            <a:r>
              <a:rPr lang="cs-CZ" altLang="cs-CZ" sz="2800"/>
              <a:t>It is posted on a special board, which may have many graphic designs</a:t>
            </a:r>
            <a:endParaRPr lang="cs-CZ" altLang="cs-CZ" sz="2800">
              <a:latin typeface="Arial" panose="020B0604020202020204" pitchFamily="34" charset="0"/>
            </a:endParaRPr>
          </a:p>
          <a:p>
            <a:pPr eaLnBrk="1" hangingPunct="1"/>
            <a:r>
              <a:rPr lang="cs-CZ" altLang="cs-CZ" sz="2800"/>
              <a:t>color system symbolizing the days of the week</a:t>
            </a:r>
            <a:endParaRPr lang="cs-CZ" altLang="cs-CZ" sz="2800">
              <a:latin typeface="Arial" panose="020B0604020202020204" pitchFamily="34" charset="0"/>
            </a:endParaRPr>
          </a:p>
          <a:p>
            <a:pPr eaLnBrk="1" hangingPunct="1"/>
            <a:r>
              <a:rPr lang="cs-CZ" altLang="cs-CZ" sz="2800"/>
              <a:t>the color shows the day</a:t>
            </a:r>
            <a:r>
              <a:rPr lang="cs-CZ" altLang="cs-CZ" sz="2800">
                <a:latin typeface="Arial" panose="020B0604020202020204" pitchFamily="34" charset="0"/>
              </a:rPr>
              <a:t> </a:t>
            </a:r>
            <a:r>
              <a:rPr lang="cs-CZ" altLang="cs-CZ" sz="2800"/>
              <a:t>when the child has successfully dealt with a certain subject</a:t>
            </a:r>
          </a:p>
          <a:p>
            <a:pPr eaLnBrk="1" hangingPunct="1"/>
            <a:endParaRPr lang="cs-CZ" altLang="cs-CZ" sz="2800"/>
          </a:p>
          <a:p>
            <a:pPr algn="ctr" eaLnBrk="1" hangingPunct="1"/>
            <a:r>
              <a:rPr lang="cs-CZ" altLang="cs-CZ" sz="2800" i="1"/>
              <a:t>Dalton teaching does not interfere with school bell</a:t>
            </a:r>
            <a:r>
              <a:rPr lang="cs-CZ" altLang="cs-CZ" sz="2800"/>
              <a:t> </a:t>
            </a:r>
            <a:endParaRPr lang="cs-CZ" altLang="cs-CZ" sz="2800" i="1">
              <a:solidFill>
                <a:srgbClr val="800000"/>
              </a:solidFill>
            </a:endParaRPr>
          </a:p>
          <a:p>
            <a:pPr algn="ctr" eaLnBrk="1" hangingPunct="1"/>
            <a:endParaRPr lang="cs-CZ" altLang="cs-CZ" sz="2800" i="1">
              <a:solidFill>
                <a:srgbClr val="800000"/>
              </a:solidFill>
            </a:endParaRPr>
          </a:p>
        </p:txBody>
      </p:sp>
    </p:spTree>
    <p:extLst>
      <p:ext uri="{BB962C8B-B14F-4D97-AF65-F5344CB8AC3E}">
        <p14:creationId xmlns:p14="http://schemas.microsoft.com/office/powerpoint/2010/main" val="242893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62162" y="685801"/>
            <a:ext cx="7620000" cy="722313"/>
          </a:xfrm>
        </p:spPr>
        <p:txBody>
          <a:bodyPr/>
          <a:lstStyle/>
          <a:p>
            <a:pPr eaLnBrk="1" hangingPunct="1"/>
            <a:r>
              <a:rPr lang="cs-CZ" altLang="cs-CZ" smtClean="0"/>
              <a:t>Sense of Dalton plan </a:t>
            </a:r>
          </a:p>
        </p:txBody>
      </p:sp>
      <p:sp>
        <p:nvSpPr>
          <p:cNvPr id="32771" name="Rectangle 3"/>
          <p:cNvSpPr>
            <a:spLocks noGrp="1" noChangeArrowheads="1"/>
          </p:cNvSpPr>
          <p:nvPr>
            <p:ph type="body" idx="1"/>
          </p:nvPr>
        </p:nvSpPr>
        <p:spPr/>
        <p:txBody>
          <a:bodyPr>
            <a:normAutofit fontScale="92500" lnSpcReduction="10000"/>
          </a:bodyPr>
          <a:lstStyle/>
          <a:p>
            <a:pPr eaLnBrk="1" hangingPunct="1">
              <a:lnSpc>
                <a:spcPct val="80000"/>
              </a:lnSpc>
            </a:pPr>
            <a:r>
              <a:rPr lang="cs-CZ" altLang="cs-CZ"/>
              <a:t>permanent modernity and actuality, very good and functional preparation for the civic life in a community of other people</a:t>
            </a:r>
          </a:p>
          <a:p>
            <a:pPr eaLnBrk="1" hangingPunct="1">
              <a:lnSpc>
                <a:spcPct val="80000"/>
              </a:lnSpc>
            </a:pPr>
            <a:r>
              <a:rPr lang="cs-CZ" altLang="cs-CZ"/>
              <a:t>way of life or an offer for a conception of life</a:t>
            </a:r>
          </a:p>
          <a:p>
            <a:pPr eaLnBrk="1" hangingPunct="1">
              <a:lnSpc>
                <a:spcPct val="80000"/>
              </a:lnSpc>
            </a:pPr>
            <a:endParaRPr lang="cs-CZ" altLang="cs-CZ"/>
          </a:p>
          <a:p>
            <a:pPr eaLnBrk="1" hangingPunct="1">
              <a:lnSpc>
                <a:spcPct val="80000"/>
              </a:lnSpc>
            </a:pPr>
            <a:r>
              <a:rPr lang="cs-CZ" altLang="cs-CZ" i="1"/>
              <a:t>advantages in the sphere of</a:t>
            </a:r>
          </a:p>
          <a:p>
            <a:pPr eaLnBrk="1" hangingPunct="1">
              <a:lnSpc>
                <a:spcPct val="80000"/>
              </a:lnSpc>
            </a:pPr>
            <a:r>
              <a:rPr lang="cs-CZ" altLang="cs-CZ">
                <a:solidFill>
                  <a:srgbClr val="800000"/>
                </a:solidFill>
              </a:rPr>
              <a:t>moral</a:t>
            </a:r>
            <a:r>
              <a:rPr lang="cs-CZ" altLang="cs-CZ"/>
              <a:t> (sense of responsibility for their own progress)</a:t>
            </a:r>
          </a:p>
          <a:p>
            <a:pPr eaLnBrk="1" hangingPunct="1">
              <a:lnSpc>
                <a:spcPct val="80000"/>
              </a:lnSpc>
            </a:pPr>
            <a:r>
              <a:rPr lang="cs-CZ" altLang="cs-CZ">
                <a:solidFill>
                  <a:srgbClr val="800000"/>
                </a:solidFill>
              </a:rPr>
              <a:t>social</a:t>
            </a:r>
            <a:r>
              <a:rPr lang="cs-CZ" altLang="cs-CZ"/>
              <a:t> (rejection of envy, learning cooperation, refusing uniformity)</a:t>
            </a:r>
          </a:p>
          <a:p>
            <a:pPr eaLnBrk="1" hangingPunct="1">
              <a:lnSpc>
                <a:spcPct val="80000"/>
              </a:lnSpc>
            </a:pPr>
            <a:r>
              <a:rPr lang="cs-CZ" altLang="cs-CZ">
                <a:solidFill>
                  <a:srgbClr val="800000"/>
                </a:solidFill>
              </a:rPr>
              <a:t>educational</a:t>
            </a:r>
            <a:r>
              <a:rPr lang="cs-CZ" altLang="cs-CZ"/>
              <a:t> (activation of pupils, change of relationships at school )</a:t>
            </a:r>
          </a:p>
          <a:p>
            <a:pPr eaLnBrk="1" hangingPunct="1">
              <a:lnSpc>
                <a:spcPct val="80000"/>
              </a:lnSpc>
            </a:pPr>
            <a:r>
              <a:rPr lang="cs-CZ" altLang="cs-CZ">
                <a:solidFill>
                  <a:srgbClr val="800000"/>
                </a:solidFill>
              </a:rPr>
              <a:t>didactic</a:t>
            </a:r>
            <a:r>
              <a:rPr lang="cs-CZ" altLang="cs-CZ"/>
              <a:t> (development of pupils´ self-learning, not blocking good or weak pupils, increased motivation to learn)</a:t>
            </a:r>
          </a:p>
        </p:txBody>
      </p:sp>
    </p:spTree>
    <p:extLst>
      <p:ext uri="{BB962C8B-B14F-4D97-AF65-F5344CB8AC3E}">
        <p14:creationId xmlns:p14="http://schemas.microsoft.com/office/powerpoint/2010/main" val="2034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349500" y="381000"/>
            <a:ext cx="8088312" cy="838200"/>
          </a:xfrm>
        </p:spPr>
        <p:txBody>
          <a:bodyPr/>
          <a:lstStyle/>
          <a:p>
            <a:pPr eaLnBrk="1" hangingPunct="1"/>
            <a:r>
              <a:rPr lang="cs-CZ" altLang="cs-CZ" smtClean="0"/>
              <a:t>Criticism of Dalton Plan </a:t>
            </a:r>
          </a:p>
        </p:txBody>
      </p:sp>
      <p:sp>
        <p:nvSpPr>
          <p:cNvPr id="33795" name="Rectangle 3"/>
          <p:cNvSpPr>
            <a:spLocks noGrp="1" noChangeArrowheads="1"/>
          </p:cNvSpPr>
          <p:nvPr>
            <p:ph type="body" idx="1"/>
          </p:nvPr>
        </p:nvSpPr>
        <p:spPr/>
        <p:txBody>
          <a:bodyPr>
            <a:normAutofit fontScale="92500" lnSpcReduction="20000"/>
          </a:bodyPr>
          <a:lstStyle/>
          <a:p>
            <a:pPr eaLnBrk="1" hangingPunct="1">
              <a:lnSpc>
                <a:spcPct val="80000"/>
              </a:lnSpc>
            </a:pPr>
            <a:r>
              <a:rPr lang="cs-CZ" altLang="cs-CZ" sz="2800"/>
              <a:t>lack of repetition</a:t>
            </a:r>
          </a:p>
          <a:p>
            <a:pPr eaLnBrk="1" hangingPunct="1">
              <a:lnSpc>
                <a:spcPct val="80000"/>
              </a:lnSpc>
            </a:pPr>
            <a:r>
              <a:rPr lang="cs-CZ" altLang="cs-CZ" sz="2800"/>
              <a:t>non systematic acquisition of knowledge</a:t>
            </a:r>
          </a:p>
          <a:p>
            <a:pPr eaLnBrk="1" hangingPunct="1">
              <a:lnSpc>
                <a:spcPct val="80000"/>
              </a:lnSpc>
            </a:pPr>
            <a:r>
              <a:rPr lang="cs-CZ" altLang="cs-CZ" sz="2800"/>
              <a:t>preponderance of book knowledge acquisition</a:t>
            </a:r>
          </a:p>
          <a:p>
            <a:pPr eaLnBrk="1" hangingPunct="1">
              <a:lnSpc>
                <a:spcPct val="80000"/>
              </a:lnSpc>
            </a:pPr>
            <a:r>
              <a:rPr lang="cs-CZ" altLang="cs-CZ" sz="2800"/>
              <a:t>lack of activities that teach students to listen and communicate</a:t>
            </a:r>
          </a:p>
          <a:p>
            <a:pPr eaLnBrk="1" hangingPunct="1">
              <a:lnSpc>
                <a:spcPct val="80000"/>
              </a:lnSpc>
            </a:pPr>
            <a:r>
              <a:rPr lang="cs-CZ" altLang="cs-CZ" sz="2800"/>
              <a:t>curriculum is little discussed with the pupil</a:t>
            </a:r>
          </a:p>
          <a:p>
            <a:pPr eaLnBrk="1" hangingPunct="1">
              <a:lnSpc>
                <a:spcPct val="80000"/>
              </a:lnSpc>
            </a:pPr>
            <a:r>
              <a:rPr lang="cs-CZ" altLang="cs-CZ" sz="2800"/>
              <a:t>lack of teacher educational activity</a:t>
            </a:r>
          </a:p>
          <a:p>
            <a:pPr eaLnBrk="1" hangingPunct="1">
              <a:lnSpc>
                <a:spcPct val="80000"/>
              </a:lnSpc>
            </a:pPr>
            <a:r>
              <a:rPr lang="cs-CZ" altLang="cs-CZ" sz="2800"/>
              <a:t>students have few opportunities for team activities</a:t>
            </a:r>
          </a:p>
          <a:p>
            <a:pPr eaLnBrk="1" hangingPunct="1">
              <a:lnSpc>
                <a:spcPct val="80000"/>
              </a:lnSpc>
            </a:pPr>
            <a:r>
              <a:rPr lang="cs-CZ" altLang="cs-CZ" sz="2800"/>
              <a:t>pupil's volitional qualities, activity and interest are overestimated</a:t>
            </a:r>
          </a:p>
        </p:txBody>
      </p:sp>
    </p:spTree>
    <p:extLst>
      <p:ext uri="{BB962C8B-B14F-4D97-AF65-F5344CB8AC3E}">
        <p14:creationId xmlns:p14="http://schemas.microsoft.com/office/powerpoint/2010/main" val="254138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mtClean="0"/>
              <a:t>Pros and cons </a:t>
            </a:r>
          </a:p>
        </p:txBody>
      </p:sp>
      <p:sp>
        <p:nvSpPr>
          <p:cNvPr id="34819" name="Rectangle 4"/>
          <p:cNvSpPr>
            <a:spLocks noGrp="1" noChangeArrowheads="1"/>
          </p:cNvSpPr>
          <p:nvPr>
            <p:ph type="body" sz="half" idx="1"/>
          </p:nvPr>
        </p:nvSpPr>
        <p:spPr/>
        <p:txBody>
          <a:bodyPr/>
          <a:lstStyle/>
          <a:p>
            <a:pPr eaLnBrk="1" hangingPunct="1"/>
            <a:r>
              <a:rPr lang="cs-CZ" altLang="cs-CZ"/>
              <a:t>Variability of Teaching</a:t>
            </a:r>
          </a:p>
          <a:p>
            <a:pPr eaLnBrk="1" hangingPunct="1"/>
            <a:r>
              <a:rPr lang="cs-CZ" altLang="cs-CZ"/>
              <a:t>Education to Freedom</a:t>
            </a:r>
          </a:p>
          <a:p>
            <a:pPr eaLnBrk="1" hangingPunct="1"/>
            <a:r>
              <a:rPr lang="cs-CZ" altLang="cs-CZ"/>
              <a:t>Education to Accountability</a:t>
            </a:r>
          </a:p>
          <a:p>
            <a:pPr eaLnBrk="1" hangingPunct="1"/>
            <a:r>
              <a:rPr lang="cs-CZ" altLang="cs-CZ"/>
              <a:t>Education to Cooperation </a:t>
            </a:r>
          </a:p>
        </p:txBody>
      </p:sp>
      <p:sp>
        <p:nvSpPr>
          <p:cNvPr id="34820" name="Rectangle 5"/>
          <p:cNvSpPr>
            <a:spLocks noGrp="1" noChangeArrowheads="1"/>
          </p:cNvSpPr>
          <p:nvPr>
            <p:ph type="body" sz="half" idx="2"/>
          </p:nvPr>
        </p:nvSpPr>
        <p:spPr/>
        <p:txBody>
          <a:bodyPr/>
          <a:lstStyle/>
          <a:p>
            <a:pPr eaLnBrk="1" hangingPunct="1"/>
            <a:r>
              <a:rPr lang="cs-CZ" altLang="cs-CZ"/>
              <a:t>Insufficient repetition</a:t>
            </a:r>
          </a:p>
          <a:p>
            <a:pPr eaLnBrk="1" hangingPunct="1"/>
            <a:r>
              <a:rPr lang="cs-CZ" altLang="cs-CZ"/>
              <a:t>Unsystematic</a:t>
            </a:r>
          </a:p>
          <a:p>
            <a:pPr eaLnBrk="1" hangingPunct="1"/>
            <a:r>
              <a:rPr lang="cs-CZ" altLang="cs-CZ"/>
              <a:t>Over-reliance on students' independence</a:t>
            </a:r>
            <a:r>
              <a:rPr lang="cs-CZ" altLang="cs-CZ" smtClean="0"/>
              <a:t> </a:t>
            </a:r>
            <a:r>
              <a:rPr lang="en-GB" altLang="cs-CZ" sz="2600"/>
              <a:t>.</a:t>
            </a:r>
          </a:p>
          <a:p>
            <a:pPr eaLnBrk="1" hangingPunct="1"/>
            <a:endParaRPr lang="cs-CZ" altLang="cs-CZ" smtClean="0"/>
          </a:p>
        </p:txBody>
      </p:sp>
    </p:spTree>
    <p:extLst>
      <p:ext uri="{BB962C8B-B14F-4D97-AF65-F5344CB8AC3E}">
        <p14:creationId xmlns:p14="http://schemas.microsoft.com/office/powerpoint/2010/main" val="76008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854325" y="1125538"/>
            <a:ext cx="6985000" cy="722312"/>
          </a:xfrm>
        </p:spPr>
        <p:txBody>
          <a:bodyPr>
            <a:normAutofit fontScale="90000"/>
          </a:bodyPr>
          <a:lstStyle/>
          <a:p>
            <a:pPr eaLnBrk="1" hangingPunct="1"/>
            <a:r>
              <a:rPr lang="cs-CZ" altLang="cs-CZ" smtClean="0"/>
              <a:t>How does Dalton class looklike</a:t>
            </a:r>
            <a:r>
              <a:rPr lang="cs-CZ" altLang="cs-CZ"/>
              <a:t>?</a:t>
            </a:r>
          </a:p>
        </p:txBody>
      </p:sp>
      <p:sp>
        <p:nvSpPr>
          <p:cNvPr id="35843" name="Rectangle 3"/>
          <p:cNvSpPr>
            <a:spLocks noGrp="1" noChangeArrowheads="1"/>
          </p:cNvSpPr>
          <p:nvPr>
            <p:ph type="body" idx="1"/>
          </p:nvPr>
        </p:nvSpPr>
        <p:spPr/>
        <p:txBody>
          <a:bodyPr/>
          <a:lstStyle/>
          <a:p>
            <a:pPr eaLnBrk="1" hangingPunct="1"/>
            <a:endParaRPr lang="cs-CZ" altLang="cs-CZ" smtClean="0"/>
          </a:p>
          <a:p>
            <a:pPr eaLnBrk="1" hangingPunct="1"/>
            <a:r>
              <a:rPr lang="cs-CZ" altLang="cs-CZ" smtClean="0"/>
              <a:t>The benches arrangement should allow movement around the classroom, team and individual work.</a:t>
            </a:r>
          </a:p>
          <a:p>
            <a:pPr eaLnBrk="1" hangingPunct="1"/>
            <a:r>
              <a:rPr lang="cs-CZ" altLang="cs-CZ" smtClean="0"/>
              <a:t>Somewhere benches are relocated for the necessary period of time.</a:t>
            </a:r>
          </a:p>
          <a:p>
            <a:pPr eaLnBrk="1" hangingPunct="1"/>
            <a:endParaRPr lang="cs-CZ" altLang="cs-CZ" smtClean="0"/>
          </a:p>
        </p:txBody>
      </p:sp>
    </p:spTree>
    <p:extLst>
      <p:ext uri="{BB962C8B-B14F-4D97-AF65-F5344CB8AC3E}">
        <p14:creationId xmlns:p14="http://schemas.microsoft.com/office/powerpoint/2010/main" val="109371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22525" y="404813"/>
            <a:ext cx="7943850" cy="838200"/>
          </a:xfrm>
        </p:spPr>
        <p:txBody>
          <a:bodyPr>
            <a:normAutofit fontScale="90000"/>
          </a:bodyPr>
          <a:lstStyle/>
          <a:p>
            <a:pPr eaLnBrk="1" hangingPunct="1"/>
            <a:r>
              <a:rPr lang="cs-CZ" altLang="cs-CZ" smtClean="0"/>
              <a:t>How does Dalton education work? </a:t>
            </a:r>
          </a:p>
        </p:txBody>
      </p:sp>
      <p:sp>
        <p:nvSpPr>
          <p:cNvPr id="36867" name="Rectangle 3"/>
          <p:cNvSpPr>
            <a:spLocks noGrp="1" noChangeArrowheads="1"/>
          </p:cNvSpPr>
          <p:nvPr>
            <p:ph type="body" idx="1"/>
          </p:nvPr>
        </p:nvSpPr>
        <p:spPr/>
        <p:txBody>
          <a:bodyPr>
            <a:normAutofit fontScale="92500" lnSpcReduction="10000"/>
          </a:bodyPr>
          <a:lstStyle/>
          <a:p>
            <a:pPr eaLnBrk="1" hangingPunct="1">
              <a:lnSpc>
                <a:spcPct val="90000"/>
              </a:lnSpc>
            </a:pPr>
            <a:r>
              <a:rPr lang="cs-CZ" altLang="cs-CZ" sz="2800"/>
              <a:t>In Czech schools it is taught only in Dalton blocks eg. three times a week for one lesson.</a:t>
            </a:r>
          </a:p>
          <a:p>
            <a:pPr eaLnBrk="1" hangingPunct="1">
              <a:lnSpc>
                <a:spcPct val="90000"/>
              </a:lnSpc>
            </a:pPr>
            <a:r>
              <a:rPr lang="cs-CZ" altLang="cs-CZ" sz="2800"/>
              <a:t>The section is devoted to practicing and repeating the subject. Children choose which course to deal with and they fulfill the tasks required, optional and so called extra tasks.</a:t>
            </a:r>
          </a:p>
          <a:p>
            <a:pPr eaLnBrk="1" hangingPunct="1">
              <a:lnSpc>
                <a:spcPct val="90000"/>
              </a:lnSpc>
            </a:pPr>
            <a:r>
              <a:rPr lang="cs-CZ" altLang="cs-CZ" sz="2800"/>
              <a:t>They rely on literature or classmate for help.</a:t>
            </a:r>
          </a:p>
          <a:p>
            <a:pPr eaLnBrk="1" hangingPunct="1">
              <a:lnSpc>
                <a:spcPct val="90000"/>
              </a:lnSpc>
            </a:pPr>
            <a:r>
              <a:rPr lang="cs-CZ" altLang="cs-CZ" sz="2800"/>
              <a:t>The task solutions are posted in the classroom for easy self-control and the task accomplishing children  record on boards (thanks to which the teacher can see how much and what work remains to whom). </a:t>
            </a:r>
          </a:p>
        </p:txBody>
      </p:sp>
    </p:spTree>
    <p:extLst>
      <p:ext uri="{BB962C8B-B14F-4D97-AF65-F5344CB8AC3E}">
        <p14:creationId xmlns:p14="http://schemas.microsoft.com/office/powerpoint/2010/main" val="332761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altLang="cs-CZ" smtClean="0"/>
              <a:t>What is the Dalton Plan</a:t>
            </a:r>
            <a:r>
              <a:rPr lang="en-GB" altLang="cs-CZ" smtClean="0"/>
              <a:t>?</a:t>
            </a:r>
            <a:endParaRPr lang="cs-CZ" altLang="cs-CZ" smtClean="0"/>
          </a:p>
        </p:txBody>
      </p:sp>
      <p:sp>
        <p:nvSpPr>
          <p:cNvPr id="5123" name="Rectangle 3"/>
          <p:cNvSpPr>
            <a:spLocks noGrp="1" noChangeArrowheads="1"/>
          </p:cNvSpPr>
          <p:nvPr>
            <p:ph type="body" idx="1"/>
          </p:nvPr>
        </p:nvSpPr>
        <p:spPr/>
        <p:txBody>
          <a:bodyPr/>
          <a:lstStyle/>
          <a:p>
            <a:pPr>
              <a:spcBef>
                <a:spcPts val="500"/>
              </a:spcBef>
              <a:buClr>
                <a:srgbClr val="FFFFCC"/>
              </a:buClr>
              <a:buFont typeface="Symbol" panose="05050102010706020507" pitchFamily="18" charset="2"/>
              <a:buChar char=""/>
            </a:pPr>
            <a:r>
              <a:rPr lang="en-US" altLang="cs-CZ" sz="2800" b="1" i="1" dirty="0">
                <a:solidFill>
                  <a:srgbClr val="800000"/>
                </a:solidFill>
              </a:rPr>
              <a:t>Dalton is not a method or system. Dalton is the influence</a:t>
            </a:r>
            <a:r>
              <a:rPr lang="en-GB" altLang="cs-CZ" sz="2800" b="1" i="1" dirty="0">
                <a:solidFill>
                  <a:srgbClr val="800000"/>
                </a:solidFill>
              </a:rPr>
              <a:t>.</a:t>
            </a:r>
          </a:p>
          <a:p>
            <a:pPr marL="45720" indent="0">
              <a:spcBef>
                <a:spcPts val="500"/>
              </a:spcBef>
              <a:buClr>
                <a:srgbClr val="FFFFCC"/>
              </a:buClr>
              <a:buNone/>
            </a:pPr>
            <a:r>
              <a:rPr lang="cs-CZ" altLang="cs-CZ" sz="2800" b="1" dirty="0" smtClean="0">
                <a:solidFill>
                  <a:srgbClr val="800000"/>
                </a:solidFill>
              </a:rPr>
              <a:t>  </a:t>
            </a:r>
            <a:r>
              <a:rPr lang="en-GB" altLang="cs-CZ" sz="2800" b="1" dirty="0" smtClean="0">
                <a:solidFill>
                  <a:srgbClr val="800000"/>
                </a:solidFill>
              </a:rPr>
              <a:t>Helen </a:t>
            </a:r>
            <a:r>
              <a:rPr lang="en-GB" altLang="cs-CZ" sz="2800" b="1" dirty="0">
                <a:solidFill>
                  <a:srgbClr val="800000"/>
                </a:solidFill>
              </a:rPr>
              <a:t>Parkhurst</a:t>
            </a:r>
          </a:p>
          <a:p>
            <a:pPr>
              <a:spcBef>
                <a:spcPts val="613"/>
              </a:spcBef>
              <a:buClr>
                <a:srgbClr val="FFFFCC"/>
              </a:buClr>
              <a:buFont typeface="Symbol" panose="05050102010706020507" pitchFamily="18" charset="2"/>
              <a:buChar char=""/>
            </a:pPr>
            <a:endParaRPr lang="en-GB" altLang="cs-CZ" b="1" dirty="0" smtClean="0">
              <a:solidFill>
                <a:srgbClr val="800000"/>
              </a:solidFill>
            </a:endParaRPr>
          </a:p>
          <a:p>
            <a:pPr>
              <a:spcBef>
                <a:spcPts val="550"/>
              </a:spcBef>
              <a:spcAft>
                <a:spcPts val="1100"/>
              </a:spcAft>
              <a:buClr>
                <a:srgbClr val="FFFFCC"/>
              </a:buClr>
              <a:buFont typeface="Symbol" panose="05050102010706020507" pitchFamily="18" charset="2"/>
              <a:buChar char=""/>
            </a:pPr>
            <a:r>
              <a:rPr lang="en-US" altLang="cs-CZ" sz="2900" dirty="0"/>
              <a:t>Dalton plan proposed Helen Parkhurst in Dalton around 1920</a:t>
            </a:r>
            <a:r>
              <a:rPr lang="en-GB" altLang="cs-CZ" sz="2900" dirty="0"/>
              <a:t>.</a:t>
            </a:r>
          </a:p>
        </p:txBody>
      </p:sp>
    </p:spTree>
    <p:extLst>
      <p:ext uri="{BB962C8B-B14F-4D97-AF65-F5344CB8AC3E}">
        <p14:creationId xmlns:p14="http://schemas.microsoft.com/office/powerpoint/2010/main" val="51923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69876" y="620688"/>
            <a:ext cx="8159750" cy="1079500"/>
          </a:xfrm>
        </p:spPr>
        <p:txBody>
          <a:bodyPr>
            <a:normAutofit fontScale="90000"/>
          </a:bodyPr>
          <a:lstStyle/>
          <a:p>
            <a:pPr eaLnBrk="1" hangingPunct="1"/>
            <a:r>
              <a:rPr lang="cs-CZ" altLang="cs-CZ" dirty="0" smtClean="0"/>
              <a:t>Dalton </a:t>
            </a:r>
            <a:r>
              <a:rPr lang="cs-CZ" altLang="cs-CZ" dirty="0" err="1" smtClean="0"/>
              <a:t>resources</a:t>
            </a:r>
            <a:r>
              <a:rPr lang="cs-CZ" altLang="cs-CZ" dirty="0" smtClean="0"/>
              <a:t> in </a:t>
            </a:r>
            <a:r>
              <a:rPr lang="cs-CZ" altLang="cs-CZ" dirty="0" err="1" smtClean="0"/>
              <a:t>higher</a:t>
            </a:r>
            <a:r>
              <a:rPr lang="cs-CZ" altLang="cs-CZ" dirty="0" smtClean="0"/>
              <a:t> </a:t>
            </a:r>
            <a:r>
              <a:rPr lang="cs-CZ" altLang="cs-CZ" dirty="0" err="1" smtClean="0"/>
              <a:t>classes</a:t>
            </a:r>
            <a:r>
              <a:rPr lang="cs-CZ" altLang="cs-CZ" dirty="0" smtClean="0"/>
              <a:t> (3rd </a:t>
            </a:r>
            <a:r>
              <a:rPr lang="cs-CZ" altLang="cs-CZ" dirty="0" err="1" smtClean="0"/>
              <a:t>class</a:t>
            </a:r>
            <a:r>
              <a:rPr lang="cs-CZ" altLang="cs-CZ" dirty="0" smtClean="0"/>
              <a:t> and </a:t>
            </a:r>
            <a:r>
              <a:rPr lang="cs-CZ" altLang="cs-CZ" dirty="0" err="1" smtClean="0"/>
              <a:t>above</a:t>
            </a:r>
            <a:r>
              <a:rPr lang="cs-CZ" altLang="cs-CZ" dirty="0" smtClean="0"/>
              <a:t>)</a:t>
            </a:r>
          </a:p>
        </p:txBody>
      </p:sp>
      <p:sp>
        <p:nvSpPr>
          <p:cNvPr id="37891" name="Rectangle 3"/>
          <p:cNvSpPr>
            <a:spLocks noGrp="1" noChangeArrowheads="1"/>
          </p:cNvSpPr>
          <p:nvPr>
            <p:ph type="body" idx="1"/>
          </p:nvPr>
        </p:nvSpPr>
        <p:spPr>
          <a:xfrm>
            <a:off x="1269876" y="1772816"/>
            <a:ext cx="9167936" cy="4495800"/>
          </a:xfrm>
        </p:spPr>
        <p:txBody>
          <a:bodyPr>
            <a:normAutofit/>
          </a:bodyPr>
          <a:lstStyle/>
          <a:p>
            <a:pPr eaLnBrk="1" hangingPunct="1"/>
            <a:r>
              <a:rPr lang="cs-CZ" altLang="cs-CZ" sz="2800" dirty="0" err="1"/>
              <a:t>weekly</a:t>
            </a:r>
            <a:r>
              <a:rPr lang="cs-CZ" altLang="cs-CZ" sz="2800" dirty="0"/>
              <a:t> </a:t>
            </a:r>
            <a:r>
              <a:rPr lang="cs-CZ" altLang="cs-CZ" sz="2800" dirty="0" err="1"/>
              <a:t>tasks</a:t>
            </a:r>
            <a:r>
              <a:rPr lang="cs-CZ" altLang="cs-CZ" sz="2800" dirty="0"/>
              <a:t> </a:t>
            </a:r>
            <a:r>
              <a:rPr lang="cs-CZ" altLang="cs-CZ" sz="2800" dirty="0" err="1"/>
              <a:t>assignment</a:t>
            </a:r>
            <a:endParaRPr lang="cs-CZ" altLang="cs-CZ" sz="2800" dirty="0"/>
          </a:p>
          <a:p>
            <a:pPr eaLnBrk="1" hangingPunct="1"/>
            <a:r>
              <a:rPr lang="cs-CZ" altLang="cs-CZ" sz="2800" dirty="0"/>
              <a:t>for the </a:t>
            </a:r>
            <a:r>
              <a:rPr lang="cs-CZ" altLang="cs-CZ" sz="2800" dirty="0" err="1"/>
              <a:t>entire</a:t>
            </a:r>
            <a:r>
              <a:rPr lang="cs-CZ" altLang="cs-CZ" sz="2800" dirty="0"/>
              <a:t> </a:t>
            </a:r>
            <a:r>
              <a:rPr lang="cs-CZ" altLang="cs-CZ" sz="2800" dirty="0" err="1"/>
              <a:t>week</a:t>
            </a:r>
            <a:r>
              <a:rPr lang="cs-CZ" altLang="cs-CZ" sz="2800" dirty="0"/>
              <a:t> </a:t>
            </a:r>
            <a:r>
              <a:rPr lang="cs-CZ" altLang="cs-CZ" sz="2800" dirty="0" err="1"/>
              <a:t>there</a:t>
            </a:r>
            <a:r>
              <a:rPr lang="cs-CZ" altLang="cs-CZ" sz="2800" dirty="0"/>
              <a:t> </a:t>
            </a:r>
            <a:r>
              <a:rPr lang="cs-CZ" altLang="cs-CZ" sz="2800" dirty="0" err="1"/>
              <a:t>must</a:t>
            </a:r>
            <a:r>
              <a:rPr lang="cs-CZ" altLang="cs-CZ" sz="2800" dirty="0"/>
              <a:t> </a:t>
            </a:r>
            <a:r>
              <a:rPr lang="cs-CZ" altLang="cs-CZ" sz="2800" dirty="0" err="1"/>
              <a:t>be</a:t>
            </a:r>
            <a:r>
              <a:rPr lang="cs-CZ" altLang="cs-CZ" sz="2800" dirty="0"/>
              <a:t> </a:t>
            </a:r>
            <a:r>
              <a:rPr lang="cs-CZ" altLang="cs-CZ" sz="2800" dirty="0" err="1"/>
              <a:t>offered</a:t>
            </a:r>
            <a:r>
              <a:rPr lang="cs-CZ" altLang="cs-CZ" sz="2800" dirty="0"/>
              <a:t> many </a:t>
            </a:r>
            <a:r>
              <a:rPr lang="cs-CZ" altLang="cs-CZ" sz="2800" dirty="0" err="1"/>
              <a:t>variations</a:t>
            </a:r>
            <a:r>
              <a:rPr lang="cs-CZ" altLang="cs-CZ" sz="2800" dirty="0"/>
              <a:t> </a:t>
            </a:r>
            <a:r>
              <a:rPr lang="cs-CZ" altLang="cs-CZ" sz="2800" dirty="0" err="1"/>
              <a:t>of</a:t>
            </a:r>
            <a:r>
              <a:rPr lang="cs-CZ" altLang="cs-CZ" sz="2800" dirty="0"/>
              <a:t> the curriculum, so </a:t>
            </a:r>
            <a:r>
              <a:rPr lang="cs-CZ" altLang="cs-CZ" sz="2800" dirty="0" err="1"/>
              <a:t>that</a:t>
            </a:r>
            <a:r>
              <a:rPr lang="cs-CZ" altLang="cs-CZ" sz="2800" dirty="0"/>
              <a:t> </a:t>
            </a:r>
            <a:r>
              <a:rPr lang="cs-CZ" altLang="cs-CZ" sz="2800" dirty="0" err="1"/>
              <a:t>every</a:t>
            </a:r>
            <a:r>
              <a:rPr lang="cs-CZ" altLang="cs-CZ" sz="2800" dirty="0"/>
              <a:t> </a:t>
            </a:r>
            <a:r>
              <a:rPr lang="cs-CZ" altLang="cs-CZ" sz="2800" dirty="0" err="1"/>
              <a:t>child</a:t>
            </a:r>
            <a:r>
              <a:rPr lang="cs-CZ" altLang="cs-CZ" sz="2800" dirty="0"/>
              <a:t> </a:t>
            </a:r>
            <a:r>
              <a:rPr lang="cs-CZ" altLang="cs-CZ" sz="2800" dirty="0" err="1"/>
              <a:t>can</a:t>
            </a:r>
            <a:r>
              <a:rPr lang="cs-CZ" altLang="cs-CZ" sz="2800" dirty="0"/>
              <a:t> </a:t>
            </a:r>
            <a:r>
              <a:rPr lang="cs-CZ" altLang="cs-CZ" sz="2800" dirty="0" err="1"/>
              <a:t>fulfill</a:t>
            </a:r>
            <a:r>
              <a:rPr lang="cs-CZ" altLang="cs-CZ" sz="2800" dirty="0"/>
              <a:t> in </a:t>
            </a:r>
            <a:r>
              <a:rPr lang="cs-CZ" altLang="cs-CZ" sz="2800" dirty="0" err="1"/>
              <a:t>at</a:t>
            </a:r>
            <a:r>
              <a:rPr lang="cs-CZ" altLang="cs-CZ" sz="2800" dirty="0"/>
              <a:t> </a:t>
            </a:r>
            <a:r>
              <a:rPr lang="cs-CZ" altLang="cs-CZ" sz="2800" dirty="0" err="1"/>
              <a:t>an</a:t>
            </a:r>
            <a:r>
              <a:rPr lang="cs-CZ" altLang="cs-CZ" sz="2800" dirty="0"/>
              <a:t> </a:t>
            </a:r>
            <a:r>
              <a:rPr lang="cs-CZ" altLang="cs-CZ" sz="2800" dirty="0" err="1"/>
              <a:t>agreed</a:t>
            </a:r>
            <a:r>
              <a:rPr lang="cs-CZ" altLang="cs-CZ" sz="2800" dirty="0"/>
              <a:t> </a:t>
            </a:r>
            <a:r>
              <a:rPr lang="cs-CZ" altLang="cs-CZ" sz="2800" dirty="0" err="1"/>
              <a:t>time</a:t>
            </a:r>
            <a:r>
              <a:rPr lang="cs-CZ" altLang="cs-CZ" sz="2800" dirty="0"/>
              <a:t>, </a:t>
            </a:r>
            <a:r>
              <a:rPr lang="cs-CZ" altLang="cs-CZ" sz="2800" dirty="0" err="1"/>
              <a:t>at</a:t>
            </a:r>
            <a:r>
              <a:rPr lang="cs-CZ" altLang="cs-CZ" sz="2800" dirty="0"/>
              <a:t> </a:t>
            </a:r>
            <a:r>
              <a:rPr lang="cs-CZ" altLang="cs-CZ" sz="2800" dirty="0" err="1"/>
              <a:t>their</a:t>
            </a:r>
            <a:r>
              <a:rPr lang="cs-CZ" altLang="cs-CZ" sz="2800" dirty="0"/>
              <a:t> </a:t>
            </a:r>
            <a:r>
              <a:rPr lang="cs-CZ" altLang="cs-CZ" sz="2800" dirty="0" err="1"/>
              <a:t>own</a:t>
            </a:r>
            <a:r>
              <a:rPr lang="cs-CZ" altLang="cs-CZ" sz="2800" dirty="0"/>
              <a:t> pace and </a:t>
            </a:r>
            <a:r>
              <a:rPr lang="cs-CZ" altLang="cs-CZ" sz="2800" dirty="0" err="1"/>
              <a:t>according</a:t>
            </a:r>
            <a:r>
              <a:rPr lang="cs-CZ" altLang="cs-CZ" sz="2800" dirty="0"/>
              <a:t> to </a:t>
            </a:r>
            <a:r>
              <a:rPr lang="cs-CZ" altLang="cs-CZ" sz="2800" dirty="0" err="1"/>
              <a:t>their</a:t>
            </a:r>
            <a:r>
              <a:rPr lang="cs-CZ" altLang="cs-CZ" sz="2800" dirty="0"/>
              <a:t> </a:t>
            </a:r>
            <a:r>
              <a:rPr lang="cs-CZ" altLang="cs-CZ" sz="2800" dirty="0" err="1"/>
              <a:t>own</a:t>
            </a:r>
            <a:r>
              <a:rPr lang="cs-CZ" altLang="cs-CZ" sz="2800" dirty="0"/>
              <a:t> </a:t>
            </a:r>
            <a:r>
              <a:rPr lang="cs-CZ" altLang="cs-CZ" sz="2800" dirty="0" err="1"/>
              <a:t>choice</a:t>
            </a:r>
            <a:r>
              <a:rPr lang="cs-CZ" altLang="cs-CZ" sz="2800" dirty="0"/>
              <a:t> the </a:t>
            </a:r>
            <a:r>
              <a:rPr lang="cs-CZ" altLang="cs-CZ" sz="2800" dirty="0" err="1"/>
              <a:t>task</a:t>
            </a:r>
            <a:r>
              <a:rPr lang="cs-CZ" altLang="cs-CZ" sz="2800" dirty="0"/>
              <a:t> </a:t>
            </a:r>
            <a:r>
              <a:rPr lang="cs-CZ" altLang="cs-CZ" sz="2800" dirty="0" err="1"/>
              <a:t>order</a:t>
            </a:r>
            <a:endParaRPr lang="cs-CZ" altLang="cs-CZ" sz="2800" dirty="0"/>
          </a:p>
          <a:p>
            <a:pPr eaLnBrk="1" hangingPunct="1"/>
            <a:r>
              <a:rPr lang="cs-CZ" altLang="cs-CZ" sz="2800" dirty="0" err="1"/>
              <a:t>number</a:t>
            </a:r>
            <a:r>
              <a:rPr lang="cs-CZ" altLang="cs-CZ" sz="2800" dirty="0"/>
              <a:t> </a:t>
            </a:r>
            <a:r>
              <a:rPr lang="cs-CZ" altLang="cs-CZ" sz="2800" dirty="0" err="1"/>
              <a:t>of</a:t>
            </a:r>
            <a:r>
              <a:rPr lang="cs-CZ" altLang="cs-CZ" sz="2800" dirty="0"/>
              <a:t> </a:t>
            </a:r>
            <a:r>
              <a:rPr lang="cs-CZ" altLang="cs-CZ" sz="2800" dirty="0" err="1"/>
              <a:t>tasks</a:t>
            </a:r>
            <a:r>
              <a:rPr lang="cs-CZ" altLang="cs-CZ" sz="2800" dirty="0"/>
              <a:t> to </a:t>
            </a:r>
            <a:r>
              <a:rPr lang="cs-CZ" altLang="cs-CZ" sz="2800" dirty="0" err="1"/>
              <a:t>accomplish</a:t>
            </a:r>
            <a:r>
              <a:rPr lang="cs-CZ" altLang="cs-CZ" sz="2800" dirty="0"/>
              <a:t> </a:t>
            </a:r>
            <a:r>
              <a:rPr lang="cs-CZ" altLang="cs-CZ" sz="2800" dirty="0" err="1"/>
              <a:t>is</a:t>
            </a:r>
            <a:r>
              <a:rPr lang="cs-CZ" altLang="cs-CZ" sz="2800" dirty="0"/>
              <a:t> </a:t>
            </a:r>
            <a:r>
              <a:rPr lang="cs-CZ" altLang="cs-CZ" sz="2800" dirty="0" err="1"/>
              <a:t>three</a:t>
            </a:r>
            <a:r>
              <a:rPr lang="cs-CZ" altLang="cs-CZ" sz="2800" dirty="0"/>
              <a:t> </a:t>
            </a:r>
            <a:r>
              <a:rPr lang="cs-CZ" altLang="cs-CZ" sz="2800" dirty="0" err="1"/>
              <a:t>tasks</a:t>
            </a:r>
            <a:r>
              <a:rPr lang="cs-CZ" altLang="cs-CZ" sz="2800" dirty="0"/>
              <a:t> a </a:t>
            </a:r>
            <a:r>
              <a:rPr lang="cs-CZ" altLang="cs-CZ" sz="2800" dirty="0" err="1"/>
              <a:t>day</a:t>
            </a:r>
            <a:endParaRPr lang="cs-CZ" altLang="cs-CZ" sz="2800" dirty="0"/>
          </a:p>
          <a:p>
            <a:pPr eaLnBrk="1" hangingPunct="1"/>
            <a:r>
              <a:rPr lang="cs-CZ" altLang="cs-CZ" sz="2800" dirty="0" err="1"/>
              <a:t>everyday</a:t>
            </a:r>
            <a:r>
              <a:rPr lang="cs-CZ" altLang="cs-CZ" sz="2800" dirty="0"/>
              <a:t> </a:t>
            </a:r>
            <a:r>
              <a:rPr lang="cs-CZ" altLang="cs-CZ" sz="2800" dirty="0" err="1"/>
              <a:t>children</a:t>
            </a:r>
            <a:r>
              <a:rPr lang="cs-CZ" altLang="cs-CZ" sz="2800" dirty="0"/>
              <a:t> </a:t>
            </a:r>
            <a:r>
              <a:rPr lang="cs-CZ" altLang="cs-CZ" sz="2800" dirty="0" err="1"/>
              <a:t>fulfills</a:t>
            </a:r>
            <a:r>
              <a:rPr lang="cs-CZ" altLang="cs-CZ" sz="2800" dirty="0"/>
              <a:t> </a:t>
            </a:r>
            <a:r>
              <a:rPr lang="cs-CZ" altLang="cs-CZ" sz="2800" dirty="0" err="1"/>
              <a:t>language</a:t>
            </a:r>
            <a:r>
              <a:rPr lang="cs-CZ" altLang="cs-CZ" sz="2800" dirty="0"/>
              <a:t> and </a:t>
            </a:r>
            <a:r>
              <a:rPr lang="cs-CZ" altLang="cs-CZ" sz="2800" dirty="0" err="1"/>
              <a:t>mathematical</a:t>
            </a:r>
            <a:r>
              <a:rPr lang="cs-CZ" altLang="cs-CZ" sz="2800" dirty="0"/>
              <a:t> </a:t>
            </a:r>
            <a:r>
              <a:rPr lang="cs-CZ" altLang="cs-CZ" sz="2800" dirty="0" err="1"/>
              <a:t>tasks</a:t>
            </a:r>
            <a:r>
              <a:rPr lang="cs-CZ" altLang="cs-CZ" sz="2800" dirty="0"/>
              <a:t>, </a:t>
            </a:r>
            <a:r>
              <a:rPr lang="cs-CZ" altLang="cs-CZ" sz="2800" dirty="0" err="1"/>
              <a:t>another</a:t>
            </a:r>
            <a:r>
              <a:rPr lang="cs-CZ" altLang="cs-CZ" sz="2800" dirty="0"/>
              <a:t> </a:t>
            </a:r>
            <a:r>
              <a:rPr lang="cs-CZ" altLang="cs-CZ" sz="2800" dirty="0" err="1"/>
              <a:t>subject</a:t>
            </a:r>
            <a:r>
              <a:rPr lang="cs-CZ" altLang="cs-CZ" sz="2800" dirty="0"/>
              <a:t> </a:t>
            </a:r>
            <a:r>
              <a:rPr lang="cs-CZ" altLang="cs-CZ" sz="2800" dirty="0" err="1"/>
              <a:t>or</a:t>
            </a:r>
            <a:r>
              <a:rPr lang="cs-CZ" altLang="cs-CZ" sz="2800" dirty="0"/>
              <a:t> </a:t>
            </a:r>
            <a:r>
              <a:rPr lang="cs-CZ" altLang="cs-CZ" sz="2800" dirty="0" err="1"/>
              <a:t>task</a:t>
            </a:r>
            <a:r>
              <a:rPr lang="cs-CZ" altLang="cs-CZ" sz="2800" dirty="0"/>
              <a:t> </a:t>
            </a:r>
            <a:r>
              <a:rPr lang="cs-CZ" altLang="cs-CZ" sz="2800" dirty="0" err="1"/>
              <a:t>is</a:t>
            </a:r>
            <a:r>
              <a:rPr lang="cs-CZ" altLang="cs-CZ" sz="2800" dirty="0"/>
              <a:t> up to </a:t>
            </a:r>
            <a:r>
              <a:rPr lang="cs-CZ" altLang="cs-CZ" sz="2800" dirty="0" err="1"/>
              <a:t>their</a:t>
            </a:r>
            <a:r>
              <a:rPr lang="cs-CZ" altLang="cs-CZ" sz="2800" dirty="0"/>
              <a:t> </a:t>
            </a:r>
            <a:r>
              <a:rPr lang="cs-CZ" altLang="cs-CZ" sz="2800" dirty="0" err="1"/>
              <a:t>choice</a:t>
            </a:r>
            <a:endParaRPr lang="cs-CZ" altLang="cs-CZ" sz="2800" dirty="0"/>
          </a:p>
        </p:txBody>
      </p:sp>
    </p:spTree>
    <p:extLst>
      <p:ext uri="{BB962C8B-B14F-4D97-AF65-F5344CB8AC3E}">
        <p14:creationId xmlns:p14="http://schemas.microsoft.com/office/powerpoint/2010/main" val="18184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3456" y="620688"/>
            <a:ext cx="7921625" cy="1071563"/>
          </a:xfrm>
        </p:spPr>
        <p:txBody>
          <a:bodyPr>
            <a:normAutofit fontScale="90000"/>
          </a:bodyPr>
          <a:lstStyle/>
          <a:p>
            <a:pPr eaLnBrk="1" hangingPunct="1"/>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en-GB" altLang="cs-CZ" sz="2800" dirty="0"/>
              <a:t>CDA – Czech Dalton Association</a:t>
            </a:r>
            <a:r>
              <a:rPr lang="cs-CZ" altLang="cs-CZ" sz="2800" dirty="0"/>
              <a:t>, </a:t>
            </a:r>
            <a:r>
              <a:rPr lang="en-GB" altLang="cs-CZ" dirty="0"/>
              <a:t/>
            </a:r>
            <a:br>
              <a:rPr lang="en-GB" altLang="cs-CZ" dirty="0"/>
            </a:br>
            <a:r>
              <a:rPr lang="cs-CZ" altLang="cs-CZ" sz="3200" dirty="0"/>
              <a:t>List </a:t>
            </a:r>
            <a:r>
              <a:rPr lang="cs-CZ" altLang="cs-CZ" sz="3200" dirty="0" err="1"/>
              <a:t>of</a:t>
            </a:r>
            <a:r>
              <a:rPr lang="cs-CZ" altLang="cs-CZ" sz="3200" dirty="0"/>
              <a:t> Dalton </a:t>
            </a:r>
            <a:r>
              <a:rPr lang="cs-CZ" altLang="cs-CZ" sz="3200" dirty="0" err="1"/>
              <a:t>schools</a:t>
            </a:r>
            <a:r>
              <a:rPr lang="cs-CZ" altLang="cs-CZ" sz="3200" dirty="0"/>
              <a:t> in Brno</a:t>
            </a:r>
            <a:r>
              <a:rPr lang="cs-CZ" altLang="cs-CZ" dirty="0" smtClean="0"/>
              <a:t> </a:t>
            </a:r>
          </a:p>
        </p:txBody>
      </p:sp>
      <p:sp>
        <p:nvSpPr>
          <p:cNvPr id="38915" name="Rectangle 3"/>
          <p:cNvSpPr>
            <a:spLocks noGrp="1" noChangeArrowheads="1"/>
          </p:cNvSpPr>
          <p:nvPr>
            <p:ph type="body" idx="1"/>
          </p:nvPr>
        </p:nvSpPr>
        <p:spPr/>
        <p:txBody>
          <a:bodyPr>
            <a:normAutofit fontScale="85000" lnSpcReduction="20000"/>
          </a:bodyPr>
          <a:lstStyle/>
          <a:p>
            <a:pPr eaLnBrk="1" hangingPunct="1">
              <a:lnSpc>
                <a:spcPct val="80000"/>
              </a:lnSpc>
            </a:pPr>
            <a:r>
              <a:rPr lang="cs-CZ" altLang="cs-CZ" sz="1800" dirty="0"/>
              <a:t>ZŠ Brno, Husova 17 </a:t>
            </a:r>
            <a:br>
              <a:rPr lang="cs-CZ" altLang="cs-CZ" sz="1800" dirty="0"/>
            </a:br>
            <a:endParaRPr lang="cs-CZ" altLang="cs-CZ" sz="1800" dirty="0"/>
          </a:p>
          <a:p>
            <a:pPr eaLnBrk="1" hangingPunct="1">
              <a:lnSpc>
                <a:spcPct val="80000"/>
              </a:lnSpc>
            </a:pPr>
            <a:r>
              <a:rPr lang="cs-CZ" altLang="cs-CZ" sz="1800" dirty="0"/>
              <a:t>ZŠ Brno, Chalabalova </a:t>
            </a:r>
            <a:br>
              <a:rPr lang="cs-CZ" altLang="cs-CZ" sz="1800" dirty="0"/>
            </a:br>
            <a:endParaRPr lang="cs-CZ" altLang="cs-CZ" sz="1800" dirty="0"/>
          </a:p>
          <a:p>
            <a:pPr eaLnBrk="1" hangingPunct="1">
              <a:lnSpc>
                <a:spcPct val="80000"/>
              </a:lnSpc>
            </a:pPr>
            <a:r>
              <a:rPr lang="cs-CZ" altLang="cs-CZ" sz="1800" dirty="0"/>
              <a:t>ZŠ Brno, Křídlovická </a:t>
            </a:r>
            <a:br>
              <a:rPr lang="cs-CZ" altLang="cs-CZ" sz="1800" dirty="0"/>
            </a:br>
            <a:endParaRPr lang="cs-CZ" altLang="cs-CZ" sz="1800" dirty="0"/>
          </a:p>
          <a:p>
            <a:pPr eaLnBrk="1" hangingPunct="1">
              <a:lnSpc>
                <a:spcPct val="80000"/>
              </a:lnSpc>
            </a:pPr>
            <a:r>
              <a:rPr lang="cs-CZ" altLang="cs-CZ" sz="1800" dirty="0"/>
              <a:t>ZŠ Brno, Mutěnická 3 </a:t>
            </a:r>
            <a:br>
              <a:rPr lang="cs-CZ" altLang="cs-CZ" sz="1800" dirty="0"/>
            </a:br>
            <a:endParaRPr lang="cs-CZ" altLang="cs-CZ" sz="1800" dirty="0"/>
          </a:p>
          <a:p>
            <a:pPr eaLnBrk="1" hangingPunct="1">
              <a:lnSpc>
                <a:spcPct val="80000"/>
              </a:lnSpc>
            </a:pPr>
            <a:r>
              <a:rPr lang="cs-CZ" altLang="cs-CZ" sz="1800" dirty="0"/>
              <a:t>ZŠ Brno, Staňkova 14 – </a:t>
            </a:r>
            <a:r>
              <a:rPr lang="cs-CZ" altLang="cs-CZ" sz="1800" dirty="0" err="1"/>
              <a:t>first</a:t>
            </a:r>
            <a:r>
              <a:rPr lang="cs-CZ" altLang="cs-CZ" sz="1800" dirty="0"/>
              <a:t> grade</a:t>
            </a:r>
            <a:br>
              <a:rPr lang="cs-CZ" altLang="cs-CZ" sz="1800" dirty="0"/>
            </a:br>
            <a:endParaRPr lang="cs-CZ" altLang="cs-CZ" sz="1800" dirty="0"/>
          </a:p>
          <a:p>
            <a:pPr eaLnBrk="1" hangingPunct="1">
              <a:lnSpc>
                <a:spcPct val="80000"/>
              </a:lnSpc>
            </a:pPr>
            <a:r>
              <a:rPr lang="cs-CZ" altLang="cs-CZ" sz="1800" dirty="0"/>
              <a:t>ZŠ Praha 5, Mohylová 1963 - </a:t>
            </a:r>
            <a:r>
              <a:rPr lang="cs-CZ" altLang="cs-CZ" sz="2000" dirty="0" err="1"/>
              <a:t>only</a:t>
            </a:r>
            <a:r>
              <a:rPr lang="cs-CZ" altLang="cs-CZ" sz="2000" dirty="0"/>
              <a:t> 1 to 3 classroom</a:t>
            </a:r>
          </a:p>
          <a:p>
            <a:pPr eaLnBrk="1" hangingPunct="1">
              <a:lnSpc>
                <a:spcPct val="80000"/>
              </a:lnSpc>
            </a:pPr>
            <a:r>
              <a:rPr lang="cs-CZ" altLang="cs-CZ" sz="1800" dirty="0" err="1"/>
              <a:t>Hig</a:t>
            </a:r>
            <a:r>
              <a:rPr lang="cs-CZ" altLang="cs-CZ" sz="1800" dirty="0"/>
              <a:t> School</a:t>
            </a:r>
            <a:r>
              <a:rPr lang="en-GB" altLang="cs-CZ" sz="1800" dirty="0"/>
              <a:t> </a:t>
            </a:r>
            <a:r>
              <a:rPr lang="en-GB" altLang="cs-CZ" sz="1800" dirty="0" err="1"/>
              <a:t>Slovanské</a:t>
            </a:r>
            <a:r>
              <a:rPr lang="en-GB" altLang="cs-CZ" sz="1800" dirty="0"/>
              <a:t> </a:t>
            </a:r>
            <a:r>
              <a:rPr lang="en-GB" altLang="cs-CZ" sz="1800" dirty="0" err="1"/>
              <a:t>Náměstí</a:t>
            </a:r>
            <a:r>
              <a:rPr lang="cs-CZ" altLang="cs-CZ" sz="1800" dirty="0"/>
              <a:t>, Brno</a:t>
            </a:r>
          </a:p>
          <a:p>
            <a:pPr eaLnBrk="1" hangingPunct="1">
              <a:lnSpc>
                <a:spcPct val="80000"/>
              </a:lnSpc>
            </a:pPr>
            <a:endParaRPr lang="en-GB" altLang="cs-CZ" sz="1800" dirty="0"/>
          </a:p>
          <a:p>
            <a:pPr eaLnBrk="1" hangingPunct="1">
              <a:lnSpc>
                <a:spcPct val="80000"/>
              </a:lnSpc>
            </a:pPr>
            <a:r>
              <a:rPr lang="cs-CZ" altLang="cs-CZ" sz="1800" dirty="0"/>
              <a:t>A </a:t>
            </a:r>
            <a:r>
              <a:rPr lang="cs-CZ" altLang="cs-CZ" sz="1800" dirty="0" err="1"/>
              <a:t>total</a:t>
            </a:r>
            <a:r>
              <a:rPr lang="cs-CZ" altLang="cs-CZ" sz="1800" dirty="0"/>
              <a:t> </a:t>
            </a:r>
            <a:r>
              <a:rPr lang="cs-CZ" altLang="cs-CZ" sz="1800" dirty="0" err="1"/>
              <a:t>of</a:t>
            </a:r>
            <a:r>
              <a:rPr lang="cs-CZ" altLang="cs-CZ" sz="1800" dirty="0"/>
              <a:t> </a:t>
            </a:r>
            <a:r>
              <a:rPr lang="cs-CZ" altLang="cs-CZ" sz="1800" dirty="0" err="1"/>
              <a:t>about</a:t>
            </a:r>
            <a:r>
              <a:rPr lang="cs-CZ" altLang="cs-CZ" sz="1800" dirty="0"/>
              <a:t> 25 </a:t>
            </a:r>
            <a:r>
              <a:rPr lang="cs-CZ" altLang="cs-CZ" sz="1800" dirty="0" err="1"/>
              <a:t>other</a:t>
            </a:r>
            <a:r>
              <a:rPr lang="cs-CZ" altLang="cs-CZ" sz="1800" dirty="0"/>
              <a:t> </a:t>
            </a:r>
            <a:r>
              <a:rPr lang="cs-CZ" altLang="cs-CZ" sz="1800" dirty="0" err="1"/>
              <a:t>schools</a:t>
            </a:r>
            <a:r>
              <a:rPr lang="cs-CZ" altLang="cs-CZ" sz="1800" dirty="0"/>
              <a:t> </a:t>
            </a:r>
            <a:r>
              <a:rPr lang="cs-CZ" altLang="cs-CZ" sz="1800" dirty="0" err="1"/>
              <a:t>applying</a:t>
            </a:r>
            <a:r>
              <a:rPr lang="cs-CZ" altLang="cs-CZ" sz="1800" dirty="0"/>
              <a:t> </a:t>
            </a:r>
            <a:r>
              <a:rPr lang="cs-CZ" altLang="cs-CZ" sz="1800" dirty="0" err="1"/>
              <a:t>elements</a:t>
            </a:r>
            <a:r>
              <a:rPr lang="cs-CZ" altLang="cs-CZ" sz="1800" dirty="0"/>
              <a:t> </a:t>
            </a:r>
            <a:r>
              <a:rPr lang="cs-CZ" altLang="cs-CZ" sz="1800" dirty="0" err="1"/>
              <a:t>of</a:t>
            </a:r>
            <a:r>
              <a:rPr lang="cs-CZ" altLang="cs-CZ" sz="1800" dirty="0"/>
              <a:t> the Dalton </a:t>
            </a:r>
            <a:r>
              <a:rPr lang="cs-CZ" altLang="cs-CZ" sz="1800" dirty="0" err="1"/>
              <a:t>Plan</a:t>
            </a:r>
            <a:r>
              <a:rPr lang="cs-CZ" altLang="cs-CZ" sz="1800" dirty="0"/>
              <a:t>.</a:t>
            </a:r>
          </a:p>
          <a:p>
            <a:pPr eaLnBrk="1" hangingPunct="1">
              <a:lnSpc>
                <a:spcPct val="80000"/>
              </a:lnSpc>
            </a:pPr>
            <a:r>
              <a:rPr lang="cs-CZ" altLang="cs-CZ" sz="1800" dirty="0" err="1"/>
              <a:t>Due</a:t>
            </a:r>
            <a:r>
              <a:rPr lang="cs-CZ" altLang="cs-CZ" sz="1800" dirty="0"/>
              <a:t> to </a:t>
            </a:r>
            <a:r>
              <a:rPr lang="cs-CZ" altLang="cs-CZ" sz="1800" dirty="0" err="1"/>
              <a:t>our</a:t>
            </a:r>
            <a:r>
              <a:rPr lang="cs-CZ" altLang="cs-CZ" sz="1800" dirty="0"/>
              <a:t> FEP (Framework Education </a:t>
            </a:r>
            <a:r>
              <a:rPr lang="cs-CZ" altLang="cs-CZ" sz="1800" dirty="0" err="1"/>
              <a:t>Programme</a:t>
            </a:r>
            <a:r>
              <a:rPr lang="cs-CZ" altLang="cs-CZ" sz="1800" dirty="0"/>
              <a:t>) not </a:t>
            </a:r>
            <a:r>
              <a:rPr lang="cs-CZ" altLang="cs-CZ" sz="1800" dirty="0" err="1"/>
              <a:t>fully</a:t>
            </a:r>
            <a:r>
              <a:rPr lang="cs-CZ" altLang="cs-CZ" sz="1800" dirty="0"/>
              <a:t> Dalton </a:t>
            </a:r>
            <a:r>
              <a:rPr lang="cs-CZ" altLang="cs-CZ" sz="1800" dirty="0" err="1"/>
              <a:t>schools</a:t>
            </a:r>
            <a:r>
              <a:rPr lang="cs-CZ" altLang="cs-CZ" sz="1800" dirty="0"/>
              <a:t>! </a:t>
            </a:r>
          </a:p>
        </p:txBody>
      </p:sp>
    </p:spTree>
    <p:extLst>
      <p:ext uri="{BB962C8B-B14F-4D97-AF65-F5344CB8AC3E}">
        <p14:creationId xmlns:p14="http://schemas.microsoft.com/office/powerpoint/2010/main" val="392294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53852" y="142876"/>
            <a:ext cx="7551737" cy="838200"/>
          </a:xfrm>
        </p:spPr>
        <p:txBody>
          <a:bodyPr/>
          <a:lstStyle/>
          <a:p>
            <a:pPr eaLnBrk="1" hangingPunct="1"/>
            <a:r>
              <a:rPr lang="cs-CZ" altLang="cs-CZ" sz="3200" dirty="0"/>
              <a:t>ZŠ Chalabalova, Brno</a:t>
            </a:r>
          </a:p>
        </p:txBody>
      </p:sp>
      <p:sp>
        <p:nvSpPr>
          <p:cNvPr id="39939" name="Rectangle 3"/>
          <p:cNvSpPr>
            <a:spLocks noGrp="1" noChangeArrowheads="1"/>
          </p:cNvSpPr>
          <p:nvPr>
            <p:ph type="body" sz="half" idx="1"/>
          </p:nvPr>
        </p:nvSpPr>
        <p:spPr>
          <a:xfrm>
            <a:off x="1059024" y="953084"/>
            <a:ext cx="9643900" cy="2087563"/>
          </a:xfrm>
        </p:spPr>
        <p:txBody>
          <a:bodyPr>
            <a:normAutofit fontScale="92500" lnSpcReduction="20000"/>
          </a:bodyPr>
          <a:lstStyle/>
          <a:p>
            <a:pPr eaLnBrk="1" hangingPunct="1">
              <a:lnSpc>
                <a:spcPct val="80000"/>
              </a:lnSpc>
            </a:pPr>
            <a:r>
              <a:rPr lang="cs-CZ" altLang="cs-CZ" sz="2000" dirty="0" err="1"/>
              <a:t>Collaborates</a:t>
            </a:r>
            <a:r>
              <a:rPr lang="cs-CZ" altLang="cs-CZ" sz="2000" dirty="0"/>
              <a:t> with </a:t>
            </a:r>
            <a:r>
              <a:rPr lang="cs-CZ" altLang="cs-CZ" sz="2000" dirty="0" err="1"/>
              <a:t>Dutch</a:t>
            </a:r>
            <a:r>
              <a:rPr lang="cs-CZ" altLang="cs-CZ" sz="2000" dirty="0"/>
              <a:t> </a:t>
            </a:r>
            <a:r>
              <a:rPr lang="cs-CZ" altLang="cs-CZ" sz="2000" dirty="0" err="1"/>
              <a:t>colleagues</a:t>
            </a:r>
            <a:r>
              <a:rPr lang="cs-CZ" altLang="cs-CZ" sz="2000" dirty="0"/>
              <a:t> in Utrecht</a:t>
            </a:r>
          </a:p>
          <a:p>
            <a:pPr eaLnBrk="1" hangingPunct="1">
              <a:lnSpc>
                <a:spcPct val="80000"/>
              </a:lnSpc>
            </a:pPr>
            <a:r>
              <a:rPr lang="cs-CZ" altLang="cs-CZ" sz="2000" dirty="0" err="1"/>
              <a:t>Implements</a:t>
            </a:r>
            <a:r>
              <a:rPr lang="cs-CZ" altLang="cs-CZ" sz="2000" dirty="0"/>
              <a:t> a </a:t>
            </a:r>
            <a:r>
              <a:rPr lang="cs-CZ" altLang="cs-CZ" sz="2000" dirty="0" err="1"/>
              <a:t>three-week</a:t>
            </a:r>
            <a:r>
              <a:rPr lang="cs-CZ" altLang="cs-CZ" sz="2000" dirty="0"/>
              <a:t> </a:t>
            </a:r>
            <a:r>
              <a:rPr lang="cs-CZ" altLang="cs-CZ" sz="2000" dirty="0" err="1"/>
              <a:t>cycles</a:t>
            </a:r>
            <a:r>
              <a:rPr lang="cs-CZ" altLang="cs-CZ" sz="2000" dirty="0"/>
              <a:t>, </a:t>
            </a:r>
            <a:r>
              <a:rPr lang="cs-CZ" altLang="cs-CZ" sz="2000" dirty="0" err="1"/>
              <a:t>one</a:t>
            </a:r>
            <a:r>
              <a:rPr lang="cs-CZ" altLang="cs-CZ" sz="2000" dirty="0"/>
              <a:t> </a:t>
            </a:r>
            <a:r>
              <a:rPr lang="cs-CZ" altLang="cs-CZ" sz="2000" dirty="0" err="1"/>
              <a:t>lesson</a:t>
            </a:r>
            <a:r>
              <a:rPr lang="cs-CZ" altLang="cs-CZ" sz="2000" dirty="0"/>
              <a:t> a </a:t>
            </a:r>
            <a:r>
              <a:rPr lang="cs-CZ" altLang="cs-CZ" sz="2000" dirty="0" err="1"/>
              <a:t>week</a:t>
            </a:r>
            <a:r>
              <a:rPr lang="cs-CZ" altLang="cs-CZ" sz="2000" dirty="0"/>
              <a:t> - </a:t>
            </a:r>
            <a:r>
              <a:rPr lang="cs-CZ" altLang="cs-CZ" sz="2000" dirty="0" err="1"/>
              <a:t>maths</a:t>
            </a:r>
            <a:r>
              <a:rPr lang="cs-CZ" altLang="cs-CZ" sz="2000" dirty="0"/>
              <a:t> </a:t>
            </a:r>
            <a:r>
              <a:rPr lang="cs-CZ" altLang="cs-CZ" sz="2000" dirty="0" err="1"/>
              <a:t>homework</a:t>
            </a:r>
            <a:r>
              <a:rPr lang="cs-CZ" altLang="cs-CZ" sz="2000" dirty="0"/>
              <a:t>, Czech </a:t>
            </a:r>
            <a:r>
              <a:rPr lang="cs-CZ" altLang="cs-CZ" sz="2000" dirty="0" err="1"/>
              <a:t>Language</a:t>
            </a:r>
            <a:r>
              <a:rPr lang="cs-CZ" altLang="cs-CZ" sz="2000" dirty="0"/>
              <a:t> and </a:t>
            </a:r>
            <a:r>
              <a:rPr lang="cs-CZ" altLang="cs-CZ" sz="2000" dirty="0" err="1"/>
              <a:t>Nature</a:t>
            </a:r>
            <a:r>
              <a:rPr lang="cs-CZ" altLang="cs-CZ" sz="2000" dirty="0"/>
              <a:t> Science</a:t>
            </a:r>
          </a:p>
          <a:p>
            <a:pPr eaLnBrk="1" hangingPunct="1">
              <a:lnSpc>
                <a:spcPct val="80000"/>
              </a:lnSpc>
            </a:pPr>
            <a:r>
              <a:rPr lang="cs-CZ" altLang="cs-CZ" sz="2000" dirty="0"/>
              <a:t>Children </a:t>
            </a:r>
            <a:r>
              <a:rPr lang="cs-CZ" altLang="cs-CZ" sz="2000" dirty="0" err="1"/>
              <a:t>pre-select</a:t>
            </a:r>
            <a:r>
              <a:rPr lang="cs-CZ" altLang="cs-CZ" sz="2000" dirty="0"/>
              <a:t> the </a:t>
            </a:r>
            <a:r>
              <a:rPr lang="cs-CZ" altLang="cs-CZ" sz="2000" dirty="0" err="1"/>
              <a:t>tasks</a:t>
            </a:r>
            <a:r>
              <a:rPr lang="cs-CZ" altLang="cs-CZ" sz="2000" dirty="0"/>
              <a:t> </a:t>
            </a:r>
            <a:r>
              <a:rPr lang="cs-CZ" altLang="cs-CZ" sz="2000" dirty="0" err="1"/>
              <a:t>order</a:t>
            </a:r>
            <a:r>
              <a:rPr lang="cs-CZ" altLang="cs-CZ" sz="2000" dirty="0"/>
              <a:t> </a:t>
            </a:r>
            <a:r>
              <a:rPr lang="cs-CZ" altLang="cs-CZ" sz="2000" dirty="0" err="1"/>
              <a:t>from</a:t>
            </a:r>
            <a:r>
              <a:rPr lang="cs-CZ" altLang="cs-CZ" sz="2000" dirty="0"/>
              <a:t> </a:t>
            </a:r>
            <a:r>
              <a:rPr lang="cs-CZ" altLang="cs-CZ" sz="2000" dirty="0" err="1"/>
              <a:t>singular</a:t>
            </a:r>
            <a:r>
              <a:rPr lang="cs-CZ" altLang="cs-CZ" sz="2000" dirty="0"/>
              <a:t> </a:t>
            </a:r>
            <a:r>
              <a:rPr lang="cs-CZ" altLang="cs-CZ" sz="2000" dirty="0" err="1"/>
              <a:t>subjects</a:t>
            </a:r>
            <a:r>
              <a:rPr lang="cs-CZ" altLang="cs-CZ" sz="2000" dirty="0"/>
              <a:t> and </a:t>
            </a:r>
            <a:r>
              <a:rPr lang="cs-CZ" altLang="cs-CZ" sz="2000" dirty="0" err="1"/>
              <a:t>suscribes</a:t>
            </a:r>
            <a:r>
              <a:rPr lang="cs-CZ" altLang="cs-CZ" sz="2000" dirty="0"/>
              <a:t> </a:t>
            </a:r>
            <a:r>
              <a:rPr lang="cs-CZ" altLang="cs-CZ" sz="2000" dirty="0" err="1"/>
              <a:t>themselves</a:t>
            </a:r>
            <a:r>
              <a:rPr lang="cs-CZ" altLang="cs-CZ" sz="2000" dirty="0"/>
              <a:t> </a:t>
            </a:r>
            <a:r>
              <a:rPr lang="cs-CZ" altLang="cs-CZ" sz="2000" dirty="0" err="1"/>
              <a:t>into</a:t>
            </a:r>
            <a:r>
              <a:rPr lang="cs-CZ" altLang="cs-CZ" sz="2000" dirty="0"/>
              <a:t> the </a:t>
            </a:r>
            <a:r>
              <a:rPr lang="cs-CZ" altLang="cs-CZ" sz="2000" dirty="0" err="1"/>
              <a:t>prepared</a:t>
            </a:r>
            <a:r>
              <a:rPr lang="cs-CZ" altLang="cs-CZ" sz="2000" dirty="0"/>
              <a:t> </a:t>
            </a:r>
            <a:r>
              <a:rPr lang="cs-CZ" altLang="cs-CZ" sz="2000" dirty="0" err="1"/>
              <a:t>forms</a:t>
            </a:r>
            <a:endParaRPr lang="cs-CZ" altLang="cs-CZ" sz="2000" dirty="0"/>
          </a:p>
          <a:p>
            <a:pPr eaLnBrk="1" hangingPunct="1">
              <a:lnSpc>
                <a:spcPct val="80000"/>
              </a:lnSpc>
            </a:pPr>
            <a:r>
              <a:rPr lang="cs-CZ" altLang="cs-CZ" sz="2000" dirty="0" err="1"/>
              <a:t>There</a:t>
            </a:r>
            <a:r>
              <a:rPr lang="cs-CZ" altLang="cs-CZ" sz="2000" dirty="0"/>
              <a:t> are </a:t>
            </a:r>
            <a:r>
              <a:rPr lang="cs-CZ" altLang="cs-CZ" sz="2000" dirty="0" err="1"/>
              <a:t>specialized</a:t>
            </a:r>
            <a:r>
              <a:rPr lang="cs-CZ" altLang="cs-CZ" sz="2000" dirty="0"/>
              <a:t> </a:t>
            </a:r>
            <a:r>
              <a:rPr lang="cs-CZ" altLang="cs-CZ" sz="2000" dirty="0" err="1"/>
              <a:t>classrooms</a:t>
            </a:r>
            <a:r>
              <a:rPr lang="cs-CZ" altLang="cs-CZ" sz="2000" dirty="0"/>
              <a:t> for </a:t>
            </a:r>
            <a:r>
              <a:rPr lang="cs-CZ" altLang="cs-CZ" sz="2000" dirty="0" err="1"/>
              <a:t>mathematics</a:t>
            </a:r>
            <a:r>
              <a:rPr lang="cs-CZ" altLang="cs-CZ" sz="2000" dirty="0"/>
              <a:t>, </a:t>
            </a:r>
            <a:r>
              <a:rPr lang="cs-CZ" altLang="cs-CZ" sz="2000" dirty="0" err="1"/>
              <a:t>nature</a:t>
            </a:r>
            <a:r>
              <a:rPr lang="cs-CZ" altLang="cs-CZ" sz="2000" dirty="0"/>
              <a:t> science and Czech </a:t>
            </a:r>
            <a:r>
              <a:rPr lang="cs-CZ" altLang="cs-CZ" sz="2000" dirty="0" err="1"/>
              <a:t>language</a:t>
            </a:r>
            <a:r>
              <a:rPr lang="cs-CZ" altLang="cs-CZ" sz="2000" dirty="0"/>
              <a:t>, </a:t>
            </a:r>
            <a:r>
              <a:rPr lang="cs-CZ" altLang="cs-CZ" sz="2000" dirty="0" err="1"/>
              <a:t>literature</a:t>
            </a:r>
            <a:r>
              <a:rPr lang="cs-CZ" altLang="cs-CZ" sz="2000" dirty="0"/>
              <a:t>, </a:t>
            </a:r>
            <a:r>
              <a:rPr lang="cs-CZ" altLang="cs-CZ" sz="2000" dirty="0" err="1"/>
              <a:t>they</a:t>
            </a:r>
            <a:r>
              <a:rPr lang="cs-CZ" altLang="cs-CZ" sz="2000" dirty="0"/>
              <a:t> use </a:t>
            </a:r>
            <a:r>
              <a:rPr lang="cs-CZ" altLang="cs-CZ" sz="2000" dirty="0" err="1"/>
              <a:t>alternative</a:t>
            </a:r>
            <a:r>
              <a:rPr lang="cs-CZ" altLang="cs-CZ" sz="2000" dirty="0"/>
              <a:t> </a:t>
            </a:r>
            <a:r>
              <a:rPr lang="cs-CZ" altLang="cs-CZ" sz="2000" dirty="0" err="1"/>
              <a:t>coursebooks</a:t>
            </a:r>
            <a:endParaRPr lang="cs-CZ" altLang="cs-CZ" sz="2000" dirty="0"/>
          </a:p>
        </p:txBody>
      </p:sp>
      <p:pic>
        <p:nvPicPr>
          <p:cNvPr id="39940" name="Picture 4" descr="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46487" y="3068638"/>
            <a:ext cx="5329238" cy="3541712"/>
          </a:xfrm>
          <a:noFill/>
        </p:spPr>
      </p:pic>
    </p:spTree>
    <p:extLst>
      <p:ext uri="{BB962C8B-B14F-4D97-AF65-F5344CB8AC3E}">
        <p14:creationId xmlns:p14="http://schemas.microsoft.com/office/powerpoint/2010/main" val="2012676501"/>
      </p:ext>
    </p:extLst>
  </p:cSld>
  <p:clrMapOvr>
    <a:masterClrMapping/>
  </p:clrMapOvr>
  <p:transition spd="slow">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125860" y="1556792"/>
            <a:ext cx="9361040" cy="4302125"/>
          </a:xfrm>
        </p:spPr>
        <p:txBody>
          <a:bodyPr>
            <a:normAutofit fontScale="92500" lnSpcReduction="20000"/>
          </a:bodyPr>
          <a:lstStyle/>
          <a:p>
            <a:pPr eaLnBrk="1" hangingPunct="1">
              <a:lnSpc>
                <a:spcPct val="80000"/>
              </a:lnSpc>
            </a:pPr>
            <a:r>
              <a:rPr lang="cs-CZ" altLang="cs-CZ" sz="2800" dirty="0" err="1"/>
              <a:t>Tasks</a:t>
            </a:r>
            <a:r>
              <a:rPr lang="cs-CZ" altLang="cs-CZ" sz="2800" dirty="0"/>
              <a:t> are </a:t>
            </a:r>
            <a:r>
              <a:rPr lang="cs-CZ" altLang="cs-CZ" sz="2800" dirty="0" err="1"/>
              <a:t>divided</a:t>
            </a:r>
            <a:r>
              <a:rPr lang="cs-CZ" altLang="cs-CZ" sz="2800" dirty="0"/>
              <a:t> </a:t>
            </a:r>
            <a:r>
              <a:rPr lang="cs-CZ" altLang="cs-CZ" sz="2800" dirty="0" err="1"/>
              <a:t>into</a:t>
            </a:r>
            <a:r>
              <a:rPr lang="cs-CZ" altLang="cs-CZ" sz="2800" dirty="0"/>
              <a:t> </a:t>
            </a:r>
            <a:r>
              <a:rPr lang="cs-CZ" altLang="cs-CZ" sz="2800" dirty="0" err="1"/>
              <a:t>daily</a:t>
            </a:r>
            <a:r>
              <a:rPr lang="cs-CZ" altLang="cs-CZ" sz="2800" dirty="0"/>
              <a:t> </a:t>
            </a:r>
            <a:r>
              <a:rPr lang="cs-CZ" altLang="cs-CZ" sz="2800" dirty="0" err="1"/>
              <a:t>tasks</a:t>
            </a:r>
            <a:r>
              <a:rPr lang="cs-CZ" altLang="cs-CZ" sz="2800" dirty="0"/>
              <a:t> and extra </a:t>
            </a:r>
            <a:r>
              <a:rPr lang="cs-CZ" altLang="cs-CZ" sz="2800" dirty="0" err="1"/>
              <a:t>tasks</a:t>
            </a:r>
            <a:r>
              <a:rPr lang="cs-CZ" altLang="cs-CZ" sz="2800" dirty="0"/>
              <a:t>. The </a:t>
            </a:r>
            <a:r>
              <a:rPr lang="cs-CZ" altLang="cs-CZ" sz="2800" dirty="0" err="1"/>
              <a:t>emphasis</a:t>
            </a:r>
            <a:r>
              <a:rPr lang="cs-CZ" altLang="cs-CZ" sz="2800" dirty="0"/>
              <a:t> </a:t>
            </a:r>
            <a:r>
              <a:rPr lang="cs-CZ" altLang="cs-CZ" sz="2800" dirty="0" err="1"/>
              <a:t>is</a:t>
            </a:r>
            <a:r>
              <a:rPr lang="cs-CZ" altLang="cs-CZ" sz="2800" dirty="0"/>
              <a:t> on </a:t>
            </a:r>
            <a:r>
              <a:rPr lang="cs-CZ" altLang="cs-CZ" sz="2800" dirty="0" err="1"/>
              <a:t>independence</a:t>
            </a:r>
            <a:r>
              <a:rPr lang="cs-CZ" altLang="cs-CZ" sz="2800" dirty="0"/>
              <a:t> and </a:t>
            </a:r>
            <a:r>
              <a:rPr lang="cs-CZ" altLang="cs-CZ" sz="2800" dirty="0" err="1"/>
              <a:t>self</a:t>
            </a:r>
            <a:r>
              <a:rPr lang="cs-CZ" altLang="cs-CZ" sz="2800" dirty="0"/>
              <a:t>-control. Extra </a:t>
            </a:r>
            <a:r>
              <a:rPr lang="cs-CZ" altLang="cs-CZ" sz="2800" dirty="0" err="1"/>
              <a:t>task</a:t>
            </a:r>
            <a:r>
              <a:rPr lang="cs-CZ" altLang="cs-CZ" sz="2800" dirty="0"/>
              <a:t> </a:t>
            </a:r>
            <a:r>
              <a:rPr lang="cs-CZ" altLang="cs-CZ" sz="2800" dirty="0" err="1"/>
              <a:t>can</a:t>
            </a:r>
            <a:r>
              <a:rPr lang="cs-CZ" altLang="cs-CZ" sz="2800" dirty="0"/>
              <a:t> </a:t>
            </a:r>
            <a:r>
              <a:rPr lang="cs-CZ" altLang="cs-CZ" sz="2800" dirty="0" err="1"/>
              <a:t>be</a:t>
            </a:r>
            <a:r>
              <a:rPr lang="cs-CZ" altLang="cs-CZ" sz="2800" dirty="0"/>
              <a:t> </a:t>
            </a:r>
            <a:r>
              <a:rPr lang="cs-CZ" altLang="cs-CZ" sz="2800" dirty="0" err="1"/>
              <a:t>registered</a:t>
            </a:r>
            <a:r>
              <a:rPr lang="cs-CZ" altLang="cs-CZ" sz="2800" dirty="0"/>
              <a:t> </a:t>
            </a:r>
            <a:r>
              <a:rPr lang="cs-CZ" altLang="cs-CZ" sz="2800" dirty="0" err="1"/>
              <a:t>into</a:t>
            </a:r>
            <a:r>
              <a:rPr lang="cs-CZ" altLang="cs-CZ" sz="2800" dirty="0"/>
              <a:t> a </a:t>
            </a:r>
            <a:r>
              <a:rPr lang="cs-CZ" altLang="cs-CZ" sz="2800" dirty="0" err="1"/>
              <a:t>separate</a:t>
            </a:r>
            <a:r>
              <a:rPr lang="cs-CZ" altLang="cs-CZ" sz="2800" dirty="0"/>
              <a:t> </a:t>
            </a:r>
            <a:r>
              <a:rPr lang="cs-CZ" altLang="cs-CZ" sz="2800" dirty="0" err="1"/>
              <a:t>workbook</a:t>
            </a:r>
            <a:r>
              <a:rPr lang="cs-CZ" altLang="cs-CZ" sz="2800" dirty="0"/>
              <a:t> </a:t>
            </a:r>
            <a:r>
              <a:rPr lang="cs-CZ" altLang="cs-CZ" sz="2800" dirty="0" err="1"/>
              <a:t>that</a:t>
            </a:r>
            <a:r>
              <a:rPr lang="cs-CZ" altLang="cs-CZ" sz="2800" dirty="0"/>
              <a:t> </a:t>
            </a:r>
            <a:r>
              <a:rPr lang="cs-CZ" altLang="cs-CZ" sz="2800" dirty="0" err="1"/>
              <a:t>is</a:t>
            </a:r>
            <a:r>
              <a:rPr lang="cs-CZ" altLang="cs-CZ" sz="2800" dirty="0"/>
              <a:t> </a:t>
            </a:r>
            <a:r>
              <a:rPr lang="cs-CZ" altLang="cs-CZ" sz="2800" dirty="0" err="1"/>
              <a:t>permanently</a:t>
            </a:r>
            <a:r>
              <a:rPr lang="cs-CZ" altLang="cs-CZ" sz="2800" dirty="0"/>
              <a:t> </a:t>
            </a:r>
            <a:r>
              <a:rPr lang="cs-CZ" altLang="cs-CZ" sz="2800" dirty="0" err="1"/>
              <a:t>stored</a:t>
            </a:r>
            <a:r>
              <a:rPr lang="cs-CZ" altLang="cs-CZ" sz="2800" dirty="0"/>
              <a:t> in the classroom.</a:t>
            </a:r>
          </a:p>
          <a:p>
            <a:pPr eaLnBrk="1" hangingPunct="1">
              <a:lnSpc>
                <a:spcPct val="80000"/>
              </a:lnSpc>
            </a:pPr>
            <a:endParaRPr lang="cs-CZ" altLang="cs-CZ" sz="2800" dirty="0"/>
          </a:p>
          <a:p>
            <a:pPr eaLnBrk="1" hangingPunct="1">
              <a:lnSpc>
                <a:spcPct val="80000"/>
              </a:lnSpc>
            </a:pPr>
            <a:r>
              <a:rPr lang="cs-CZ" altLang="cs-CZ" sz="2800" dirty="0"/>
              <a:t>Teachers </a:t>
            </a:r>
            <a:r>
              <a:rPr lang="cs-CZ" altLang="cs-CZ" sz="2800" dirty="0" err="1"/>
              <a:t>explain</a:t>
            </a:r>
            <a:r>
              <a:rPr lang="cs-CZ" altLang="cs-CZ" sz="2800" dirty="0"/>
              <a:t> </a:t>
            </a:r>
            <a:r>
              <a:rPr lang="cs-CZ" altLang="cs-CZ" sz="2800" dirty="0" err="1"/>
              <a:t>beforehand</a:t>
            </a:r>
            <a:r>
              <a:rPr lang="cs-CZ" altLang="cs-CZ" sz="2800" dirty="0"/>
              <a:t> </a:t>
            </a:r>
            <a:r>
              <a:rPr lang="cs-CZ" altLang="cs-CZ" sz="2800" dirty="0" err="1"/>
              <a:t>what</a:t>
            </a:r>
            <a:r>
              <a:rPr lang="cs-CZ" altLang="cs-CZ" sz="2800" dirty="0"/>
              <a:t> </a:t>
            </a:r>
            <a:r>
              <a:rPr lang="cs-CZ" altLang="cs-CZ" sz="2800" dirty="0" err="1"/>
              <a:t>tasks</a:t>
            </a:r>
            <a:r>
              <a:rPr lang="cs-CZ" altLang="cs-CZ" sz="2800" dirty="0"/>
              <a:t> </a:t>
            </a:r>
            <a:r>
              <a:rPr lang="cs-CZ" altLang="cs-CZ" sz="2800" dirty="0" err="1"/>
              <a:t>is</a:t>
            </a:r>
            <a:r>
              <a:rPr lang="cs-CZ" altLang="cs-CZ" sz="2800" dirty="0"/>
              <a:t> </a:t>
            </a:r>
            <a:r>
              <a:rPr lang="cs-CZ" altLang="cs-CZ" sz="2800" dirty="0" err="1"/>
              <a:t>compulsory</a:t>
            </a:r>
            <a:r>
              <a:rPr lang="cs-CZ" altLang="cs-CZ" sz="2800" dirty="0"/>
              <a:t>. </a:t>
            </a:r>
            <a:r>
              <a:rPr lang="cs-CZ" altLang="cs-CZ" sz="2800" dirty="0" err="1"/>
              <a:t>Pupils</a:t>
            </a:r>
            <a:r>
              <a:rPr lang="cs-CZ" altLang="cs-CZ" sz="2800" dirty="0"/>
              <a:t> </a:t>
            </a:r>
            <a:r>
              <a:rPr lang="cs-CZ" altLang="cs-CZ" sz="2800" dirty="0" err="1"/>
              <a:t>ask</a:t>
            </a:r>
            <a:r>
              <a:rPr lang="cs-CZ" altLang="cs-CZ" sz="2800" dirty="0"/>
              <a:t> </a:t>
            </a:r>
            <a:r>
              <a:rPr lang="cs-CZ" altLang="cs-CZ" sz="2800" dirty="0" err="1"/>
              <a:t>teacher</a:t>
            </a:r>
            <a:r>
              <a:rPr lang="cs-CZ" altLang="cs-CZ" sz="2800" dirty="0"/>
              <a:t> and </a:t>
            </a:r>
            <a:r>
              <a:rPr lang="cs-CZ" altLang="cs-CZ" sz="2800" dirty="0" err="1"/>
              <a:t>then</a:t>
            </a:r>
            <a:r>
              <a:rPr lang="cs-CZ" altLang="cs-CZ" sz="2800" dirty="0"/>
              <a:t> </a:t>
            </a:r>
            <a:r>
              <a:rPr lang="cs-CZ" altLang="cs-CZ" sz="2800" dirty="0" err="1"/>
              <a:t>rely</a:t>
            </a:r>
            <a:r>
              <a:rPr lang="cs-CZ" altLang="cs-CZ" sz="2800" dirty="0"/>
              <a:t> </a:t>
            </a:r>
            <a:r>
              <a:rPr lang="cs-CZ" altLang="cs-CZ" sz="2800" dirty="0" err="1"/>
              <a:t>only</a:t>
            </a:r>
            <a:r>
              <a:rPr lang="cs-CZ" altLang="cs-CZ" sz="2800" dirty="0"/>
              <a:t> on </a:t>
            </a:r>
            <a:r>
              <a:rPr lang="cs-CZ" altLang="cs-CZ" sz="2800" dirty="0" err="1"/>
              <a:t>their</a:t>
            </a:r>
            <a:r>
              <a:rPr lang="cs-CZ" altLang="cs-CZ" sz="2800" dirty="0"/>
              <a:t> </a:t>
            </a:r>
            <a:r>
              <a:rPr lang="cs-CZ" altLang="cs-CZ" sz="2800" dirty="0" err="1"/>
              <a:t>strengths</a:t>
            </a:r>
            <a:r>
              <a:rPr lang="cs-CZ" altLang="cs-CZ" sz="2800" dirty="0"/>
              <a:t>. At the end </a:t>
            </a:r>
            <a:r>
              <a:rPr lang="cs-CZ" altLang="cs-CZ" sz="2800" dirty="0" err="1"/>
              <a:t>of</a:t>
            </a:r>
            <a:r>
              <a:rPr lang="cs-CZ" altLang="cs-CZ" sz="2800" dirty="0"/>
              <a:t> work a test </a:t>
            </a:r>
            <a:r>
              <a:rPr lang="cs-CZ" altLang="cs-CZ" sz="2800" dirty="0" err="1"/>
              <a:t>can</a:t>
            </a:r>
            <a:r>
              <a:rPr lang="cs-CZ" altLang="cs-CZ" sz="2800" dirty="0"/>
              <a:t> </a:t>
            </a:r>
            <a:r>
              <a:rPr lang="cs-CZ" altLang="cs-CZ" sz="2800" dirty="0" err="1"/>
              <a:t>be</a:t>
            </a:r>
            <a:r>
              <a:rPr lang="cs-CZ" altLang="cs-CZ" sz="2800" dirty="0"/>
              <a:t> </a:t>
            </a:r>
            <a:r>
              <a:rPr lang="cs-CZ" altLang="cs-CZ" sz="2800" dirty="0" err="1"/>
              <a:t>used</a:t>
            </a:r>
            <a:r>
              <a:rPr lang="cs-CZ" altLang="cs-CZ" sz="2800" dirty="0"/>
              <a:t>.</a:t>
            </a:r>
          </a:p>
          <a:p>
            <a:pPr eaLnBrk="1" hangingPunct="1">
              <a:lnSpc>
                <a:spcPct val="80000"/>
              </a:lnSpc>
            </a:pPr>
            <a:endParaRPr lang="cs-CZ" altLang="cs-CZ" sz="2800" dirty="0"/>
          </a:p>
          <a:p>
            <a:pPr eaLnBrk="1" hangingPunct="1">
              <a:lnSpc>
                <a:spcPct val="80000"/>
              </a:lnSpc>
            </a:pPr>
            <a:r>
              <a:rPr lang="cs-CZ" altLang="cs-CZ" sz="2800" dirty="0"/>
              <a:t>Dalton </a:t>
            </a:r>
            <a:r>
              <a:rPr lang="cs-CZ" altLang="cs-CZ" sz="2800" dirty="0" err="1"/>
              <a:t>way</a:t>
            </a:r>
            <a:r>
              <a:rPr lang="cs-CZ" altLang="cs-CZ" sz="2800" dirty="0"/>
              <a:t> </a:t>
            </a:r>
            <a:r>
              <a:rPr lang="cs-CZ" altLang="cs-CZ" sz="2800" dirty="0" err="1"/>
              <a:t>of</a:t>
            </a:r>
            <a:r>
              <a:rPr lang="cs-CZ" altLang="cs-CZ" sz="2800" dirty="0"/>
              <a:t> work </a:t>
            </a:r>
            <a:r>
              <a:rPr lang="cs-CZ" altLang="cs-CZ" sz="2800" dirty="0" err="1"/>
              <a:t>allows</a:t>
            </a:r>
            <a:r>
              <a:rPr lang="cs-CZ" altLang="cs-CZ" sz="2800" dirty="0"/>
              <a:t> the </a:t>
            </a:r>
            <a:r>
              <a:rPr lang="cs-CZ" altLang="cs-CZ" sz="2800" dirty="0" err="1"/>
              <a:t>teacher</a:t>
            </a:r>
            <a:r>
              <a:rPr lang="cs-CZ" altLang="cs-CZ" sz="2800" dirty="0"/>
              <a:t> to </a:t>
            </a:r>
            <a:r>
              <a:rPr lang="cs-CZ" altLang="cs-CZ" sz="2800" dirty="0" err="1"/>
              <a:t>focus</a:t>
            </a:r>
            <a:r>
              <a:rPr lang="cs-CZ" altLang="cs-CZ" sz="2800" dirty="0"/>
              <a:t> on </a:t>
            </a:r>
            <a:r>
              <a:rPr lang="cs-CZ" altLang="cs-CZ" sz="2800" dirty="0" err="1"/>
              <a:t>weaker</a:t>
            </a:r>
            <a:r>
              <a:rPr lang="cs-CZ" altLang="cs-CZ" sz="2800" dirty="0"/>
              <a:t> </a:t>
            </a:r>
            <a:r>
              <a:rPr lang="cs-CZ" altLang="cs-CZ" sz="2800" dirty="0" err="1"/>
              <a:t>pupils</a:t>
            </a:r>
            <a:r>
              <a:rPr lang="cs-CZ" altLang="cs-CZ" sz="2800" dirty="0"/>
              <a:t>. </a:t>
            </a:r>
            <a:r>
              <a:rPr lang="cs-CZ" altLang="cs-CZ" sz="2800" dirty="0" err="1"/>
              <a:t>Above</a:t>
            </a:r>
            <a:r>
              <a:rPr lang="cs-CZ" altLang="cs-CZ" sz="2800" dirty="0"/>
              <a:t> </a:t>
            </a:r>
            <a:r>
              <a:rPr lang="cs-CZ" altLang="cs-CZ" sz="2800" dirty="0" err="1"/>
              <a:t>all</a:t>
            </a:r>
            <a:r>
              <a:rPr lang="cs-CZ" altLang="cs-CZ" sz="2800" dirty="0"/>
              <a:t>, </a:t>
            </a:r>
            <a:r>
              <a:rPr lang="cs-CZ" altLang="cs-CZ" sz="2800" dirty="0" err="1"/>
              <a:t>it</a:t>
            </a:r>
            <a:r>
              <a:rPr lang="cs-CZ" altLang="cs-CZ" sz="2800" dirty="0"/>
              <a:t> </a:t>
            </a:r>
            <a:r>
              <a:rPr lang="cs-CZ" altLang="cs-CZ" sz="2800" dirty="0" err="1"/>
              <a:t>creates</a:t>
            </a:r>
            <a:r>
              <a:rPr lang="cs-CZ" altLang="cs-CZ" sz="2800" dirty="0"/>
              <a:t> more </a:t>
            </a:r>
            <a:r>
              <a:rPr lang="cs-CZ" altLang="cs-CZ" sz="2800" dirty="0" err="1"/>
              <a:t>space</a:t>
            </a:r>
            <a:r>
              <a:rPr lang="cs-CZ" altLang="cs-CZ" sz="2800" dirty="0"/>
              <a:t> for more </a:t>
            </a:r>
            <a:r>
              <a:rPr lang="cs-CZ" altLang="cs-CZ" sz="2800" dirty="0" err="1"/>
              <a:t>doted</a:t>
            </a:r>
            <a:r>
              <a:rPr lang="cs-CZ" altLang="cs-CZ" sz="2800" dirty="0"/>
              <a:t> </a:t>
            </a:r>
            <a:r>
              <a:rPr lang="cs-CZ" altLang="cs-CZ" sz="2800" dirty="0" err="1"/>
              <a:t>children</a:t>
            </a:r>
            <a:r>
              <a:rPr lang="cs-CZ" altLang="cs-CZ" sz="2800" dirty="0"/>
              <a:t>.</a:t>
            </a:r>
          </a:p>
          <a:p>
            <a:pPr eaLnBrk="1" hangingPunct="1">
              <a:lnSpc>
                <a:spcPct val="80000"/>
              </a:lnSpc>
            </a:pPr>
            <a:endParaRPr lang="cs-CZ" altLang="cs-CZ" dirty="0"/>
          </a:p>
        </p:txBody>
      </p:sp>
    </p:spTree>
    <p:extLst>
      <p:ext uri="{BB962C8B-B14F-4D97-AF65-F5344CB8AC3E}">
        <p14:creationId xmlns:p14="http://schemas.microsoft.com/office/powerpoint/2010/main" val="3067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17614" y="548680"/>
            <a:ext cx="9753600" cy="5623520"/>
          </a:xfrm>
        </p:spPr>
        <p:txBody>
          <a:bodyPr/>
          <a:lstStyle/>
          <a:p>
            <a:endParaRPr lang="cs-CZ" sz="4400" dirty="0" smtClean="0">
              <a:hlinkClick r:id="rId2"/>
            </a:endParaRPr>
          </a:p>
          <a:p>
            <a:endParaRPr lang="cs-CZ" sz="4400" dirty="0">
              <a:hlinkClick r:id="rId2"/>
            </a:endParaRPr>
          </a:p>
          <a:p>
            <a:r>
              <a:rPr lang="cs-CZ" sz="4400" dirty="0" smtClean="0">
                <a:hlinkClick r:id="rId2"/>
              </a:rPr>
              <a:t>https</a:t>
            </a:r>
            <a:r>
              <a:rPr lang="cs-CZ" sz="4400" dirty="0">
                <a:hlinkClick r:id="rId2"/>
              </a:rPr>
              <a:t>://</a:t>
            </a:r>
            <a:r>
              <a:rPr lang="cs-CZ" sz="4400" dirty="0" smtClean="0">
                <a:hlinkClick r:id="rId2"/>
              </a:rPr>
              <a:t>www.youtube.com/watch?v=W57vvOvNMJU</a:t>
            </a:r>
            <a:endParaRPr lang="cs-CZ" sz="4400" dirty="0" smtClean="0"/>
          </a:p>
          <a:p>
            <a:endParaRPr lang="cs-CZ" sz="4400" dirty="0"/>
          </a:p>
          <a:p>
            <a:endParaRPr lang="cs-CZ" sz="4400" dirty="0" smtClean="0"/>
          </a:p>
          <a:p>
            <a:endParaRPr lang="cs-CZ" dirty="0" smtClean="0"/>
          </a:p>
          <a:p>
            <a:endParaRPr lang="cs-CZ" dirty="0"/>
          </a:p>
        </p:txBody>
      </p:sp>
    </p:spTree>
    <p:extLst>
      <p:ext uri="{BB962C8B-B14F-4D97-AF65-F5344CB8AC3E}">
        <p14:creationId xmlns:p14="http://schemas.microsoft.com/office/powerpoint/2010/main" val="371483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cs-CZ" smtClean="0"/>
              <a:t>What is the Dalton Plan</a:t>
            </a:r>
            <a:r>
              <a:rPr lang="en-GB" altLang="cs-CZ" smtClean="0"/>
              <a:t>?</a:t>
            </a:r>
            <a:endParaRPr lang="cs-CZ" altLang="cs-CZ" smtClean="0"/>
          </a:p>
        </p:txBody>
      </p:sp>
      <p:sp>
        <p:nvSpPr>
          <p:cNvPr id="6147" name="Rectangle 3"/>
          <p:cNvSpPr>
            <a:spLocks noGrp="1" noChangeArrowheads="1"/>
          </p:cNvSpPr>
          <p:nvPr>
            <p:ph type="body" idx="1"/>
          </p:nvPr>
        </p:nvSpPr>
        <p:spPr/>
        <p:txBody>
          <a:bodyPr/>
          <a:lstStyle/>
          <a:p>
            <a:pPr>
              <a:spcBef>
                <a:spcPts val="550"/>
              </a:spcBef>
              <a:spcAft>
                <a:spcPts val="1100"/>
              </a:spcAft>
              <a:buClr>
                <a:srgbClr val="FFFFCC"/>
              </a:buClr>
              <a:buFont typeface="Symbol" panose="05050102010706020507" pitchFamily="18" charset="2"/>
              <a:buChar char=""/>
            </a:pPr>
            <a:endParaRPr lang="cs-CZ" altLang="cs-CZ" sz="2900"/>
          </a:p>
          <a:p>
            <a:pPr>
              <a:spcBef>
                <a:spcPts val="550"/>
              </a:spcBef>
              <a:spcAft>
                <a:spcPts val="1100"/>
              </a:spcAft>
              <a:buClr>
                <a:srgbClr val="FFFFCC"/>
              </a:buClr>
              <a:buFont typeface="Symbol" panose="05050102010706020507" pitchFamily="18" charset="2"/>
              <a:buChar char=""/>
            </a:pPr>
            <a:endParaRPr lang="cs-CZ" altLang="cs-CZ" sz="2900"/>
          </a:p>
          <a:p>
            <a:pPr algn="ctr">
              <a:spcBef>
                <a:spcPts val="550"/>
              </a:spcBef>
              <a:spcAft>
                <a:spcPts val="1100"/>
              </a:spcAft>
              <a:buClr>
                <a:srgbClr val="FFFFCC"/>
              </a:buClr>
              <a:buFont typeface="Symbol" panose="05050102010706020507" pitchFamily="18" charset="2"/>
              <a:buChar char=""/>
            </a:pPr>
            <a:r>
              <a:rPr lang="en-US" altLang="cs-CZ" sz="2900"/>
              <a:t>An alternative approach to teaching that focuses on development of the </a:t>
            </a:r>
            <a:r>
              <a:rPr lang="cs-CZ" altLang="cs-CZ" sz="2900"/>
              <a:t>pupil</a:t>
            </a:r>
            <a:r>
              <a:rPr lang="en-US" altLang="cs-CZ" sz="2900"/>
              <a:t> as </a:t>
            </a:r>
            <a:r>
              <a:rPr lang="cs-CZ" altLang="cs-CZ" sz="2900"/>
              <a:t>an </a:t>
            </a:r>
            <a:r>
              <a:rPr lang="en-US" altLang="cs-CZ" sz="2900"/>
              <a:t>individuality through</a:t>
            </a:r>
            <a:r>
              <a:rPr lang="cs-CZ" altLang="cs-CZ" sz="2900"/>
              <a:t> the</a:t>
            </a:r>
            <a:r>
              <a:rPr lang="en-US" altLang="cs-CZ" sz="2900"/>
              <a:t> "controlled self-education"</a:t>
            </a:r>
            <a:endParaRPr lang="cs-CZ" altLang="cs-CZ" smtClean="0"/>
          </a:p>
        </p:txBody>
      </p:sp>
    </p:spTree>
    <p:extLst>
      <p:ext uri="{BB962C8B-B14F-4D97-AF65-F5344CB8AC3E}">
        <p14:creationId xmlns:p14="http://schemas.microsoft.com/office/powerpoint/2010/main" val="8274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cs-CZ" altLang="cs-CZ" smtClean="0"/>
              <a:t>History, development</a:t>
            </a:r>
          </a:p>
        </p:txBody>
      </p:sp>
      <p:sp>
        <p:nvSpPr>
          <p:cNvPr id="7171" name="Rectangle 3"/>
          <p:cNvSpPr>
            <a:spLocks noGrp="1" noChangeArrowheads="1"/>
          </p:cNvSpPr>
          <p:nvPr>
            <p:ph type="body" idx="1"/>
          </p:nvPr>
        </p:nvSpPr>
        <p:spPr/>
        <p:txBody>
          <a:bodyPr>
            <a:normAutofit/>
          </a:bodyPr>
          <a:lstStyle/>
          <a:p>
            <a:pPr eaLnBrk="1" hangingPunct="1">
              <a:lnSpc>
                <a:spcPct val="90000"/>
              </a:lnSpc>
            </a:pPr>
            <a:r>
              <a:rPr lang="en-US" altLang="cs-CZ" sz="2000" dirty="0"/>
              <a:t>Helen Parkhurst </a:t>
            </a:r>
            <a:r>
              <a:rPr lang="cs-CZ" altLang="cs-CZ" sz="2000" dirty="0" err="1"/>
              <a:t>was</a:t>
            </a:r>
            <a:r>
              <a:rPr lang="cs-CZ" altLang="cs-CZ" sz="2000" dirty="0"/>
              <a:t> </a:t>
            </a:r>
            <a:r>
              <a:rPr lang="en-US" altLang="cs-CZ" sz="2000" dirty="0"/>
              <a:t>originally t</a:t>
            </a:r>
            <a:r>
              <a:rPr lang="cs-CZ" altLang="cs-CZ" sz="2000" dirty="0" err="1" smtClean="0"/>
              <a:t>eacher</a:t>
            </a:r>
            <a:r>
              <a:rPr lang="en-US" altLang="cs-CZ" sz="2000" dirty="0" smtClean="0"/>
              <a:t> </a:t>
            </a:r>
            <a:r>
              <a:rPr lang="en-US" altLang="cs-CZ" sz="2000" dirty="0"/>
              <a:t>at </a:t>
            </a:r>
            <a:r>
              <a:rPr lang="cs-CZ" altLang="cs-CZ" sz="2000" dirty="0" err="1"/>
              <a:t>an</a:t>
            </a:r>
            <a:r>
              <a:rPr lang="cs-CZ" altLang="cs-CZ" sz="2000" dirty="0"/>
              <a:t> </a:t>
            </a:r>
            <a:r>
              <a:rPr lang="en-US" altLang="cs-CZ" sz="2000" dirty="0"/>
              <a:t>one-class school in Wisconsin</a:t>
            </a:r>
            <a:r>
              <a:rPr lang="cs-CZ" altLang="cs-CZ" sz="2000" dirty="0"/>
              <a:t>, USA</a:t>
            </a:r>
            <a:r>
              <a:rPr lang="en-US" altLang="cs-CZ" sz="2000" dirty="0"/>
              <a:t> - in 1905 as a beginning teacher f</a:t>
            </a:r>
            <a:r>
              <a:rPr lang="cs-CZ" altLang="cs-CZ" sz="2000" dirty="0" err="1"/>
              <a:t>or</a:t>
            </a:r>
            <a:r>
              <a:rPr lang="cs-CZ" altLang="cs-CZ" sz="2000" dirty="0"/>
              <a:t> the </a:t>
            </a:r>
            <a:r>
              <a:rPr lang="cs-CZ" altLang="cs-CZ" sz="2000" dirty="0" err="1"/>
              <a:t>first</a:t>
            </a:r>
            <a:r>
              <a:rPr lang="cs-CZ" altLang="cs-CZ" sz="2000" dirty="0"/>
              <a:t> </a:t>
            </a:r>
            <a:r>
              <a:rPr lang="cs-CZ" altLang="cs-CZ" sz="2000" dirty="0" err="1"/>
              <a:t>time</a:t>
            </a:r>
            <a:r>
              <a:rPr lang="cs-CZ" altLang="cs-CZ" sz="2000" dirty="0"/>
              <a:t> </a:t>
            </a:r>
            <a:r>
              <a:rPr lang="cs-CZ" altLang="cs-CZ" sz="2000" dirty="0" err="1"/>
              <a:t>choses</a:t>
            </a:r>
            <a:r>
              <a:rPr lang="en-US" altLang="cs-CZ" sz="2000" dirty="0"/>
              <a:t> the type of education adapted to individual needs of the </a:t>
            </a:r>
            <a:r>
              <a:rPr lang="cs-CZ" altLang="cs-CZ" sz="2000" dirty="0"/>
              <a:t>pupil</a:t>
            </a:r>
            <a:r>
              <a:rPr lang="en-US" altLang="cs-CZ" sz="2000" dirty="0"/>
              <a:t> instead of a "frontal" method of teaching. </a:t>
            </a:r>
            <a:endParaRPr lang="cs-CZ" altLang="cs-CZ" sz="2000" dirty="0"/>
          </a:p>
          <a:p>
            <a:pPr marL="45720" indent="0" eaLnBrk="1" hangingPunct="1">
              <a:lnSpc>
                <a:spcPct val="90000"/>
              </a:lnSpc>
              <a:buNone/>
            </a:pPr>
            <a:endParaRPr lang="en-US" altLang="cs-CZ" sz="2000" dirty="0"/>
          </a:p>
          <a:p>
            <a:pPr eaLnBrk="1" hangingPunct="1">
              <a:lnSpc>
                <a:spcPct val="90000"/>
              </a:lnSpc>
            </a:pPr>
            <a:r>
              <a:rPr lang="en-US" altLang="cs-CZ" sz="2000" dirty="0"/>
              <a:t>Since 1911 </a:t>
            </a:r>
            <a:r>
              <a:rPr lang="cs-CZ" altLang="cs-CZ" sz="2000" dirty="0" err="1"/>
              <a:t>she</a:t>
            </a:r>
            <a:r>
              <a:rPr lang="cs-CZ" altLang="cs-CZ" sz="2000" dirty="0"/>
              <a:t> </a:t>
            </a:r>
            <a:r>
              <a:rPr lang="en-US" altLang="cs-CZ" sz="2000" dirty="0"/>
              <a:t>organized classes </a:t>
            </a:r>
            <a:r>
              <a:rPr lang="cs-CZ" altLang="cs-CZ" sz="2000" dirty="0"/>
              <a:t>for </a:t>
            </a:r>
            <a:r>
              <a:rPr lang="en-US" altLang="cs-CZ" sz="2000" dirty="0"/>
              <a:t>8 and 12 year old </a:t>
            </a:r>
            <a:r>
              <a:rPr lang="cs-CZ" altLang="cs-CZ" sz="2000" dirty="0"/>
              <a:t>pupil</a:t>
            </a:r>
            <a:r>
              <a:rPr lang="en-US" altLang="cs-CZ" sz="2000" dirty="0"/>
              <a:t>s to deal with their individual problems. </a:t>
            </a:r>
            <a:endParaRPr lang="cs-CZ" altLang="cs-CZ" sz="2000" dirty="0"/>
          </a:p>
          <a:p>
            <a:pPr marL="45720" indent="0" eaLnBrk="1" hangingPunct="1">
              <a:lnSpc>
                <a:spcPct val="90000"/>
              </a:lnSpc>
              <a:buNone/>
            </a:pPr>
            <a:endParaRPr lang="en-US" altLang="cs-CZ" sz="2000" dirty="0"/>
          </a:p>
          <a:p>
            <a:pPr eaLnBrk="1" hangingPunct="1">
              <a:lnSpc>
                <a:spcPct val="90000"/>
              </a:lnSpc>
            </a:pPr>
            <a:r>
              <a:rPr lang="cs-CZ" altLang="cs-CZ" sz="2000" dirty="0"/>
              <a:t>D</a:t>
            </a:r>
            <a:r>
              <a:rPr lang="en-US" altLang="cs-CZ" sz="2000" dirty="0" err="1"/>
              <a:t>uring</a:t>
            </a:r>
            <a:r>
              <a:rPr lang="en-US" altLang="cs-CZ" sz="2000" dirty="0"/>
              <a:t> the years 1913-1915 </a:t>
            </a:r>
            <a:r>
              <a:rPr lang="cs-CZ" altLang="cs-CZ" sz="2000" dirty="0" err="1"/>
              <a:t>she</a:t>
            </a:r>
            <a:r>
              <a:rPr lang="cs-CZ" altLang="cs-CZ" sz="2000" dirty="0"/>
              <a:t> </a:t>
            </a:r>
            <a:r>
              <a:rPr lang="en-US" altLang="cs-CZ" sz="2000" dirty="0"/>
              <a:t>stayed in Europe. Here </a:t>
            </a:r>
            <a:r>
              <a:rPr lang="cs-CZ" altLang="cs-CZ" sz="2000" dirty="0" err="1"/>
              <a:t>she</a:t>
            </a:r>
            <a:r>
              <a:rPr lang="cs-CZ" altLang="cs-CZ" sz="2000" dirty="0"/>
              <a:t> </a:t>
            </a:r>
            <a:r>
              <a:rPr lang="en-US" altLang="cs-CZ" sz="2000" dirty="0"/>
              <a:t>cooperated with </a:t>
            </a:r>
            <a:r>
              <a:rPr lang="cs-CZ" altLang="cs-CZ" sz="2000" dirty="0"/>
              <a:t>Maria </a:t>
            </a:r>
            <a:r>
              <a:rPr lang="en-US" altLang="cs-CZ" sz="2000" dirty="0"/>
              <a:t>Montessori from </a:t>
            </a:r>
            <a:r>
              <a:rPr lang="en-US" altLang="cs-CZ" sz="2000" dirty="0" err="1"/>
              <a:t>wh</a:t>
            </a:r>
            <a:r>
              <a:rPr lang="cs-CZ" altLang="cs-CZ" sz="2000" dirty="0" err="1"/>
              <a:t>om</a:t>
            </a:r>
            <a:r>
              <a:rPr lang="cs-CZ" altLang="cs-CZ" sz="2000" dirty="0"/>
              <a:t> </a:t>
            </a:r>
            <a:r>
              <a:rPr lang="cs-CZ" altLang="cs-CZ" sz="2000" dirty="0" err="1"/>
              <a:t>she</a:t>
            </a:r>
            <a:r>
              <a:rPr lang="cs-CZ" altLang="cs-CZ" sz="2000" dirty="0"/>
              <a:t> </a:t>
            </a:r>
            <a:r>
              <a:rPr lang="en-US" altLang="cs-CZ" sz="2000" dirty="0"/>
              <a:t>gained major impetus for her own school and deepened her teacher training. This meeting </a:t>
            </a:r>
            <a:r>
              <a:rPr lang="cs-CZ" altLang="cs-CZ" sz="2000" dirty="0" err="1"/>
              <a:t>influenced</a:t>
            </a:r>
            <a:r>
              <a:rPr lang="cs-CZ" altLang="cs-CZ" sz="2000" dirty="0"/>
              <a:t> her a lot</a:t>
            </a:r>
            <a:r>
              <a:rPr lang="en-US" altLang="cs-CZ" sz="2000" dirty="0"/>
              <a:t>.</a:t>
            </a:r>
            <a:endParaRPr lang="cs-CZ" altLang="cs-CZ" sz="2000" dirty="0"/>
          </a:p>
        </p:txBody>
      </p:sp>
    </p:spTree>
    <p:extLst>
      <p:ext uri="{BB962C8B-B14F-4D97-AF65-F5344CB8AC3E}">
        <p14:creationId xmlns:p14="http://schemas.microsoft.com/office/powerpoint/2010/main" val="296647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cs-CZ" altLang="cs-CZ" smtClean="0"/>
              <a:t>History, development</a:t>
            </a:r>
          </a:p>
        </p:txBody>
      </p:sp>
      <p:sp>
        <p:nvSpPr>
          <p:cNvPr id="8195"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altLang="cs-CZ"/>
              <a:t>Then she returned to the USA and in 1919 she founded in Dalton (</a:t>
            </a:r>
            <a:r>
              <a:rPr lang="cs-CZ" altLang="cs-CZ"/>
              <a:t>State of </a:t>
            </a:r>
            <a:r>
              <a:rPr lang="en-US" altLang="cs-CZ"/>
              <a:t>New York) </a:t>
            </a:r>
            <a:r>
              <a:rPr lang="cs-CZ" altLang="cs-CZ"/>
              <a:t>the </a:t>
            </a:r>
            <a:r>
              <a:rPr lang="en-US" altLang="cs-CZ"/>
              <a:t>Child university school</a:t>
            </a:r>
            <a:r>
              <a:rPr lang="cs-CZ" altLang="cs-CZ"/>
              <a:t>.</a:t>
            </a:r>
            <a:endParaRPr lang="en-US" altLang="cs-CZ"/>
          </a:p>
          <a:p>
            <a:pPr eaLnBrk="1" hangingPunct="1">
              <a:lnSpc>
                <a:spcPct val="90000"/>
              </a:lnSpc>
            </a:pPr>
            <a:endParaRPr lang="en-US" altLang="cs-CZ"/>
          </a:p>
          <a:p>
            <a:pPr eaLnBrk="1" hangingPunct="1">
              <a:lnSpc>
                <a:spcPct val="90000"/>
              </a:lnSpc>
            </a:pPr>
            <a:r>
              <a:rPr lang="en-US" altLang="cs-CZ"/>
              <a:t>The school was later renamed the Dalton School</a:t>
            </a:r>
            <a:r>
              <a:rPr lang="cs-CZ" altLang="cs-CZ"/>
              <a:t>.</a:t>
            </a:r>
            <a:endParaRPr lang="en-US" altLang="cs-CZ"/>
          </a:p>
          <a:p>
            <a:pPr eaLnBrk="1" hangingPunct="1">
              <a:lnSpc>
                <a:spcPct val="90000"/>
              </a:lnSpc>
            </a:pPr>
            <a:endParaRPr lang="en-US" altLang="cs-CZ"/>
          </a:p>
          <a:p>
            <a:pPr eaLnBrk="1" hangingPunct="1">
              <a:lnSpc>
                <a:spcPct val="90000"/>
              </a:lnSpc>
            </a:pPr>
            <a:r>
              <a:rPr lang="en-US" altLang="cs-CZ"/>
              <a:t>It was </a:t>
            </a:r>
            <a:r>
              <a:rPr lang="cs-CZ" altLang="cs-CZ"/>
              <a:t>a secondary</a:t>
            </a:r>
            <a:r>
              <a:rPr lang="en-US" altLang="cs-CZ"/>
              <a:t> experimental school for boys and girls (High School for Boys and Girls)</a:t>
            </a:r>
            <a:r>
              <a:rPr lang="cs-CZ" altLang="cs-CZ"/>
              <a:t>.</a:t>
            </a:r>
            <a:endParaRPr lang="en-US" altLang="cs-CZ"/>
          </a:p>
          <a:p>
            <a:pPr eaLnBrk="1" hangingPunct="1">
              <a:lnSpc>
                <a:spcPct val="90000"/>
              </a:lnSpc>
            </a:pPr>
            <a:endParaRPr lang="en-US" altLang="cs-CZ"/>
          </a:p>
          <a:p>
            <a:pPr eaLnBrk="1" hangingPunct="1">
              <a:lnSpc>
                <a:spcPct val="90000"/>
              </a:lnSpc>
            </a:pPr>
            <a:r>
              <a:rPr lang="en-US" altLang="cs-CZ"/>
              <a:t>Helen Parkhurst </a:t>
            </a:r>
            <a:r>
              <a:rPr lang="cs-CZ" altLang="cs-CZ"/>
              <a:t>put her perspective on youth education into practice there</a:t>
            </a:r>
            <a:r>
              <a:rPr lang="en-US" altLang="cs-CZ"/>
              <a:t>. This school still works together with other institutions around the world.</a:t>
            </a:r>
            <a:endParaRPr lang="cs-CZ" altLang="cs-CZ"/>
          </a:p>
        </p:txBody>
      </p:sp>
    </p:spTree>
    <p:extLst>
      <p:ext uri="{BB962C8B-B14F-4D97-AF65-F5344CB8AC3E}">
        <p14:creationId xmlns:p14="http://schemas.microsoft.com/office/powerpoint/2010/main" val="423705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body" sz="half" idx="1"/>
          </p:nvPr>
        </p:nvSpPr>
        <p:spPr>
          <a:xfrm>
            <a:off x="1125860" y="260648"/>
            <a:ext cx="5184576" cy="6237287"/>
          </a:xfrm>
          <a:noFill/>
        </p:spPr>
        <p:txBody>
          <a:bodyPr>
            <a:normAutofit/>
          </a:bodyPr>
          <a:lstStyle/>
          <a:p>
            <a:pPr eaLnBrk="1" hangingPunct="1">
              <a:lnSpc>
                <a:spcPct val="90000"/>
              </a:lnSpc>
            </a:pPr>
            <a:endParaRPr lang="cs-CZ" altLang="cs-CZ" sz="2500" dirty="0"/>
          </a:p>
          <a:p>
            <a:pPr eaLnBrk="1" hangingPunct="1">
              <a:lnSpc>
                <a:spcPct val="90000"/>
              </a:lnSpc>
            </a:pPr>
            <a:r>
              <a:rPr lang="en-US" altLang="cs-CZ" sz="2500" dirty="0"/>
              <a:t>Soon the teaching according to the Dalton plan spread in England and in the 20</a:t>
            </a:r>
            <a:r>
              <a:rPr lang="cs-CZ" altLang="cs-CZ" sz="2500" dirty="0"/>
              <a:t>s</a:t>
            </a:r>
            <a:r>
              <a:rPr lang="en-US" altLang="cs-CZ" sz="2500" dirty="0"/>
              <a:t> further in</a:t>
            </a:r>
            <a:r>
              <a:rPr lang="cs-CZ" altLang="cs-CZ" sz="2500" dirty="0"/>
              <a:t>to</a:t>
            </a:r>
            <a:r>
              <a:rPr lang="en-US" altLang="cs-CZ" sz="2500" dirty="0"/>
              <a:t> China, Japan, the Soviet Union and through Canada, Australia, India and South Africa to other countries. In Europe it was tested with great success in the Netherlands, Poland.</a:t>
            </a:r>
          </a:p>
          <a:p>
            <a:pPr eaLnBrk="1" hangingPunct="1">
              <a:lnSpc>
                <a:spcPct val="90000"/>
              </a:lnSpc>
            </a:pPr>
            <a:endParaRPr lang="en-US" altLang="cs-CZ" sz="2500" dirty="0"/>
          </a:p>
          <a:p>
            <a:pPr eaLnBrk="1" hangingPunct="1">
              <a:lnSpc>
                <a:spcPct val="90000"/>
              </a:lnSpc>
            </a:pPr>
            <a:r>
              <a:rPr lang="en-US" altLang="cs-CZ" sz="2500" dirty="0"/>
              <a:t>Dalton plan got no more interest in </a:t>
            </a:r>
            <a:r>
              <a:rPr lang="en-US" altLang="cs-CZ" sz="2500" dirty="0" err="1"/>
              <a:t>i</a:t>
            </a:r>
            <a:r>
              <a:rPr lang="cs-CZ" altLang="cs-CZ" sz="2500" dirty="0" err="1"/>
              <a:t>ts</a:t>
            </a:r>
            <a:r>
              <a:rPr lang="en-US" altLang="cs-CZ" sz="2500" dirty="0"/>
              <a:t> home country (USA).</a:t>
            </a:r>
            <a:endParaRPr lang="cs-CZ" altLang="cs-CZ" sz="2500" dirty="0"/>
          </a:p>
        </p:txBody>
      </p:sp>
      <p:pic>
        <p:nvPicPr>
          <p:cNvPr id="9219" name="Picture 9" descr="dalton-město"/>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24625" y="3992564"/>
            <a:ext cx="3219450" cy="2078037"/>
          </a:xfrm>
          <a:noFill/>
        </p:spPr>
      </p:pic>
      <p:pic>
        <p:nvPicPr>
          <p:cNvPr id="9220" name="Picture 12" descr="map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742113" y="908050"/>
            <a:ext cx="3363913" cy="2171700"/>
          </a:xfrm>
          <a:noFill/>
        </p:spPr>
      </p:pic>
    </p:spTree>
    <p:extLst>
      <p:ext uri="{BB962C8B-B14F-4D97-AF65-F5344CB8AC3E}">
        <p14:creationId xmlns:p14="http://schemas.microsoft.com/office/powerpoint/2010/main" val="245987208"/>
      </p:ext>
    </p:extLst>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621804" y="188640"/>
            <a:ext cx="8208962" cy="3671887"/>
          </a:xfrm>
        </p:spPr>
        <p:txBody>
          <a:bodyPr/>
          <a:lstStyle/>
          <a:p>
            <a:pPr eaLnBrk="1" hangingPunct="1"/>
            <a:r>
              <a:rPr lang="cs-CZ" altLang="cs-CZ" sz="3200" dirty="0">
                <a:solidFill>
                  <a:schemeClr val="tx1"/>
                </a:solidFill>
              </a:rPr>
              <a:t>T</a:t>
            </a:r>
            <a:r>
              <a:rPr lang="en-US" altLang="cs-CZ" sz="3200" dirty="0" err="1" smtClean="0">
                <a:solidFill>
                  <a:schemeClr val="tx1"/>
                </a:solidFill>
              </a:rPr>
              <a:t>heoretical</a:t>
            </a:r>
            <a:r>
              <a:rPr lang="en-US" altLang="cs-CZ" sz="3200" dirty="0" smtClean="0">
                <a:solidFill>
                  <a:schemeClr val="tx1"/>
                </a:solidFill>
              </a:rPr>
              <a:t> </a:t>
            </a:r>
            <a:r>
              <a:rPr lang="en-US" altLang="cs-CZ" sz="3200" dirty="0">
                <a:solidFill>
                  <a:schemeClr val="tx1"/>
                </a:solidFill>
              </a:rPr>
              <a:t>basics and practice </a:t>
            </a:r>
            <a:r>
              <a:rPr lang="cs-CZ" altLang="cs-CZ" sz="3200" dirty="0" err="1">
                <a:solidFill>
                  <a:schemeClr val="tx1"/>
                </a:solidFill>
              </a:rPr>
              <a:t>of</a:t>
            </a:r>
            <a:r>
              <a:rPr lang="cs-CZ" altLang="cs-CZ" sz="3200" dirty="0">
                <a:solidFill>
                  <a:schemeClr val="tx1"/>
                </a:solidFill>
              </a:rPr>
              <a:t> </a:t>
            </a:r>
            <a:r>
              <a:rPr lang="en-US" altLang="cs-CZ" sz="3200" dirty="0">
                <a:solidFill>
                  <a:schemeClr val="tx1"/>
                </a:solidFill>
              </a:rPr>
              <a:t>her reform school</a:t>
            </a:r>
            <a:r>
              <a:rPr lang="cs-CZ" altLang="cs-CZ" sz="3200" dirty="0">
                <a:solidFill>
                  <a:schemeClr val="tx1"/>
                </a:solidFill>
              </a:rPr>
              <a:t> the </a:t>
            </a:r>
            <a:r>
              <a:rPr lang="cs-CZ" altLang="cs-CZ" sz="3200" dirty="0" err="1">
                <a:solidFill>
                  <a:schemeClr val="tx1"/>
                </a:solidFill>
              </a:rPr>
              <a:t>author</a:t>
            </a:r>
            <a:r>
              <a:rPr lang="en-US" altLang="cs-CZ" sz="3200" dirty="0">
                <a:solidFill>
                  <a:schemeClr val="tx1"/>
                </a:solidFill>
              </a:rPr>
              <a:t> interpreted in the book Education on the Dalton Plan - the book was published in 1923 in London and was translated into many foreign languages</a:t>
            </a:r>
            <a:r>
              <a:rPr lang="cs-CZ" altLang="cs-CZ" sz="3200" dirty="0">
                <a:solidFill>
                  <a:schemeClr val="tx1"/>
                </a:solidFill>
              </a:rPr>
              <a:t>.</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572" y="3284984"/>
            <a:ext cx="4533900" cy="3362325"/>
          </a:xfrm>
          <a:prstGeom prst="rect">
            <a:avLst/>
          </a:prstGeom>
        </p:spPr>
      </p:pic>
    </p:spTree>
    <p:extLst>
      <p:ext uri="{BB962C8B-B14F-4D97-AF65-F5344CB8AC3E}">
        <p14:creationId xmlns:p14="http://schemas.microsoft.com/office/powerpoint/2010/main" val="216159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_Europe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E656AC-A7D5-45C2-87E3-4F719BC503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ze série Mapy světa – evropský kontinent (širokoúhlá)</Template>
  <TotalTime>0</TotalTime>
  <Words>2537</Words>
  <Application>Microsoft Office PowerPoint</Application>
  <PresentationFormat>Vlastní</PresentationFormat>
  <Paragraphs>240</Paragraphs>
  <Slides>44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44</vt:i4>
      </vt:variant>
    </vt:vector>
  </HeadingPairs>
  <TitlesOfParts>
    <vt:vector size="49" baseType="lpstr">
      <vt:lpstr>Arial</vt:lpstr>
      <vt:lpstr>Century Gothic</vt:lpstr>
      <vt:lpstr>Symbol</vt:lpstr>
      <vt:lpstr>Wingdings</vt:lpstr>
      <vt:lpstr>Continental_Europe_16x9</vt:lpstr>
      <vt:lpstr>Dalton Plan</vt:lpstr>
      <vt:lpstr>Prezentace aplikace PowerPoint</vt:lpstr>
      <vt:lpstr>Dalton Plan  </vt:lpstr>
      <vt:lpstr>What is the Dalton Plan?</vt:lpstr>
      <vt:lpstr>What is the Dalton Plan?</vt:lpstr>
      <vt:lpstr>History, development</vt:lpstr>
      <vt:lpstr>History, development</vt:lpstr>
      <vt:lpstr>Prezentace aplikace PowerPoint</vt:lpstr>
      <vt:lpstr>Theoretical basics and practice of her reform school the author interpreted in the book Education on the Dalton Plan - the book was published in 1923 in London and was translated into many foreign languages.</vt:lpstr>
      <vt:lpstr>Basic Principles</vt:lpstr>
      <vt:lpstr>Basic Principles</vt:lpstr>
      <vt:lpstr>Freedom and Responsibility</vt:lpstr>
      <vt:lpstr>Independence</vt:lpstr>
      <vt:lpstr>Cooperation</vt:lpstr>
      <vt:lpstr>Five key points of cooperation (Ebbens)</vt:lpstr>
      <vt:lpstr>Methods of Working</vt:lpstr>
      <vt:lpstr>Long-term Tasks</vt:lpstr>
      <vt:lpstr>House</vt:lpstr>
      <vt:lpstr>Laboratory</vt:lpstr>
      <vt:lpstr>Extended Attention</vt:lpstr>
      <vt:lpstr>Prezentace aplikace PowerPoint</vt:lpstr>
      <vt:lpstr>Prezentace aplikace PowerPoint</vt:lpstr>
      <vt:lpstr>Prezentace aplikace PowerPoint</vt:lpstr>
      <vt:lpstr>Prezentace aplikace PowerPoint</vt:lpstr>
      <vt:lpstr>Teacher</vt:lpstr>
      <vt:lpstr>The teacher performs the following tasks</vt:lpstr>
      <vt:lpstr>The teacher's role</vt:lpstr>
      <vt:lpstr>Distinctive Features I.</vt:lpstr>
      <vt:lpstr>Distinctive Features II.</vt:lpstr>
      <vt:lpstr>This work program includes tasks that the student has to complete and instructions how to work</vt:lpstr>
      <vt:lpstr>Prezentace aplikace PowerPoint</vt:lpstr>
      <vt:lpstr>For the pupils are available: </vt:lpstr>
      <vt:lpstr>Pensum I</vt:lpstr>
      <vt:lpstr>Pensum II</vt:lpstr>
      <vt:lpstr>Sense of Dalton plan </vt:lpstr>
      <vt:lpstr>Criticism of Dalton Plan </vt:lpstr>
      <vt:lpstr>Pros and cons </vt:lpstr>
      <vt:lpstr>How does Dalton class looklike?</vt:lpstr>
      <vt:lpstr>How does Dalton education work? </vt:lpstr>
      <vt:lpstr>Dalton resources in higher classes (3rd class and above)</vt:lpstr>
      <vt:lpstr>                CDA – Czech Dalton Association,  List of Dalton schools in Brno </vt:lpstr>
      <vt:lpstr>ZŠ Chalabalova, Brno</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2017-03-17T12:32:07Z</dcterms:created>
  <dcterms:modified xsi:type="dcterms:W3CDTF">2023-03-01T06:55:54Z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