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0" r:id="rId3"/>
    <p:sldId id="279" r:id="rId4"/>
    <p:sldId id="269" r:id="rId5"/>
    <p:sldId id="270" r:id="rId6"/>
    <p:sldId id="267" r:id="rId7"/>
    <p:sldId id="268" r:id="rId8"/>
    <p:sldId id="271" r:id="rId9"/>
    <p:sldId id="281" r:id="rId10"/>
    <p:sldId id="272" r:id="rId11"/>
    <p:sldId id="273" r:id="rId12"/>
    <p:sldId id="258" r:id="rId13"/>
    <p:sldId id="275" r:id="rId14"/>
    <p:sldId id="278" r:id="rId15"/>
    <p:sldId id="28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2F452-84C7-4E07-B5E6-085BEEA2798A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5771D-5567-4671-BAAA-6A8227E5D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456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0FD58011-2E5A-4C12-B39D-17CFF0E59135}" type="slidenum">
              <a:rPr lang="cs-CZ" sz="1300"/>
              <a:pPr algn="r" defTabSz="990600"/>
              <a:t>2</a:t>
            </a:fld>
            <a:endParaRPr lang="cs-CZ" sz="13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8215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5771D-5567-4671-BAAA-6A8227E5D2C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565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8E5C7-D603-4126-BFA3-E449481871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033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FB2D61-A563-475E-86DA-83277FBC27CB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05A2C2-B458-4542-9F59-B5E937FBDF5B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Vzájemné vztahy</a:t>
            </a:r>
          </a:p>
          <a:p>
            <a:r>
              <a:rPr lang="cs-CZ" dirty="0" smtClean="0"/>
              <a:t>A ideová východiska</a:t>
            </a:r>
          </a:p>
          <a:p>
            <a:r>
              <a:rPr lang="cs-CZ" dirty="0" smtClean="0"/>
              <a:t>Příbuzných oborů</a:t>
            </a:r>
          </a:p>
          <a:p>
            <a:endParaRPr lang="cs-CZ" dirty="0"/>
          </a:p>
          <a:p>
            <a:r>
              <a:rPr lang="cs-CZ" dirty="0" smtClean="0"/>
              <a:t>Doc. Michal </a:t>
            </a:r>
            <a:r>
              <a:rPr lang="cs-CZ" dirty="0" err="1" smtClean="0"/>
              <a:t>Kaplánek</a:t>
            </a:r>
            <a:r>
              <a:rPr lang="cs-CZ" dirty="0" smtClean="0"/>
              <a:t>, </a:t>
            </a:r>
            <a:r>
              <a:rPr lang="cs-CZ" dirty="0" err="1" smtClean="0"/>
              <a:t>Th.D</a:t>
            </a:r>
            <a:r>
              <a:rPr lang="cs-CZ" dirty="0" smtClean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práce </a:t>
            </a:r>
            <a:br>
              <a:rPr lang="cs-CZ" dirty="0" smtClean="0"/>
            </a:br>
            <a:r>
              <a:rPr lang="cs-CZ" dirty="0" smtClean="0"/>
              <a:t>Sociální pedagogika </a:t>
            </a:r>
            <a:br>
              <a:rPr lang="cs-CZ" dirty="0" smtClean="0"/>
            </a:br>
            <a:r>
              <a:rPr lang="cs-CZ" dirty="0" err="1" smtClean="0"/>
              <a:t>Pedagogika</a:t>
            </a:r>
            <a:r>
              <a:rPr lang="cs-CZ" dirty="0" smtClean="0"/>
              <a:t> volného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358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Sociální pedagogika zaměřená </a:t>
            </a:r>
            <a:br>
              <a:rPr lang="cs-CZ" b="1" dirty="0" smtClean="0"/>
            </a:br>
            <a:r>
              <a:rPr lang="cs-CZ" b="1" dirty="0" smtClean="0"/>
              <a:t>na pomoc člověku (v soc. fungování)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Ústřední pojem: </a:t>
            </a:r>
            <a:r>
              <a:rPr lang="cs-CZ" altLang="cs-CZ" b="1" dirty="0"/>
              <a:t>sociální učení</a:t>
            </a:r>
            <a:r>
              <a:rPr lang="cs-CZ" altLang="cs-CZ" dirty="0"/>
              <a:t>                                 (dle </a:t>
            </a:r>
            <a:r>
              <a:rPr lang="cs-CZ" altLang="cs-CZ" dirty="0" err="1"/>
              <a:t>Schillinga</a:t>
            </a:r>
            <a:r>
              <a:rPr lang="cs-CZ" altLang="cs-CZ" dirty="0"/>
              <a:t> má svoji didaktiku</a:t>
            </a:r>
            <a:r>
              <a:rPr lang="cs-CZ" altLang="cs-CZ" dirty="0" smtClean="0"/>
              <a:t>)</a:t>
            </a:r>
            <a:endParaRPr lang="cs-CZ" altLang="cs-CZ" b="1" dirty="0"/>
          </a:p>
          <a:p>
            <a:r>
              <a:rPr lang="cs-CZ" altLang="cs-CZ" dirty="0"/>
              <a:t>Význam: umožňuje metodicky uchopit např. </a:t>
            </a:r>
            <a:r>
              <a:rPr lang="cs-CZ" altLang="cs-CZ" b="1" dirty="0"/>
              <a:t>otevřenou </a:t>
            </a:r>
            <a:r>
              <a:rPr lang="cs-CZ" altLang="cs-CZ" dirty="0"/>
              <a:t>(nízkoprahovou) </a:t>
            </a:r>
            <a:r>
              <a:rPr lang="cs-CZ" altLang="cs-CZ" b="1" dirty="0"/>
              <a:t>práci s mládeží</a:t>
            </a:r>
            <a:endParaRPr lang="cs-CZ" altLang="cs-CZ" dirty="0"/>
          </a:p>
          <a:p>
            <a:r>
              <a:rPr lang="cs-CZ" altLang="cs-CZ" dirty="0"/>
              <a:t>Riziko: konflikt s oborem </a:t>
            </a:r>
            <a:r>
              <a:rPr lang="cs-CZ" altLang="cs-CZ" b="1" dirty="0"/>
              <a:t>sociální práce</a:t>
            </a:r>
          </a:p>
          <a:p>
            <a:r>
              <a:rPr lang="cs-CZ" altLang="cs-CZ" dirty="0"/>
              <a:t>Zástupci: Schilling, </a:t>
            </a:r>
            <a:r>
              <a:rPr lang="cs-CZ" altLang="cs-CZ" dirty="0" err="1"/>
              <a:t>Bakošová</a:t>
            </a:r>
            <a:r>
              <a:rPr lang="cs-CZ" altLang="cs-CZ" dirty="0"/>
              <a:t>, </a:t>
            </a:r>
            <a:r>
              <a:rPr lang="cs-CZ" altLang="cs-CZ" dirty="0" err="1"/>
              <a:t>Hudecová</a:t>
            </a:r>
            <a:endParaRPr lang="cs-CZ" altLang="cs-CZ" dirty="0"/>
          </a:p>
          <a:p>
            <a:r>
              <a:rPr lang="cs-CZ" altLang="cs-CZ" b="1" dirty="0"/>
              <a:t>Filosofická východiska</a:t>
            </a:r>
            <a:r>
              <a:rPr lang="cs-CZ" altLang="cs-CZ" b="1" dirty="0" smtClean="0"/>
              <a:t>: </a:t>
            </a:r>
            <a:r>
              <a:rPr lang="cs-CZ" altLang="cs-CZ" dirty="0" smtClean="0"/>
              <a:t>společná se sociální prací??? – Konflikt mezi požadavkem </a:t>
            </a:r>
            <a:r>
              <a:rPr lang="cs-CZ" altLang="cs-CZ" b="1" dirty="0" smtClean="0"/>
              <a:t>adaptace a resocializace</a:t>
            </a:r>
            <a:r>
              <a:rPr lang="cs-CZ" altLang="cs-CZ" dirty="0" smtClean="0"/>
              <a:t>, versus </a:t>
            </a:r>
            <a:r>
              <a:rPr lang="cs-CZ" altLang="cs-CZ" b="1" dirty="0" smtClean="0"/>
              <a:t>mobilizace a emancipace</a:t>
            </a:r>
            <a:r>
              <a:rPr lang="cs-CZ" altLang="cs-CZ" dirty="0" smtClean="0"/>
              <a:t> („lidovýchova“ versus „pedagogika utlačovaných)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203938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2501" y="372979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Sociální pedagogika zaměřená na prevenci </a:t>
            </a:r>
            <a:br>
              <a:rPr lang="cs-CZ" b="1" dirty="0" smtClean="0"/>
            </a:br>
            <a:r>
              <a:rPr lang="cs-CZ" b="1" dirty="0" smtClean="0"/>
              <a:t>a řešení sociálně patologického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Ústřední pojem: </a:t>
            </a:r>
            <a:r>
              <a:rPr lang="cs-CZ" altLang="cs-CZ" b="1" dirty="0"/>
              <a:t>sociálně patologické jevy</a:t>
            </a:r>
            <a:endParaRPr lang="cs-CZ" altLang="cs-CZ" dirty="0"/>
          </a:p>
          <a:p>
            <a:r>
              <a:rPr lang="cs-CZ" altLang="cs-CZ" dirty="0"/>
              <a:t>Východiska: psychologie, sociologie</a:t>
            </a:r>
            <a:endParaRPr lang="cs-CZ" altLang="cs-CZ" b="1" dirty="0"/>
          </a:p>
          <a:p>
            <a:r>
              <a:rPr lang="cs-CZ" altLang="cs-CZ" dirty="0" smtClean="0"/>
              <a:t>Jedná se o „</a:t>
            </a:r>
            <a:r>
              <a:rPr lang="cs-CZ" altLang="cs-CZ" b="1" dirty="0" smtClean="0"/>
              <a:t>užší </a:t>
            </a:r>
            <a:r>
              <a:rPr lang="cs-CZ" altLang="cs-CZ" b="1" dirty="0"/>
              <a:t>pojetí sociální pedagogiky</a:t>
            </a:r>
            <a:r>
              <a:rPr lang="cs-CZ" altLang="cs-CZ" dirty="0"/>
              <a:t>“</a:t>
            </a:r>
          </a:p>
          <a:p>
            <a:r>
              <a:rPr lang="cs-CZ" altLang="cs-CZ" dirty="0"/>
              <a:t>Riziko: konflikt se </a:t>
            </a:r>
            <a:r>
              <a:rPr lang="cs-CZ" altLang="cs-CZ" b="1" dirty="0"/>
              <a:t>sociální prací</a:t>
            </a:r>
            <a:r>
              <a:rPr lang="cs-CZ" altLang="cs-CZ" dirty="0"/>
              <a:t>, nevyjasněné vztahy s </a:t>
            </a:r>
            <a:r>
              <a:rPr lang="cs-CZ" altLang="cs-CZ" b="1" dirty="0" err="1"/>
              <a:t>etopedií</a:t>
            </a:r>
            <a:endParaRPr lang="cs-CZ" altLang="cs-CZ" b="1" dirty="0"/>
          </a:p>
          <a:p>
            <a:r>
              <a:rPr lang="cs-CZ" altLang="cs-CZ" dirty="0"/>
              <a:t>Zástupci: </a:t>
            </a:r>
            <a:r>
              <a:rPr lang="cs-CZ" altLang="cs-CZ" dirty="0" err="1"/>
              <a:t>Huppertz</a:t>
            </a:r>
            <a:r>
              <a:rPr lang="cs-CZ" altLang="cs-CZ" dirty="0"/>
              <a:t>, </a:t>
            </a:r>
            <a:r>
              <a:rPr lang="cs-CZ" altLang="cs-CZ" dirty="0" err="1"/>
              <a:t>Schnitzler</a:t>
            </a:r>
            <a:r>
              <a:rPr lang="cs-CZ" altLang="cs-CZ" dirty="0"/>
              <a:t>, </a:t>
            </a:r>
            <a:r>
              <a:rPr lang="cs-CZ" altLang="cs-CZ" dirty="0" err="1"/>
              <a:t>Gabura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363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795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 smtClean="0">
                <a:solidFill>
                  <a:srgbClr val="002060"/>
                </a:solidFill>
              </a:rPr>
              <a:t>Sociální pedagogika zaměřená </a:t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>na výchovu ve volném čase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7211144" cy="4425355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Chápeme-li </a:t>
            </a:r>
            <a:r>
              <a:rPr lang="cs-CZ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pedagogiku volného času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jako pedagogickou disciplínu zaměřenou </a:t>
            </a:r>
            <a:r>
              <a:rPr lang="cs-CZ" sz="2800" i="1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na výchovu ve volném čase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je součástí sociální pedagogiky v jejím širším pojetí.</a:t>
            </a:r>
          </a:p>
          <a:p>
            <a:pPr algn="just"/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Chápeme-li </a:t>
            </a:r>
            <a:r>
              <a:rPr lang="cs-CZ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pedegogiku</a:t>
            </a:r>
            <a:r>
              <a:rPr lang="cs-CZ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volného času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jako spektrální obor, který </a:t>
            </a:r>
            <a:r>
              <a:rPr lang="cs-CZ" sz="2800" i="1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zkoumá fenomén volného času z hlediska různých vědeckých disciplín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se zvláštním zaměřením na rozvoj člověka a jeho socializaci, přesahuje oblast sociální pedagogiky.</a:t>
            </a:r>
            <a:endParaRPr lang="cs-CZ" sz="2800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38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Filosofická východiska soc.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International </a:t>
            </a:r>
            <a:r>
              <a:rPr lang="en-US" dirty="0" smtClean="0"/>
              <a:t>Federation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Social Workers European </a:t>
            </a:r>
            <a:r>
              <a:rPr lang="en-US" dirty="0" smtClean="0"/>
              <a:t>Region</a:t>
            </a:r>
            <a:r>
              <a:rPr lang="cs-CZ" dirty="0" smtClean="0"/>
              <a:t>: </a:t>
            </a:r>
            <a:r>
              <a:rPr lang="cs-CZ" i="1" dirty="0" smtClean="0"/>
              <a:t>Lidská práva</a:t>
            </a:r>
          </a:p>
          <a:p>
            <a:r>
              <a:rPr lang="cs-CZ" dirty="0" smtClean="0"/>
              <a:t>Odpovídá čtyřem typům sociálního státu v Evropě</a:t>
            </a:r>
          </a:p>
          <a:p>
            <a:pPr lvl="1"/>
            <a:r>
              <a:rPr lang="cs-CZ" dirty="0" smtClean="0"/>
              <a:t>Severské sociální státy: sociálně demokratická politika</a:t>
            </a:r>
          </a:p>
          <a:p>
            <a:pPr lvl="1"/>
            <a:r>
              <a:rPr lang="cs-CZ" dirty="0" smtClean="0"/>
              <a:t>Německo, Rakousko, Francie: konzervativní politika</a:t>
            </a:r>
          </a:p>
          <a:p>
            <a:pPr lvl="1"/>
            <a:r>
              <a:rPr lang="cs-CZ" dirty="0" smtClean="0"/>
              <a:t>Velká Británie, Holandsko: liberální politika</a:t>
            </a:r>
          </a:p>
          <a:p>
            <a:pPr lvl="1"/>
            <a:r>
              <a:rPr lang="cs-CZ" dirty="0" smtClean="0"/>
              <a:t>Bývalý východní blok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088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Sociální práce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913"/>
          </a:xfrm>
        </p:spPr>
        <p:txBody>
          <a:bodyPr/>
          <a:lstStyle/>
          <a:p>
            <a:pPr eaLnBrk="1" hangingPunct="1"/>
            <a:r>
              <a:rPr lang="cs-CZ" smtClean="0"/>
              <a:t>V Evropě – od 18. stol. rostlo úsilí, aby se garantem sociální péče stal stát</a:t>
            </a:r>
          </a:p>
          <a:p>
            <a:pPr eaLnBrk="1" hangingPunct="1"/>
            <a:r>
              <a:rPr lang="cs-CZ" smtClean="0"/>
              <a:t>USA: školy vzdělávající sociální pracovníky – první „social workers“ – začátek 20. stol., poté sdružení a vzdělávání sociálních pracovníků</a:t>
            </a:r>
          </a:p>
          <a:p>
            <a:pPr eaLnBrk="1" hangingPunct="1"/>
            <a:r>
              <a:rPr lang="cs-CZ" smtClean="0"/>
              <a:t>Předchůdce sociální práce v 19. stol. (GB):</a:t>
            </a:r>
          </a:p>
          <a:p>
            <a:pPr lvl="1" eaLnBrk="1" hangingPunct="1"/>
            <a:r>
              <a:rPr lang="cs-CZ" smtClean="0"/>
              <a:t>The Settlement Movement</a:t>
            </a:r>
          </a:p>
          <a:p>
            <a:pPr lvl="1" eaLnBrk="1" hangingPunct="1"/>
            <a:r>
              <a:rPr lang="cs-CZ" smtClean="0"/>
              <a:t>Scientific Charity</a:t>
            </a:r>
          </a:p>
          <a:p>
            <a:pPr lvl="1" eaLnBrk="1" hangingPunct="1">
              <a:buFont typeface="Arial" charset="0"/>
              <a:buNone/>
            </a:pPr>
            <a:r>
              <a:rPr lang="cs-CZ" smtClean="0"/>
              <a:t>Social Education = práce s mládeží (jedno z pojetí)</a:t>
            </a:r>
          </a:p>
          <a:p>
            <a:pPr lvl="1" eaLnBrk="1" hangingPunct="1">
              <a:buFont typeface="Arial" charset="0"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9603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Pojetí soc. práce dle Musila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Administrativní</a:t>
            </a:r>
          </a:p>
          <a:p>
            <a:r>
              <a:rPr lang="cs-CZ" dirty="0" smtClean="0"/>
              <a:t>Profesionální </a:t>
            </a:r>
          </a:p>
          <a:p>
            <a:r>
              <a:rPr lang="cs-CZ" dirty="0" smtClean="0"/>
              <a:t>Filantropické</a:t>
            </a:r>
          </a:p>
          <a:p>
            <a:r>
              <a:rPr lang="cs-CZ" smtClean="0"/>
              <a:t>Aktivistické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11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404664"/>
            <a:ext cx="7772400" cy="791939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sz="2800" b="1" dirty="0" smtClean="0">
                <a:solidFill>
                  <a:srgbClr val="002060"/>
                </a:solidFill>
              </a:rPr>
              <a:t>Vztahy příbuzných vědeckých disciplín</a:t>
            </a:r>
            <a:endParaRPr lang="cs-CZ" sz="2800" b="1" dirty="0" smtClean="0">
              <a:solidFill>
                <a:srgbClr val="002060"/>
              </a:solidFill>
            </a:endParaRPr>
          </a:p>
        </p:txBody>
      </p:sp>
      <p:sp>
        <p:nvSpPr>
          <p:cNvPr id="26626" name="Oval 3"/>
          <p:cNvSpPr>
            <a:spLocks noChangeArrowheads="1"/>
          </p:cNvSpPr>
          <p:nvPr/>
        </p:nvSpPr>
        <p:spPr bwMode="auto">
          <a:xfrm>
            <a:off x="3635375" y="1628775"/>
            <a:ext cx="4464050" cy="4392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Line 4"/>
          <p:cNvSpPr>
            <a:spLocks noChangeShapeType="1"/>
          </p:cNvSpPr>
          <p:nvPr/>
        </p:nvSpPr>
        <p:spPr bwMode="auto">
          <a:xfrm>
            <a:off x="3635375" y="3789363"/>
            <a:ext cx="44640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684213" y="1700213"/>
            <a:ext cx="3095625" cy="302418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9" name="Oval 6" descr="Široký šikmo nahoru"/>
          <p:cNvSpPr>
            <a:spLocks noChangeArrowheads="1"/>
          </p:cNvSpPr>
          <p:nvPr/>
        </p:nvSpPr>
        <p:spPr bwMode="auto">
          <a:xfrm>
            <a:off x="2339975" y="1412875"/>
            <a:ext cx="2879725" cy="2736850"/>
          </a:xfrm>
          <a:prstGeom prst="ellipse">
            <a:avLst/>
          </a:prstGeom>
          <a:pattFill prst="wdUpDiag">
            <a:fgClr>
              <a:srgbClr val="FFFF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1048688" y="3140968"/>
            <a:ext cx="11833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 dirty="0" err="1" smtClean="0">
                <a:latin typeface="Times New Roman" pitchFamily="18" charset="0"/>
              </a:rPr>
              <a:t>Leisure</a:t>
            </a:r>
            <a:r>
              <a:rPr lang="cs-CZ" sz="2400" dirty="0" smtClean="0">
                <a:latin typeface="Times New Roman" pitchFamily="18" charset="0"/>
              </a:rPr>
              <a:t> </a:t>
            </a:r>
          </a:p>
          <a:p>
            <a:pPr eaLnBrk="0" hangingPunct="0"/>
            <a:r>
              <a:rPr lang="cs-CZ" sz="2400" dirty="0" err="1" smtClean="0">
                <a:latin typeface="Times New Roman" pitchFamily="18" charset="0"/>
              </a:rPr>
              <a:t>studies</a:t>
            </a:r>
            <a:endParaRPr lang="cs-CZ" sz="2400" dirty="0">
              <a:latin typeface="Times New Roman" pitchFamily="18" charset="0"/>
            </a:endParaRP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3492500" y="170021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PVČ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5580063" y="2492375"/>
            <a:ext cx="1587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</a:t>
            </a:r>
          </a:p>
          <a:p>
            <a:pPr eaLnBrk="0" hangingPunct="0"/>
            <a:r>
              <a:rPr lang="cs-CZ" sz="2400">
                <a:latin typeface="Times New Roman" pitchFamily="18" charset="0"/>
              </a:rPr>
              <a:t>pedagogika</a:t>
            </a: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5003800" y="4652963"/>
            <a:ext cx="191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 práce</a:t>
            </a:r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V="1">
            <a:off x="3203575" y="33575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26635" name="Text Box 12"/>
          <p:cNvSpPr txBox="1">
            <a:spLocks noChangeArrowheads="1"/>
          </p:cNvSpPr>
          <p:nvPr/>
        </p:nvSpPr>
        <p:spPr bwMode="auto">
          <a:xfrm>
            <a:off x="2339975" y="4941888"/>
            <a:ext cx="1422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Nauka (věda)</a:t>
            </a:r>
          </a:p>
          <a:p>
            <a:pPr eaLnBrk="0" hangingPunct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o volném</a:t>
            </a:r>
          </a:p>
          <a:p>
            <a:pPr eaLnBrk="0" hangingPunct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čase</a:t>
            </a:r>
          </a:p>
        </p:txBody>
      </p:sp>
    </p:spTree>
    <p:extLst>
      <p:ext uri="{BB962C8B-B14F-4D97-AF65-F5344CB8AC3E}">
        <p14:creationId xmlns:p14="http://schemas.microsoft.com/office/powerpoint/2010/main" val="31308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Historie – klíč k pochopení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/>
              <a:t>Základní východiska (19. století)</a:t>
            </a:r>
          </a:p>
          <a:p>
            <a:pPr eaLnBrk="1" hangingPunct="1"/>
            <a:r>
              <a:rPr lang="cs-CZ" smtClean="0"/>
              <a:t>Sociální pedagogika (Německo): osvěta = „povznesení lidových vrstev“, socializace, výchova</a:t>
            </a:r>
          </a:p>
          <a:p>
            <a:pPr eaLnBrk="1" hangingPunct="1"/>
            <a:r>
              <a:rPr lang="cs-CZ" smtClean="0"/>
              <a:t>Sociální práce (Velká Británie): péče státu o občany, kteří potřebují pomoc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SPOLEČNÉ: V době osvícenství přebírá stát a sociální sféra úkoly, které dříve plnila církev. 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3759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337550" cy="914400"/>
          </a:xfrm>
        </p:spPr>
        <p:txBody>
          <a:bodyPr/>
          <a:lstStyle/>
          <a:p>
            <a:pPr>
              <a:defRPr/>
            </a:pPr>
            <a:r>
              <a:rPr lang="cs-CZ" altLang="cs-CZ" b="1" dirty="0" smtClean="0"/>
              <a:t>Sociální pedagogika</a:t>
            </a:r>
            <a:endParaRPr lang="cs-CZ" altLang="cs-CZ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dirty="0" smtClean="0"/>
              <a:t>O „sociální pedagogice“ se začalo psát v polovině 19. století, protože školní pedagogika nepřipravovala dostatečně na život ve společnosti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dirty="0" smtClean="0"/>
              <a:t>Zakladateli sociální pedagogiky (</a:t>
            </a:r>
            <a:r>
              <a:rPr lang="cs-CZ" altLang="cs-CZ" b="1" dirty="0" smtClean="0"/>
              <a:t>Paul </a:t>
            </a:r>
            <a:r>
              <a:rPr lang="cs-CZ" altLang="cs-CZ" b="1" dirty="0" err="1" smtClean="0"/>
              <a:t>Natorp</a:t>
            </a:r>
            <a:r>
              <a:rPr lang="cs-CZ" altLang="cs-CZ" b="1" dirty="0" smtClean="0"/>
              <a:t>, 1854-1924</a:t>
            </a:r>
            <a:r>
              <a:rPr lang="cs-CZ" altLang="cs-CZ" dirty="0" smtClean="0"/>
              <a:t>) šlo o vzájemný vztah mezi výchovou a společností</a:t>
            </a:r>
          </a:p>
        </p:txBody>
      </p:sp>
      <p:pic>
        <p:nvPicPr>
          <p:cNvPr id="15364" name="Picture 10" descr="Paul_Natorp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94275" y="1600200"/>
            <a:ext cx="3192463" cy="44196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396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800" b="1" dirty="0" smtClean="0"/>
              <a:t>Cíl sociálně pedagogické praxe</a:t>
            </a:r>
            <a:endParaRPr lang="cs-CZ" altLang="cs-CZ" sz="38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 b="1" smtClean="0"/>
              <a:t>	Cílem sociálně výchovného působení</a:t>
            </a:r>
            <a:r>
              <a:rPr lang="cs-CZ" altLang="cs-CZ" sz="2800" smtClean="0"/>
              <a:t> je jedinec, který se dovede zapojit do života společnosti </a:t>
            </a:r>
            <a:r>
              <a:rPr lang="cs-CZ" altLang="cs-CZ" sz="2800" b="1" smtClean="0"/>
              <a:t>tím, že se naučí </a:t>
            </a:r>
            <a:r>
              <a:rPr lang="cs-CZ" altLang="cs-CZ" sz="2800" u="sng" smtClean="0"/>
              <a:t>sociálně očekávanému chování</a:t>
            </a:r>
            <a:r>
              <a:rPr lang="cs-CZ" altLang="cs-CZ" sz="2800" smtClean="0"/>
              <a:t>, </a:t>
            </a:r>
            <a:r>
              <a:rPr lang="cs-CZ" altLang="cs-CZ" sz="2800" u="sng" smtClean="0"/>
              <a:t>rolím</a:t>
            </a:r>
            <a:r>
              <a:rPr lang="cs-CZ" altLang="cs-CZ" sz="2800" b="1" smtClean="0"/>
              <a:t>, které v dané situaci mají přijatelnou formu a</a:t>
            </a:r>
            <a:r>
              <a:rPr lang="cs-CZ" altLang="cs-CZ" sz="2800" smtClean="0"/>
              <a:t> jsou žádoucí. </a:t>
            </a:r>
            <a:r>
              <a:rPr lang="cs-CZ" altLang="cs-CZ" sz="2800" b="1" smtClean="0"/>
              <a:t>Zároveň se jedinec má stávat postupně osobností</a:t>
            </a:r>
            <a:r>
              <a:rPr lang="cs-CZ" altLang="cs-CZ" sz="2800" smtClean="0"/>
              <a:t>. Očekávané jednání naplňuje </a:t>
            </a:r>
            <a:r>
              <a:rPr lang="cs-CZ" altLang="cs-CZ" sz="2800" u="sng" smtClean="0"/>
              <a:t>vlastním, originálním způsobem</a:t>
            </a:r>
            <a:r>
              <a:rPr lang="cs-CZ" altLang="cs-CZ" sz="2800" smtClean="0"/>
              <a:t>. Rozvíjí své </a:t>
            </a:r>
            <a:r>
              <a:rPr lang="cs-CZ" altLang="cs-CZ" sz="2800" u="sng" smtClean="0"/>
              <a:t>vlohy </a:t>
            </a:r>
            <a:r>
              <a:rPr lang="cs-CZ" altLang="cs-CZ" sz="2800" smtClean="0"/>
              <a:t>do podoby </a:t>
            </a:r>
            <a:r>
              <a:rPr lang="cs-CZ" altLang="cs-CZ" sz="2800" u="sng" smtClean="0"/>
              <a:t>kompetencí.</a:t>
            </a:r>
            <a:r>
              <a:rPr lang="cs-CZ" altLang="cs-CZ" sz="28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697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Různá pojetí sociální pedagogiky</a:t>
            </a:r>
            <a:br>
              <a:rPr lang="cs-CZ" b="1" dirty="0" smtClean="0"/>
            </a:br>
            <a:r>
              <a:rPr lang="cs-CZ" b="1" dirty="0" smtClean="0"/>
              <a:t>a jejich východiska (dle Lorencové)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Výchozí pojetí německé sociální pedagogiky na přelomu 19. a 20. stol.: Sociální pedagogika jako výchova „ve společnosti (společenství), pro společnost a skrze společnost“ (návaznost na Platóna a Kanta)</a:t>
            </a:r>
          </a:p>
          <a:p>
            <a:r>
              <a:rPr lang="cs-CZ" dirty="0" smtClean="0"/>
              <a:t>Pojetí německé (a české) soc. pedagogiky po 1. světové válce: Sociální pedagogika jako výchovná péče společnosti o ohroženou mládež (Herman </a:t>
            </a:r>
            <a:r>
              <a:rPr lang="cs-CZ" dirty="0" err="1" smtClean="0"/>
              <a:t>Nohl</a:t>
            </a:r>
            <a:r>
              <a:rPr lang="cs-CZ" dirty="0" smtClean="0"/>
              <a:t>: „</a:t>
            </a:r>
            <a:r>
              <a:rPr lang="cs-CZ" dirty="0" err="1" smtClean="0"/>
              <a:t>Hilfe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Selbsthilfe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Sociálně kritická sociální pedagogika (</a:t>
            </a:r>
            <a:r>
              <a:rPr lang="cs-CZ" dirty="0" err="1" smtClean="0"/>
              <a:t>Mollenhauer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84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Sociální pedagogika zaměřená na prostředí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Ústřední pojem: </a:t>
            </a:r>
            <a:r>
              <a:rPr lang="cs-CZ" altLang="cs-CZ" b="1" dirty="0"/>
              <a:t>socializace</a:t>
            </a:r>
            <a:r>
              <a:rPr lang="cs-CZ" altLang="cs-CZ" dirty="0"/>
              <a:t> (zavedl </a:t>
            </a:r>
            <a:r>
              <a:rPr lang="cs-CZ" altLang="cs-CZ" dirty="0" err="1"/>
              <a:t>Durkheim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dirty="0"/>
              <a:t>Východiska: </a:t>
            </a:r>
            <a:r>
              <a:rPr lang="cs-CZ" altLang="cs-CZ" b="1" dirty="0"/>
              <a:t>sociální psychologie, sociologie</a:t>
            </a:r>
          </a:p>
          <a:p>
            <a:pPr>
              <a:defRPr/>
            </a:pPr>
            <a:r>
              <a:rPr lang="cs-CZ" altLang="cs-CZ" dirty="0"/>
              <a:t>Význam: vyžaduje </a:t>
            </a:r>
            <a:r>
              <a:rPr lang="cs-CZ" altLang="cs-CZ" b="1" dirty="0"/>
              <a:t>analýzu </a:t>
            </a:r>
            <a:r>
              <a:rPr lang="cs-CZ" altLang="cs-CZ" dirty="0"/>
              <a:t>prostředí, umožňuje </a:t>
            </a:r>
            <a:r>
              <a:rPr lang="cs-CZ" altLang="cs-CZ" b="1" dirty="0"/>
              <a:t>pedagogické ovlivňování </a:t>
            </a:r>
            <a:r>
              <a:rPr lang="cs-CZ" altLang="cs-CZ" dirty="0"/>
              <a:t>(skrze) prostředí</a:t>
            </a:r>
          </a:p>
          <a:p>
            <a:pPr>
              <a:defRPr/>
            </a:pPr>
            <a:r>
              <a:rPr lang="cs-CZ" altLang="cs-CZ" dirty="0"/>
              <a:t>Riziko: </a:t>
            </a:r>
            <a:r>
              <a:rPr lang="cs-CZ" altLang="cs-CZ" b="1" dirty="0"/>
              <a:t>sociální determinismus</a:t>
            </a:r>
          </a:p>
          <a:p>
            <a:pPr marL="0" indent="0">
              <a:buNone/>
              <a:defRPr/>
            </a:pPr>
            <a:endParaRPr lang="cs-CZ" altLang="cs-CZ" b="1" dirty="0"/>
          </a:p>
          <a:p>
            <a:pPr>
              <a:defRPr/>
            </a:pPr>
            <a:r>
              <a:rPr lang="cs-CZ" altLang="cs-CZ" dirty="0"/>
              <a:t>Zástupci: </a:t>
            </a:r>
            <a:r>
              <a:rPr lang="cs-CZ" altLang="cs-CZ" dirty="0" err="1"/>
              <a:t>Wroczynski</a:t>
            </a:r>
            <a:r>
              <a:rPr lang="cs-CZ" altLang="cs-CZ" dirty="0"/>
              <a:t>, Baláž, </a:t>
            </a:r>
            <a:r>
              <a:rPr lang="cs-CZ" altLang="cs-CZ" dirty="0" err="1"/>
              <a:t>Přadka</a:t>
            </a:r>
            <a:r>
              <a:rPr lang="cs-CZ" altLang="cs-CZ" dirty="0"/>
              <a:t>, Kraus</a:t>
            </a:r>
          </a:p>
          <a:p>
            <a:pPr>
              <a:defRPr/>
            </a:pPr>
            <a:r>
              <a:rPr lang="cs-CZ" altLang="cs-CZ" b="1" dirty="0"/>
              <a:t>Filosofická východiska</a:t>
            </a:r>
            <a:r>
              <a:rPr lang="cs-CZ" altLang="cs-CZ" dirty="0"/>
              <a:t>: marxistická (sovětská) psychologie (</a:t>
            </a:r>
            <a:r>
              <a:rPr lang="cs-CZ" altLang="cs-CZ" dirty="0" err="1"/>
              <a:t>Vygotskij</a:t>
            </a:r>
            <a:r>
              <a:rPr lang="cs-CZ" altLang="cs-CZ" dirty="0"/>
              <a:t>), marxistický determinismus, příp. </a:t>
            </a:r>
            <a:r>
              <a:rPr lang="cs-CZ" altLang="cs-CZ" dirty="0" smtClean="0"/>
              <a:t>sociologismus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1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Sociální pedagogika zaměřená na výchovu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r>
              <a:rPr lang="cs-CZ" altLang="cs-CZ" dirty="0"/>
              <a:t>Ústřední pojem: </a:t>
            </a:r>
            <a:r>
              <a:rPr lang="cs-CZ" altLang="cs-CZ" b="1" dirty="0"/>
              <a:t>výchova</a:t>
            </a:r>
            <a:r>
              <a:rPr lang="cs-CZ" altLang="cs-CZ" dirty="0"/>
              <a:t> jako </a:t>
            </a:r>
            <a:r>
              <a:rPr lang="cs-CZ" altLang="cs-CZ" b="1" dirty="0" err="1" smtClean="0"/>
              <a:t>paideia</a:t>
            </a:r>
            <a:endParaRPr lang="cs-CZ" altLang="cs-CZ" dirty="0"/>
          </a:p>
          <a:p>
            <a:r>
              <a:rPr lang="cs-CZ" altLang="cs-CZ" dirty="0"/>
              <a:t>Východiska: </a:t>
            </a:r>
            <a:r>
              <a:rPr lang="cs-CZ" altLang="cs-CZ" b="1" dirty="0"/>
              <a:t>filosofie výchovy</a:t>
            </a:r>
          </a:p>
          <a:p>
            <a:r>
              <a:rPr lang="cs-CZ" altLang="cs-CZ" dirty="0"/>
              <a:t>Význam: důraz na </a:t>
            </a:r>
            <a:r>
              <a:rPr lang="cs-CZ" altLang="cs-CZ" b="1" dirty="0"/>
              <a:t>„výchovu k lidství“</a:t>
            </a:r>
          </a:p>
          <a:p>
            <a:r>
              <a:rPr lang="cs-CZ" altLang="cs-CZ" dirty="0"/>
              <a:t>Riziko: normativní etika, nedostatečný rozvoj konkrétních metodických postupů </a:t>
            </a:r>
          </a:p>
          <a:p>
            <a:r>
              <a:rPr lang="cs-CZ" altLang="cs-CZ" dirty="0"/>
              <a:t>Zástupci: </a:t>
            </a:r>
            <a:r>
              <a:rPr lang="cs-CZ" altLang="cs-CZ" dirty="0" err="1"/>
              <a:t>Palouš</a:t>
            </a:r>
            <a:r>
              <a:rPr lang="cs-CZ" altLang="cs-CZ" dirty="0"/>
              <a:t>, Svobodová, Strouhal, Pelikán, </a:t>
            </a:r>
            <a:r>
              <a:rPr lang="cs-CZ" altLang="cs-CZ" dirty="0" err="1"/>
              <a:t>Mollenhauer</a:t>
            </a:r>
            <a:endParaRPr lang="cs-CZ" altLang="cs-CZ" dirty="0"/>
          </a:p>
          <a:p>
            <a:r>
              <a:rPr lang="cs-CZ" altLang="cs-CZ" b="1" dirty="0"/>
              <a:t>Filosofická východiska: </a:t>
            </a:r>
            <a:r>
              <a:rPr lang="cs-CZ" altLang="cs-CZ" dirty="0"/>
              <a:t>inspirace z antiky a ze středověku, fenomenologie, personalismus, </a:t>
            </a:r>
            <a:r>
              <a:rPr lang="cs-CZ" altLang="cs-CZ" dirty="0" err="1" smtClean="0"/>
              <a:t>novokantovství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4070327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Oč jde ve výchově?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dirty="0" smtClean="0"/>
              <a:t>Co je to </a:t>
            </a:r>
            <a:r>
              <a:rPr lang="cs-CZ" sz="2200" dirty="0" err="1" smtClean="0"/>
              <a:t>paideia</a:t>
            </a:r>
            <a:r>
              <a:rPr lang="cs-CZ" sz="2200" dirty="0" smtClean="0"/>
              <a:t>?</a:t>
            </a:r>
          </a:p>
          <a:p>
            <a:pPr lvl="1"/>
            <a:r>
              <a:rPr lang="cs-CZ" dirty="0"/>
              <a:t>„</a:t>
            </a:r>
            <a:r>
              <a:rPr lang="cs-CZ" i="1" dirty="0" err="1"/>
              <a:t>Paideia</a:t>
            </a:r>
            <a:r>
              <a:rPr lang="cs-CZ" dirty="0"/>
              <a:t> je právě vytržením z všedního dne, v ní je zbaven jedinec neustálé zaneprázdněnosti tím či oním. Jejím prostorem je </a:t>
            </a:r>
            <a:r>
              <a:rPr lang="cs-CZ" i="1" dirty="0" err="1"/>
              <a:t>scholé</a:t>
            </a:r>
            <a:r>
              <a:rPr lang="cs-CZ" dirty="0"/>
              <a:t>… </a:t>
            </a:r>
            <a:endParaRPr lang="cs-CZ" dirty="0" smtClean="0"/>
          </a:p>
          <a:p>
            <a:r>
              <a:rPr lang="cs-CZ" sz="2200" dirty="0" err="1" smtClean="0"/>
              <a:t>Paideia</a:t>
            </a:r>
            <a:r>
              <a:rPr lang="cs-CZ" sz="2200" dirty="0" smtClean="0"/>
              <a:t> anebo získávání kompetencí?</a:t>
            </a:r>
          </a:p>
          <a:p>
            <a:pPr lvl="1"/>
            <a:r>
              <a:rPr lang="cs-CZ" dirty="0" err="1"/>
              <a:t>Paideia</a:t>
            </a:r>
            <a:r>
              <a:rPr lang="cs-CZ" dirty="0"/>
              <a:t> (výchova) spočívá v zásadní změně vnímání a prožívání (toho, který odešel z jeskyně)</a:t>
            </a:r>
          </a:p>
          <a:p>
            <a:pPr lvl="1"/>
            <a:r>
              <a:rPr lang="cs-CZ" dirty="0"/>
              <a:t>Zásadní rozdíl oproti moderní výchově: </a:t>
            </a:r>
            <a:r>
              <a:rPr lang="cs-CZ" dirty="0" err="1"/>
              <a:t>paideia</a:t>
            </a:r>
            <a:r>
              <a:rPr lang="cs-CZ" dirty="0"/>
              <a:t> se nevyvozuje z potřeb praxe, naopak osvobozuje z pout „všednodenního obstarávání</a:t>
            </a:r>
            <a:endParaRPr lang="cs-CZ" dirty="0" smtClean="0"/>
          </a:p>
          <a:p>
            <a:r>
              <a:rPr lang="cs-CZ" sz="2200" dirty="0" smtClean="0"/>
              <a:t>Kdo </a:t>
            </a:r>
            <a:r>
              <a:rPr lang="cs-CZ" sz="2200" dirty="0"/>
              <a:t>rozhoduje o cíli výchovy?</a:t>
            </a:r>
          </a:p>
          <a:p>
            <a:pPr lvl="1"/>
            <a:r>
              <a:rPr lang="cs-CZ" dirty="0"/>
              <a:t>Platón: měl by rozhodovat filosof</a:t>
            </a:r>
          </a:p>
          <a:p>
            <a:pPr lvl="1"/>
            <a:r>
              <a:rPr lang="cs-CZ" dirty="0"/>
              <a:t>Dnešní školský systém: rozhoduje stát</a:t>
            </a:r>
          </a:p>
          <a:p>
            <a:pPr lvl="1"/>
            <a:r>
              <a:rPr lang="cs-CZ" b="1" dirty="0"/>
              <a:t>Význam filosofie výchovy</a:t>
            </a:r>
          </a:p>
          <a:p>
            <a:pPr lvl="1"/>
            <a:r>
              <a:rPr lang="cs-CZ" dirty="0"/>
              <a:t>Kritika školského systému:</a:t>
            </a:r>
          </a:p>
          <a:p>
            <a:pPr lvl="2"/>
            <a:r>
              <a:rPr lang="cs-CZ" sz="2200" dirty="0"/>
              <a:t>Arendtová (zneužití)</a:t>
            </a:r>
          </a:p>
          <a:p>
            <a:pPr lvl="2"/>
            <a:r>
              <a:rPr lang="cs-CZ" sz="2200" dirty="0" err="1"/>
              <a:t>Freire</a:t>
            </a:r>
            <a:r>
              <a:rPr lang="cs-CZ" sz="2200" dirty="0"/>
              <a:t> (manipulace mocných</a:t>
            </a:r>
            <a:r>
              <a:rPr lang="cs-CZ" sz="2200" dirty="0" smtClean="0"/>
              <a:t>)</a:t>
            </a:r>
          </a:p>
          <a:p>
            <a:pPr marL="594360" lvl="2" indent="0">
              <a:buNone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86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93</TotalTime>
  <Words>758</Words>
  <Application>Microsoft Office PowerPoint</Application>
  <PresentationFormat>Předvádění na obrazovce (4:3)</PresentationFormat>
  <Paragraphs>95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Sociální práce  Sociální pedagogika  Pedagogika volného času</vt:lpstr>
      <vt:lpstr>Vztahy příbuzných vědeckých disciplín</vt:lpstr>
      <vt:lpstr>Historie – klíč k pochopení</vt:lpstr>
      <vt:lpstr>Sociální pedagogika</vt:lpstr>
      <vt:lpstr>Cíl sociálně pedagogické praxe</vt:lpstr>
      <vt:lpstr>Různá pojetí sociální pedagogiky a jejich východiska (dle Lorencové)</vt:lpstr>
      <vt:lpstr>Sociální pedagogika zaměřená na prostředí</vt:lpstr>
      <vt:lpstr>Sociální pedagogika zaměřená na výchovu</vt:lpstr>
      <vt:lpstr>Oč jde ve výchově?</vt:lpstr>
      <vt:lpstr>Sociální pedagogika zaměřená  na pomoc člověku (v soc. fungování)</vt:lpstr>
      <vt:lpstr>Sociální pedagogika zaměřená na prevenci  a řešení sociálně patologického jednání</vt:lpstr>
      <vt:lpstr>Sociální pedagogika zaměřená  na výchovu ve volném čase</vt:lpstr>
      <vt:lpstr>Filosofická východiska soc. práce</vt:lpstr>
      <vt:lpstr>Sociální práce</vt:lpstr>
      <vt:lpstr>Pojetí soc. práce dle Musila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 Sociální pedagogika  Pedagogika volného času</dc:title>
  <dc:creator>kaplanek</dc:creator>
  <cp:lastModifiedBy>kaplanek</cp:lastModifiedBy>
  <cp:revision>9</cp:revision>
  <dcterms:created xsi:type="dcterms:W3CDTF">2021-11-12T21:24:04Z</dcterms:created>
  <dcterms:modified xsi:type="dcterms:W3CDTF">2021-11-12T22:57:31Z</dcterms:modified>
</cp:coreProperties>
</file>