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6" r:id="rId2"/>
    <p:sldId id="257" r:id="rId3"/>
    <p:sldId id="275" r:id="rId4"/>
    <p:sldId id="276" r:id="rId5"/>
    <p:sldId id="277" r:id="rId6"/>
    <p:sldId id="278" r:id="rId7"/>
    <p:sldId id="27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4E6E3-B185-484A-8899-C5A9AACA8D19}"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D8A3C5C8-B4C7-4EC1-81E3-685DFC2D7644}">
      <dgm:prSet/>
      <dgm:spPr/>
      <dgm:t>
        <a:bodyPr/>
        <a:lstStyle/>
        <a:p>
          <a:r>
            <a:rPr lang="cs-CZ" b="1" i="0"/>
            <a:t>Radikální pluralita</a:t>
          </a:r>
          <a:endParaRPr lang="en-US"/>
        </a:p>
      </dgm:t>
    </dgm:pt>
    <dgm:pt modelId="{67984CD9-EB67-4B48-9E63-3185EEC8539A}" type="parTrans" cxnId="{D2D8DEA4-7E7E-43CC-8069-AB26A6C9A761}">
      <dgm:prSet/>
      <dgm:spPr/>
      <dgm:t>
        <a:bodyPr/>
        <a:lstStyle/>
        <a:p>
          <a:endParaRPr lang="en-US"/>
        </a:p>
      </dgm:t>
    </dgm:pt>
    <dgm:pt modelId="{CABC4B47-9BB2-48D0-873B-9C3E78E726CA}" type="sibTrans" cxnId="{D2D8DEA4-7E7E-43CC-8069-AB26A6C9A761}">
      <dgm:prSet/>
      <dgm:spPr/>
      <dgm:t>
        <a:bodyPr/>
        <a:lstStyle/>
        <a:p>
          <a:endParaRPr lang="en-US"/>
        </a:p>
      </dgm:t>
    </dgm:pt>
    <dgm:pt modelId="{F24B8E59-303B-42B9-9CDA-7FF29A8B4795}">
      <dgm:prSet/>
      <dgm:spPr/>
      <dgm:t>
        <a:bodyPr/>
        <a:lstStyle/>
        <a:p>
          <a:r>
            <a:rPr lang="cs-CZ" b="0" i="0"/>
            <a:t>Důsledek: </a:t>
          </a:r>
          <a:r>
            <a:rPr lang="cs-CZ" b="0" i="1"/>
            <a:t>kapitulace na hledání univerzálního vysvětlení světa.</a:t>
          </a:r>
          <a:endParaRPr lang="en-US"/>
        </a:p>
      </dgm:t>
    </dgm:pt>
    <dgm:pt modelId="{80652FA5-E4C4-4BC5-86BF-9C59C9D8EAF4}" type="parTrans" cxnId="{B80A9D5A-B24B-4D23-9309-79F954B8DA67}">
      <dgm:prSet/>
      <dgm:spPr/>
      <dgm:t>
        <a:bodyPr/>
        <a:lstStyle/>
        <a:p>
          <a:endParaRPr lang="en-US"/>
        </a:p>
      </dgm:t>
    </dgm:pt>
    <dgm:pt modelId="{2A6B82F2-2A46-4855-B824-C908DF403C96}" type="sibTrans" cxnId="{B80A9D5A-B24B-4D23-9309-79F954B8DA67}">
      <dgm:prSet/>
      <dgm:spPr/>
      <dgm:t>
        <a:bodyPr/>
        <a:lstStyle/>
        <a:p>
          <a:endParaRPr lang="en-US"/>
        </a:p>
      </dgm:t>
    </dgm:pt>
    <dgm:pt modelId="{DDA07EA4-4CF8-4173-ACDA-04994F92408E}">
      <dgm:prSet/>
      <dgm:spPr/>
      <dgm:t>
        <a:bodyPr/>
        <a:lstStyle/>
        <a:p>
          <a:r>
            <a:rPr lang="cs-CZ" b="0" i="0"/>
            <a:t>Lyotard: </a:t>
          </a:r>
          <a:r>
            <a:rPr lang="cs-CZ" b="0" i="1"/>
            <a:t>Každý nárok na výlučnost odpovídá pouze neoprávněnému povýšení partikulární pravdy na domnělou pravdu absolutní. </a:t>
          </a:r>
          <a:endParaRPr lang="en-US"/>
        </a:p>
      </dgm:t>
    </dgm:pt>
    <dgm:pt modelId="{2DA571EC-2B4B-41F5-AED6-600EC33DF099}" type="parTrans" cxnId="{742BF438-4490-4B6C-A5E6-E478C0C893DF}">
      <dgm:prSet/>
      <dgm:spPr/>
      <dgm:t>
        <a:bodyPr/>
        <a:lstStyle/>
        <a:p>
          <a:endParaRPr lang="en-US"/>
        </a:p>
      </dgm:t>
    </dgm:pt>
    <dgm:pt modelId="{E5011454-8A7B-475D-95B6-54AD3D05603E}" type="sibTrans" cxnId="{742BF438-4490-4B6C-A5E6-E478C0C893DF}">
      <dgm:prSet/>
      <dgm:spPr/>
      <dgm:t>
        <a:bodyPr/>
        <a:lstStyle/>
        <a:p>
          <a:endParaRPr lang="en-US"/>
        </a:p>
      </dgm:t>
    </dgm:pt>
    <dgm:pt modelId="{CC69D800-B600-4341-975D-8636D8951545}">
      <dgm:prSet/>
      <dgm:spPr/>
      <dgm:t>
        <a:bodyPr/>
        <a:lstStyle/>
        <a:p>
          <a:r>
            <a:rPr lang="cs-CZ" b="1" i="0"/>
            <a:t>Relativizace racionality</a:t>
          </a:r>
          <a:endParaRPr lang="en-US"/>
        </a:p>
      </dgm:t>
    </dgm:pt>
    <dgm:pt modelId="{87F14A8B-85D2-44DB-B0BE-0F781D853D0E}" type="parTrans" cxnId="{95046F84-D6E8-48DA-843E-9365F00C5781}">
      <dgm:prSet/>
      <dgm:spPr/>
      <dgm:t>
        <a:bodyPr/>
        <a:lstStyle/>
        <a:p>
          <a:endParaRPr lang="en-US"/>
        </a:p>
      </dgm:t>
    </dgm:pt>
    <dgm:pt modelId="{6E0BBED1-FF84-4638-9C4D-3717CB96E210}" type="sibTrans" cxnId="{95046F84-D6E8-48DA-843E-9365F00C5781}">
      <dgm:prSet/>
      <dgm:spPr/>
      <dgm:t>
        <a:bodyPr/>
        <a:lstStyle/>
        <a:p>
          <a:endParaRPr lang="en-US"/>
        </a:p>
      </dgm:t>
    </dgm:pt>
    <dgm:pt modelId="{50149AC1-A7F5-4CC9-B9A4-31C04EFD1C96}">
      <dgm:prSet/>
      <dgm:spPr/>
      <dgm:t>
        <a:bodyPr/>
        <a:lstStyle/>
        <a:p>
          <a:r>
            <a:rPr lang="cs-CZ" b="0" i="1"/>
            <a:t>zpochybnění platnosti závěrů, k nimž se dojde rozumovou úvahou</a:t>
          </a:r>
          <a:endParaRPr lang="en-US"/>
        </a:p>
      </dgm:t>
    </dgm:pt>
    <dgm:pt modelId="{08777846-7566-42C7-8C6E-24C2E897A3CB}" type="parTrans" cxnId="{4377D247-72D9-4D10-AC2A-E3844BA611BF}">
      <dgm:prSet/>
      <dgm:spPr/>
      <dgm:t>
        <a:bodyPr/>
        <a:lstStyle/>
        <a:p>
          <a:endParaRPr lang="en-US"/>
        </a:p>
      </dgm:t>
    </dgm:pt>
    <dgm:pt modelId="{F4342619-1EB4-4941-A87C-F61128E69D8F}" type="sibTrans" cxnId="{4377D247-72D9-4D10-AC2A-E3844BA611BF}">
      <dgm:prSet/>
      <dgm:spPr/>
      <dgm:t>
        <a:bodyPr/>
        <a:lstStyle/>
        <a:p>
          <a:endParaRPr lang="en-US"/>
        </a:p>
      </dgm:t>
    </dgm:pt>
    <dgm:pt modelId="{84BCB8A6-7D19-4426-947D-5F9926138290}">
      <dgm:prSet/>
      <dgm:spPr/>
      <dgm:t>
        <a:bodyPr/>
        <a:lstStyle/>
        <a:p>
          <a:r>
            <a:rPr lang="cs-CZ" b="1" i="0"/>
            <a:t>Hypoteticky reflexivní postoj k životu</a:t>
          </a:r>
          <a:endParaRPr lang="en-US"/>
        </a:p>
      </dgm:t>
    </dgm:pt>
    <dgm:pt modelId="{E8DF101C-8046-4C4A-8FCC-8C90116A9606}" type="parTrans" cxnId="{4CD5F92F-2793-4972-8A0F-7188EF972D83}">
      <dgm:prSet/>
      <dgm:spPr/>
      <dgm:t>
        <a:bodyPr/>
        <a:lstStyle/>
        <a:p>
          <a:endParaRPr lang="en-US"/>
        </a:p>
      </dgm:t>
    </dgm:pt>
    <dgm:pt modelId="{FA9FEF57-C022-4DDE-B16F-A26532A1C2DC}" type="sibTrans" cxnId="{4CD5F92F-2793-4972-8A0F-7188EF972D83}">
      <dgm:prSet/>
      <dgm:spPr/>
      <dgm:t>
        <a:bodyPr/>
        <a:lstStyle/>
        <a:p>
          <a:endParaRPr lang="en-US"/>
        </a:p>
      </dgm:t>
    </dgm:pt>
    <dgm:pt modelId="{A12A1A85-C08A-4EDA-885A-D985B5819332}">
      <dgm:prSet/>
      <dgm:spPr/>
      <dgm:t>
        <a:bodyPr/>
        <a:lstStyle/>
        <a:p>
          <a:r>
            <a:rPr lang="cs-CZ" b="0" i="1"/>
            <a:t>Postmoderní člověk nemá „přesvědčení“, jen se domnívá, takže má „hypotézy“, které neustále podrobuje „reflexi“.</a:t>
          </a:r>
          <a:endParaRPr lang="en-US"/>
        </a:p>
      </dgm:t>
    </dgm:pt>
    <dgm:pt modelId="{EAFDB68B-2AFB-4F2F-8491-C9B900E2E4EE}" type="parTrans" cxnId="{1E65E449-B80E-4118-A9B1-C2AC0CF5C7D4}">
      <dgm:prSet/>
      <dgm:spPr/>
      <dgm:t>
        <a:bodyPr/>
        <a:lstStyle/>
        <a:p>
          <a:endParaRPr lang="en-US"/>
        </a:p>
      </dgm:t>
    </dgm:pt>
    <dgm:pt modelId="{A20FC75D-C7DA-4FA1-80DD-D04D2C18A4AE}" type="sibTrans" cxnId="{1E65E449-B80E-4118-A9B1-C2AC0CF5C7D4}">
      <dgm:prSet/>
      <dgm:spPr/>
      <dgm:t>
        <a:bodyPr/>
        <a:lstStyle/>
        <a:p>
          <a:endParaRPr lang="en-US"/>
        </a:p>
      </dgm:t>
    </dgm:pt>
    <dgm:pt modelId="{30D3FBC3-3C57-4A53-BC37-79BFADA71EAD}">
      <dgm:prSet/>
      <dgm:spPr/>
      <dgm:t>
        <a:bodyPr/>
        <a:lstStyle/>
        <a:p>
          <a:r>
            <a:rPr lang="cs-CZ" b="1" i="0"/>
            <a:t>„Černé utopie“</a:t>
          </a:r>
          <a:endParaRPr lang="en-US"/>
        </a:p>
      </dgm:t>
    </dgm:pt>
    <dgm:pt modelId="{B448E287-D186-4697-B34E-EDD319E3A1FE}" type="parTrans" cxnId="{F37587D1-676F-4146-9F28-53A4E56A93FF}">
      <dgm:prSet/>
      <dgm:spPr/>
      <dgm:t>
        <a:bodyPr/>
        <a:lstStyle/>
        <a:p>
          <a:endParaRPr lang="en-US"/>
        </a:p>
      </dgm:t>
    </dgm:pt>
    <dgm:pt modelId="{4B59DB96-9795-4C7F-9C48-C22E807807AE}" type="sibTrans" cxnId="{F37587D1-676F-4146-9F28-53A4E56A93FF}">
      <dgm:prSet/>
      <dgm:spPr/>
      <dgm:t>
        <a:bodyPr/>
        <a:lstStyle/>
        <a:p>
          <a:endParaRPr lang="en-US"/>
        </a:p>
      </dgm:t>
    </dgm:pt>
    <dgm:pt modelId="{87C211E3-4B2D-432D-A6AF-5A870EF940E3}">
      <dgm:prSet/>
      <dgm:spPr/>
      <dgm:t>
        <a:bodyPr/>
        <a:lstStyle/>
        <a:p>
          <a:r>
            <a:rPr lang="cs-CZ" b="0" i="1"/>
            <a:t>riziková společnost – skandál – metastáze a extáze</a:t>
          </a:r>
          <a:endParaRPr lang="en-US"/>
        </a:p>
      </dgm:t>
    </dgm:pt>
    <dgm:pt modelId="{906025CF-3D0E-42DA-8A23-B8713FC13141}" type="parTrans" cxnId="{DE90FDF3-FCE3-4398-B3AB-C7C75E5AAAB7}">
      <dgm:prSet/>
      <dgm:spPr/>
      <dgm:t>
        <a:bodyPr/>
        <a:lstStyle/>
        <a:p>
          <a:endParaRPr lang="en-US"/>
        </a:p>
      </dgm:t>
    </dgm:pt>
    <dgm:pt modelId="{AA10359D-A068-460B-848D-642556CD3F50}" type="sibTrans" cxnId="{DE90FDF3-FCE3-4398-B3AB-C7C75E5AAAB7}">
      <dgm:prSet/>
      <dgm:spPr/>
      <dgm:t>
        <a:bodyPr/>
        <a:lstStyle/>
        <a:p>
          <a:endParaRPr lang="en-US"/>
        </a:p>
      </dgm:t>
    </dgm:pt>
    <dgm:pt modelId="{62AC83FF-E743-429C-8EFB-44CAD5C123B3}">
      <dgm:prSet/>
      <dgm:spPr/>
      <dgm:t>
        <a:bodyPr/>
        <a:lstStyle/>
        <a:p>
          <a:r>
            <a:rPr lang="cs-CZ" b="1" i="0"/>
            <a:t>Náhrada skutečnosti simulací</a:t>
          </a:r>
          <a:endParaRPr lang="en-US"/>
        </a:p>
      </dgm:t>
    </dgm:pt>
    <dgm:pt modelId="{3E4DBE0D-6ADA-43D6-9506-042DF8107571}" type="parTrans" cxnId="{EFDB2EDB-E55C-4B5E-9544-09786C054CC2}">
      <dgm:prSet/>
      <dgm:spPr/>
      <dgm:t>
        <a:bodyPr/>
        <a:lstStyle/>
        <a:p>
          <a:endParaRPr lang="en-US"/>
        </a:p>
      </dgm:t>
    </dgm:pt>
    <dgm:pt modelId="{E17B1DCF-28C7-4EEF-8475-A0B5EE67A529}" type="sibTrans" cxnId="{EFDB2EDB-E55C-4B5E-9544-09786C054CC2}">
      <dgm:prSet/>
      <dgm:spPr/>
      <dgm:t>
        <a:bodyPr/>
        <a:lstStyle/>
        <a:p>
          <a:endParaRPr lang="en-US"/>
        </a:p>
      </dgm:t>
    </dgm:pt>
    <dgm:pt modelId="{2DC8DBF9-ED8D-4A62-8093-9F1249E1B359}">
      <dgm:prSet/>
      <dgm:spPr/>
      <dgm:t>
        <a:bodyPr/>
        <a:lstStyle/>
        <a:p>
          <a:r>
            <a:rPr lang="cs-CZ" b="0" i="0" dirty="0" err="1"/>
            <a:t>Kamper</a:t>
          </a:r>
          <a:r>
            <a:rPr lang="cs-CZ" b="0" i="0" dirty="0"/>
            <a:t>: </a:t>
          </a:r>
          <a:r>
            <a:rPr lang="cs-CZ" b="0" i="1" dirty="0"/>
            <a:t>přemožení reality napodobeninou</a:t>
          </a:r>
          <a:endParaRPr lang="en-US" dirty="0"/>
        </a:p>
      </dgm:t>
    </dgm:pt>
    <dgm:pt modelId="{94BFC177-E6B6-4BB5-85EE-64F537707516}" type="parTrans" cxnId="{AD759E18-DA70-4E3F-83A2-AD8AE4A4A139}">
      <dgm:prSet/>
      <dgm:spPr/>
      <dgm:t>
        <a:bodyPr/>
        <a:lstStyle/>
        <a:p>
          <a:endParaRPr lang="en-US"/>
        </a:p>
      </dgm:t>
    </dgm:pt>
    <dgm:pt modelId="{373A7354-FDC6-4FA5-8B17-5A41FB369EB4}" type="sibTrans" cxnId="{AD759E18-DA70-4E3F-83A2-AD8AE4A4A139}">
      <dgm:prSet/>
      <dgm:spPr/>
      <dgm:t>
        <a:bodyPr/>
        <a:lstStyle/>
        <a:p>
          <a:endParaRPr lang="en-US"/>
        </a:p>
      </dgm:t>
    </dgm:pt>
    <dgm:pt modelId="{0B73265E-9BF6-429D-8C24-88562B4F460E}">
      <dgm:prSet/>
      <dgm:spPr/>
      <dgm:t>
        <a:bodyPr/>
        <a:lstStyle/>
        <a:p>
          <a:r>
            <a:rPr lang="cs-CZ" b="0" i="0"/>
            <a:t>Baudrillard: </a:t>
          </a:r>
          <a:r>
            <a:rPr lang="cs-CZ" b="0" i="1"/>
            <a:t>agónie reálna</a:t>
          </a:r>
          <a:endParaRPr lang="en-US"/>
        </a:p>
      </dgm:t>
    </dgm:pt>
    <dgm:pt modelId="{442FAC15-3420-4876-9D2B-A196BD977D3B}" type="parTrans" cxnId="{DE690EB1-FE97-441E-966D-17190ADC5203}">
      <dgm:prSet/>
      <dgm:spPr/>
      <dgm:t>
        <a:bodyPr/>
        <a:lstStyle/>
        <a:p>
          <a:endParaRPr lang="en-US"/>
        </a:p>
      </dgm:t>
    </dgm:pt>
    <dgm:pt modelId="{2391D544-FCC9-4C19-A299-5051AE482857}" type="sibTrans" cxnId="{DE690EB1-FE97-441E-966D-17190ADC5203}">
      <dgm:prSet/>
      <dgm:spPr/>
      <dgm:t>
        <a:bodyPr/>
        <a:lstStyle/>
        <a:p>
          <a:endParaRPr lang="en-US"/>
        </a:p>
      </dgm:t>
    </dgm:pt>
    <dgm:pt modelId="{419F375D-C420-4C37-86C8-36F090942707}">
      <dgm:prSet/>
      <dgm:spPr/>
      <dgm:t>
        <a:bodyPr/>
        <a:lstStyle/>
        <a:p>
          <a:r>
            <a:rPr lang="cs-CZ" b="1" i="0"/>
            <a:t>Rozpad moderního „já“</a:t>
          </a:r>
          <a:endParaRPr lang="en-US"/>
        </a:p>
      </dgm:t>
    </dgm:pt>
    <dgm:pt modelId="{761EE68C-A282-4BB4-8D2D-25CC0CDA6B60}" type="parTrans" cxnId="{E7CCDB78-FAA5-4DFD-9672-97AE51390F45}">
      <dgm:prSet/>
      <dgm:spPr/>
      <dgm:t>
        <a:bodyPr/>
        <a:lstStyle/>
        <a:p>
          <a:endParaRPr lang="en-US"/>
        </a:p>
      </dgm:t>
    </dgm:pt>
    <dgm:pt modelId="{E0971D8F-1CBC-4079-9BE2-D32D6E957387}" type="sibTrans" cxnId="{E7CCDB78-FAA5-4DFD-9672-97AE51390F45}">
      <dgm:prSet/>
      <dgm:spPr/>
      <dgm:t>
        <a:bodyPr/>
        <a:lstStyle/>
        <a:p>
          <a:endParaRPr lang="en-US"/>
        </a:p>
      </dgm:t>
    </dgm:pt>
    <dgm:pt modelId="{0A4FDACF-89DC-458B-B6A1-2C1D7DDDABED}">
      <dgm:prSet/>
      <dgm:spPr/>
      <dgm:t>
        <a:bodyPr/>
        <a:lstStyle/>
        <a:p>
          <a:r>
            <a:rPr lang="cs-CZ" b="0" i="1"/>
            <a:t>Člověk může jen těžko definovat hranice své osobnosti: zdá se jako by nebyl ničím jiným než „přijímačem“.</a:t>
          </a:r>
          <a:endParaRPr lang="en-US"/>
        </a:p>
      </dgm:t>
    </dgm:pt>
    <dgm:pt modelId="{F329AD11-54CF-42E7-936E-2FD3E73F6876}" type="parTrans" cxnId="{34D94D4B-29CE-41AB-A209-C5637DC1CE64}">
      <dgm:prSet/>
      <dgm:spPr/>
      <dgm:t>
        <a:bodyPr/>
        <a:lstStyle/>
        <a:p>
          <a:endParaRPr lang="en-US"/>
        </a:p>
      </dgm:t>
    </dgm:pt>
    <dgm:pt modelId="{7284FD6D-8231-45F9-AA86-C0B5FB7E393E}" type="sibTrans" cxnId="{34D94D4B-29CE-41AB-A209-C5637DC1CE64}">
      <dgm:prSet/>
      <dgm:spPr/>
      <dgm:t>
        <a:bodyPr/>
        <a:lstStyle/>
        <a:p>
          <a:endParaRPr lang="en-US"/>
        </a:p>
      </dgm:t>
    </dgm:pt>
    <dgm:pt modelId="{4B3E2AE1-3263-4433-A656-4A8AC1F9D628}" type="pres">
      <dgm:prSet presAssocID="{3CA4E6E3-B185-484A-8899-C5A9AACA8D19}" presName="Name0" presStyleCnt="0">
        <dgm:presLayoutVars>
          <dgm:dir/>
          <dgm:animLvl val="lvl"/>
          <dgm:resizeHandles val="exact"/>
        </dgm:presLayoutVars>
      </dgm:prSet>
      <dgm:spPr/>
    </dgm:pt>
    <dgm:pt modelId="{09ED7F2C-A593-486C-9506-E6FB9167DEFD}" type="pres">
      <dgm:prSet presAssocID="{D8A3C5C8-B4C7-4EC1-81E3-685DFC2D7644}" presName="composite" presStyleCnt="0"/>
      <dgm:spPr/>
    </dgm:pt>
    <dgm:pt modelId="{C969CC23-938A-462A-AE0F-8D0F27F0070B}" type="pres">
      <dgm:prSet presAssocID="{D8A3C5C8-B4C7-4EC1-81E3-685DFC2D7644}" presName="parTx" presStyleLbl="alignNode1" presStyleIdx="0" presStyleCnt="6">
        <dgm:presLayoutVars>
          <dgm:chMax val="0"/>
          <dgm:chPref val="0"/>
          <dgm:bulletEnabled val="1"/>
        </dgm:presLayoutVars>
      </dgm:prSet>
      <dgm:spPr/>
    </dgm:pt>
    <dgm:pt modelId="{D5F8E8EC-4213-4ABC-B8F0-90223BD42EC3}" type="pres">
      <dgm:prSet presAssocID="{D8A3C5C8-B4C7-4EC1-81E3-685DFC2D7644}" presName="desTx" presStyleLbl="alignAccFollowNode1" presStyleIdx="0" presStyleCnt="6">
        <dgm:presLayoutVars>
          <dgm:bulletEnabled val="1"/>
        </dgm:presLayoutVars>
      </dgm:prSet>
      <dgm:spPr/>
    </dgm:pt>
    <dgm:pt modelId="{1B4059E6-B60C-4A5E-9795-2E6ABD6DC0B4}" type="pres">
      <dgm:prSet presAssocID="{CABC4B47-9BB2-48D0-873B-9C3E78E726CA}" presName="space" presStyleCnt="0"/>
      <dgm:spPr/>
    </dgm:pt>
    <dgm:pt modelId="{58CA7E0E-AA88-49E2-9A6E-F29C36BDC9C4}" type="pres">
      <dgm:prSet presAssocID="{CC69D800-B600-4341-975D-8636D8951545}" presName="composite" presStyleCnt="0"/>
      <dgm:spPr/>
    </dgm:pt>
    <dgm:pt modelId="{E11F04EE-5D8D-4301-A069-57B45992EEB4}" type="pres">
      <dgm:prSet presAssocID="{CC69D800-B600-4341-975D-8636D8951545}" presName="parTx" presStyleLbl="alignNode1" presStyleIdx="1" presStyleCnt="6">
        <dgm:presLayoutVars>
          <dgm:chMax val="0"/>
          <dgm:chPref val="0"/>
          <dgm:bulletEnabled val="1"/>
        </dgm:presLayoutVars>
      </dgm:prSet>
      <dgm:spPr/>
    </dgm:pt>
    <dgm:pt modelId="{87E720FD-065B-4198-86E9-3FAC222519B0}" type="pres">
      <dgm:prSet presAssocID="{CC69D800-B600-4341-975D-8636D8951545}" presName="desTx" presStyleLbl="alignAccFollowNode1" presStyleIdx="1" presStyleCnt="6">
        <dgm:presLayoutVars>
          <dgm:bulletEnabled val="1"/>
        </dgm:presLayoutVars>
      </dgm:prSet>
      <dgm:spPr/>
    </dgm:pt>
    <dgm:pt modelId="{3489BCDA-442E-40D0-AAD0-DDC3081F3144}" type="pres">
      <dgm:prSet presAssocID="{6E0BBED1-FF84-4638-9C4D-3717CB96E210}" presName="space" presStyleCnt="0"/>
      <dgm:spPr/>
    </dgm:pt>
    <dgm:pt modelId="{1AB0705D-A2C2-4B35-82A6-D163256EB11E}" type="pres">
      <dgm:prSet presAssocID="{84BCB8A6-7D19-4426-947D-5F9926138290}" presName="composite" presStyleCnt="0"/>
      <dgm:spPr/>
    </dgm:pt>
    <dgm:pt modelId="{E866D7A5-3B3B-42DE-81DC-86A1257C6CB9}" type="pres">
      <dgm:prSet presAssocID="{84BCB8A6-7D19-4426-947D-5F9926138290}" presName="parTx" presStyleLbl="alignNode1" presStyleIdx="2" presStyleCnt="6">
        <dgm:presLayoutVars>
          <dgm:chMax val="0"/>
          <dgm:chPref val="0"/>
          <dgm:bulletEnabled val="1"/>
        </dgm:presLayoutVars>
      </dgm:prSet>
      <dgm:spPr/>
    </dgm:pt>
    <dgm:pt modelId="{4E5A5FB3-F81E-44F6-AB5D-32C06E6779EB}" type="pres">
      <dgm:prSet presAssocID="{84BCB8A6-7D19-4426-947D-5F9926138290}" presName="desTx" presStyleLbl="alignAccFollowNode1" presStyleIdx="2" presStyleCnt="6">
        <dgm:presLayoutVars>
          <dgm:bulletEnabled val="1"/>
        </dgm:presLayoutVars>
      </dgm:prSet>
      <dgm:spPr/>
    </dgm:pt>
    <dgm:pt modelId="{95388580-23F2-4C23-92BC-6FC4701164A9}" type="pres">
      <dgm:prSet presAssocID="{FA9FEF57-C022-4DDE-B16F-A26532A1C2DC}" presName="space" presStyleCnt="0"/>
      <dgm:spPr/>
    </dgm:pt>
    <dgm:pt modelId="{CE8A12D7-AF6D-4FE7-B501-18DEDD35DC6A}" type="pres">
      <dgm:prSet presAssocID="{30D3FBC3-3C57-4A53-BC37-79BFADA71EAD}" presName="composite" presStyleCnt="0"/>
      <dgm:spPr/>
    </dgm:pt>
    <dgm:pt modelId="{88883C77-D43F-48F6-B30D-B73A128E26E1}" type="pres">
      <dgm:prSet presAssocID="{30D3FBC3-3C57-4A53-BC37-79BFADA71EAD}" presName="parTx" presStyleLbl="alignNode1" presStyleIdx="3" presStyleCnt="6">
        <dgm:presLayoutVars>
          <dgm:chMax val="0"/>
          <dgm:chPref val="0"/>
          <dgm:bulletEnabled val="1"/>
        </dgm:presLayoutVars>
      </dgm:prSet>
      <dgm:spPr/>
    </dgm:pt>
    <dgm:pt modelId="{16DA3CB6-F800-4901-8C84-AD875F0028DF}" type="pres">
      <dgm:prSet presAssocID="{30D3FBC3-3C57-4A53-BC37-79BFADA71EAD}" presName="desTx" presStyleLbl="alignAccFollowNode1" presStyleIdx="3" presStyleCnt="6">
        <dgm:presLayoutVars>
          <dgm:bulletEnabled val="1"/>
        </dgm:presLayoutVars>
      </dgm:prSet>
      <dgm:spPr/>
    </dgm:pt>
    <dgm:pt modelId="{E460AE22-2D20-4219-BB42-F8CD77851287}" type="pres">
      <dgm:prSet presAssocID="{4B59DB96-9795-4C7F-9C48-C22E807807AE}" presName="space" presStyleCnt="0"/>
      <dgm:spPr/>
    </dgm:pt>
    <dgm:pt modelId="{BAF38E4D-0D2F-4E6A-B47A-86EFD26A15FE}" type="pres">
      <dgm:prSet presAssocID="{62AC83FF-E743-429C-8EFB-44CAD5C123B3}" presName="composite" presStyleCnt="0"/>
      <dgm:spPr/>
    </dgm:pt>
    <dgm:pt modelId="{608B7E99-3869-47A1-9904-AC33A2C24AF1}" type="pres">
      <dgm:prSet presAssocID="{62AC83FF-E743-429C-8EFB-44CAD5C123B3}" presName="parTx" presStyleLbl="alignNode1" presStyleIdx="4" presStyleCnt="6">
        <dgm:presLayoutVars>
          <dgm:chMax val="0"/>
          <dgm:chPref val="0"/>
          <dgm:bulletEnabled val="1"/>
        </dgm:presLayoutVars>
      </dgm:prSet>
      <dgm:spPr/>
    </dgm:pt>
    <dgm:pt modelId="{80D1BE2D-871C-4C03-9BFB-EEA51C1FEA64}" type="pres">
      <dgm:prSet presAssocID="{62AC83FF-E743-429C-8EFB-44CAD5C123B3}" presName="desTx" presStyleLbl="alignAccFollowNode1" presStyleIdx="4" presStyleCnt="6">
        <dgm:presLayoutVars>
          <dgm:bulletEnabled val="1"/>
        </dgm:presLayoutVars>
      </dgm:prSet>
      <dgm:spPr/>
    </dgm:pt>
    <dgm:pt modelId="{82637484-A573-42D1-B103-F36AA9C5021D}" type="pres">
      <dgm:prSet presAssocID="{E17B1DCF-28C7-4EEF-8475-A0B5EE67A529}" presName="space" presStyleCnt="0"/>
      <dgm:spPr/>
    </dgm:pt>
    <dgm:pt modelId="{E4CC11AA-0015-405D-8485-BEDD60325278}" type="pres">
      <dgm:prSet presAssocID="{419F375D-C420-4C37-86C8-36F090942707}" presName="composite" presStyleCnt="0"/>
      <dgm:spPr/>
    </dgm:pt>
    <dgm:pt modelId="{E3996C3A-E0AE-4329-ADAA-CB7EB35E0D15}" type="pres">
      <dgm:prSet presAssocID="{419F375D-C420-4C37-86C8-36F090942707}" presName="parTx" presStyleLbl="alignNode1" presStyleIdx="5" presStyleCnt="6">
        <dgm:presLayoutVars>
          <dgm:chMax val="0"/>
          <dgm:chPref val="0"/>
          <dgm:bulletEnabled val="1"/>
        </dgm:presLayoutVars>
      </dgm:prSet>
      <dgm:spPr/>
    </dgm:pt>
    <dgm:pt modelId="{24518742-3E14-47C7-80E2-09D0C3609D09}" type="pres">
      <dgm:prSet presAssocID="{419F375D-C420-4C37-86C8-36F090942707}" presName="desTx" presStyleLbl="alignAccFollowNode1" presStyleIdx="5" presStyleCnt="6">
        <dgm:presLayoutVars>
          <dgm:bulletEnabled val="1"/>
        </dgm:presLayoutVars>
      </dgm:prSet>
      <dgm:spPr/>
    </dgm:pt>
  </dgm:ptLst>
  <dgm:cxnLst>
    <dgm:cxn modelId="{3C546C04-5CBB-421A-8B55-9048037F1C9F}" type="presOf" srcId="{2DC8DBF9-ED8D-4A62-8093-9F1249E1B359}" destId="{80D1BE2D-871C-4C03-9BFB-EEA51C1FEA64}" srcOrd="0" destOrd="0" presId="urn:microsoft.com/office/officeart/2005/8/layout/hList1"/>
    <dgm:cxn modelId="{C1CF0905-F611-4884-9385-45BE1D434BE1}" type="presOf" srcId="{CC69D800-B600-4341-975D-8636D8951545}" destId="{E11F04EE-5D8D-4301-A069-57B45992EEB4}" srcOrd="0" destOrd="0" presId="urn:microsoft.com/office/officeart/2005/8/layout/hList1"/>
    <dgm:cxn modelId="{88A72214-6682-4D46-83C8-51D152AB24BC}" type="presOf" srcId="{F24B8E59-303B-42B9-9CDA-7FF29A8B4795}" destId="{D5F8E8EC-4213-4ABC-B8F0-90223BD42EC3}" srcOrd="0" destOrd="0" presId="urn:microsoft.com/office/officeart/2005/8/layout/hList1"/>
    <dgm:cxn modelId="{AD759E18-DA70-4E3F-83A2-AD8AE4A4A139}" srcId="{62AC83FF-E743-429C-8EFB-44CAD5C123B3}" destId="{2DC8DBF9-ED8D-4A62-8093-9F1249E1B359}" srcOrd="0" destOrd="0" parTransId="{94BFC177-E6B6-4BB5-85EE-64F537707516}" sibTransId="{373A7354-FDC6-4FA5-8B17-5A41FB369EB4}"/>
    <dgm:cxn modelId="{B60BDD1A-B570-4E97-81F6-AAC57577D8DC}" type="presOf" srcId="{DDA07EA4-4CF8-4173-ACDA-04994F92408E}" destId="{D5F8E8EC-4213-4ABC-B8F0-90223BD42EC3}" srcOrd="0" destOrd="1" presId="urn:microsoft.com/office/officeart/2005/8/layout/hList1"/>
    <dgm:cxn modelId="{93228224-CB96-42D6-87E1-BDE7C5F1A154}" type="presOf" srcId="{A12A1A85-C08A-4EDA-885A-D985B5819332}" destId="{4E5A5FB3-F81E-44F6-AB5D-32C06E6779EB}" srcOrd="0" destOrd="0" presId="urn:microsoft.com/office/officeart/2005/8/layout/hList1"/>
    <dgm:cxn modelId="{4CD5F92F-2793-4972-8A0F-7188EF972D83}" srcId="{3CA4E6E3-B185-484A-8899-C5A9AACA8D19}" destId="{84BCB8A6-7D19-4426-947D-5F9926138290}" srcOrd="2" destOrd="0" parTransId="{E8DF101C-8046-4C4A-8FCC-8C90116A9606}" sibTransId="{FA9FEF57-C022-4DDE-B16F-A26532A1C2DC}"/>
    <dgm:cxn modelId="{742BF438-4490-4B6C-A5E6-E478C0C893DF}" srcId="{D8A3C5C8-B4C7-4EC1-81E3-685DFC2D7644}" destId="{DDA07EA4-4CF8-4173-ACDA-04994F92408E}" srcOrd="1" destOrd="0" parTransId="{2DA571EC-2B4B-41F5-AED6-600EC33DF099}" sibTransId="{E5011454-8A7B-475D-95B6-54AD3D05603E}"/>
    <dgm:cxn modelId="{4377D247-72D9-4D10-AC2A-E3844BA611BF}" srcId="{CC69D800-B600-4341-975D-8636D8951545}" destId="{50149AC1-A7F5-4CC9-B9A4-31C04EFD1C96}" srcOrd="0" destOrd="0" parTransId="{08777846-7566-42C7-8C6E-24C2E897A3CB}" sibTransId="{F4342619-1EB4-4941-A87C-F61128E69D8F}"/>
    <dgm:cxn modelId="{1E65E449-B80E-4118-A9B1-C2AC0CF5C7D4}" srcId="{84BCB8A6-7D19-4426-947D-5F9926138290}" destId="{A12A1A85-C08A-4EDA-885A-D985B5819332}" srcOrd="0" destOrd="0" parTransId="{EAFDB68B-2AFB-4F2F-8491-C9B900E2E4EE}" sibTransId="{A20FC75D-C7DA-4FA1-80DD-D04D2C18A4AE}"/>
    <dgm:cxn modelId="{34D94D4B-29CE-41AB-A209-C5637DC1CE64}" srcId="{419F375D-C420-4C37-86C8-36F090942707}" destId="{0A4FDACF-89DC-458B-B6A1-2C1D7DDDABED}" srcOrd="0" destOrd="0" parTransId="{F329AD11-54CF-42E7-936E-2FD3E73F6876}" sibTransId="{7284FD6D-8231-45F9-AA86-C0B5FB7E393E}"/>
    <dgm:cxn modelId="{A7BD484D-CE81-4A07-8FDD-4CA4F125C716}" type="presOf" srcId="{0A4FDACF-89DC-458B-B6A1-2C1D7DDDABED}" destId="{24518742-3E14-47C7-80E2-09D0C3609D09}" srcOrd="0" destOrd="0" presId="urn:microsoft.com/office/officeart/2005/8/layout/hList1"/>
    <dgm:cxn modelId="{89D1524E-6A1F-44C9-99D8-04AA4273AEC3}" type="presOf" srcId="{50149AC1-A7F5-4CC9-B9A4-31C04EFD1C96}" destId="{87E720FD-065B-4198-86E9-3FAC222519B0}" srcOrd="0" destOrd="0" presId="urn:microsoft.com/office/officeart/2005/8/layout/hList1"/>
    <dgm:cxn modelId="{E77E954E-CE46-499B-A61A-2E1A53B6B6ED}" type="presOf" srcId="{87C211E3-4B2D-432D-A6AF-5A870EF940E3}" destId="{16DA3CB6-F800-4901-8C84-AD875F0028DF}" srcOrd="0" destOrd="0" presId="urn:microsoft.com/office/officeart/2005/8/layout/hList1"/>
    <dgm:cxn modelId="{EE017B56-99BC-42C2-AB83-8EF6C158587A}" type="presOf" srcId="{D8A3C5C8-B4C7-4EC1-81E3-685DFC2D7644}" destId="{C969CC23-938A-462A-AE0F-8D0F27F0070B}" srcOrd="0" destOrd="0" presId="urn:microsoft.com/office/officeart/2005/8/layout/hList1"/>
    <dgm:cxn modelId="{E7CCDB78-FAA5-4DFD-9672-97AE51390F45}" srcId="{3CA4E6E3-B185-484A-8899-C5A9AACA8D19}" destId="{419F375D-C420-4C37-86C8-36F090942707}" srcOrd="5" destOrd="0" parTransId="{761EE68C-A282-4BB4-8D2D-25CC0CDA6B60}" sibTransId="{E0971D8F-1CBC-4079-9BE2-D32D6E957387}"/>
    <dgm:cxn modelId="{ACA8DD58-B14C-40A6-8D36-4A10F9A199BB}" type="presOf" srcId="{30D3FBC3-3C57-4A53-BC37-79BFADA71EAD}" destId="{88883C77-D43F-48F6-B30D-B73A128E26E1}" srcOrd="0" destOrd="0" presId="urn:microsoft.com/office/officeart/2005/8/layout/hList1"/>
    <dgm:cxn modelId="{B80A9D5A-B24B-4D23-9309-79F954B8DA67}" srcId="{D8A3C5C8-B4C7-4EC1-81E3-685DFC2D7644}" destId="{F24B8E59-303B-42B9-9CDA-7FF29A8B4795}" srcOrd="0" destOrd="0" parTransId="{80652FA5-E4C4-4BC5-86BF-9C59C9D8EAF4}" sibTransId="{2A6B82F2-2A46-4855-B824-C908DF403C96}"/>
    <dgm:cxn modelId="{95046F84-D6E8-48DA-843E-9365F00C5781}" srcId="{3CA4E6E3-B185-484A-8899-C5A9AACA8D19}" destId="{CC69D800-B600-4341-975D-8636D8951545}" srcOrd="1" destOrd="0" parTransId="{87F14A8B-85D2-44DB-B0BE-0F781D853D0E}" sibTransId="{6E0BBED1-FF84-4638-9C4D-3717CB96E210}"/>
    <dgm:cxn modelId="{2EDE8F93-EC90-4F4A-92A0-7CB96BBA3966}" type="presOf" srcId="{3CA4E6E3-B185-484A-8899-C5A9AACA8D19}" destId="{4B3E2AE1-3263-4433-A656-4A8AC1F9D628}" srcOrd="0" destOrd="0" presId="urn:microsoft.com/office/officeart/2005/8/layout/hList1"/>
    <dgm:cxn modelId="{19607899-1535-4FC6-B7D3-9B53B2E3C18B}" type="presOf" srcId="{0B73265E-9BF6-429D-8C24-88562B4F460E}" destId="{80D1BE2D-871C-4C03-9BFB-EEA51C1FEA64}" srcOrd="0" destOrd="1" presId="urn:microsoft.com/office/officeart/2005/8/layout/hList1"/>
    <dgm:cxn modelId="{D2D8DEA4-7E7E-43CC-8069-AB26A6C9A761}" srcId="{3CA4E6E3-B185-484A-8899-C5A9AACA8D19}" destId="{D8A3C5C8-B4C7-4EC1-81E3-685DFC2D7644}" srcOrd="0" destOrd="0" parTransId="{67984CD9-EB67-4B48-9E63-3185EEC8539A}" sibTransId="{CABC4B47-9BB2-48D0-873B-9C3E78E726CA}"/>
    <dgm:cxn modelId="{F87F28AE-35F0-49B2-8570-8FF8330D4B5C}" type="presOf" srcId="{84BCB8A6-7D19-4426-947D-5F9926138290}" destId="{E866D7A5-3B3B-42DE-81DC-86A1257C6CB9}" srcOrd="0" destOrd="0" presId="urn:microsoft.com/office/officeart/2005/8/layout/hList1"/>
    <dgm:cxn modelId="{DE690EB1-FE97-441E-966D-17190ADC5203}" srcId="{62AC83FF-E743-429C-8EFB-44CAD5C123B3}" destId="{0B73265E-9BF6-429D-8C24-88562B4F460E}" srcOrd="1" destOrd="0" parTransId="{442FAC15-3420-4876-9D2B-A196BD977D3B}" sibTransId="{2391D544-FCC9-4C19-A299-5051AE482857}"/>
    <dgm:cxn modelId="{F37587D1-676F-4146-9F28-53A4E56A93FF}" srcId="{3CA4E6E3-B185-484A-8899-C5A9AACA8D19}" destId="{30D3FBC3-3C57-4A53-BC37-79BFADA71EAD}" srcOrd="3" destOrd="0" parTransId="{B448E287-D186-4697-B34E-EDD319E3A1FE}" sibTransId="{4B59DB96-9795-4C7F-9C48-C22E807807AE}"/>
    <dgm:cxn modelId="{EFDB2EDB-E55C-4B5E-9544-09786C054CC2}" srcId="{3CA4E6E3-B185-484A-8899-C5A9AACA8D19}" destId="{62AC83FF-E743-429C-8EFB-44CAD5C123B3}" srcOrd="4" destOrd="0" parTransId="{3E4DBE0D-6ADA-43D6-9506-042DF8107571}" sibTransId="{E17B1DCF-28C7-4EEF-8475-A0B5EE67A529}"/>
    <dgm:cxn modelId="{05F260E5-D026-4636-BA9F-F7D59C0BD240}" type="presOf" srcId="{62AC83FF-E743-429C-8EFB-44CAD5C123B3}" destId="{608B7E99-3869-47A1-9904-AC33A2C24AF1}" srcOrd="0" destOrd="0" presId="urn:microsoft.com/office/officeart/2005/8/layout/hList1"/>
    <dgm:cxn modelId="{DE90FDF3-FCE3-4398-B3AB-C7C75E5AAAB7}" srcId="{30D3FBC3-3C57-4A53-BC37-79BFADA71EAD}" destId="{87C211E3-4B2D-432D-A6AF-5A870EF940E3}" srcOrd="0" destOrd="0" parTransId="{906025CF-3D0E-42DA-8A23-B8713FC13141}" sibTransId="{AA10359D-A068-460B-848D-642556CD3F50}"/>
    <dgm:cxn modelId="{DF5B46FE-B599-4780-A6C8-648C27DDA21C}" type="presOf" srcId="{419F375D-C420-4C37-86C8-36F090942707}" destId="{E3996C3A-E0AE-4329-ADAA-CB7EB35E0D15}" srcOrd="0" destOrd="0" presId="urn:microsoft.com/office/officeart/2005/8/layout/hList1"/>
    <dgm:cxn modelId="{D0402C11-E4AA-4AF4-B610-ED73631DD6A2}" type="presParOf" srcId="{4B3E2AE1-3263-4433-A656-4A8AC1F9D628}" destId="{09ED7F2C-A593-486C-9506-E6FB9167DEFD}" srcOrd="0" destOrd="0" presId="urn:microsoft.com/office/officeart/2005/8/layout/hList1"/>
    <dgm:cxn modelId="{A502C62B-0891-41DF-920E-8A3B5484F465}" type="presParOf" srcId="{09ED7F2C-A593-486C-9506-E6FB9167DEFD}" destId="{C969CC23-938A-462A-AE0F-8D0F27F0070B}" srcOrd="0" destOrd="0" presId="urn:microsoft.com/office/officeart/2005/8/layout/hList1"/>
    <dgm:cxn modelId="{762471E8-ECB5-4E85-8CC1-19E2572EFBDF}" type="presParOf" srcId="{09ED7F2C-A593-486C-9506-E6FB9167DEFD}" destId="{D5F8E8EC-4213-4ABC-B8F0-90223BD42EC3}" srcOrd="1" destOrd="0" presId="urn:microsoft.com/office/officeart/2005/8/layout/hList1"/>
    <dgm:cxn modelId="{C6ED9737-171B-4A8E-8BEC-835679347190}" type="presParOf" srcId="{4B3E2AE1-3263-4433-A656-4A8AC1F9D628}" destId="{1B4059E6-B60C-4A5E-9795-2E6ABD6DC0B4}" srcOrd="1" destOrd="0" presId="urn:microsoft.com/office/officeart/2005/8/layout/hList1"/>
    <dgm:cxn modelId="{ECBC934A-8021-4FC1-8DD8-6A1D041C84E4}" type="presParOf" srcId="{4B3E2AE1-3263-4433-A656-4A8AC1F9D628}" destId="{58CA7E0E-AA88-49E2-9A6E-F29C36BDC9C4}" srcOrd="2" destOrd="0" presId="urn:microsoft.com/office/officeart/2005/8/layout/hList1"/>
    <dgm:cxn modelId="{A3CF896B-7024-46ED-98EE-E6E5C332F26F}" type="presParOf" srcId="{58CA7E0E-AA88-49E2-9A6E-F29C36BDC9C4}" destId="{E11F04EE-5D8D-4301-A069-57B45992EEB4}" srcOrd="0" destOrd="0" presId="urn:microsoft.com/office/officeart/2005/8/layout/hList1"/>
    <dgm:cxn modelId="{5417C592-9799-447F-B6F7-94E60DFD93B7}" type="presParOf" srcId="{58CA7E0E-AA88-49E2-9A6E-F29C36BDC9C4}" destId="{87E720FD-065B-4198-86E9-3FAC222519B0}" srcOrd="1" destOrd="0" presId="urn:microsoft.com/office/officeart/2005/8/layout/hList1"/>
    <dgm:cxn modelId="{C64619C5-6857-4EFD-99AD-5FA01D4531A6}" type="presParOf" srcId="{4B3E2AE1-3263-4433-A656-4A8AC1F9D628}" destId="{3489BCDA-442E-40D0-AAD0-DDC3081F3144}" srcOrd="3" destOrd="0" presId="urn:microsoft.com/office/officeart/2005/8/layout/hList1"/>
    <dgm:cxn modelId="{C9FDCA50-6383-4A8C-B8CA-5553F4832D4E}" type="presParOf" srcId="{4B3E2AE1-3263-4433-A656-4A8AC1F9D628}" destId="{1AB0705D-A2C2-4B35-82A6-D163256EB11E}" srcOrd="4" destOrd="0" presId="urn:microsoft.com/office/officeart/2005/8/layout/hList1"/>
    <dgm:cxn modelId="{7BA45889-FF36-49B2-8702-D767F6BD4AEB}" type="presParOf" srcId="{1AB0705D-A2C2-4B35-82A6-D163256EB11E}" destId="{E866D7A5-3B3B-42DE-81DC-86A1257C6CB9}" srcOrd="0" destOrd="0" presId="urn:microsoft.com/office/officeart/2005/8/layout/hList1"/>
    <dgm:cxn modelId="{B4D906ED-BDDC-45D9-B50F-F5FA292B9166}" type="presParOf" srcId="{1AB0705D-A2C2-4B35-82A6-D163256EB11E}" destId="{4E5A5FB3-F81E-44F6-AB5D-32C06E6779EB}" srcOrd="1" destOrd="0" presId="urn:microsoft.com/office/officeart/2005/8/layout/hList1"/>
    <dgm:cxn modelId="{D6C965F1-F070-4BA0-8076-3C7124F32091}" type="presParOf" srcId="{4B3E2AE1-3263-4433-A656-4A8AC1F9D628}" destId="{95388580-23F2-4C23-92BC-6FC4701164A9}" srcOrd="5" destOrd="0" presId="urn:microsoft.com/office/officeart/2005/8/layout/hList1"/>
    <dgm:cxn modelId="{95E422DE-51A6-4EBB-99AC-28970BE2AD6B}" type="presParOf" srcId="{4B3E2AE1-3263-4433-A656-4A8AC1F9D628}" destId="{CE8A12D7-AF6D-4FE7-B501-18DEDD35DC6A}" srcOrd="6" destOrd="0" presId="urn:microsoft.com/office/officeart/2005/8/layout/hList1"/>
    <dgm:cxn modelId="{29C500FD-D5AE-4BDA-9F67-CC4A8B0DDCE2}" type="presParOf" srcId="{CE8A12D7-AF6D-4FE7-B501-18DEDD35DC6A}" destId="{88883C77-D43F-48F6-B30D-B73A128E26E1}" srcOrd="0" destOrd="0" presId="urn:microsoft.com/office/officeart/2005/8/layout/hList1"/>
    <dgm:cxn modelId="{425CCFF1-0D27-4880-AFCE-42D9BA0427EF}" type="presParOf" srcId="{CE8A12D7-AF6D-4FE7-B501-18DEDD35DC6A}" destId="{16DA3CB6-F800-4901-8C84-AD875F0028DF}" srcOrd="1" destOrd="0" presId="urn:microsoft.com/office/officeart/2005/8/layout/hList1"/>
    <dgm:cxn modelId="{7C00AF1A-B17C-4DDA-9D4A-490DB3F7BC46}" type="presParOf" srcId="{4B3E2AE1-3263-4433-A656-4A8AC1F9D628}" destId="{E460AE22-2D20-4219-BB42-F8CD77851287}" srcOrd="7" destOrd="0" presId="urn:microsoft.com/office/officeart/2005/8/layout/hList1"/>
    <dgm:cxn modelId="{56BCD657-1089-44C6-A6FD-2CBC4D4BFACD}" type="presParOf" srcId="{4B3E2AE1-3263-4433-A656-4A8AC1F9D628}" destId="{BAF38E4D-0D2F-4E6A-B47A-86EFD26A15FE}" srcOrd="8" destOrd="0" presId="urn:microsoft.com/office/officeart/2005/8/layout/hList1"/>
    <dgm:cxn modelId="{B5920C78-CA85-499C-8EBF-51FC7587ADBC}" type="presParOf" srcId="{BAF38E4D-0D2F-4E6A-B47A-86EFD26A15FE}" destId="{608B7E99-3869-47A1-9904-AC33A2C24AF1}" srcOrd="0" destOrd="0" presId="urn:microsoft.com/office/officeart/2005/8/layout/hList1"/>
    <dgm:cxn modelId="{7EE5193F-D4C9-424D-AB20-C011EEF838F8}" type="presParOf" srcId="{BAF38E4D-0D2F-4E6A-B47A-86EFD26A15FE}" destId="{80D1BE2D-871C-4C03-9BFB-EEA51C1FEA64}" srcOrd="1" destOrd="0" presId="urn:microsoft.com/office/officeart/2005/8/layout/hList1"/>
    <dgm:cxn modelId="{F078D27D-DE9E-4558-B7E5-8623678F0E51}" type="presParOf" srcId="{4B3E2AE1-3263-4433-A656-4A8AC1F9D628}" destId="{82637484-A573-42D1-B103-F36AA9C5021D}" srcOrd="9" destOrd="0" presId="urn:microsoft.com/office/officeart/2005/8/layout/hList1"/>
    <dgm:cxn modelId="{7B7E0901-BD51-425F-BA0E-3291FFB44DCF}" type="presParOf" srcId="{4B3E2AE1-3263-4433-A656-4A8AC1F9D628}" destId="{E4CC11AA-0015-405D-8485-BEDD60325278}" srcOrd="10" destOrd="0" presId="urn:microsoft.com/office/officeart/2005/8/layout/hList1"/>
    <dgm:cxn modelId="{B6E9C65F-45FD-4E47-83B4-AAA1386BA53A}" type="presParOf" srcId="{E4CC11AA-0015-405D-8485-BEDD60325278}" destId="{E3996C3A-E0AE-4329-ADAA-CB7EB35E0D15}" srcOrd="0" destOrd="0" presId="urn:microsoft.com/office/officeart/2005/8/layout/hList1"/>
    <dgm:cxn modelId="{093696AB-0A77-4C80-ADE0-DC9A41B06007}" type="presParOf" srcId="{E4CC11AA-0015-405D-8485-BEDD60325278}" destId="{24518742-3E14-47C7-80E2-09D0C3609D0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9CC23-938A-462A-AE0F-8D0F27F0070B}">
      <dsp:nvSpPr>
        <dsp:cNvPr id="0" name=""/>
        <dsp:cNvSpPr/>
      </dsp:nvSpPr>
      <dsp:spPr>
        <a:xfrm>
          <a:off x="2426" y="1056555"/>
          <a:ext cx="1288971" cy="50158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cs-CZ" sz="1000" b="1" i="0" kern="1200"/>
            <a:t>Radikální pluralita</a:t>
          </a:r>
          <a:endParaRPr lang="en-US" sz="1000" kern="1200"/>
        </a:p>
      </dsp:txBody>
      <dsp:txXfrm>
        <a:off x="2426" y="1056555"/>
        <a:ext cx="1288971" cy="501586"/>
      </dsp:txXfrm>
    </dsp:sp>
    <dsp:sp modelId="{D5F8E8EC-4213-4ABC-B8F0-90223BD42EC3}">
      <dsp:nvSpPr>
        <dsp:cNvPr id="0" name=""/>
        <dsp:cNvSpPr/>
      </dsp:nvSpPr>
      <dsp:spPr>
        <a:xfrm>
          <a:off x="2426" y="1558142"/>
          <a:ext cx="1288971" cy="230579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cs-CZ" sz="1000" b="0" i="0" kern="1200"/>
            <a:t>Důsledek: </a:t>
          </a:r>
          <a:r>
            <a:rPr lang="cs-CZ" sz="1000" b="0" i="1" kern="1200"/>
            <a:t>kapitulace na hledání univerzálního vysvětlení světa.</a:t>
          </a:r>
          <a:endParaRPr lang="en-US" sz="1000" kern="1200"/>
        </a:p>
        <a:p>
          <a:pPr marL="57150" lvl="1" indent="-57150" algn="l" defTabSz="444500">
            <a:lnSpc>
              <a:spcPct val="90000"/>
            </a:lnSpc>
            <a:spcBef>
              <a:spcPct val="0"/>
            </a:spcBef>
            <a:spcAft>
              <a:spcPct val="15000"/>
            </a:spcAft>
            <a:buChar char="•"/>
          </a:pPr>
          <a:r>
            <a:rPr lang="cs-CZ" sz="1000" b="0" i="0" kern="1200"/>
            <a:t>Lyotard: </a:t>
          </a:r>
          <a:r>
            <a:rPr lang="cs-CZ" sz="1000" b="0" i="1" kern="1200"/>
            <a:t>Každý nárok na výlučnost odpovídá pouze neoprávněnému povýšení partikulární pravdy na domnělou pravdu absolutní. </a:t>
          </a:r>
          <a:endParaRPr lang="en-US" sz="1000" kern="1200"/>
        </a:p>
      </dsp:txBody>
      <dsp:txXfrm>
        <a:off x="2426" y="1558142"/>
        <a:ext cx="1288971" cy="2305799"/>
      </dsp:txXfrm>
    </dsp:sp>
    <dsp:sp modelId="{E11F04EE-5D8D-4301-A069-57B45992EEB4}">
      <dsp:nvSpPr>
        <dsp:cNvPr id="0" name=""/>
        <dsp:cNvSpPr/>
      </dsp:nvSpPr>
      <dsp:spPr>
        <a:xfrm>
          <a:off x="1471853" y="1056555"/>
          <a:ext cx="1288971" cy="501586"/>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cs-CZ" sz="1000" b="1" i="0" kern="1200"/>
            <a:t>Relativizace racionality</a:t>
          </a:r>
          <a:endParaRPr lang="en-US" sz="1000" kern="1200"/>
        </a:p>
      </dsp:txBody>
      <dsp:txXfrm>
        <a:off x="1471853" y="1056555"/>
        <a:ext cx="1288971" cy="501586"/>
      </dsp:txXfrm>
    </dsp:sp>
    <dsp:sp modelId="{87E720FD-065B-4198-86E9-3FAC222519B0}">
      <dsp:nvSpPr>
        <dsp:cNvPr id="0" name=""/>
        <dsp:cNvSpPr/>
      </dsp:nvSpPr>
      <dsp:spPr>
        <a:xfrm>
          <a:off x="1471853" y="1558142"/>
          <a:ext cx="1288971" cy="2305799"/>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cs-CZ" sz="1000" b="0" i="1" kern="1200"/>
            <a:t>zpochybnění platnosti závěrů, k nimž se dojde rozumovou úvahou</a:t>
          </a:r>
          <a:endParaRPr lang="en-US" sz="1000" kern="1200"/>
        </a:p>
      </dsp:txBody>
      <dsp:txXfrm>
        <a:off x="1471853" y="1558142"/>
        <a:ext cx="1288971" cy="2305799"/>
      </dsp:txXfrm>
    </dsp:sp>
    <dsp:sp modelId="{E866D7A5-3B3B-42DE-81DC-86A1257C6CB9}">
      <dsp:nvSpPr>
        <dsp:cNvPr id="0" name=""/>
        <dsp:cNvSpPr/>
      </dsp:nvSpPr>
      <dsp:spPr>
        <a:xfrm>
          <a:off x="2941280" y="1056555"/>
          <a:ext cx="1288971" cy="501586"/>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cs-CZ" sz="1000" b="1" i="0" kern="1200"/>
            <a:t>Hypoteticky reflexivní postoj k životu</a:t>
          </a:r>
          <a:endParaRPr lang="en-US" sz="1000" kern="1200"/>
        </a:p>
      </dsp:txBody>
      <dsp:txXfrm>
        <a:off x="2941280" y="1056555"/>
        <a:ext cx="1288971" cy="501586"/>
      </dsp:txXfrm>
    </dsp:sp>
    <dsp:sp modelId="{4E5A5FB3-F81E-44F6-AB5D-32C06E6779EB}">
      <dsp:nvSpPr>
        <dsp:cNvPr id="0" name=""/>
        <dsp:cNvSpPr/>
      </dsp:nvSpPr>
      <dsp:spPr>
        <a:xfrm>
          <a:off x="2941280" y="1558142"/>
          <a:ext cx="1288971" cy="2305799"/>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cs-CZ" sz="1000" b="0" i="1" kern="1200"/>
            <a:t>Postmoderní člověk nemá „přesvědčení“, jen se domnívá, takže má „hypotézy“, které neustále podrobuje „reflexi“.</a:t>
          </a:r>
          <a:endParaRPr lang="en-US" sz="1000" kern="1200"/>
        </a:p>
      </dsp:txBody>
      <dsp:txXfrm>
        <a:off x="2941280" y="1558142"/>
        <a:ext cx="1288971" cy="2305799"/>
      </dsp:txXfrm>
    </dsp:sp>
    <dsp:sp modelId="{88883C77-D43F-48F6-B30D-B73A128E26E1}">
      <dsp:nvSpPr>
        <dsp:cNvPr id="0" name=""/>
        <dsp:cNvSpPr/>
      </dsp:nvSpPr>
      <dsp:spPr>
        <a:xfrm>
          <a:off x="4410707" y="1056555"/>
          <a:ext cx="1288971" cy="501586"/>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cs-CZ" sz="1000" b="1" i="0" kern="1200"/>
            <a:t>„Černé utopie“</a:t>
          </a:r>
          <a:endParaRPr lang="en-US" sz="1000" kern="1200"/>
        </a:p>
      </dsp:txBody>
      <dsp:txXfrm>
        <a:off x="4410707" y="1056555"/>
        <a:ext cx="1288971" cy="501586"/>
      </dsp:txXfrm>
    </dsp:sp>
    <dsp:sp modelId="{16DA3CB6-F800-4901-8C84-AD875F0028DF}">
      <dsp:nvSpPr>
        <dsp:cNvPr id="0" name=""/>
        <dsp:cNvSpPr/>
      </dsp:nvSpPr>
      <dsp:spPr>
        <a:xfrm>
          <a:off x="4410707" y="1558142"/>
          <a:ext cx="1288971" cy="2305799"/>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cs-CZ" sz="1000" b="0" i="1" kern="1200"/>
            <a:t>riziková společnost – skandál – metastáze a extáze</a:t>
          </a:r>
          <a:endParaRPr lang="en-US" sz="1000" kern="1200"/>
        </a:p>
      </dsp:txBody>
      <dsp:txXfrm>
        <a:off x="4410707" y="1558142"/>
        <a:ext cx="1288971" cy="2305799"/>
      </dsp:txXfrm>
    </dsp:sp>
    <dsp:sp modelId="{608B7E99-3869-47A1-9904-AC33A2C24AF1}">
      <dsp:nvSpPr>
        <dsp:cNvPr id="0" name=""/>
        <dsp:cNvSpPr/>
      </dsp:nvSpPr>
      <dsp:spPr>
        <a:xfrm>
          <a:off x="5880135" y="1056555"/>
          <a:ext cx="1288971" cy="501586"/>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cs-CZ" sz="1000" b="1" i="0" kern="1200"/>
            <a:t>Náhrada skutečnosti simulací</a:t>
          </a:r>
          <a:endParaRPr lang="en-US" sz="1000" kern="1200"/>
        </a:p>
      </dsp:txBody>
      <dsp:txXfrm>
        <a:off x="5880135" y="1056555"/>
        <a:ext cx="1288971" cy="501586"/>
      </dsp:txXfrm>
    </dsp:sp>
    <dsp:sp modelId="{80D1BE2D-871C-4C03-9BFB-EEA51C1FEA64}">
      <dsp:nvSpPr>
        <dsp:cNvPr id="0" name=""/>
        <dsp:cNvSpPr/>
      </dsp:nvSpPr>
      <dsp:spPr>
        <a:xfrm>
          <a:off x="5880135" y="1558142"/>
          <a:ext cx="1288971" cy="2305799"/>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cs-CZ" sz="1000" b="0" i="0" kern="1200" dirty="0" err="1"/>
            <a:t>Kamper</a:t>
          </a:r>
          <a:r>
            <a:rPr lang="cs-CZ" sz="1000" b="0" i="0" kern="1200" dirty="0"/>
            <a:t>: </a:t>
          </a:r>
          <a:r>
            <a:rPr lang="cs-CZ" sz="1000" b="0" i="1" kern="1200" dirty="0"/>
            <a:t>přemožení reality napodobeninou</a:t>
          </a:r>
          <a:endParaRPr lang="en-US" sz="1000" kern="1200" dirty="0"/>
        </a:p>
        <a:p>
          <a:pPr marL="57150" lvl="1" indent="-57150" algn="l" defTabSz="444500">
            <a:lnSpc>
              <a:spcPct val="90000"/>
            </a:lnSpc>
            <a:spcBef>
              <a:spcPct val="0"/>
            </a:spcBef>
            <a:spcAft>
              <a:spcPct val="15000"/>
            </a:spcAft>
            <a:buChar char="•"/>
          </a:pPr>
          <a:r>
            <a:rPr lang="cs-CZ" sz="1000" b="0" i="0" kern="1200"/>
            <a:t>Baudrillard: </a:t>
          </a:r>
          <a:r>
            <a:rPr lang="cs-CZ" sz="1000" b="0" i="1" kern="1200"/>
            <a:t>agónie reálna</a:t>
          </a:r>
          <a:endParaRPr lang="en-US" sz="1000" kern="1200"/>
        </a:p>
      </dsp:txBody>
      <dsp:txXfrm>
        <a:off x="5880135" y="1558142"/>
        <a:ext cx="1288971" cy="2305799"/>
      </dsp:txXfrm>
    </dsp:sp>
    <dsp:sp modelId="{E3996C3A-E0AE-4329-ADAA-CB7EB35E0D15}">
      <dsp:nvSpPr>
        <dsp:cNvPr id="0" name=""/>
        <dsp:cNvSpPr/>
      </dsp:nvSpPr>
      <dsp:spPr>
        <a:xfrm>
          <a:off x="7349562" y="1056555"/>
          <a:ext cx="1288971" cy="50158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cs-CZ" sz="1000" b="1" i="0" kern="1200"/>
            <a:t>Rozpad moderního „já“</a:t>
          </a:r>
          <a:endParaRPr lang="en-US" sz="1000" kern="1200"/>
        </a:p>
      </dsp:txBody>
      <dsp:txXfrm>
        <a:off x="7349562" y="1056555"/>
        <a:ext cx="1288971" cy="501586"/>
      </dsp:txXfrm>
    </dsp:sp>
    <dsp:sp modelId="{24518742-3E14-47C7-80E2-09D0C3609D09}">
      <dsp:nvSpPr>
        <dsp:cNvPr id="0" name=""/>
        <dsp:cNvSpPr/>
      </dsp:nvSpPr>
      <dsp:spPr>
        <a:xfrm>
          <a:off x="7349562" y="1558142"/>
          <a:ext cx="1288971" cy="230579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cs-CZ" sz="1000" b="0" i="1" kern="1200"/>
            <a:t>Člověk může jen těžko definovat hranice své osobnosti: zdá se jako by nebyl ničím jiným než „přijímačem“.</a:t>
          </a:r>
          <a:endParaRPr lang="en-US" sz="1000" kern="1200"/>
        </a:p>
      </dsp:txBody>
      <dsp:txXfrm>
        <a:off x="7349562" y="1558142"/>
        <a:ext cx="1288971" cy="23057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33238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0A7D2F9-535B-4031-B95F-A5F8D3912832}" type="datetimeFigureOut">
              <a:rPr lang="cs-CZ" smtClean="0"/>
              <a:t>03.11.2023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247954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200677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2980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2015188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3341949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1417590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101372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1778553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Nadpis, klipart a text">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a:t>Kliknutím lze upravit styl.</a:t>
            </a:r>
          </a:p>
        </p:txBody>
      </p:sp>
      <p:sp>
        <p:nvSpPr>
          <p:cNvPr id="3" name="Zástupný symbol pro online obrázek 2"/>
          <p:cNvSpPr>
            <a:spLocks noGrp="1"/>
          </p:cNvSpPr>
          <p:nvPr>
            <p:ph type="clipArt" sz="half" idx="1"/>
          </p:nvPr>
        </p:nvSpPr>
        <p:spPr>
          <a:xfrm>
            <a:off x="1182688" y="2017713"/>
            <a:ext cx="3810000" cy="4114800"/>
          </a:xfrm>
        </p:spPr>
        <p:txBody>
          <a:bodyPr/>
          <a:lstStyle/>
          <a:p>
            <a:pPr lvl="0"/>
            <a:endParaRPr lang="cs-CZ" noProof="0"/>
          </a:p>
        </p:txBody>
      </p:sp>
      <p:sp>
        <p:nvSpPr>
          <p:cNvPr id="4" name="Zástupný symbol pro text 3"/>
          <p:cNvSpPr>
            <a:spLocks noGrp="1"/>
          </p:cNvSpPr>
          <p:nvPr>
            <p:ph type="body" sz="half" idx="2"/>
          </p:nvPr>
        </p:nvSpPr>
        <p:spPr>
          <a:xfrm>
            <a:off x="5145088" y="2017713"/>
            <a:ext cx="38100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1">
            <a:extLst>
              <a:ext uri="{FF2B5EF4-FFF2-40B4-BE49-F238E27FC236}">
                <a16:creationId xmlns:a16="http://schemas.microsoft.com/office/drawing/2014/main" id="{D29FBCF1-EA6D-BEDD-7242-55BB55BA5D9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12">
            <a:extLst>
              <a:ext uri="{FF2B5EF4-FFF2-40B4-BE49-F238E27FC236}">
                <a16:creationId xmlns:a16="http://schemas.microsoft.com/office/drawing/2014/main" id="{35A5E03A-CE35-C906-D29E-1160F89B7D7D}"/>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13">
            <a:extLst>
              <a:ext uri="{FF2B5EF4-FFF2-40B4-BE49-F238E27FC236}">
                <a16:creationId xmlns:a16="http://schemas.microsoft.com/office/drawing/2014/main" id="{34A40A6F-9139-8FF8-90E1-B5636B59DFFB}"/>
              </a:ext>
            </a:extLst>
          </p:cNvPr>
          <p:cNvSpPr>
            <a:spLocks noGrp="1" noChangeArrowheads="1"/>
          </p:cNvSpPr>
          <p:nvPr>
            <p:ph type="sldNum" sz="quarter" idx="12"/>
          </p:nvPr>
        </p:nvSpPr>
        <p:spPr>
          <a:ln/>
        </p:spPr>
        <p:txBody>
          <a:bodyPr/>
          <a:lstStyle>
            <a:lvl1pPr>
              <a:defRPr/>
            </a:lvl1pPr>
          </a:lstStyle>
          <a:p>
            <a:fld id="{F43486D7-95D5-4622-96C2-AFF765A5AE79}" type="slidenum">
              <a:rPr lang="cs-CZ" altLang="cs-CZ"/>
              <a:pPr/>
              <a:t>‹#›</a:t>
            </a:fld>
            <a:endParaRPr lang="cs-CZ" altLang="cs-CZ"/>
          </a:p>
        </p:txBody>
      </p:sp>
    </p:spTree>
    <p:extLst>
      <p:ext uri="{BB962C8B-B14F-4D97-AF65-F5344CB8AC3E}">
        <p14:creationId xmlns:p14="http://schemas.microsoft.com/office/powerpoint/2010/main" val="194037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138052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17303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0A7D2F9-535B-4031-B95F-A5F8D3912832}" type="datetimeFigureOut">
              <a:rPr lang="cs-CZ" smtClean="0"/>
              <a:t>03.11.2023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271387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D0A7D2F9-535B-4031-B95F-A5F8D3912832}" type="datetimeFigureOut">
              <a:rPr lang="cs-CZ" smtClean="0"/>
              <a:t>03.11.2023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318204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195776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172942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D0A7D2F9-535B-4031-B95F-A5F8D3912832}" type="datetimeFigureOut">
              <a:rPr lang="cs-CZ" smtClean="0"/>
              <a:t>03.11.2023</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233025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0A7D2F9-535B-4031-B95F-A5F8D3912832}" type="datetimeFigureOut">
              <a:rPr lang="cs-CZ" smtClean="0"/>
              <a:t>03.11.2023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4C5C49-4AA3-48E2-B91C-60C9F4225AD9}" type="slidenum">
              <a:rPr lang="cs-CZ" smtClean="0"/>
              <a:t>‹#›</a:t>
            </a:fld>
            <a:endParaRPr lang="cs-CZ"/>
          </a:p>
        </p:txBody>
      </p:sp>
    </p:spTree>
    <p:extLst>
      <p:ext uri="{BB962C8B-B14F-4D97-AF65-F5344CB8AC3E}">
        <p14:creationId xmlns:p14="http://schemas.microsoft.com/office/powerpoint/2010/main" val="207646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0A7D2F9-535B-4031-B95F-A5F8D3912832}" type="datetimeFigureOut">
              <a:rPr lang="cs-CZ" smtClean="0"/>
              <a:t>03.11.2023</a:t>
            </a:fld>
            <a:endParaRPr lang="cs-CZ"/>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D4C5C49-4AA3-48E2-B91C-60C9F4225AD9}" type="slidenum">
              <a:rPr lang="cs-CZ" smtClean="0"/>
              <a:t>‹#›</a:t>
            </a:fld>
            <a:endParaRPr lang="cs-CZ"/>
          </a:p>
        </p:txBody>
      </p:sp>
    </p:spTree>
    <p:extLst>
      <p:ext uri="{BB962C8B-B14F-4D97-AF65-F5344CB8AC3E}">
        <p14:creationId xmlns:p14="http://schemas.microsoft.com/office/powerpoint/2010/main" val="902317343"/>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66442" y="548680"/>
            <a:ext cx="6620968" cy="2269231"/>
          </a:xfrm>
        </p:spPr>
        <p:txBody>
          <a:bodyPr>
            <a:normAutofit/>
          </a:bodyPr>
          <a:lstStyle/>
          <a:p>
            <a:r>
              <a:rPr lang="cs-CZ" sz="4800" dirty="0"/>
              <a:t>Filozofické aspekty sociálních věd</a:t>
            </a:r>
          </a:p>
        </p:txBody>
      </p:sp>
      <p:sp>
        <p:nvSpPr>
          <p:cNvPr id="3" name="Podnadpis 2"/>
          <p:cNvSpPr>
            <a:spLocks noGrp="1"/>
          </p:cNvSpPr>
          <p:nvPr>
            <p:ph type="subTitle" idx="1"/>
          </p:nvPr>
        </p:nvSpPr>
        <p:spPr>
          <a:xfrm>
            <a:off x="866442" y="3717032"/>
            <a:ext cx="6620968" cy="1921768"/>
          </a:xfrm>
        </p:spPr>
        <p:txBody>
          <a:bodyPr>
            <a:normAutofit fontScale="92500" lnSpcReduction="20000"/>
          </a:bodyPr>
          <a:lstStyle/>
          <a:p>
            <a:pPr marL="457200" indent="-457200">
              <a:buAutoNum type="alphaUcParenR"/>
            </a:pPr>
            <a:r>
              <a:rPr lang="cs-CZ" altLang="cs-CZ" sz="2000" dirty="0"/>
              <a:t>Vývoj pedagogiky v evropských dějinách podle Radima Palouše</a:t>
            </a:r>
          </a:p>
          <a:p>
            <a:pPr marL="457200" indent="-457200">
              <a:buAutoNum type="alphaUcParenR"/>
            </a:pPr>
            <a:r>
              <a:rPr lang="cs-CZ" altLang="cs-CZ" sz="2000" dirty="0"/>
              <a:t>Pohledy na vědu – osvícenství, moderna, postmoderna</a:t>
            </a:r>
          </a:p>
          <a:p>
            <a:endParaRPr lang="cs-CZ" dirty="0"/>
          </a:p>
          <a:p>
            <a:r>
              <a:rPr lang="cs-CZ" dirty="0"/>
              <a:t>19.10.2023</a:t>
            </a:r>
          </a:p>
        </p:txBody>
      </p:sp>
    </p:spTree>
    <p:extLst>
      <p:ext uri="{BB962C8B-B14F-4D97-AF65-F5344CB8AC3E}">
        <p14:creationId xmlns:p14="http://schemas.microsoft.com/office/powerpoint/2010/main" val="427995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olekulární model">
            <a:extLst>
              <a:ext uri="{FF2B5EF4-FFF2-40B4-BE49-F238E27FC236}">
                <a16:creationId xmlns:a16="http://schemas.microsoft.com/office/drawing/2014/main" id="{44E5D310-E6EB-37F5-0956-F2973E1158DF}"/>
              </a:ext>
            </a:extLst>
          </p:cNvPr>
          <p:cNvPicPr>
            <a:picLocks noChangeAspect="1"/>
          </p:cNvPicPr>
          <p:nvPr/>
        </p:nvPicPr>
        <p:blipFill rotWithShape="1">
          <a:blip r:embed="rId2">
            <a:alphaModFix amt="35000"/>
          </a:blip>
          <a:srcRect r="10999" b="-2"/>
          <a:stretch/>
        </p:blipFill>
        <p:spPr>
          <a:xfrm>
            <a:off x="20" y="-1"/>
            <a:ext cx="9143980" cy="6858000"/>
          </a:xfrm>
          <a:prstGeom prst="rect">
            <a:avLst/>
          </a:prstGeom>
        </p:spPr>
      </p:pic>
      <p:sp>
        <p:nvSpPr>
          <p:cNvPr id="2" name="Nadpis 1"/>
          <p:cNvSpPr>
            <a:spLocks noGrp="1"/>
          </p:cNvSpPr>
          <p:nvPr>
            <p:ph type="title"/>
          </p:nvPr>
        </p:nvSpPr>
        <p:spPr>
          <a:xfrm>
            <a:off x="484583" y="452718"/>
            <a:ext cx="7053542" cy="1400530"/>
          </a:xfrm>
        </p:spPr>
        <p:txBody>
          <a:bodyPr>
            <a:normAutofit/>
          </a:bodyPr>
          <a:lstStyle/>
          <a:p>
            <a:r>
              <a:rPr lang="cs-CZ"/>
              <a:t>Důsledky osvícenství a sekularizace</a:t>
            </a:r>
            <a:endParaRPr lang="cs-CZ" dirty="0"/>
          </a:p>
        </p:txBody>
      </p:sp>
      <p:sp>
        <p:nvSpPr>
          <p:cNvPr id="27" name="Zástupný symbol pro obsah 2"/>
          <p:cNvSpPr>
            <a:spLocks noGrp="1"/>
          </p:cNvSpPr>
          <p:nvPr>
            <p:ph idx="1"/>
          </p:nvPr>
        </p:nvSpPr>
        <p:spPr>
          <a:xfrm>
            <a:off x="827484" y="2052918"/>
            <a:ext cx="6709905" cy="4195481"/>
          </a:xfrm>
        </p:spPr>
        <p:txBody>
          <a:bodyPr>
            <a:normAutofit/>
          </a:bodyPr>
          <a:lstStyle/>
          <a:p>
            <a:pPr>
              <a:lnSpc>
                <a:spcPct val="90000"/>
              </a:lnSpc>
            </a:pPr>
            <a:r>
              <a:rPr lang="cs-CZ" sz="1500"/>
              <a:t>Pozitivní:</a:t>
            </a:r>
          </a:p>
          <a:p>
            <a:pPr lvl="1">
              <a:lnSpc>
                <a:spcPct val="90000"/>
              </a:lnSpc>
            </a:pPr>
            <a:r>
              <a:rPr lang="cs-CZ" sz="1500"/>
              <a:t>umožnění náboženské tolerance (snášenlivosti)</a:t>
            </a:r>
          </a:p>
          <a:p>
            <a:pPr lvl="1">
              <a:lnSpc>
                <a:spcPct val="90000"/>
              </a:lnSpc>
            </a:pPr>
            <a:r>
              <a:rPr lang="cs-CZ" sz="1500"/>
              <a:t>autonomie vědy a kultury</a:t>
            </a:r>
          </a:p>
          <a:p>
            <a:pPr lvl="1">
              <a:lnSpc>
                <a:spcPct val="90000"/>
              </a:lnSpc>
            </a:pPr>
            <a:r>
              <a:rPr lang="cs-CZ" sz="1500"/>
              <a:t>demokratizace společnosti</a:t>
            </a:r>
          </a:p>
          <a:p>
            <a:pPr lvl="1">
              <a:lnSpc>
                <a:spcPct val="90000"/>
              </a:lnSpc>
            </a:pPr>
            <a:r>
              <a:rPr lang="cs-CZ" sz="1500"/>
              <a:t>rozvoj vědy</a:t>
            </a:r>
          </a:p>
          <a:p>
            <a:pPr lvl="1">
              <a:lnSpc>
                <a:spcPct val="90000"/>
              </a:lnSpc>
            </a:pPr>
            <a:r>
              <a:rPr lang="cs-CZ" sz="1500"/>
              <a:t>rozvoj sociální péče státu</a:t>
            </a:r>
          </a:p>
          <a:p>
            <a:pPr>
              <a:lnSpc>
                <a:spcPct val="90000"/>
              </a:lnSpc>
            </a:pPr>
            <a:r>
              <a:rPr lang="cs-CZ" sz="1500"/>
              <a:t>Negativní:</a:t>
            </a:r>
          </a:p>
          <a:p>
            <a:pPr lvl="1">
              <a:lnSpc>
                <a:spcPct val="90000"/>
              </a:lnSpc>
            </a:pPr>
            <a:r>
              <a:rPr lang="cs-CZ" sz="1500"/>
              <a:t>absolutismus (v habsburské monarchii a v Prusku)</a:t>
            </a:r>
          </a:p>
          <a:p>
            <a:pPr lvl="1">
              <a:lnSpc>
                <a:spcPct val="90000"/>
              </a:lnSpc>
            </a:pPr>
            <a:r>
              <a:rPr lang="cs-CZ" sz="1500"/>
              <a:t>násilí francouzské revoluce, Napoleona a dalších národních revolucí</a:t>
            </a:r>
          </a:p>
          <a:p>
            <a:pPr lvl="1">
              <a:lnSpc>
                <a:spcPct val="90000"/>
              </a:lnSpc>
            </a:pPr>
            <a:r>
              <a:rPr lang="cs-CZ" sz="1500"/>
              <a:t>náboženství bylo nahrazeno ideologiemi, vznik novodobého ateismu</a:t>
            </a:r>
          </a:p>
          <a:p>
            <a:pPr lvl="1">
              <a:lnSpc>
                <a:spcPct val="90000"/>
              </a:lnSpc>
            </a:pPr>
            <a:r>
              <a:rPr lang="cs-CZ" sz="1500"/>
              <a:t>Naivní víra ve vědu, lidský rozum a jeho možnosti</a:t>
            </a:r>
          </a:p>
        </p:txBody>
      </p:sp>
    </p:spTree>
    <p:extLst>
      <p:ext uri="{BB962C8B-B14F-4D97-AF65-F5344CB8AC3E}">
        <p14:creationId xmlns:p14="http://schemas.microsoft.com/office/powerpoint/2010/main" val="74609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84583" y="452718"/>
            <a:ext cx="7053542" cy="1400530"/>
          </a:xfrm>
        </p:spPr>
        <p:txBody>
          <a:bodyPr>
            <a:normAutofit/>
          </a:bodyPr>
          <a:lstStyle/>
          <a:p>
            <a:r>
              <a:rPr lang="cs-CZ" dirty="0"/>
              <a:t>Charakteristické znaky moderní doby</a:t>
            </a:r>
          </a:p>
        </p:txBody>
      </p:sp>
      <p:sp>
        <p:nvSpPr>
          <p:cNvPr id="3" name="Zástupný symbol pro obsah 2"/>
          <p:cNvSpPr>
            <a:spLocks noGrp="1"/>
          </p:cNvSpPr>
          <p:nvPr>
            <p:ph idx="1"/>
          </p:nvPr>
        </p:nvSpPr>
        <p:spPr>
          <a:xfrm>
            <a:off x="827484" y="2052918"/>
            <a:ext cx="6709905" cy="4195481"/>
          </a:xfrm>
        </p:spPr>
        <p:txBody>
          <a:bodyPr>
            <a:normAutofit/>
          </a:bodyPr>
          <a:lstStyle/>
          <a:p>
            <a:r>
              <a:rPr lang="cs-CZ" dirty="0"/>
              <a:t>rozvoj empirických věd a průmyslu</a:t>
            </a:r>
          </a:p>
          <a:p>
            <a:r>
              <a:rPr lang="cs-CZ" dirty="0"/>
              <a:t>víra v pokrok (!)</a:t>
            </a:r>
          </a:p>
          <a:p>
            <a:r>
              <a:rPr lang="cs-CZ" dirty="0"/>
              <a:t>víra v sílu lidského rozumu</a:t>
            </a:r>
          </a:p>
          <a:p>
            <a:r>
              <a:rPr lang="cs-CZ" dirty="0"/>
              <a:t>„</a:t>
            </a:r>
            <a:r>
              <a:rPr lang="cs-CZ" dirty="0" err="1"/>
              <a:t>Entzauberung</a:t>
            </a:r>
            <a:r>
              <a:rPr lang="cs-CZ" dirty="0"/>
              <a:t>“ a sekularizační teorie</a:t>
            </a:r>
          </a:p>
          <a:p>
            <a:r>
              <a:rPr lang="cs-CZ" dirty="0"/>
              <a:t>ztráta privilegovaného postavení církví</a:t>
            </a:r>
          </a:p>
          <a:p>
            <a:r>
              <a:rPr lang="cs-CZ" dirty="0"/>
              <a:t>ústavnost a demokracie v politice</a:t>
            </a:r>
          </a:p>
          <a:p>
            <a:r>
              <a:rPr lang="cs-CZ" dirty="0"/>
              <a:t>konzumní společnost (2. pol. 20. stol.)</a:t>
            </a:r>
          </a:p>
          <a:p>
            <a:r>
              <a:rPr lang="cs-CZ" dirty="0"/>
              <a:t>prohloubení sociálních rozdílů</a:t>
            </a:r>
          </a:p>
          <a:p>
            <a:r>
              <a:rPr lang="cs-CZ" dirty="0"/>
              <a:t>vznik sociálního státu</a:t>
            </a:r>
          </a:p>
          <a:p>
            <a:pPr marL="0" indent="0">
              <a:buNone/>
            </a:pPr>
            <a:endParaRPr lang="cs-CZ" dirty="0"/>
          </a:p>
        </p:txBody>
      </p:sp>
    </p:spTree>
    <p:extLst>
      <p:ext uri="{BB962C8B-B14F-4D97-AF65-F5344CB8AC3E}">
        <p14:creationId xmlns:p14="http://schemas.microsoft.com/office/powerpoint/2010/main" val="302880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84583" y="452718"/>
            <a:ext cx="7053542" cy="1400530"/>
          </a:xfrm>
        </p:spPr>
        <p:txBody>
          <a:bodyPr>
            <a:normAutofit/>
          </a:bodyPr>
          <a:lstStyle/>
          <a:p>
            <a:r>
              <a:rPr lang="cs-CZ" dirty="0"/>
              <a:t>Postmoderna – začátky a příčiny</a:t>
            </a:r>
          </a:p>
        </p:txBody>
      </p:sp>
      <p:sp>
        <p:nvSpPr>
          <p:cNvPr id="3" name="Zástupný symbol pro obsah 2"/>
          <p:cNvSpPr>
            <a:spLocks noGrp="1"/>
          </p:cNvSpPr>
          <p:nvPr>
            <p:ph idx="1"/>
          </p:nvPr>
        </p:nvSpPr>
        <p:spPr>
          <a:xfrm>
            <a:off x="827484" y="2052918"/>
            <a:ext cx="6709905" cy="4195481"/>
          </a:xfrm>
        </p:spPr>
        <p:txBody>
          <a:bodyPr>
            <a:normAutofit/>
          </a:bodyPr>
          <a:lstStyle/>
          <a:p>
            <a:pPr>
              <a:lnSpc>
                <a:spcPct val="90000"/>
              </a:lnSpc>
              <a:buFont typeface="Courier New" panose="02070309020205020404" pitchFamily="49" charset="0"/>
              <a:buChar char="o"/>
            </a:pPr>
            <a:r>
              <a:rPr lang="cs-CZ" sz="1400"/>
              <a:t>V 2. polovině 20. století (přelomový rok: 1968) se začaly objevovat skutečnosti, s nimiž „moderní myšlení“ nepočítalo:</a:t>
            </a:r>
          </a:p>
          <a:p>
            <a:pPr>
              <a:lnSpc>
                <a:spcPct val="90000"/>
              </a:lnSpc>
              <a:buFont typeface="Courier New" panose="02070309020205020404" pitchFamily="49" charset="0"/>
              <a:buChar char="o"/>
            </a:pPr>
            <a:r>
              <a:rPr lang="cs-CZ" sz="1400"/>
              <a:t>Rozvoj vědy a techniky jako ohrožení</a:t>
            </a:r>
          </a:p>
          <a:p>
            <a:pPr lvl="1">
              <a:lnSpc>
                <a:spcPct val="90000"/>
              </a:lnSpc>
              <a:buFont typeface="Arial" panose="020B0604020202020204" pitchFamily="34" charset="0"/>
              <a:buChar char="•"/>
            </a:pPr>
            <a:r>
              <a:rPr lang="cs-CZ" sz="1400"/>
              <a:t>Rozvoj vědy je rychlejší než rozvoj etiky</a:t>
            </a:r>
          </a:p>
          <a:p>
            <a:pPr lvl="1">
              <a:lnSpc>
                <a:spcPct val="90000"/>
              </a:lnSpc>
              <a:buFont typeface="Arial" panose="020B0604020202020204" pitchFamily="34" charset="0"/>
              <a:buChar char="•"/>
            </a:pPr>
            <a:r>
              <a:rPr lang="cs-CZ" sz="1400"/>
              <a:t>Atomové zbraně</a:t>
            </a:r>
          </a:p>
          <a:p>
            <a:pPr lvl="1">
              <a:lnSpc>
                <a:spcPct val="90000"/>
              </a:lnSpc>
              <a:buFont typeface="Arial" panose="020B0604020202020204" pitchFamily="34" charset="0"/>
              <a:buChar char="•"/>
            </a:pPr>
            <a:r>
              <a:rPr lang="cs-CZ" sz="1400"/>
              <a:t>Ničení přírody a globálního prostředí</a:t>
            </a:r>
          </a:p>
          <a:p>
            <a:pPr lvl="1">
              <a:lnSpc>
                <a:spcPct val="90000"/>
              </a:lnSpc>
              <a:buFont typeface="Arial" panose="020B0604020202020204" pitchFamily="34" charset="0"/>
              <a:buChar char="•"/>
            </a:pPr>
            <a:r>
              <a:rPr lang="cs-CZ" sz="1400"/>
              <a:t>Problémy bioetiky, robotizace</a:t>
            </a:r>
          </a:p>
          <a:p>
            <a:pPr>
              <a:lnSpc>
                <a:spcPct val="90000"/>
              </a:lnSpc>
              <a:buFont typeface="Courier New" panose="02070309020205020404" pitchFamily="49" charset="0"/>
              <a:buChar char="o"/>
            </a:pPr>
            <a:r>
              <a:rPr lang="cs-CZ" sz="1400"/>
              <a:t>Populační exploze a omezení zdrojů surovin</a:t>
            </a:r>
          </a:p>
          <a:p>
            <a:pPr>
              <a:lnSpc>
                <a:spcPct val="90000"/>
              </a:lnSpc>
              <a:buFont typeface="Courier New" panose="02070309020205020404" pitchFamily="49" charset="0"/>
              <a:buChar char="o"/>
            </a:pPr>
            <a:r>
              <a:rPr lang="cs-CZ" sz="1400"/>
              <a:t>Začátek globalizace – skrze dopravu a média</a:t>
            </a:r>
          </a:p>
          <a:p>
            <a:pPr lvl="1">
              <a:lnSpc>
                <a:spcPct val="90000"/>
              </a:lnSpc>
              <a:buFont typeface="Arial" panose="020B0604020202020204" pitchFamily="34" charset="0"/>
              <a:buChar char="•"/>
            </a:pPr>
            <a:r>
              <a:rPr lang="cs-CZ" sz="1400"/>
              <a:t>Snadná výměna myšlenek i zboží, rostoucí spolupráce</a:t>
            </a:r>
          </a:p>
          <a:p>
            <a:pPr lvl="1">
              <a:lnSpc>
                <a:spcPct val="90000"/>
              </a:lnSpc>
              <a:buFont typeface="Arial" panose="020B0604020202020204" pitchFamily="34" charset="0"/>
              <a:buChar char="•"/>
            </a:pPr>
            <a:r>
              <a:rPr lang="cs-CZ" sz="1400"/>
              <a:t>Růst moci nadnárodních koncernů, krize národních vlád</a:t>
            </a:r>
          </a:p>
          <a:p>
            <a:pPr lvl="1">
              <a:lnSpc>
                <a:spcPct val="90000"/>
              </a:lnSpc>
              <a:buFont typeface="Arial" panose="020B0604020202020204" pitchFamily="34" charset="0"/>
              <a:buChar char="•"/>
            </a:pPr>
            <a:r>
              <a:rPr lang="cs-CZ" sz="1400"/>
              <a:t>Světonázorová pluralita (bez všeobecně přijímaných kritérií)</a:t>
            </a:r>
          </a:p>
        </p:txBody>
      </p:sp>
    </p:spTree>
    <p:extLst>
      <p:ext uri="{BB962C8B-B14F-4D97-AF65-F5344CB8AC3E}">
        <p14:creationId xmlns:p14="http://schemas.microsoft.com/office/powerpoint/2010/main" val="101211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84583" y="452718"/>
            <a:ext cx="7053542" cy="1032066"/>
          </a:xfrm>
        </p:spPr>
        <p:txBody>
          <a:bodyPr>
            <a:normAutofit/>
          </a:bodyPr>
          <a:lstStyle/>
          <a:p>
            <a:r>
              <a:rPr lang="cs-CZ" dirty="0" err="1"/>
              <a:t>Postomoderna</a:t>
            </a:r>
            <a:r>
              <a:rPr lang="cs-CZ" dirty="0"/>
              <a:t> – znaky </a:t>
            </a:r>
            <a:br>
              <a:rPr lang="cs-CZ" dirty="0"/>
            </a:br>
            <a:r>
              <a:rPr lang="cs-CZ" sz="1400" dirty="0"/>
              <a:t>(</a:t>
            </a:r>
            <a:r>
              <a:rPr lang="cs-CZ" sz="1400" dirty="0" err="1"/>
              <a:t>Helsper</a:t>
            </a:r>
            <a:r>
              <a:rPr lang="cs-CZ" sz="1400" dirty="0"/>
              <a:t>)</a:t>
            </a:r>
          </a:p>
        </p:txBody>
      </p:sp>
      <p:graphicFrame>
        <p:nvGraphicFramePr>
          <p:cNvPr id="5" name="Zástupný symbol pro obsah 2">
            <a:extLst>
              <a:ext uri="{FF2B5EF4-FFF2-40B4-BE49-F238E27FC236}">
                <a16:creationId xmlns:a16="http://schemas.microsoft.com/office/drawing/2014/main" id="{81B9A803-12E3-2015-B785-77EDD24E08A7}"/>
              </a:ext>
            </a:extLst>
          </p:cNvPr>
          <p:cNvGraphicFramePr>
            <a:graphicFrameLocks noGrp="1"/>
          </p:cNvGraphicFramePr>
          <p:nvPr>
            <p:ph idx="1"/>
            <p:extLst>
              <p:ext uri="{D42A27DB-BD31-4B8C-83A1-F6EECF244321}">
                <p14:modId xmlns:p14="http://schemas.microsoft.com/office/powerpoint/2010/main" val="1933432590"/>
              </p:ext>
            </p:extLst>
          </p:nvPr>
        </p:nvGraphicFramePr>
        <p:xfrm>
          <a:off x="251520" y="1484784"/>
          <a:ext cx="8640960" cy="4920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81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Jeden v davu">
            <a:extLst>
              <a:ext uri="{FF2B5EF4-FFF2-40B4-BE49-F238E27FC236}">
                <a16:creationId xmlns:a16="http://schemas.microsoft.com/office/drawing/2014/main" id="{634FC058-752B-5AE1-5C3C-DC551BCE20B4}"/>
              </a:ext>
            </a:extLst>
          </p:cNvPr>
          <p:cNvPicPr>
            <a:picLocks noChangeAspect="1"/>
          </p:cNvPicPr>
          <p:nvPr/>
        </p:nvPicPr>
        <p:blipFill rotWithShape="1">
          <a:blip r:embed="rId2">
            <a:alphaModFix amt="35000"/>
          </a:blip>
          <a:srcRect/>
          <a:stretch/>
        </p:blipFill>
        <p:spPr>
          <a:xfrm>
            <a:off x="20" y="-1"/>
            <a:ext cx="9143980" cy="6858000"/>
          </a:xfrm>
          <a:prstGeom prst="rect">
            <a:avLst/>
          </a:prstGeom>
        </p:spPr>
      </p:pic>
      <p:sp>
        <p:nvSpPr>
          <p:cNvPr id="2" name="Nadpis 1"/>
          <p:cNvSpPr>
            <a:spLocks noGrp="1"/>
          </p:cNvSpPr>
          <p:nvPr>
            <p:ph type="title"/>
          </p:nvPr>
        </p:nvSpPr>
        <p:spPr>
          <a:xfrm>
            <a:off x="484583" y="452718"/>
            <a:ext cx="7053542" cy="1400530"/>
          </a:xfrm>
        </p:spPr>
        <p:txBody>
          <a:bodyPr>
            <a:normAutofit/>
          </a:bodyPr>
          <a:lstStyle/>
          <a:p>
            <a:r>
              <a:rPr lang="cs-CZ" dirty="0"/>
              <a:t>Další znaky postmoderny</a:t>
            </a:r>
          </a:p>
        </p:txBody>
      </p:sp>
      <p:sp>
        <p:nvSpPr>
          <p:cNvPr id="8" name="Zástupný symbol pro obsah 2"/>
          <p:cNvSpPr>
            <a:spLocks noGrp="1"/>
          </p:cNvSpPr>
          <p:nvPr>
            <p:ph idx="1"/>
          </p:nvPr>
        </p:nvSpPr>
        <p:spPr>
          <a:xfrm>
            <a:off x="827484" y="2052918"/>
            <a:ext cx="6709905" cy="4195481"/>
          </a:xfrm>
        </p:spPr>
        <p:txBody>
          <a:bodyPr>
            <a:normAutofit/>
          </a:bodyPr>
          <a:lstStyle/>
          <a:p>
            <a:r>
              <a:rPr lang="cs-CZ"/>
              <a:t>Beck: Individualizace</a:t>
            </a:r>
          </a:p>
          <a:p>
            <a:pPr marL="457200" lvl="1" indent="0">
              <a:buNone/>
            </a:pPr>
            <a:r>
              <a:rPr lang="cs-CZ">
                <a:latin typeface="Times New Roman"/>
                <a:ea typeface="Calibri"/>
              </a:rPr>
              <a:t>=</a:t>
            </a:r>
            <a:r>
              <a:rPr lang="cs-CZ" i="1">
                <a:latin typeface="Times New Roman"/>
                <a:ea typeface="Calibri"/>
              </a:rPr>
              <a:t> možnost jedince individuálně rozhodovat o zaměření vlastního života, přičemž tato možnost se v některých oblastech života postupně stává nutností.</a:t>
            </a:r>
            <a:endParaRPr lang="cs-CZ"/>
          </a:p>
          <a:p>
            <a:r>
              <a:rPr lang="cs-CZ" err="1"/>
              <a:t>Inglehart</a:t>
            </a:r>
            <a:r>
              <a:rPr lang="cs-CZ"/>
              <a:t>: </a:t>
            </a:r>
            <a:r>
              <a:rPr lang="cs-CZ" err="1"/>
              <a:t>Postmaterialismus</a:t>
            </a:r>
            <a:endParaRPr lang="cs-CZ"/>
          </a:p>
          <a:p>
            <a:pPr marL="457200" lvl="1" indent="0">
              <a:buNone/>
            </a:pPr>
            <a:r>
              <a:rPr lang="cs-CZ" i="1">
                <a:latin typeface="Times New Roman"/>
                <a:ea typeface="Calibri"/>
              </a:rPr>
              <a:t>= nový systém priorit, který upřednostňuje estetické hodnoty a hodnoty sociální komunikace před hodnotami tradičními, jako je materiální jistota, bezpečnost a společenské postavení</a:t>
            </a:r>
            <a:endParaRPr lang="cs-CZ" i="1"/>
          </a:p>
          <a:p>
            <a:r>
              <a:rPr lang="cs-CZ"/>
              <a:t>Schulze: Společnost zážitku</a:t>
            </a:r>
          </a:p>
          <a:p>
            <a:pPr marL="457200" lvl="1" indent="0">
              <a:buNone/>
            </a:pPr>
            <a:r>
              <a:rPr lang="cs-CZ" i="1">
                <a:latin typeface="Times New Roman"/>
                <a:ea typeface="Calibri"/>
              </a:rPr>
              <a:t>Lidé žijící v blahobytu neusilují tolik o dosažení objektivního cíle (vždyť tak jako tak mají, co potřebují), ale spíše chtějí uspokojit subjektivní potřeby.</a:t>
            </a:r>
            <a:endParaRPr lang="cs-CZ" i="1"/>
          </a:p>
        </p:txBody>
      </p:sp>
    </p:spTree>
    <p:extLst>
      <p:ext uri="{BB962C8B-B14F-4D97-AF65-F5344CB8AC3E}">
        <p14:creationId xmlns:p14="http://schemas.microsoft.com/office/powerpoint/2010/main" val="151060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84583" y="452718"/>
            <a:ext cx="7053542" cy="1400530"/>
          </a:xfrm>
        </p:spPr>
        <p:txBody>
          <a:bodyPr>
            <a:normAutofit/>
          </a:bodyPr>
          <a:lstStyle/>
          <a:p>
            <a:r>
              <a:rPr lang="cs-CZ"/>
              <a:t>Současné pojetí vědy</a:t>
            </a:r>
            <a:endParaRPr lang="cs-CZ" dirty="0"/>
          </a:p>
        </p:txBody>
      </p:sp>
      <p:sp>
        <p:nvSpPr>
          <p:cNvPr id="19" name="Zástupný symbol pro obsah 2"/>
          <p:cNvSpPr>
            <a:spLocks noGrp="1"/>
          </p:cNvSpPr>
          <p:nvPr>
            <p:ph idx="1"/>
          </p:nvPr>
        </p:nvSpPr>
        <p:spPr>
          <a:xfrm>
            <a:off x="827484" y="2052918"/>
            <a:ext cx="6709905" cy="4195481"/>
          </a:xfrm>
        </p:spPr>
        <p:txBody>
          <a:bodyPr>
            <a:normAutofit/>
          </a:bodyPr>
          <a:lstStyle/>
          <a:p>
            <a:pPr>
              <a:lnSpc>
                <a:spcPct val="90000"/>
              </a:lnSpc>
            </a:pPr>
            <a:r>
              <a:rPr lang="cs-CZ"/>
              <a:t>Rozdělení: science – art</a:t>
            </a:r>
          </a:p>
          <a:p>
            <a:pPr marL="0" indent="0">
              <a:lnSpc>
                <a:spcPct val="90000"/>
              </a:lnSpc>
              <a:buNone/>
            </a:pPr>
            <a:r>
              <a:rPr lang="cs-CZ"/>
              <a:t>		   o přírodě – o člověku</a:t>
            </a:r>
          </a:p>
          <a:p>
            <a:pPr marL="0" indent="0">
              <a:lnSpc>
                <a:spcPct val="90000"/>
              </a:lnSpc>
              <a:buNone/>
            </a:pPr>
            <a:r>
              <a:rPr lang="cs-CZ"/>
              <a:t>		   přírodní – sociální – humanitní</a:t>
            </a:r>
          </a:p>
          <a:p>
            <a:pPr>
              <a:lnSpc>
                <a:spcPct val="90000"/>
              </a:lnSpc>
            </a:pPr>
            <a:r>
              <a:rPr lang="cs-CZ"/>
              <a:t>Přírodní a sociální vědy se dnes většinou řídí podle (novo)pozitivistického paradigmatu: </a:t>
            </a:r>
          </a:p>
          <a:p>
            <a:pPr marL="0" indent="0">
              <a:lnSpc>
                <a:spcPct val="90000"/>
              </a:lnSpc>
              <a:buNone/>
            </a:pPr>
            <a:r>
              <a:rPr lang="cs-CZ"/>
              <a:t>	</a:t>
            </a:r>
            <a:r>
              <a:rPr lang="cs-CZ" i="1"/>
              <a:t>Za vědecké tvrzení se považuje to, co je 	experimentálně ověřitelné anebo teorie 	založené na experimentálně ověřených premisách.</a:t>
            </a:r>
          </a:p>
          <a:p>
            <a:pPr>
              <a:lnSpc>
                <a:spcPct val="90000"/>
              </a:lnSpc>
            </a:pPr>
            <a:r>
              <a:rPr lang="cs-CZ"/>
              <a:t>Problémy s filosofií, teologií, abstraktní matematikou, interpretací historie, pedagogikou, uměním a spiritualitou</a:t>
            </a:r>
          </a:p>
        </p:txBody>
      </p:sp>
    </p:spTree>
    <p:extLst>
      <p:ext uri="{BB962C8B-B14F-4D97-AF65-F5344CB8AC3E}">
        <p14:creationId xmlns:p14="http://schemas.microsoft.com/office/powerpoint/2010/main" val="380077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04646" y="804672"/>
            <a:ext cx="2641019" cy="5248656"/>
          </a:xfrm>
        </p:spPr>
        <p:txBody>
          <a:bodyPr anchor="ctr">
            <a:normAutofit/>
          </a:bodyPr>
          <a:lstStyle/>
          <a:p>
            <a:pPr algn="ctr"/>
            <a:r>
              <a:rPr lang="cs-CZ" sz="2900"/>
              <a:t>Pozitivistická věda – vývoj (1)</a:t>
            </a:r>
          </a:p>
        </p:txBody>
      </p:sp>
      <p:sp>
        <p:nvSpPr>
          <p:cNvPr id="3" name="Zástupný symbol pro obsah 2"/>
          <p:cNvSpPr>
            <a:spLocks noGrp="1"/>
          </p:cNvSpPr>
          <p:nvPr>
            <p:ph idx="1"/>
          </p:nvPr>
        </p:nvSpPr>
        <p:spPr>
          <a:xfrm>
            <a:off x="3731895" y="804671"/>
            <a:ext cx="4799948" cy="5248657"/>
          </a:xfrm>
        </p:spPr>
        <p:txBody>
          <a:bodyPr anchor="ctr">
            <a:normAutofit/>
          </a:bodyPr>
          <a:lstStyle/>
          <a:p>
            <a:pPr marL="0" indent="0">
              <a:lnSpc>
                <a:spcPct val="90000"/>
              </a:lnSpc>
              <a:buNone/>
            </a:pPr>
            <a:r>
              <a:rPr lang="cs-CZ" sz="1600" b="1"/>
              <a:t>Auguste </a:t>
            </a:r>
            <a:r>
              <a:rPr lang="cs-CZ" sz="1600" b="1" err="1"/>
              <a:t>Comte</a:t>
            </a:r>
            <a:r>
              <a:rPr lang="cs-CZ" sz="1600" b="1"/>
              <a:t> (1798-1857)</a:t>
            </a:r>
          </a:p>
          <a:p>
            <a:pPr marL="0" indent="0">
              <a:lnSpc>
                <a:spcPct val="90000"/>
              </a:lnSpc>
              <a:buNone/>
            </a:pPr>
            <a:r>
              <a:rPr lang="cs-CZ" sz="1600"/>
              <a:t>vsadil na nikdy nekončící postupné zdokonalování a na postupnou kumulaci vědění; proto musel odmítnout metafyzické hledání </a:t>
            </a:r>
            <a:r>
              <a:rPr lang="cs-CZ" sz="1600" i="1"/>
              <a:t>„prvních a posledních příčin“. </a:t>
            </a:r>
          </a:p>
          <a:p>
            <a:pPr marL="0" indent="0">
              <a:lnSpc>
                <a:spcPct val="90000"/>
              </a:lnSpc>
              <a:buNone/>
            </a:pPr>
            <a:r>
              <a:rPr lang="cs-CZ" sz="1600"/>
              <a:t>V jeho vědě nešlo o absolutní pravdy, nýbrž o hledání vědeckých zákonitostí:</a:t>
            </a:r>
          </a:p>
          <a:p>
            <a:pPr marL="0" indent="0">
              <a:lnSpc>
                <a:spcPct val="90000"/>
              </a:lnSpc>
              <a:buNone/>
            </a:pPr>
            <a:r>
              <a:rPr lang="cs-CZ" sz="1600" i="1"/>
              <a:t>„Veškeré zkoumání povahy bytí a jejich prvních a posledních příčin musí vždy být absolutní; zatímco zákonitosti fenoménu musejí být relativní, neboť předpokládají kontinuální vývoj přemýšlení, podrobený postupnému vylepšování pozorování bez možnosti plného odhalení pravé reality… Relativní charakter vědeckých koncepcí je neoddělitelný od skutečné ideje přírodních zákonitostí.“</a:t>
            </a:r>
          </a:p>
          <a:p>
            <a:pPr marL="0" indent="0">
              <a:lnSpc>
                <a:spcPct val="90000"/>
              </a:lnSpc>
              <a:buNone/>
            </a:pPr>
            <a:r>
              <a:rPr lang="cs-CZ" sz="1600" b="1" i="1"/>
              <a:t>Vědecká teorie neodhaluje pravdu, „pouze“ na základě patřičné metody organizuje fakta</a:t>
            </a:r>
            <a:r>
              <a:rPr lang="cs-CZ" sz="1600"/>
              <a:t> (</a:t>
            </a:r>
            <a:r>
              <a:rPr lang="cs-CZ" sz="1600" err="1"/>
              <a:t>Giddens</a:t>
            </a:r>
            <a:r>
              <a:rPr lang="cs-CZ" sz="1600"/>
              <a:t>, 1978).</a:t>
            </a:r>
          </a:p>
        </p:txBody>
      </p:sp>
    </p:spTree>
    <p:extLst>
      <p:ext uri="{BB962C8B-B14F-4D97-AF65-F5344CB8AC3E}">
        <p14:creationId xmlns:p14="http://schemas.microsoft.com/office/powerpoint/2010/main" val="2197963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04646" y="804672"/>
            <a:ext cx="2641019" cy="5248656"/>
          </a:xfrm>
        </p:spPr>
        <p:txBody>
          <a:bodyPr anchor="ctr">
            <a:normAutofit/>
          </a:bodyPr>
          <a:lstStyle/>
          <a:p>
            <a:pPr algn="ctr"/>
            <a:r>
              <a:rPr lang="cs-CZ" sz="2900"/>
              <a:t>Pozitivistická věda – vývoj (2)</a:t>
            </a:r>
          </a:p>
        </p:txBody>
      </p:sp>
      <p:sp>
        <p:nvSpPr>
          <p:cNvPr id="3" name="Zástupný symbol pro obsah 2"/>
          <p:cNvSpPr>
            <a:spLocks noGrp="1"/>
          </p:cNvSpPr>
          <p:nvPr>
            <p:ph idx="1"/>
          </p:nvPr>
        </p:nvSpPr>
        <p:spPr>
          <a:xfrm>
            <a:off x="3731895" y="804671"/>
            <a:ext cx="4799948" cy="5248657"/>
          </a:xfrm>
        </p:spPr>
        <p:txBody>
          <a:bodyPr anchor="ctr">
            <a:normAutofit/>
          </a:bodyPr>
          <a:lstStyle/>
          <a:p>
            <a:pPr marL="0" indent="0">
              <a:lnSpc>
                <a:spcPct val="90000"/>
              </a:lnSpc>
              <a:buNone/>
            </a:pPr>
            <a:r>
              <a:rPr lang="cs-CZ" sz="1400" b="1" err="1"/>
              <a:t>Émile</a:t>
            </a:r>
            <a:r>
              <a:rPr lang="cs-CZ" sz="1400" b="1"/>
              <a:t> </a:t>
            </a:r>
            <a:r>
              <a:rPr lang="cs-CZ" sz="1400" b="1" err="1"/>
              <a:t>Durkheim</a:t>
            </a:r>
            <a:r>
              <a:rPr lang="cs-CZ" sz="1400" b="1"/>
              <a:t> (1858-1917)</a:t>
            </a:r>
            <a:endParaRPr lang="cs-CZ" sz="1400"/>
          </a:p>
          <a:p>
            <a:pPr>
              <a:lnSpc>
                <a:spcPct val="90000"/>
              </a:lnSpc>
            </a:pPr>
            <a:r>
              <a:rPr lang="cs-CZ" sz="1400"/>
              <a:t>zbavil pozitivismus </a:t>
            </a:r>
            <a:r>
              <a:rPr lang="cs-CZ" sz="1400" err="1"/>
              <a:t>comtovské</a:t>
            </a:r>
            <a:r>
              <a:rPr lang="cs-CZ" sz="1400"/>
              <a:t> pompy (on sám sebe za pozitivistu nepovažoval) a přispěl k jeho obecnému přijetí za standard vědeckosti </a:t>
            </a:r>
          </a:p>
          <a:p>
            <a:pPr>
              <a:lnSpc>
                <a:spcPct val="90000"/>
              </a:lnSpc>
            </a:pPr>
            <a:r>
              <a:rPr lang="cs-CZ" sz="1400"/>
              <a:t>považoval sociologii za prostředek i cíl, formu i obsah vědy jako takové</a:t>
            </a:r>
          </a:p>
          <a:p>
            <a:pPr>
              <a:lnSpc>
                <a:spcPct val="90000"/>
              </a:lnSpc>
            </a:pPr>
            <a:r>
              <a:rPr lang="cs-CZ" sz="1400"/>
              <a:t>usiloval o to, aby se sociologie stala precizní empirickou vědou o společnosti, která by stála „nade všemi ostatními morálními a náboženskými hodnotami“ </a:t>
            </a:r>
          </a:p>
          <a:p>
            <a:pPr>
              <a:lnSpc>
                <a:spcPct val="90000"/>
              </a:lnSpc>
            </a:pPr>
            <a:r>
              <a:rPr lang="cs-CZ" sz="1400"/>
              <a:t>hodlal transformovat samotnou vědu, aby byla respektovaná jako něco účelného a správného</a:t>
            </a:r>
          </a:p>
          <a:p>
            <a:pPr marL="0" indent="0">
              <a:lnSpc>
                <a:spcPct val="90000"/>
              </a:lnSpc>
              <a:buNone/>
            </a:pPr>
            <a:r>
              <a:rPr lang="cs-CZ" sz="1400" b="1"/>
              <a:t>Logičtí pozitivisté Vídeňského kruhu (30. léta 20. stol.):</a:t>
            </a:r>
          </a:p>
          <a:p>
            <a:pPr marL="0" indent="0">
              <a:lnSpc>
                <a:spcPct val="90000"/>
              </a:lnSpc>
              <a:buNone/>
            </a:pPr>
            <a:r>
              <a:rPr lang="cs-CZ" sz="1400" i="1">
                <a:ea typeface="Calibri"/>
                <a:cs typeface="Times New Roman"/>
              </a:rPr>
              <a:t>„neexistují logické ani metodologické rozdíly mezi přírodními a sociálními vědami“</a:t>
            </a:r>
          </a:p>
          <a:p>
            <a:pPr marL="0" indent="0">
              <a:lnSpc>
                <a:spcPct val="90000"/>
              </a:lnSpc>
              <a:buNone/>
            </a:pPr>
            <a:r>
              <a:rPr lang="cs-CZ" sz="1400" i="1">
                <a:cs typeface="Times New Roman"/>
              </a:rPr>
              <a:t>„</a:t>
            </a:r>
            <a:r>
              <a:rPr lang="cs-CZ" sz="1400" i="1">
                <a:ea typeface="Calibri"/>
                <a:cs typeface="Times New Roman"/>
              </a:rPr>
              <a:t>jedině výroky, jejichž platnost je ověřena empirickým pozorováním, mohou být smysluplné“</a:t>
            </a:r>
            <a:endParaRPr lang="cs-CZ" sz="1400" i="1"/>
          </a:p>
          <a:p>
            <a:pPr>
              <a:lnSpc>
                <a:spcPct val="90000"/>
              </a:lnSpc>
            </a:pPr>
            <a:endParaRPr lang="cs-CZ" sz="1400"/>
          </a:p>
        </p:txBody>
      </p:sp>
    </p:spTree>
    <p:extLst>
      <p:ext uri="{BB962C8B-B14F-4D97-AF65-F5344CB8AC3E}">
        <p14:creationId xmlns:p14="http://schemas.microsoft.com/office/powerpoint/2010/main" val="266717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04646" y="804672"/>
            <a:ext cx="2641019" cy="5248656"/>
          </a:xfrm>
        </p:spPr>
        <p:txBody>
          <a:bodyPr anchor="ctr">
            <a:normAutofit/>
          </a:bodyPr>
          <a:lstStyle/>
          <a:p>
            <a:pPr algn="ctr"/>
            <a:r>
              <a:rPr lang="cs-CZ" sz="3600"/>
              <a:t>Kritika pozitivismu</a:t>
            </a:r>
          </a:p>
        </p:txBody>
      </p:sp>
      <p:sp>
        <p:nvSpPr>
          <p:cNvPr id="3" name="Zástupný symbol pro obsah 2"/>
          <p:cNvSpPr>
            <a:spLocks noGrp="1"/>
          </p:cNvSpPr>
          <p:nvPr>
            <p:ph idx="1"/>
          </p:nvPr>
        </p:nvSpPr>
        <p:spPr>
          <a:xfrm>
            <a:off x="3731895" y="804671"/>
            <a:ext cx="4799948" cy="5248657"/>
          </a:xfrm>
        </p:spPr>
        <p:txBody>
          <a:bodyPr anchor="ctr">
            <a:normAutofit/>
          </a:bodyPr>
          <a:lstStyle/>
          <a:p>
            <a:pPr marL="0" indent="0">
              <a:lnSpc>
                <a:spcPct val="90000"/>
              </a:lnSpc>
              <a:buNone/>
            </a:pPr>
            <a:r>
              <a:rPr lang="cs-CZ" sz="1500" b="1"/>
              <a:t>Problematické teze: </a:t>
            </a:r>
          </a:p>
          <a:p>
            <a:pPr>
              <a:lnSpc>
                <a:spcPct val="90000"/>
              </a:lnSpc>
            </a:pPr>
            <a:r>
              <a:rPr lang="cs-CZ" sz="1500"/>
              <a:t>Předvídatelnost</a:t>
            </a:r>
          </a:p>
          <a:p>
            <a:pPr marL="0" lvl="1" indent="0">
              <a:lnSpc>
                <a:spcPct val="90000"/>
              </a:lnSpc>
              <a:buNone/>
            </a:pPr>
            <a:r>
              <a:rPr lang="cs-CZ" sz="1500"/>
              <a:t>Zastánci deduktivně-nomologického modelu (</a:t>
            </a:r>
            <a:r>
              <a:rPr lang="cs-CZ" sz="1500" err="1"/>
              <a:t>Oppenheim</a:t>
            </a:r>
            <a:r>
              <a:rPr lang="cs-CZ" sz="1500"/>
              <a:t>, </a:t>
            </a:r>
            <a:r>
              <a:rPr lang="cs-CZ" sz="1500" err="1"/>
              <a:t>Hempel</a:t>
            </a:r>
            <a:r>
              <a:rPr lang="cs-CZ" sz="1500"/>
              <a:t>) tvrdili, že </a:t>
            </a:r>
            <a:r>
              <a:rPr lang="cs-CZ" sz="1500" i="1"/>
              <a:t>vědec je schopen dedukovat existenci určitého jevu na základě jednoho nebo více univerzálních zákonů za současné existence předpokládaných podmínek.</a:t>
            </a:r>
          </a:p>
          <a:p>
            <a:pPr>
              <a:lnSpc>
                <a:spcPct val="90000"/>
              </a:lnSpc>
            </a:pPr>
            <a:r>
              <a:rPr lang="cs-CZ" sz="1500"/>
              <a:t>Poznatelnost</a:t>
            </a:r>
          </a:p>
          <a:p>
            <a:pPr marL="0" indent="0">
              <a:lnSpc>
                <a:spcPct val="90000"/>
              </a:lnSpc>
              <a:buNone/>
            </a:pPr>
            <a:r>
              <a:rPr lang="cs-CZ" sz="1500"/>
              <a:t>Pozitivistická věda počítala s poznatelností univerza (s vývojem vědy budeme stále více poznávat, a to jak jednotlivé jevy, tak i jejich zákonitosti).</a:t>
            </a:r>
          </a:p>
          <a:p>
            <a:pPr>
              <a:lnSpc>
                <a:spcPct val="90000"/>
              </a:lnSpc>
            </a:pPr>
            <a:r>
              <a:rPr lang="cs-CZ" sz="1500"/>
              <a:t>Objektivita (neutralita) vědy</a:t>
            </a:r>
          </a:p>
          <a:p>
            <a:pPr marL="0" indent="0">
              <a:lnSpc>
                <a:spcPct val="90000"/>
              </a:lnSpc>
              <a:buNone/>
            </a:pPr>
            <a:r>
              <a:rPr lang="cs-CZ" sz="1500"/>
              <a:t>Pozitivismus se stal filosofií vědy, která předstírá svou neutralitu – mlčí o tom, že rozhodnutí, „co se má zkoumat“ je rozhodnutím politickým a etickým.</a:t>
            </a:r>
          </a:p>
        </p:txBody>
      </p:sp>
    </p:spTree>
    <p:extLst>
      <p:ext uri="{BB962C8B-B14F-4D97-AF65-F5344CB8AC3E}">
        <p14:creationId xmlns:p14="http://schemas.microsoft.com/office/powerpoint/2010/main" val="89226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04646" y="804672"/>
            <a:ext cx="2641019" cy="5248656"/>
          </a:xfrm>
        </p:spPr>
        <p:txBody>
          <a:bodyPr anchor="ctr">
            <a:normAutofit/>
          </a:bodyPr>
          <a:lstStyle/>
          <a:p>
            <a:pPr algn="ctr"/>
            <a:r>
              <a:rPr lang="cs-CZ" sz="3600"/>
              <a:t>Kritici pozitivismu</a:t>
            </a:r>
          </a:p>
        </p:txBody>
      </p:sp>
      <p:sp>
        <p:nvSpPr>
          <p:cNvPr id="3" name="Zástupný symbol pro obsah 2"/>
          <p:cNvSpPr>
            <a:spLocks noGrp="1"/>
          </p:cNvSpPr>
          <p:nvPr>
            <p:ph idx="1"/>
          </p:nvPr>
        </p:nvSpPr>
        <p:spPr>
          <a:xfrm>
            <a:off x="3731895" y="804671"/>
            <a:ext cx="4799948" cy="5248657"/>
          </a:xfrm>
        </p:spPr>
        <p:txBody>
          <a:bodyPr anchor="ctr">
            <a:normAutofit/>
          </a:bodyPr>
          <a:lstStyle/>
          <a:p>
            <a:pPr>
              <a:lnSpc>
                <a:spcPct val="90000"/>
              </a:lnSpc>
            </a:pPr>
            <a:r>
              <a:rPr lang="cs-CZ" sz="1400"/>
              <a:t>Karl </a:t>
            </a:r>
            <a:r>
              <a:rPr lang="cs-CZ" sz="1400" err="1"/>
              <a:t>Popper</a:t>
            </a:r>
            <a:r>
              <a:rPr lang="cs-CZ" sz="1400"/>
              <a:t> (sám pozitivista)</a:t>
            </a:r>
          </a:p>
          <a:p>
            <a:pPr marL="0" indent="0">
              <a:lnSpc>
                <a:spcPct val="90000"/>
              </a:lnSpc>
              <a:buNone/>
            </a:pPr>
            <a:r>
              <a:rPr lang="cs-CZ" sz="1400"/>
              <a:t>Uvědomoval si nebezpečí, jaká skýtá vědecká teorie, která se stane „módou“ či náhražkou za ideologii. Uvědomoval si, že se západní společnost, jíž chybí „otec“ (jistota, univerzální autorita), nevědomky chápe čehokoli, co má dostatečnou kapacitu tvářit se jako náboženství</a:t>
            </a:r>
          </a:p>
          <a:p>
            <a:pPr>
              <a:lnSpc>
                <a:spcPct val="90000"/>
              </a:lnSpc>
            </a:pPr>
            <a:r>
              <a:rPr lang="cs-CZ" sz="1400" err="1"/>
              <a:t>François</a:t>
            </a:r>
            <a:r>
              <a:rPr lang="cs-CZ" sz="1400"/>
              <a:t> </a:t>
            </a:r>
            <a:r>
              <a:rPr lang="cs-CZ" sz="1400" err="1"/>
              <a:t>Lyotard</a:t>
            </a:r>
            <a:endParaRPr lang="cs-CZ" sz="1400"/>
          </a:p>
          <a:p>
            <a:pPr marL="0" indent="0">
              <a:lnSpc>
                <a:spcPct val="90000"/>
              </a:lnSpc>
              <a:buNone/>
            </a:pPr>
            <a:r>
              <a:rPr lang="cs-CZ" sz="1400"/>
              <a:t>(Post)moderní je pochybovat. Neustálé rozbíjení „modelů“, permanentní vědecká revoluce, dekonstrukce, tím vším se můžeme vyvarovat nástrah absolutní pravdy a/nebo předsudku. </a:t>
            </a:r>
          </a:p>
          <a:p>
            <a:pPr>
              <a:lnSpc>
                <a:spcPct val="90000"/>
              </a:lnSpc>
            </a:pPr>
            <a:r>
              <a:rPr lang="cs-CZ" sz="1400"/>
              <a:t>Hans Joachim </a:t>
            </a:r>
            <a:r>
              <a:rPr lang="cs-CZ" sz="1400" err="1"/>
              <a:t>Morgenthau</a:t>
            </a:r>
            <a:r>
              <a:rPr lang="cs-CZ" sz="1400"/>
              <a:t> </a:t>
            </a:r>
          </a:p>
          <a:p>
            <a:pPr marL="0" indent="0">
              <a:lnSpc>
                <a:spcPct val="90000"/>
              </a:lnSpc>
              <a:buNone/>
            </a:pPr>
            <a:r>
              <a:rPr lang="cs-CZ" sz="1400" i="1"/>
              <a:t>Moudrost vědoucího je odoláním pokušení považovat jakoukoli pravdu, metodu či názor za univerzální a zároveň odoláním pokušení na pozitivní hledání této pravdy rezignovat. Neboť jen v jejím hledání při vědomí, že existuje, a při současném vědomí, že ji nikdy nebude schopen odhalit, spočívá síla vědce (či státníka).</a:t>
            </a:r>
            <a:endParaRPr lang="cs-CZ" sz="1400"/>
          </a:p>
        </p:txBody>
      </p:sp>
    </p:spTree>
    <p:extLst>
      <p:ext uri="{BB962C8B-B14F-4D97-AF65-F5344CB8AC3E}">
        <p14:creationId xmlns:p14="http://schemas.microsoft.com/office/powerpoint/2010/main" val="397773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A4CBA9B-1F11-5641-0285-0B83DB857A20}"/>
              </a:ext>
            </a:extLst>
          </p:cNvPr>
          <p:cNvSpPr>
            <a:spLocks noGrp="1" noChangeArrowheads="1"/>
          </p:cNvSpPr>
          <p:nvPr>
            <p:ph type="title"/>
          </p:nvPr>
        </p:nvSpPr>
        <p:spPr>
          <a:xfrm>
            <a:off x="486697" y="629266"/>
            <a:ext cx="4641143" cy="1622321"/>
          </a:xfrm>
        </p:spPr>
        <p:txBody>
          <a:bodyPr>
            <a:normAutofit/>
          </a:bodyPr>
          <a:lstStyle/>
          <a:p>
            <a:pPr eaLnBrk="1" hangingPunct="1">
              <a:lnSpc>
                <a:spcPct val="90000"/>
              </a:lnSpc>
            </a:pPr>
            <a:r>
              <a:rPr lang="cs-CZ" altLang="cs-CZ" sz="2600">
                <a:solidFill>
                  <a:srgbClr val="EBEBEB"/>
                </a:solidFill>
              </a:rPr>
              <a:t>Hlavní myšlenkové systémy, </a:t>
            </a:r>
            <a:br>
              <a:rPr lang="cs-CZ" altLang="cs-CZ" sz="2600">
                <a:solidFill>
                  <a:srgbClr val="EBEBEB"/>
                </a:solidFill>
              </a:rPr>
            </a:br>
            <a:r>
              <a:rPr lang="cs-CZ" altLang="cs-CZ" sz="2600">
                <a:solidFill>
                  <a:srgbClr val="EBEBEB"/>
                </a:solidFill>
              </a:rPr>
              <a:t>které měly vliv na vývoj pedagogiky</a:t>
            </a:r>
          </a:p>
        </p:txBody>
      </p:sp>
      <p:sp>
        <p:nvSpPr>
          <p:cNvPr id="4099" name="Rectangle 3">
            <a:extLst>
              <a:ext uri="{FF2B5EF4-FFF2-40B4-BE49-F238E27FC236}">
                <a16:creationId xmlns:a16="http://schemas.microsoft.com/office/drawing/2014/main" id="{3383A9A2-444A-376F-1E90-B4102244DB5F}"/>
              </a:ext>
            </a:extLst>
          </p:cNvPr>
          <p:cNvSpPr>
            <a:spLocks noGrp="1" noChangeArrowheads="1"/>
          </p:cNvSpPr>
          <p:nvPr>
            <p:ph idx="1"/>
          </p:nvPr>
        </p:nvSpPr>
        <p:spPr>
          <a:xfrm>
            <a:off x="486697" y="2438400"/>
            <a:ext cx="4641142" cy="3785419"/>
          </a:xfrm>
        </p:spPr>
        <p:txBody>
          <a:bodyPr>
            <a:normAutofit/>
          </a:bodyPr>
          <a:lstStyle/>
          <a:p>
            <a:pPr eaLnBrk="1" hangingPunct="1"/>
            <a:r>
              <a:rPr lang="cs-CZ" altLang="cs-CZ">
                <a:solidFill>
                  <a:srgbClr val="FFFFFF"/>
                </a:solidFill>
              </a:rPr>
              <a:t>Řečtí filosofové – Sokrates, Platon, Aristoteles</a:t>
            </a:r>
          </a:p>
          <a:p>
            <a:pPr eaLnBrk="1" hangingPunct="1"/>
            <a:r>
              <a:rPr lang="cs-CZ" altLang="cs-CZ">
                <a:solidFill>
                  <a:srgbClr val="FFFFFF"/>
                </a:solidFill>
              </a:rPr>
              <a:t>Biblické myšlení – Starý a Nový zákon</a:t>
            </a:r>
          </a:p>
          <a:p>
            <a:pPr eaLnBrk="1" hangingPunct="1"/>
            <a:r>
              <a:rPr lang="cs-CZ" altLang="cs-CZ">
                <a:solidFill>
                  <a:srgbClr val="FFFFFF"/>
                </a:solidFill>
              </a:rPr>
              <a:t>Křesťanské pojetí – Augustin, Tomáš Akvinský, Jan Ámos Komenský</a:t>
            </a:r>
          </a:p>
          <a:p>
            <a:pPr eaLnBrk="1" hangingPunct="1"/>
            <a:r>
              <a:rPr lang="cs-CZ" altLang="cs-CZ">
                <a:solidFill>
                  <a:srgbClr val="FFFFFF"/>
                </a:solidFill>
              </a:rPr>
              <a:t>Sekulární racionalismus – 19. století</a:t>
            </a:r>
          </a:p>
          <a:p>
            <a:pPr eaLnBrk="1" hangingPunct="1"/>
            <a:r>
              <a:rPr lang="cs-CZ" altLang="cs-CZ">
                <a:solidFill>
                  <a:srgbClr val="FFFFFF"/>
                </a:solidFill>
              </a:rPr>
              <a:t>Moderní (vědecká) pedagogika</a:t>
            </a:r>
          </a:p>
        </p:txBody>
      </p:sp>
      <p:pic>
        <p:nvPicPr>
          <p:cNvPr id="4101" name="Picture 4100" descr="Přední schody a sloupy majestátní městské budovy">
            <a:extLst>
              <a:ext uri="{FF2B5EF4-FFF2-40B4-BE49-F238E27FC236}">
                <a16:creationId xmlns:a16="http://schemas.microsoft.com/office/drawing/2014/main" id="{05D0A836-A603-9BF4-7FD7-4B41AF24072F}"/>
              </a:ext>
            </a:extLst>
          </p:cNvPr>
          <p:cNvPicPr>
            <a:picLocks noChangeAspect="1"/>
          </p:cNvPicPr>
          <p:nvPr/>
        </p:nvPicPr>
        <p:blipFill rotWithShape="1">
          <a:blip r:embed="rId3"/>
          <a:srcRect l="30710" r="33058" b="-2"/>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Literární zdroje:</a:t>
            </a:r>
          </a:p>
        </p:txBody>
      </p:sp>
      <p:sp>
        <p:nvSpPr>
          <p:cNvPr id="3" name="Zástupný symbol pro obsah 2"/>
          <p:cNvSpPr>
            <a:spLocks noGrp="1"/>
          </p:cNvSpPr>
          <p:nvPr>
            <p:ph idx="1"/>
          </p:nvPr>
        </p:nvSpPr>
        <p:spPr/>
        <p:txBody>
          <a:bodyPr>
            <a:normAutofit/>
          </a:bodyPr>
          <a:lstStyle/>
          <a:p>
            <a:r>
              <a:rPr lang="cs-CZ" dirty="0"/>
              <a:t>KOŘAN, Michal. Beztvará věda, pozitivismus a realismus v mezinárodních vztazích. In </a:t>
            </a:r>
            <a:r>
              <a:rPr lang="cs-CZ" i="1" dirty="0"/>
              <a:t>Mezinárodní vztahy – speciální číslo, </a:t>
            </a:r>
            <a:r>
              <a:rPr lang="cs-CZ" dirty="0"/>
              <a:t>2006, 7-31.</a:t>
            </a:r>
          </a:p>
          <a:p>
            <a:r>
              <a:rPr lang="cs-CZ" dirty="0"/>
              <a:t>KAPLÁNEK, Michal. Charakteristické znaky společnosti na konci 20. a na začátku 21. století. Studijní text dostupný v </a:t>
            </a:r>
            <a:r>
              <a:rPr lang="cs-CZ" dirty="0" err="1"/>
              <a:t>ISu</a:t>
            </a:r>
            <a:r>
              <a:rPr lang="cs-CZ" dirty="0"/>
              <a:t>; vychází z těchto autorů: </a:t>
            </a:r>
            <a:r>
              <a:rPr lang="cs-CZ" dirty="0" err="1"/>
              <a:t>Helsper</a:t>
            </a:r>
            <a:r>
              <a:rPr lang="cs-CZ" dirty="0"/>
              <a:t>, </a:t>
            </a:r>
            <a:r>
              <a:rPr lang="cs-CZ" dirty="0" err="1"/>
              <a:t>Inglehart</a:t>
            </a:r>
            <a:r>
              <a:rPr lang="cs-CZ" dirty="0"/>
              <a:t>, Schulze, Beck.</a:t>
            </a:r>
          </a:p>
        </p:txBody>
      </p:sp>
    </p:spTree>
    <p:extLst>
      <p:ext uri="{BB962C8B-B14F-4D97-AF65-F5344CB8AC3E}">
        <p14:creationId xmlns:p14="http://schemas.microsoft.com/office/powerpoint/2010/main" val="122125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89857" y="1645920"/>
            <a:ext cx="2642159" cy="4470821"/>
          </a:xfrm>
        </p:spPr>
        <p:txBody>
          <a:bodyPr>
            <a:normAutofit/>
          </a:bodyPr>
          <a:lstStyle/>
          <a:p>
            <a:pPr algn="r"/>
            <a:r>
              <a:rPr lang="cs-CZ" sz="2900" dirty="0">
                <a:solidFill>
                  <a:schemeClr val="tx1"/>
                </a:solidFill>
              </a:rPr>
              <a:t>Důsledky pro pedagogiku – otázky</a:t>
            </a:r>
          </a:p>
        </p:txBody>
      </p:sp>
      <p:sp>
        <p:nvSpPr>
          <p:cNvPr id="3" name="Zástupný symbol pro obsah 2"/>
          <p:cNvSpPr>
            <a:spLocks noGrp="1"/>
          </p:cNvSpPr>
          <p:nvPr>
            <p:ph idx="1"/>
          </p:nvPr>
        </p:nvSpPr>
        <p:spPr>
          <a:xfrm>
            <a:off x="3903081" y="1645920"/>
            <a:ext cx="4702076" cy="4470821"/>
          </a:xfrm>
        </p:spPr>
        <p:txBody>
          <a:bodyPr>
            <a:normAutofit/>
          </a:bodyPr>
          <a:lstStyle/>
          <a:p>
            <a:r>
              <a:rPr lang="cs-CZ" dirty="0"/>
              <a:t>Je pedagogika věda sociální nebo humanitní?</a:t>
            </a:r>
          </a:p>
          <a:p>
            <a:r>
              <a:rPr lang="cs-CZ" dirty="0"/>
              <a:t>Jaký je smysl sociální pedagogiky?</a:t>
            </a:r>
          </a:p>
          <a:p>
            <a:r>
              <a:rPr lang="cs-CZ" dirty="0"/>
              <a:t>Jsou pedagogické profese „pomáhající“?</a:t>
            </a:r>
          </a:p>
          <a:p>
            <a:r>
              <a:rPr lang="cs-CZ" dirty="0"/>
              <a:t>Má sociální pedagog především zkoumat prostředí a ovlivňovat ho anebo mít před očima spíše rozvoj osobnosti?</a:t>
            </a:r>
          </a:p>
          <a:p>
            <a:r>
              <a:rPr lang="cs-CZ" dirty="0"/>
              <a:t>Jaké jsou cílové skupiny práce sociálního pedagoga a proč?</a:t>
            </a:r>
          </a:p>
        </p:txBody>
      </p:sp>
    </p:spTree>
    <p:extLst>
      <p:ext uri="{BB962C8B-B14F-4D97-AF65-F5344CB8AC3E}">
        <p14:creationId xmlns:p14="http://schemas.microsoft.com/office/powerpoint/2010/main" val="424266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45690CA-DB15-3B7D-DB5E-DC162E293813}"/>
              </a:ext>
            </a:extLst>
          </p:cNvPr>
          <p:cNvSpPr>
            <a:spLocks noGrp="1" noChangeArrowheads="1"/>
          </p:cNvSpPr>
          <p:nvPr>
            <p:ph type="title"/>
          </p:nvPr>
        </p:nvSpPr>
        <p:spPr>
          <a:xfrm>
            <a:off x="3961785" y="629266"/>
            <a:ext cx="3575604" cy="1641986"/>
          </a:xfrm>
        </p:spPr>
        <p:txBody>
          <a:bodyPr>
            <a:normAutofit/>
          </a:bodyPr>
          <a:lstStyle/>
          <a:p>
            <a:pPr eaLnBrk="1" hangingPunct="1">
              <a:lnSpc>
                <a:spcPct val="90000"/>
              </a:lnSpc>
            </a:pPr>
            <a:r>
              <a:rPr lang="cs-CZ" altLang="cs-CZ" sz="3200" dirty="0"/>
              <a:t>Biblické myšlení: </a:t>
            </a:r>
            <a:br>
              <a:rPr lang="cs-CZ" altLang="cs-CZ" sz="3200" dirty="0"/>
            </a:br>
            <a:br>
              <a:rPr lang="cs-CZ" altLang="cs-CZ" sz="3200" dirty="0"/>
            </a:br>
            <a:r>
              <a:rPr lang="cs-CZ" altLang="cs-CZ" sz="3200" dirty="0"/>
              <a:t>Starý zákon</a:t>
            </a:r>
          </a:p>
        </p:txBody>
      </p:sp>
      <p:sp>
        <p:nvSpPr>
          <p:cNvPr id="12291" name="Rectangle 3">
            <a:extLst>
              <a:ext uri="{FF2B5EF4-FFF2-40B4-BE49-F238E27FC236}">
                <a16:creationId xmlns:a16="http://schemas.microsoft.com/office/drawing/2014/main" id="{D01EC236-21B4-EC35-D910-5B08D8058879}"/>
              </a:ext>
            </a:extLst>
          </p:cNvPr>
          <p:cNvSpPr>
            <a:spLocks noGrp="1" noChangeArrowheads="1"/>
          </p:cNvSpPr>
          <p:nvPr>
            <p:ph idx="1"/>
          </p:nvPr>
        </p:nvSpPr>
        <p:spPr>
          <a:xfrm>
            <a:off x="3961785" y="2438400"/>
            <a:ext cx="3575604" cy="3809999"/>
          </a:xfrm>
        </p:spPr>
        <p:txBody>
          <a:bodyPr>
            <a:normAutofit/>
          </a:bodyPr>
          <a:lstStyle/>
          <a:p>
            <a:pPr eaLnBrk="1" hangingPunct="1">
              <a:lnSpc>
                <a:spcPct val="90000"/>
              </a:lnSpc>
            </a:pPr>
            <a:r>
              <a:rPr lang="cs-CZ" altLang="cs-CZ" sz="1700"/>
              <a:t>V bibli je tím, kdo člověka vychovává (vyvádí z jeskyně), sám Bůh</a:t>
            </a:r>
          </a:p>
          <a:p>
            <a:pPr eaLnBrk="1" hangingPunct="1">
              <a:lnSpc>
                <a:spcPct val="90000"/>
              </a:lnSpc>
            </a:pPr>
            <a:r>
              <a:rPr lang="cs-CZ" altLang="cs-CZ" sz="1700"/>
              <a:t>Člověk je zodpovědný vůči Bohu</a:t>
            </a:r>
          </a:p>
          <a:p>
            <a:pPr eaLnBrk="1" hangingPunct="1">
              <a:lnSpc>
                <a:spcPct val="90000"/>
              </a:lnSpc>
            </a:pPr>
            <a:r>
              <a:rPr lang="cs-CZ" altLang="cs-CZ" sz="1700"/>
              <a:t>V dějinách Izraele vede Bůh svůj lid, aby je uvedl do svého království</a:t>
            </a:r>
          </a:p>
          <a:p>
            <a:pPr eaLnBrk="1" hangingPunct="1">
              <a:lnSpc>
                <a:spcPct val="90000"/>
              </a:lnSpc>
            </a:pPr>
            <a:r>
              <a:rPr lang="cs-CZ" altLang="cs-CZ" sz="1700"/>
              <a:t>Tato výchova není vždy příjemná, ale Bůh vše vyléčí</a:t>
            </a:r>
          </a:p>
          <a:p>
            <a:pPr eaLnBrk="1" hangingPunct="1">
              <a:lnSpc>
                <a:spcPct val="90000"/>
              </a:lnSpc>
            </a:pPr>
            <a:r>
              <a:rPr lang="cs-CZ" altLang="cs-CZ" sz="1700"/>
              <a:t>Citáty: Job 5,17; Př 3,11-12; Ž 73,1-17</a:t>
            </a:r>
          </a:p>
        </p:txBody>
      </p:sp>
      <p:pic>
        <p:nvPicPr>
          <p:cNvPr id="12293" name="Picture 12292" descr="Closeup fotka z otevřené knihy">
            <a:extLst>
              <a:ext uri="{FF2B5EF4-FFF2-40B4-BE49-F238E27FC236}">
                <a16:creationId xmlns:a16="http://schemas.microsoft.com/office/drawing/2014/main" id="{796B2BDD-E1D8-5B23-EE90-377EF6080D2C}"/>
              </a:ext>
            </a:extLst>
          </p:cNvPr>
          <p:cNvPicPr>
            <a:picLocks noChangeAspect="1"/>
          </p:cNvPicPr>
          <p:nvPr/>
        </p:nvPicPr>
        <p:blipFill rotWithShape="1">
          <a:blip r:embed="rId3"/>
          <a:srcRect l="33594" r="32826" b="-1"/>
          <a:stretch/>
        </p:blipFill>
        <p:spPr>
          <a:xfrm>
            <a:off x="20" y="10"/>
            <a:ext cx="3475989" cy="6857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7" name="Picture 13316">
            <a:extLst>
              <a:ext uri="{FF2B5EF4-FFF2-40B4-BE49-F238E27FC236}">
                <a16:creationId xmlns:a16="http://schemas.microsoft.com/office/drawing/2014/main" id="{F6F2403C-BC87-4372-59E4-445F0C2DF11E}"/>
              </a:ext>
            </a:extLst>
          </p:cNvPr>
          <p:cNvPicPr>
            <a:picLocks noChangeAspect="1"/>
          </p:cNvPicPr>
          <p:nvPr/>
        </p:nvPicPr>
        <p:blipFill rotWithShape="1">
          <a:blip r:embed="rId2">
            <a:alphaModFix amt="35000"/>
          </a:blip>
          <a:srcRect l="23987" r="1013"/>
          <a:stretch/>
        </p:blipFill>
        <p:spPr>
          <a:xfrm>
            <a:off x="20" y="-1"/>
            <a:ext cx="9143980" cy="6858000"/>
          </a:xfrm>
          <a:prstGeom prst="rect">
            <a:avLst/>
          </a:prstGeom>
        </p:spPr>
      </p:pic>
      <p:sp>
        <p:nvSpPr>
          <p:cNvPr id="13314" name="Rectangle 2">
            <a:extLst>
              <a:ext uri="{FF2B5EF4-FFF2-40B4-BE49-F238E27FC236}">
                <a16:creationId xmlns:a16="http://schemas.microsoft.com/office/drawing/2014/main" id="{7FB3BFBE-BC52-6186-5C0D-1C987663530E}"/>
              </a:ext>
            </a:extLst>
          </p:cNvPr>
          <p:cNvSpPr>
            <a:spLocks noGrp="1" noChangeArrowheads="1"/>
          </p:cNvSpPr>
          <p:nvPr>
            <p:ph type="title"/>
          </p:nvPr>
        </p:nvSpPr>
        <p:spPr>
          <a:xfrm>
            <a:off x="484583" y="452718"/>
            <a:ext cx="7053542" cy="1400530"/>
          </a:xfrm>
        </p:spPr>
        <p:txBody>
          <a:bodyPr>
            <a:normAutofit/>
          </a:bodyPr>
          <a:lstStyle/>
          <a:p>
            <a:pPr eaLnBrk="1" hangingPunct="1">
              <a:lnSpc>
                <a:spcPct val="90000"/>
              </a:lnSpc>
            </a:pPr>
            <a:r>
              <a:rPr lang="cs-CZ" altLang="cs-CZ" sz="2900"/>
              <a:t>Biblické myšlení: </a:t>
            </a:r>
            <a:br>
              <a:rPr lang="cs-CZ" altLang="cs-CZ" sz="2900"/>
            </a:br>
            <a:br>
              <a:rPr lang="cs-CZ" altLang="cs-CZ" sz="2900"/>
            </a:br>
            <a:r>
              <a:rPr lang="cs-CZ" altLang="cs-CZ" sz="2900"/>
              <a:t>Nový zákon</a:t>
            </a:r>
          </a:p>
        </p:txBody>
      </p:sp>
      <p:sp>
        <p:nvSpPr>
          <p:cNvPr id="13315" name="Rectangle 3">
            <a:extLst>
              <a:ext uri="{FF2B5EF4-FFF2-40B4-BE49-F238E27FC236}">
                <a16:creationId xmlns:a16="http://schemas.microsoft.com/office/drawing/2014/main" id="{B1C14912-FCF3-B902-E4B6-6094F6C1DCA9}"/>
              </a:ext>
            </a:extLst>
          </p:cNvPr>
          <p:cNvSpPr>
            <a:spLocks noGrp="1" noChangeArrowheads="1"/>
          </p:cNvSpPr>
          <p:nvPr>
            <p:ph idx="1"/>
          </p:nvPr>
        </p:nvSpPr>
        <p:spPr>
          <a:xfrm>
            <a:off x="827484" y="2052918"/>
            <a:ext cx="6709905" cy="4195481"/>
          </a:xfrm>
        </p:spPr>
        <p:txBody>
          <a:bodyPr>
            <a:normAutofit lnSpcReduction="10000"/>
          </a:bodyPr>
          <a:lstStyle/>
          <a:p>
            <a:pPr eaLnBrk="1" hangingPunct="1"/>
            <a:r>
              <a:rPr lang="cs-CZ" altLang="cs-CZ" dirty="0">
                <a:latin typeface="Arial" panose="020B0604020202020204" pitchFamily="34" charset="0"/>
                <a:cs typeface="Arial" panose="020B0604020202020204" pitchFamily="34" charset="0"/>
              </a:rPr>
              <a:t>Těžkosti, s nimiž se křesťané museli od začátku potýkat, jsou interpretovány jako „výchovné prostředky“ Boží; utrpení bude ale jednou nahrazeno odměnou – účastí na Božím životě.</a:t>
            </a:r>
          </a:p>
          <a:p>
            <a:pPr eaLnBrk="1" hangingPunct="1"/>
            <a:endParaRPr lang="cs-CZ" altLang="cs-CZ" dirty="0">
              <a:latin typeface="Arial" panose="020B0604020202020204" pitchFamily="34" charset="0"/>
              <a:cs typeface="Arial" panose="020B0604020202020204" pitchFamily="34" charset="0"/>
            </a:endParaRPr>
          </a:p>
          <a:p>
            <a:pPr lvl="1" eaLnBrk="1" hangingPunct="1"/>
            <a:r>
              <a:rPr lang="cs-CZ" altLang="cs-CZ" dirty="0">
                <a:latin typeface="Arial" panose="020B0604020202020204" pitchFamily="34" charset="0"/>
                <a:cs typeface="Arial" panose="020B0604020202020204" pitchFamily="34" charset="0"/>
              </a:rPr>
              <a:t>„Váš zármutek se promění v radost“ (Jan 16,20)</a:t>
            </a:r>
          </a:p>
          <a:p>
            <a:pPr lvl="1" eaLnBrk="1" hangingPunct="1"/>
            <a:endParaRPr lang="cs-CZ" altLang="cs-CZ" dirty="0">
              <a:latin typeface="Arial" panose="020B0604020202020204" pitchFamily="34" charset="0"/>
              <a:cs typeface="Arial" panose="020B0604020202020204" pitchFamily="34" charset="0"/>
            </a:endParaRPr>
          </a:p>
          <a:p>
            <a:pPr lvl="1" eaLnBrk="1" hangingPunct="1"/>
            <a:r>
              <a:rPr lang="cs-CZ" altLang="cs-CZ" dirty="0">
                <a:latin typeface="Arial" panose="020B0604020202020204" pitchFamily="34" charset="0"/>
                <a:cs typeface="Arial" panose="020B0604020202020204" pitchFamily="34" charset="0"/>
              </a:rPr>
              <a:t>„Nebeský otec nás vychovává k vyššímu cíli, k podílu své svatosti“ (Žid 12. kap.)</a:t>
            </a:r>
          </a:p>
          <a:p>
            <a:pPr lvl="1" eaLnBrk="1" hangingPunct="1"/>
            <a:endParaRPr lang="cs-CZ" altLang="cs-CZ" dirty="0">
              <a:latin typeface="Arial" panose="020B0604020202020204" pitchFamily="34" charset="0"/>
              <a:cs typeface="Arial" panose="020B0604020202020204" pitchFamily="34" charset="0"/>
            </a:endParaRPr>
          </a:p>
          <a:p>
            <a:pPr lvl="1" eaLnBrk="1" hangingPunct="1"/>
            <a:r>
              <a:rPr lang="cs-CZ" altLang="cs-CZ" dirty="0">
                <a:latin typeface="Arial" panose="020B0604020202020204" pitchFamily="34" charset="0"/>
                <a:cs typeface="Arial" panose="020B0604020202020204" pitchFamily="34" charset="0"/>
              </a:rPr>
              <a:t>„Já kárám a trestám ty, které miluji; vzpamatuj se tedy a čiň pokání“ (Zjev 3,19)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8256386-BF4A-E4FD-84B3-C6C1984043D7}"/>
              </a:ext>
            </a:extLst>
          </p:cNvPr>
          <p:cNvSpPr>
            <a:spLocks noGrp="1" noChangeArrowheads="1"/>
          </p:cNvSpPr>
          <p:nvPr>
            <p:ph type="title"/>
          </p:nvPr>
        </p:nvSpPr>
        <p:spPr/>
        <p:txBody>
          <a:bodyPr/>
          <a:lstStyle/>
          <a:p>
            <a:pPr eaLnBrk="1" hangingPunct="1"/>
            <a:r>
              <a:rPr lang="cs-CZ" altLang="cs-CZ"/>
              <a:t>Křesťanské pojetí výchovy Svatý Augustin </a:t>
            </a:r>
          </a:p>
        </p:txBody>
      </p:sp>
      <p:sp>
        <p:nvSpPr>
          <p:cNvPr id="14339" name="Rectangle 3">
            <a:extLst>
              <a:ext uri="{FF2B5EF4-FFF2-40B4-BE49-F238E27FC236}">
                <a16:creationId xmlns:a16="http://schemas.microsoft.com/office/drawing/2014/main" id="{5E455A19-5930-8F8F-2DD1-71053C21E875}"/>
              </a:ext>
            </a:extLst>
          </p:cNvPr>
          <p:cNvSpPr>
            <a:spLocks noGrp="1" noChangeArrowheads="1"/>
          </p:cNvSpPr>
          <p:nvPr>
            <p:ph idx="1"/>
          </p:nvPr>
        </p:nvSpPr>
        <p:spPr>
          <a:xfrm>
            <a:off x="3419475" y="2060575"/>
            <a:ext cx="5473700" cy="4176713"/>
          </a:xfrm>
        </p:spPr>
        <p:txBody>
          <a:bodyPr>
            <a:normAutofit/>
          </a:bodyPr>
          <a:lstStyle/>
          <a:p>
            <a:pPr eaLnBrk="1" hangingPunct="1">
              <a:lnSpc>
                <a:spcPct val="90000"/>
              </a:lnSpc>
            </a:pPr>
            <a:r>
              <a:rPr lang="cs-CZ" altLang="cs-CZ" sz="2400" dirty="0">
                <a:latin typeface="Agency FB" panose="020B0503020202020204" pitchFamily="34" charset="0"/>
              </a:rPr>
              <a:t>Výchova má člověka vyvádět „z pokleslé hříšnosti k pokornému nahlédnutí této </a:t>
            </a:r>
            <a:r>
              <a:rPr lang="cs-CZ" altLang="cs-CZ" sz="2400" dirty="0" err="1">
                <a:latin typeface="Agency FB" panose="020B0503020202020204" pitchFamily="34" charset="0"/>
              </a:rPr>
              <a:t>upadlosti</a:t>
            </a:r>
            <a:r>
              <a:rPr lang="cs-CZ" altLang="cs-CZ" sz="2400" dirty="0">
                <a:latin typeface="Agency FB" panose="020B0503020202020204" pitchFamily="34" charset="0"/>
              </a:rPr>
              <a:t> a k usilování plnit smlouvu, která je Bohem nabízena“</a:t>
            </a:r>
          </a:p>
          <a:p>
            <a:pPr eaLnBrk="1" hangingPunct="1">
              <a:lnSpc>
                <a:spcPct val="90000"/>
              </a:lnSpc>
            </a:pPr>
            <a:endParaRPr lang="cs-CZ" altLang="cs-CZ" sz="2400" dirty="0">
              <a:latin typeface="Agency FB" panose="020B0503020202020204" pitchFamily="34" charset="0"/>
            </a:endParaRPr>
          </a:p>
          <a:p>
            <a:pPr eaLnBrk="1" hangingPunct="1">
              <a:lnSpc>
                <a:spcPct val="90000"/>
              </a:lnSpc>
            </a:pPr>
            <a:r>
              <a:rPr lang="cs-CZ" altLang="cs-CZ" sz="2400" i="1" dirty="0">
                <a:latin typeface="Agency FB" panose="020B0503020202020204" pitchFamily="34" charset="0"/>
              </a:rPr>
              <a:t>„</a:t>
            </a:r>
            <a:r>
              <a:rPr lang="cs-CZ" altLang="cs-CZ" sz="2400" i="1" dirty="0" err="1">
                <a:latin typeface="Agency FB" panose="020B0503020202020204" pitchFamily="34" charset="0"/>
              </a:rPr>
              <a:t>Educare</a:t>
            </a:r>
            <a:r>
              <a:rPr lang="cs-CZ" altLang="cs-CZ" sz="2400" dirty="0">
                <a:latin typeface="Agency FB" panose="020B0503020202020204" pitchFamily="34" charset="0"/>
              </a:rPr>
              <a:t> znamená přivádět na cestu následování Krista“</a:t>
            </a:r>
          </a:p>
          <a:p>
            <a:pPr eaLnBrk="1" hangingPunct="1">
              <a:lnSpc>
                <a:spcPct val="90000"/>
              </a:lnSpc>
            </a:pPr>
            <a:endParaRPr lang="cs-CZ" altLang="cs-CZ" sz="2400" dirty="0">
              <a:latin typeface="Agency FB" panose="020B0503020202020204" pitchFamily="34" charset="0"/>
            </a:endParaRPr>
          </a:p>
          <a:p>
            <a:pPr eaLnBrk="1" hangingPunct="1">
              <a:lnSpc>
                <a:spcPct val="90000"/>
              </a:lnSpc>
            </a:pPr>
            <a:r>
              <a:rPr lang="cs-CZ" altLang="cs-CZ" sz="2400" dirty="0">
                <a:latin typeface="Agency FB" panose="020B0503020202020204" pitchFamily="34" charset="0"/>
              </a:rPr>
              <a:t>Přijetí křesťanství není jen rozumové uznání, ale bytostné přijetí a životní praxe</a:t>
            </a:r>
          </a:p>
        </p:txBody>
      </p:sp>
      <p:pic>
        <p:nvPicPr>
          <p:cNvPr id="14340" name="Picture 5" descr="Augustinus2">
            <a:extLst>
              <a:ext uri="{FF2B5EF4-FFF2-40B4-BE49-F238E27FC236}">
                <a16:creationId xmlns:a16="http://schemas.microsoft.com/office/drawing/2014/main" id="{ED2731E4-96B3-C5B2-5C67-75B3F116C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2060575"/>
            <a:ext cx="23399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26B909A-0E9A-C35F-5A83-4B91D9AA3B8C}"/>
              </a:ext>
            </a:extLst>
          </p:cNvPr>
          <p:cNvSpPr>
            <a:spLocks noGrp="1" noChangeArrowheads="1"/>
          </p:cNvSpPr>
          <p:nvPr>
            <p:ph type="title"/>
          </p:nvPr>
        </p:nvSpPr>
        <p:spPr/>
        <p:txBody>
          <a:bodyPr/>
          <a:lstStyle/>
          <a:p>
            <a:pPr eaLnBrk="1" hangingPunct="1"/>
            <a:r>
              <a:rPr lang="cs-CZ" altLang="cs-CZ"/>
              <a:t>Křesťanské pojetí výchovy Svatý Tomáš Akvinský</a:t>
            </a:r>
          </a:p>
        </p:txBody>
      </p:sp>
      <p:sp>
        <p:nvSpPr>
          <p:cNvPr id="15363" name="Rectangle 4">
            <a:extLst>
              <a:ext uri="{FF2B5EF4-FFF2-40B4-BE49-F238E27FC236}">
                <a16:creationId xmlns:a16="http://schemas.microsoft.com/office/drawing/2014/main" id="{02F860E3-018C-4693-CB15-117A15BE3B04}"/>
              </a:ext>
            </a:extLst>
          </p:cNvPr>
          <p:cNvSpPr>
            <a:spLocks noGrp="1" noChangeArrowheads="1" noTextEdit="1"/>
          </p:cNvSpPr>
          <p:nvPr>
            <p:ph type="clipArt" sz="half" idx="1"/>
          </p:nvPr>
        </p:nvSpPr>
        <p:spPr>
          <a:xfrm>
            <a:off x="539750" y="2205038"/>
            <a:ext cx="2597150" cy="2563812"/>
          </a:xfrm>
        </p:spPr>
        <p:txBody>
          <a:bodyPr vert="horz" wrap="square" lIns="91440" tIns="45720" rIns="91440" bIns="45720" numCol="1" anchor="t" anchorCtr="0" compatLnSpc="1">
            <a:prstTxWarp prst="textNoShape">
              <a:avLst/>
            </a:prstTxWarp>
          </a:bodyPr>
          <a:lstStyle/>
          <a:p>
            <a:endParaRPr lang="cs-CZ"/>
          </a:p>
        </p:txBody>
      </p:sp>
      <p:sp>
        <p:nvSpPr>
          <p:cNvPr id="15364" name="Rectangle 3">
            <a:extLst>
              <a:ext uri="{FF2B5EF4-FFF2-40B4-BE49-F238E27FC236}">
                <a16:creationId xmlns:a16="http://schemas.microsoft.com/office/drawing/2014/main" id="{0DCBFFF4-7C97-98A7-B822-DE6B22534C46}"/>
              </a:ext>
            </a:extLst>
          </p:cNvPr>
          <p:cNvSpPr>
            <a:spLocks noGrp="1" noChangeArrowheads="1"/>
          </p:cNvSpPr>
          <p:nvPr>
            <p:ph type="body" sz="half" idx="2"/>
          </p:nvPr>
        </p:nvSpPr>
        <p:spPr>
          <a:xfrm>
            <a:off x="3348038" y="2017713"/>
            <a:ext cx="5607050" cy="4506912"/>
          </a:xfrm>
        </p:spPr>
        <p:txBody>
          <a:bodyPr>
            <a:normAutofit/>
          </a:bodyPr>
          <a:lstStyle/>
          <a:p>
            <a:pPr eaLnBrk="1" hangingPunct="1">
              <a:lnSpc>
                <a:spcPct val="80000"/>
              </a:lnSpc>
            </a:pPr>
            <a:r>
              <a:rPr lang="cs-CZ" altLang="cs-CZ" dirty="0">
                <a:latin typeface="Agency FB" panose="020B0503020202020204" pitchFamily="34" charset="0"/>
              </a:rPr>
              <a:t>Tomáš Akvinský navazoval na Aristotela; jeho cílem bylo hledání pravdy, přitom postupoval přesně podle logických aristotelských principů</a:t>
            </a:r>
          </a:p>
          <a:p>
            <a:pPr eaLnBrk="1" hangingPunct="1">
              <a:lnSpc>
                <a:spcPct val="80000"/>
              </a:lnSpc>
            </a:pPr>
            <a:r>
              <a:rPr lang="cs-CZ" altLang="cs-CZ" dirty="0">
                <a:latin typeface="Agency FB" panose="020B0503020202020204" pitchFamily="34" charset="0"/>
              </a:rPr>
              <a:t>Nešlo ale pouze o racionální poznání. Připisuje se mu autorství hesla: „</a:t>
            </a:r>
            <a:r>
              <a:rPr lang="cs-CZ" altLang="cs-CZ" dirty="0" err="1">
                <a:latin typeface="Agency FB" panose="020B0503020202020204" pitchFamily="34" charset="0"/>
              </a:rPr>
              <a:t>Contemplata</a:t>
            </a:r>
            <a:r>
              <a:rPr lang="cs-CZ" altLang="cs-CZ" dirty="0">
                <a:latin typeface="Agency FB" panose="020B0503020202020204" pitchFamily="34" charset="0"/>
              </a:rPr>
              <a:t> </a:t>
            </a:r>
            <a:r>
              <a:rPr lang="cs-CZ" altLang="cs-CZ" dirty="0" err="1">
                <a:latin typeface="Agency FB" panose="020B0503020202020204" pitchFamily="34" charset="0"/>
              </a:rPr>
              <a:t>aliis</a:t>
            </a:r>
            <a:r>
              <a:rPr lang="cs-CZ" altLang="cs-CZ" dirty="0">
                <a:latin typeface="Agency FB" panose="020B0503020202020204" pitchFamily="34" charset="0"/>
              </a:rPr>
              <a:t> </a:t>
            </a:r>
            <a:r>
              <a:rPr lang="cs-CZ" altLang="cs-CZ" dirty="0" err="1">
                <a:latin typeface="Agency FB" panose="020B0503020202020204" pitchFamily="34" charset="0"/>
              </a:rPr>
              <a:t>tradere</a:t>
            </a:r>
            <a:r>
              <a:rPr lang="cs-CZ" altLang="cs-CZ" dirty="0">
                <a:latin typeface="Agency FB" panose="020B0503020202020204" pitchFamily="34" charset="0"/>
              </a:rPr>
              <a:t>“</a:t>
            </a:r>
          </a:p>
          <a:p>
            <a:pPr eaLnBrk="1" hangingPunct="1">
              <a:lnSpc>
                <a:spcPct val="80000"/>
              </a:lnSpc>
            </a:pPr>
            <a:r>
              <a:rPr lang="cs-CZ" altLang="cs-CZ" dirty="0">
                <a:latin typeface="Agency FB" panose="020B0503020202020204" pitchFamily="34" charset="0"/>
              </a:rPr>
              <a:t>Kontemplace = nazírání (Božích) skutečností (sama o sobě je Božím darem)</a:t>
            </a:r>
          </a:p>
          <a:p>
            <a:pPr eaLnBrk="1" hangingPunct="1">
              <a:lnSpc>
                <a:spcPct val="80000"/>
              </a:lnSpc>
            </a:pPr>
            <a:r>
              <a:rPr lang="cs-CZ" altLang="cs-CZ" dirty="0">
                <a:latin typeface="Agency FB" panose="020B0503020202020204" pitchFamily="34" charset="0"/>
              </a:rPr>
              <a:t>Vydat se cestou kontemplace předpokládá věnovat čas rozjímání</a:t>
            </a:r>
          </a:p>
        </p:txBody>
      </p:sp>
      <p:pic>
        <p:nvPicPr>
          <p:cNvPr id="15365" name="Picture 6" descr="saotomasdeaquino">
            <a:extLst>
              <a:ext uri="{FF2B5EF4-FFF2-40B4-BE49-F238E27FC236}">
                <a16:creationId xmlns:a16="http://schemas.microsoft.com/office/drawing/2014/main" id="{2DFA8204-1530-2827-727A-E1F6C1999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05038"/>
            <a:ext cx="25923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9" name="Picture 16388" descr="Tvar trojúhelníku – konkávní">
            <a:extLst>
              <a:ext uri="{FF2B5EF4-FFF2-40B4-BE49-F238E27FC236}">
                <a16:creationId xmlns:a16="http://schemas.microsoft.com/office/drawing/2014/main" id="{ACC1E231-3FFE-0A84-090E-9853F1FD66F8}"/>
              </a:ext>
            </a:extLst>
          </p:cNvPr>
          <p:cNvPicPr>
            <a:picLocks noChangeAspect="1"/>
          </p:cNvPicPr>
          <p:nvPr/>
        </p:nvPicPr>
        <p:blipFill rotWithShape="1">
          <a:blip r:embed="rId2">
            <a:alphaModFix amt="35000"/>
          </a:blip>
          <a:srcRect l="8667" r="-1" b="-1"/>
          <a:stretch/>
        </p:blipFill>
        <p:spPr>
          <a:xfrm>
            <a:off x="20" y="-1"/>
            <a:ext cx="9143980" cy="6858000"/>
          </a:xfrm>
          <a:prstGeom prst="rect">
            <a:avLst/>
          </a:prstGeom>
        </p:spPr>
      </p:pic>
      <p:sp>
        <p:nvSpPr>
          <p:cNvPr id="16386" name="Rectangle 2">
            <a:extLst>
              <a:ext uri="{FF2B5EF4-FFF2-40B4-BE49-F238E27FC236}">
                <a16:creationId xmlns:a16="http://schemas.microsoft.com/office/drawing/2014/main" id="{6FBFB411-5AEF-2E7E-23DE-75B06EEC388A}"/>
              </a:ext>
            </a:extLst>
          </p:cNvPr>
          <p:cNvSpPr>
            <a:spLocks noGrp="1" noChangeArrowheads="1"/>
          </p:cNvSpPr>
          <p:nvPr>
            <p:ph type="title"/>
          </p:nvPr>
        </p:nvSpPr>
        <p:spPr>
          <a:xfrm>
            <a:off x="484583" y="452718"/>
            <a:ext cx="7053542" cy="1400530"/>
          </a:xfrm>
        </p:spPr>
        <p:txBody>
          <a:bodyPr>
            <a:normAutofit/>
          </a:bodyPr>
          <a:lstStyle/>
          <a:p>
            <a:pPr eaLnBrk="1" hangingPunct="1"/>
            <a:r>
              <a:rPr lang="cs-CZ" altLang="cs-CZ"/>
              <a:t>Křesťanské pojetí výchovy</a:t>
            </a:r>
            <a:br>
              <a:rPr lang="cs-CZ" altLang="cs-CZ"/>
            </a:br>
            <a:r>
              <a:rPr lang="cs-CZ" altLang="cs-CZ"/>
              <a:t>Jan Ámos Komenský</a:t>
            </a:r>
          </a:p>
        </p:txBody>
      </p:sp>
      <p:sp>
        <p:nvSpPr>
          <p:cNvPr id="16393" name="Rectangle 16392">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6387" name="Rectangle 3">
            <a:extLst>
              <a:ext uri="{FF2B5EF4-FFF2-40B4-BE49-F238E27FC236}">
                <a16:creationId xmlns:a16="http://schemas.microsoft.com/office/drawing/2014/main" id="{46A828AA-C91B-7D54-70BD-EB3736D6B610}"/>
              </a:ext>
            </a:extLst>
          </p:cNvPr>
          <p:cNvSpPr>
            <a:spLocks noGrp="1" noChangeArrowheads="1"/>
          </p:cNvSpPr>
          <p:nvPr>
            <p:ph idx="1"/>
          </p:nvPr>
        </p:nvSpPr>
        <p:spPr>
          <a:xfrm>
            <a:off x="827484" y="2052918"/>
            <a:ext cx="6709905" cy="4195481"/>
          </a:xfrm>
        </p:spPr>
        <p:txBody>
          <a:bodyPr>
            <a:normAutofit/>
          </a:bodyPr>
          <a:lstStyle/>
          <a:p>
            <a:pPr eaLnBrk="1" hangingPunct="1">
              <a:lnSpc>
                <a:spcPct val="90000"/>
              </a:lnSpc>
            </a:pPr>
            <a:r>
              <a:rPr lang="cs-CZ" altLang="cs-CZ" sz="1900">
                <a:latin typeface="Agency FB" panose="020B0503020202020204" pitchFamily="34" charset="0"/>
              </a:rPr>
              <a:t>Základní postoj: „pansofie“</a:t>
            </a:r>
          </a:p>
          <a:p>
            <a:pPr eaLnBrk="1" hangingPunct="1">
              <a:lnSpc>
                <a:spcPct val="90000"/>
              </a:lnSpc>
            </a:pPr>
            <a:endParaRPr lang="cs-CZ" altLang="cs-CZ" sz="1900">
              <a:latin typeface="Agency FB" panose="020B0503020202020204" pitchFamily="34" charset="0"/>
            </a:endParaRPr>
          </a:p>
          <a:p>
            <a:pPr eaLnBrk="1" hangingPunct="1">
              <a:lnSpc>
                <a:spcPct val="90000"/>
              </a:lnSpc>
            </a:pPr>
            <a:r>
              <a:rPr lang="cs-CZ" altLang="cs-CZ" sz="1900">
                <a:latin typeface="Agency FB" panose="020B0503020202020204" pitchFamily="34" charset="0"/>
              </a:rPr>
              <a:t>Cíl výchovy: „náprava věcí lidských“</a:t>
            </a:r>
          </a:p>
          <a:p>
            <a:pPr eaLnBrk="1" hangingPunct="1">
              <a:lnSpc>
                <a:spcPct val="90000"/>
              </a:lnSpc>
              <a:buFont typeface="Wingdings" panose="05000000000000000000" pitchFamily="2" charset="2"/>
              <a:buNone/>
            </a:pPr>
            <a:r>
              <a:rPr lang="cs-CZ" altLang="cs-CZ" sz="1900" i="1">
                <a:latin typeface="Agency FB" panose="020B0503020202020204" pitchFamily="34" charset="0"/>
              </a:rPr>
              <a:t>„Lidé totiž žijí velmi poklesle (viz zajatci jeskyně), ve zmatku, v neřádu. … Je třeba škol pro všechny lidské věky, aby mohli všichni včas … napravit svá prohřešení.“ </a:t>
            </a:r>
            <a:r>
              <a:rPr lang="cs-CZ" altLang="cs-CZ" sz="1900">
                <a:latin typeface="Agency FB" panose="020B0503020202020204" pitchFamily="34" charset="0"/>
              </a:rPr>
              <a:t>(Palouš, 83) – Jde tedy o návrat do řádu Božího.</a:t>
            </a:r>
          </a:p>
          <a:p>
            <a:pPr eaLnBrk="1" hangingPunct="1">
              <a:lnSpc>
                <a:spcPct val="90000"/>
              </a:lnSpc>
              <a:buFont typeface="Wingdings" panose="05000000000000000000" pitchFamily="2" charset="2"/>
              <a:buNone/>
            </a:pPr>
            <a:endParaRPr lang="cs-CZ" altLang="cs-CZ" sz="1900">
              <a:latin typeface="Agency FB" panose="020B0503020202020204" pitchFamily="34" charset="0"/>
            </a:endParaRPr>
          </a:p>
          <a:p>
            <a:pPr eaLnBrk="1" hangingPunct="1">
              <a:lnSpc>
                <a:spcPct val="90000"/>
              </a:lnSpc>
              <a:buFont typeface="Wingdings" panose="05000000000000000000" pitchFamily="2" charset="2"/>
              <a:buNone/>
            </a:pPr>
            <a:r>
              <a:rPr lang="cs-CZ" altLang="cs-CZ" sz="1900">
                <a:latin typeface="Agency FB" panose="020B0503020202020204" pitchFamily="34" charset="0"/>
              </a:rPr>
              <a:t>„Zmatenost“ spočívá v tom, že lidé nedbají na to, co je podstatné, ale dávají přednost vedlejšímu (momentálnímu užitku a požitku).</a:t>
            </a:r>
          </a:p>
          <a:p>
            <a:pPr eaLnBrk="1" hangingPunct="1">
              <a:lnSpc>
                <a:spcPct val="90000"/>
              </a:lnSpc>
              <a:buFont typeface="Wingdings" panose="05000000000000000000" pitchFamily="2" charset="2"/>
              <a:buNone/>
            </a:pPr>
            <a:endParaRPr lang="cs-CZ" altLang="cs-CZ" sz="1900">
              <a:latin typeface="Agency FB" panose="020B0503020202020204" pitchFamily="34" charset="0"/>
            </a:endParaRPr>
          </a:p>
          <a:p>
            <a:pPr eaLnBrk="1" hangingPunct="1">
              <a:lnSpc>
                <a:spcPct val="90000"/>
              </a:lnSpc>
              <a:buFont typeface="Wingdings" panose="05000000000000000000" pitchFamily="2" charset="2"/>
              <a:buNone/>
            </a:pPr>
            <a:r>
              <a:rPr lang="cs-CZ" altLang="cs-CZ" sz="1900">
                <a:latin typeface="Agency FB" panose="020B0503020202020204" pitchFamily="34" charset="0"/>
              </a:rPr>
              <a:t>Nejsilnější zaměření na „to podstatné“ je ve „škole stáří“, zatímco u výchovy mladých lidí už vidíme místy praktické zaměření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revné trojúhelníky vytvoření bezproblémového návrhu">
            <a:extLst>
              <a:ext uri="{FF2B5EF4-FFF2-40B4-BE49-F238E27FC236}">
                <a16:creationId xmlns:a16="http://schemas.microsoft.com/office/drawing/2014/main" id="{BEDE78A6-8FF9-2D09-1C8D-82332356FD05}"/>
              </a:ext>
            </a:extLst>
          </p:cNvPr>
          <p:cNvPicPr>
            <a:picLocks noChangeAspect="1"/>
          </p:cNvPicPr>
          <p:nvPr/>
        </p:nvPicPr>
        <p:blipFill rotWithShape="1">
          <a:blip r:embed="rId2">
            <a:alphaModFix amt="35000"/>
          </a:blip>
          <a:srcRect l="5388" r="1279" b="1"/>
          <a:stretch/>
        </p:blipFill>
        <p:spPr>
          <a:xfrm>
            <a:off x="20" y="-1"/>
            <a:ext cx="9143980" cy="6858000"/>
          </a:xfrm>
          <a:prstGeom prst="rect">
            <a:avLst/>
          </a:prstGeom>
        </p:spPr>
      </p:pic>
      <p:sp>
        <p:nvSpPr>
          <p:cNvPr id="2" name="Nadpis 1"/>
          <p:cNvSpPr>
            <a:spLocks noGrp="1"/>
          </p:cNvSpPr>
          <p:nvPr>
            <p:ph type="title"/>
          </p:nvPr>
        </p:nvSpPr>
        <p:spPr>
          <a:xfrm>
            <a:off x="484583" y="452718"/>
            <a:ext cx="7053542" cy="1400530"/>
          </a:xfrm>
        </p:spPr>
        <p:txBody>
          <a:bodyPr>
            <a:normAutofit/>
          </a:bodyPr>
          <a:lstStyle/>
          <a:p>
            <a:r>
              <a:rPr lang="cs-CZ" dirty="0"/>
              <a:t>Filozofické/filosofické pohledy na vědu</a:t>
            </a:r>
          </a:p>
        </p:txBody>
      </p:sp>
      <p:sp>
        <p:nvSpPr>
          <p:cNvPr id="3" name="Zástupný symbol pro obsah 2"/>
          <p:cNvSpPr>
            <a:spLocks noGrp="1"/>
          </p:cNvSpPr>
          <p:nvPr>
            <p:ph idx="1"/>
          </p:nvPr>
        </p:nvSpPr>
        <p:spPr>
          <a:xfrm>
            <a:off x="827484" y="2052918"/>
            <a:ext cx="6709905" cy="4195481"/>
          </a:xfrm>
        </p:spPr>
        <p:txBody>
          <a:bodyPr>
            <a:normAutofit/>
          </a:bodyPr>
          <a:lstStyle/>
          <a:p>
            <a:pPr marL="514350" indent="-514350">
              <a:lnSpc>
                <a:spcPct val="90000"/>
              </a:lnSpc>
              <a:buFont typeface="+mj-lt"/>
              <a:buAutoNum type="arabicParenR"/>
            </a:pPr>
            <a:r>
              <a:rPr lang="cs-CZ" sz="1700"/>
              <a:t>Tři století velkých změn: od osvícenství k postmoderně</a:t>
            </a:r>
          </a:p>
          <a:p>
            <a:pPr marL="914400" lvl="1" indent="-514350">
              <a:lnSpc>
                <a:spcPct val="90000"/>
              </a:lnSpc>
              <a:buFont typeface="Wingdings" panose="05000000000000000000" pitchFamily="2" charset="2"/>
              <a:buChar char="ü"/>
            </a:pPr>
            <a:r>
              <a:rPr lang="cs-CZ" sz="1700"/>
              <a:t>Osvícenství</a:t>
            </a:r>
          </a:p>
          <a:p>
            <a:pPr marL="914400" lvl="1" indent="-514350">
              <a:lnSpc>
                <a:spcPct val="90000"/>
              </a:lnSpc>
              <a:buFont typeface="Wingdings" panose="05000000000000000000" pitchFamily="2" charset="2"/>
              <a:buChar char="ü"/>
            </a:pPr>
            <a:r>
              <a:rPr lang="cs-CZ" sz="1700"/>
              <a:t>Znaky doby moderní</a:t>
            </a:r>
          </a:p>
          <a:p>
            <a:pPr marL="914400" lvl="1" indent="-514350">
              <a:lnSpc>
                <a:spcPct val="90000"/>
              </a:lnSpc>
              <a:spcAft>
                <a:spcPts val="600"/>
              </a:spcAft>
              <a:buFont typeface="Wingdings" panose="05000000000000000000" pitchFamily="2" charset="2"/>
              <a:buChar char="ü"/>
            </a:pPr>
            <a:r>
              <a:rPr lang="cs-CZ" sz="1700"/>
              <a:t>Znaky postmoderny</a:t>
            </a:r>
          </a:p>
          <a:p>
            <a:pPr marL="514350" indent="-514350">
              <a:lnSpc>
                <a:spcPct val="90000"/>
              </a:lnSpc>
              <a:buFont typeface="+mj-lt"/>
              <a:buAutoNum type="arabicParenR"/>
            </a:pPr>
            <a:r>
              <a:rPr lang="cs-CZ" sz="1700"/>
              <a:t>Pozitivismus ve vědě: přínosy a deficity</a:t>
            </a:r>
          </a:p>
          <a:p>
            <a:pPr lvl="1">
              <a:lnSpc>
                <a:spcPct val="90000"/>
              </a:lnSpc>
              <a:buFont typeface="Wingdings" panose="05000000000000000000" pitchFamily="2" charset="2"/>
              <a:buChar char="ü"/>
            </a:pPr>
            <a:r>
              <a:rPr lang="cs-CZ" sz="1700"/>
              <a:t>  </a:t>
            </a:r>
            <a:r>
              <a:rPr lang="cs-CZ" sz="1700" err="1"/>
              <a:t>Comte</a:t>
            </a:r>
            <a:endParaRPr lang="cs-CZ" sz="1700"/>
          </a:p>
          <a:p>
            <a:pPr lvl="1">
              <a:lnSpc>
                <a:spcPct val="90000"/>
              </a:lnSpc>
              <a:buFont typeface="Wingdings" panose="05000000000000000000" pitchFamily="2" charset="2"/>
              <a:buChar char="ü"/>
            </a:pPr>
            <a:r>
              <a:rPr lang="cs-CZ" sz="1700"/>
              <a:t>  </a:t>
            </a:r>
            <a:r>
              <a:rPr lang="cs-CZ" sz="1700" err="1"/>
              <a:t>Durkheim</a:t>
            </a:r>
            <a:endParaRPr lang="cs-CZ" sz="1700"/>
          </a:p>
          <a:p>
            <a:pPr lvl="1">
              <a:lnSpc>
                <a:spcPct val="90000"/>
              </a:lnSpc>
              <a:buFont typeface="Wingdings" panose="05000000000000000000" pitchFamily="2" charset="2"/>
              <a:buChar char="ü"/>
            </a:pPr>
            <a:r>
              <a:rPr lang="cs-CZ" sz="1700"/>
              <a:t>  </a:t>
            </a:r>
            <a:r>
              <a:rPr lang="cs-CZ" sz="1700" err="1"/>
              <a:t>Nagel</a:t>
            </a:r>
            <a:r>
              <a:rPr lang="cs-CZ" sz="1700"/>
              <a:t>, </a:t>
            </a:r>
            <a:r>
              <a:rPr lang="cs-CZ" sz="1700" err="1"/>
              <a:t>Hempel</a:t>
            </a:r>
            <a:r>
              <a:rPr lang="cs-CZ" sz="1700"/>
              <a:t>, </a:t>
            </a:r>
            <a:r>
              <a:rPr lang="cs-CZ" sz="1700" err="1"/>
              <a:t>Oppenheim</a:t>
            </a:r>
            <a:endParaRPr lang="cs-CZ" sz="1700"/>
          </a:p>
          <a:p>
            <a:pPr lvl="1">
              <a:lnSpc>
                <a:spcPct val="90000"/>
              </a:lnSpc>
              <a:spcAft>
                <a:spcPts val="600"/>
              </a:spcAft>
              <a:buFont typeface="Wingdings" panose="05000000000000000000" pitchFamily="2" charset="2"/>
              <a:buChar char="ü"/>
            </a:pPr>
            <a:r>
              <a:rPr lang="cs-CZ" sz="1700"/>
              <a:t>  </a:t>
            </a:r>
            <a:r>
              <a:rPr lang="cs-CZ" sz="1700" err="1"/>
              <a:t>Morgenthau</a:t>
            </a:r>
            <a:endParaRPr lang="cs-CZ" sz="1700"/>
          </a:p>
          <a:p>
            <a:pPr marL="514350" indent="-514350">
              <a:lnSpc>
                <a:spcPct val="90000"/>
              </a:lnSpc>
              <a:buFont typeface="+mj-lt"/>
              <a:buAutoNum type="arabicParenR"/>
            </a:pPr>
            <a:r>
              <a:rPr lang="cs-CZ" sz="1700"/>
              <a:t>Důsledky pro pedagogiku (úvod k příštímu tématu)</a:t>
            </a:r>
          </a:p>
        </p:txBody>
      </p:sp>
    </p:spTree>
    <p:extLst>
      <p:ext uri="{BB962C8B-B14F-4D97-AF65-F5344CB8AC3E}">
        <p14:creationId xmlns:p14="http://schemas.microsoft.com/office/powerpoint/2010/main" val="257137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058948" y="452718"/>
            <a:ext cx="3479177" cy="1400530"/>
          </a:xfrm>
        </p:spPr>
        <p:txBody>
          <a:bodyPr>
            <a:normAutofit/>
          </a:bodyPr>
          <a:lstStyle/>
          <a:p>
            <a:r>
              <a:rPr lang="cs-CZ" dirty="0"/>
              <a:t>Osvícenství</a:t>
            </a:r>
          </a:p>
        </p:txBody>
      </p:sp>
      <p:sp>
        <p:nvSpPr>
          <p:cNvPr id="3" name="Zástupný symbol pro obsah 2"/>
          <p:cNvSpPr>
            <a:spLocks noGrp="1"/>
          </p:cNvSpPr>
          <p:nvPr>
            <p:ph idx="1"/>
          </p:nvPr>
        </p:nvSpPr>
        <p:spPr>
          <a:xfrm>
            <a:off x="4058212" y="2052918"/>
            <a:ext cx="3479177" cy="4195481"/>
          </a:xfrm>
        </p:spPr>
        <p:txBody>
          <a:bodyPr>
            <a:normAutofit/>
          </a:bodyPr>
          <a:lstStyle/>
          <a:p>
            <a:pPr marL="0" indent="0">
              <a:lnSpc>
                <a:spcPct val="90000"/>
              </a:lnSpc>
              <a:buNone/>
            </a:pPr>
            <a:r>
              <a:rPr lang="cs-CZ" sz="1900"/>
              <a:t>Osvícenští myslitelé (Diderot, </a:t>
            </a:r>
            <a:r>
              <a:rPr lang="cs-CZ" sz="1900" err="1"/>
              <a:t>Voltaire</a:t>
            </a:r>
            <a:r>
              <a:rPr lang="cs-CZ" sz="1900"/>
              <a:t>, Kant ad.):</a:t>
            </a:r>
          </a:p>
          <a:p>
            <a:pPr>
              <a:lnSpc>
                <a:spcPct val="90000"/>
              </a:lnSpc>
            </a:pPr>
            <a:r>
              <a:rPr lang="cs-CZ" sz="1900"/>
              <a:t>považovali světonázorový monopol církví za přežilý</a:t>
            </a:r>
          </a:p>
          <a:p>
            <a:pPr>
              <a:lnSpc>
                <a:spcPct val="90000"/>
              </a:lnSpc>
            </a:pPr>
            <a:r>
              <a:rPr lang="cs-CZ" sz="1900"/>
              <a:t>světlem pro ně byl lidský rozum, věřili v jeho možnosti</a:t>
            </a:r>
          </a:p>
          <a:p>
            <a:pPr>
              <a:lnSpc>
                <a:spcPct val="90000"/>
              </a:lnSpc>
            </a:pPr>
            <a:r>
              <a:rPr lang="cs-CZ" sz="1900"/>
              <a:t>usilovali nahradit různost náboženských vyznání univerzálním humanismem (svoboda – rovnost – bratrství)</a:t>
            </a:r>
          </a:p>
        </p:txBody>
      </p:sp>
      <p:pic>
        <p:nvPicPr>
          <p:cNvPr id="14" name="Picture 4" descr="Mat v šachové partii">
            <a:extLst>
              <a:ext uri="{FF2B5EF4-FFF2-40B4-BE49-F238E27FC236}">
                <a16:creationId xmlns:a16="http://schemas.microsoft.com/office/drawing/2014/main" id="{825B412C-91D2-C021-C5BE-DB7800F608F0}"/>
              </a:ext>
            </a:extLst>
          </p:cNvPr>
          <p:cNvPicPr>
            <a:picLocks noChangeAspect="1"/>
          </p:cNvPicPr>
          <p:nvPr/>
        </p:nvPicPr>
        <p:blipFill rotWithShape="1">
          <a:blip r:embed="rId3"/>
          <a:srcRect l="28145" r="30658" b="2"/>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2621932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512</TotalTime>
  <Words>1652</Words>
  <Application>Microsoft Office PowerPoint</Application>
  <PresentationFormat>Předvádění na obrazovce (4:3)</PresentationFormat>
  <Paragraphs>163</Paragraphs>
  <Slides>21</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21</vt:i4>
      </vt:variant>
    </vt:vector>
  </HeadingPairs>
  <TitlesOfParts>
    <vt:vector size="29" baseType="lpstr">
      <vt:lpstr>Agency FB</vt:lpstr>
      <vt:lpstr>Arial</vt:lpstr>
      <vt:lpstr>Century Gothic</vt:lpstr>
      <vt:lpstr>Courier New</vt:lpstr>
      <vt:lpstr>Times New Roman</vt:lpstr>
      <vt:lpstr>Wingdings</vt:lpstr>
      <vt:lpstr>Wingdings 3</vt:lpstr>
      <vt:lpstr>Ion</vt:lpstr>
      <vt:lpstr>Filozofické aspekty sociálních věd</vt:lpstr>
      <vt:lpstr>Hlavní myšlenkové systémy,  které měly vliv na vývoj pedagogiky</vt:lpstr>
      <vt:lpstr>Biblické myšlení:   Starý zákon</vt:lpstr>
      <vt:lpstr>Biblické myšlení:   Nový zákon</vt:lpstr>
      <vt:lpstr>Křesťanské pojetí výchovy Svatý Augustin </vt:lpstr>
      <vt:lpstr>Křesťanské pojetí výchovy Svatý Tomáš Akvinský</vt:lpstr>
      <vt:lpstr>Křesťanské pojetí výchovy Jan Ámos Komenský</vt:lpstr>
      <vt:lpstr>Filozofické/filosofické pohledy na vědu</vt:lpstr>
      <vt:lpstr>Osvícenství</vt:lpstr>
      <vt:lpstr>Důsledky osvícenství a sekularizace</vt:lpstr>
      <vt:lpstr>Charakteristické znaky moderní doby</vt:lpstr>
      <vt:lpstr>Postmoderna – začátky a příčiny</vt:lpstr>
      <vt:lpstr>Postomoderna – znaky  (Helsper)</vt:lpstr>
      <vt:lpstr>Další znaky postmoderny</vt:lpstr>
      <vt:lpstr>Současné pojetí vědy</vt:lpstr>
      <vt:lpstr>Pozitivistická věda – vývoj (1)</vt:lpstr>
      <vt:lpstr>Pozitivistická věda – vývoj (2)</vt:lpstr>
      <vt:lpstr>Kritika pozitivismu</vt:lpstr>
      <vt:lpstr>Kritici pozitivismu</vt:lpstr>
      <vt:lpstr>Literární zdroje:</vt:lpstr>
      <vt:lpstr>Důsledky pro pedagogiku – otázky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Filozofické aspekty sociálních věd</dc:title>
  <dc:creator>kaplanek</dc:creator>
  <cp:lastModifiedBy>Michal Kaplánek</cp:lastModifiedBy>
  <cp:revision>30</cp:revision>
  <dcterms:created xsi:type="dcterms:W3CDTF">2021-09-14T06:49:59Z</dcterms:created>
  <dcterms:modified xsi:type="dcterms:W3CDTF">2023-11-03T16:14:43Z</dcterms:modified>
</cp:coreProperties>
</file>