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7" r:id="rId4"/>
    <p:sldId id="264" r:id="rId5"/>
    <p:sldId id="268" r:id="rId6"/>
    <p:sldId id="260" r:id="rId7"/>
    <p:sldId id="265" r:id="rId8"/>
    <p:sldId id="262" r:id="rId9"/>
    <p:sldId id="261" r:id="rId10"/>
    <p:sldId id="266" r:id="rId11"/>
    <p:sldId id="25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73" d="100"/>
          <a:sy n="73" d="100"/>
        </p:scale>
        <p:origin x="-13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16. 11. 2023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16. 11. 2023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16. 11. 2023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16. 11. 2023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16. 11. 2023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16. 11. 2023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16. 11. 2023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16. 11. 2023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16. 11. 2023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16. 11. 2023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16. 11. 2023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F92CEE-7FF2-4BD1-ADB4-0A86643EA1D9}" type="datetimeFigureOut">
              <a:rPr lang="cs-CZ" smtClean="0"/>
              <a:pPr/>
              <a:t>16. 11. 2023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SKUPINY Z POHLEDU 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7406640" cy="1752600"/>
          </a:xfrm>
        </p:spPr>
        <p:txBody>
          <a:bodyPr/>
          <a:lstStyle/>
          <a:p>
            <a:r>
              <a:rPr lang="cs-CZ" b="1" dirty="0" smtClean="0"/>
              <a:t>Teoretické koncepty sociální pedagogiky I.</a:t>
            </a:r>
          </a:p>
          <a:p>
            <a:endParaRPr lang="cs-CZ" dirty="0" smtClean="0"/>
          </a:p>
          <a:p>
            <a:r>
              <a:rPr lang="cs-CZ" dirty="0" smtClean="0"/>
              <a:t>Mgr. Marie Kovářová,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Sociogram</a:t>
            </a:r>
            <a:endParaRPr lang="cs-CZ" dirty="0"/>
          </a:p>
        </p:txBody>
      </p:sp>
      <p:pic>
        <p:nvPicPr>
          <p:cNvPr id="4" name="Zástupný symbol pro obsah 3" descr="20231004_1117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0800000">
            <a:off x="1259632" y="1196752"/>
            <a:ext cx="2929632" cy="2197224"/>
          </a:xfrm>
        </p:spPr>
      </p:pic>
      <p:pic>
        <p:nvPicPr>
          <p:cNvPr id="5" name="Obrázek 4" descr="20231004_112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4355976" y="2420888"/>
            <a:ext cx="4608512" cy="380704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Jandourek</a:t>
            </a:r>
            <a:r>
              <a:rPr lang="cs-CZ" sz="2000" dirty="0" smtClean="0"/>
              <a:t>, J. (2001). </a:t>
            </a:r>
            <a:r>
              <a:rPr lang="cs-CZ" sz="2000" i="1" dirty="0" smtClean="0"/>
              <a:t>Sociologický slovník. </a:t>
            </a:r>
            <a:r>
              <a:rPr lang="cs-CZ" sz="2000" dirty="0" smtClean="0"/>
              <a:t>Praha: Portál.</a:t>
            </a:r>
            <a:endParaRPr lang="cs-CZ" dirty="0"/>
          </a:p>
          <a:p>
            <a:r>
              <a:rPr lang="cs-CZ" sz="2000" dirty="0" err="1" smtClean="0"/>
              <a:t>Lovaš</a:t>
            </a:r>
            <a:r>
              <a:rPr lang="cs-CZ" sz="2000" dirty="0" smtClean="0"/>
              <a:t>, L. (2019).  </a:t>
            </a:r>
            <a:r>
              <a:rPr lang="cs-CZ" sz="2000" i="1" dirty="0" smtClean="0"/>
              <a:t>Malé sociální skupiny.</a:t>
            </a:r>
            <a:r>
              <a:rPr lang="cs-CZ" sz="2000" dirty="0" smtClean="0"/>
              <a:t> In Výrost, J., </a:t>
            </a:r>
            <a:r>
              <a:rPr lang="cs-CZ" sz="2000" dirty="0" err="1" smtClean="0"/>
              <a:t>Slaměník</a:t>
            </a:r>
            <a:r>
              <a:rPr lang="cs-CZ" sz="2000" dirty="0" smtClean="0"/>
              <a:t>, I. &amp; </a:t>
            </a:r>
            <a:r>
              <a:rPr lang="cs-CZ" sz="2000" dirty="0" err="1" smtClean="0"/>
              <a:t>Sollárová</a:t>
            </a:r>
            <a:r>
              <a:rPr lang="cs-CZ" sz="2000" dirty="0" smtClean="0"/>
              <a:t> E. (</a:t>
            </a:r>
            <a:r>
              <a:rPr lang="cs-CZ" sz="2000" dirty="0" err="1" smtClean="0"/>
              <a:t>Eds</a:t>
            </a:r>
            <a:r>
              <a:rPr lang="cs-CZ" sz="2000" dirty="0" smtClean="0"/>
              <a:t>.): Sociální psychologie.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Řezáč, J. (1998). </a:t>
            </a:r>
            <a:r>
              <a:rPr lang="cs-CZ" sz="2000" i="1" dirty="0" smtClean="0"/>
              <a:t>Sociální psychologie. </a:t>
            </a:r>
            <a:r>
              <a:rPr lang="cs-CZ" sz="2000" dirty="0" smtClean="0"/>
              <a:t>Brno: </a:t>
            </a:r>
            <a:r>
              <a:rPr lang="cs-CZ" sz="2000" dirty="0" err="1" smtClean="0"/>
              <a:t>Paido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Urban, L. (2002). </a:t>
            </a:r>
            <a:r>
              <a:rPr lang="cs-CZ" sz="2000" i="1" dirty="0" smtClean="0"/>
              <a:t>Sociologie: Klíčová témata a pojmy</a:t>
            </a:r>
            <a:r>
              <a:rPr lang="cs-CZ" sz="2000" dirty="0" smtClean="0"/>
              <a:t>. 2.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800" b="1" dirty="0" smtClean="0"/>
              <a:t>Sociální skupina </a:t>
            </a:r>
            <a:r>
              <a:rPr lang="cs-CZ" sz="1800" dirty="0" smtClean="0"/>
              <a:t>(množství jedinců od dvou až k velkým celkům, přičemž vztahy mezi jedinci jsou pravidelné a trvalejšího rázu)</a:t>
            </a:r>
            <a:br>
              <a:rPr lang="cs-CZ" sz="1800" dirty="0" smtClean="0"/>
            </a:br>
            <a:r>
              <a:rPr lang="cs-CZ" sz="1800" dirty="0" smtClean="0"/>
              <a:t>- je tvořena lidmi, kteří jsou zapojeni do vzájemné </a:t>
            </a:r>
            <a:r>
              <a:rPr lang="cs-CZ" sz="1800" u="sng" dirty="0" smtClean="0"/>
              <a:t>interakce </a:t>
            </a:r>
            <a:r>
              <a:rPr lang="cs-CZ" sz="1800" dirty="0" smtClean="0"/>
              <a:t>(jsou ovlivňováni druhými a zároveň je ovlivňují) a komunikují spolu. </a:t>
            </a:r>
            <a:br>
              <a:rPr lang="cs-CZ" sz="1800" dirty="0" smtClean="0"/>
            </a:br>
            <a:r>
              <a:rPr lang="cs-CZ" sz="1800" dirty="0" smtClean="0"/>
              <a:t>- jejich </a:t>
            </a:r>
            <a:r>
              <a:rPr lang="cs-CZ" sz="1800" u="sng" dirty="0" smtClean="0"/>
              <a:t>vztahy jsou strukturované </a:t>
            </a:r>
            <a:r>
              <a:rPr lang="cs-CZ" sz="1800" dirty="0" smtClean="0"/>
              <a:t>(systém pozic a rolí). </a:t>
            </a:r>
            <a:br>
              <a:rPr lang="cs-CZ" sz="1800" dirty="0" smtClean="0"/>
            </a:br>
            <a:r>
              <a:rPr lang="cs-CZ" sz="1800" dirty="0" smtClean="0"/>
              <a:t>- mají </a:t>
            </a:r>
            <a:r>
              <a:rPr lang="cs-CZ" sz="1800" u="sng" dirty="0" smtClean="0"/>
              <a:t>společný cí</a:t>
            </a:r>
            <a:r>
              <a:rPr lang="cs-CZ" sz="1800" dirty="0" smtClean="0"/>
              <a:t>l</a:t>
            </a:r>
            <a:br>
              <a:rPr lang="cs-CZ" sz="1800" dirty="0" smtClean="0"/>
            </a:br>
            <a:r>
              <a:rPr lang="cs-CZ" sz="1800" dirty="0" smtClean="0"/>
              <a:t>- uznávají společné </a:t>
            </a:r>
            <a:r>
              <a:rPr lang="cs-CZ" sz="1800" u="sng" dirty="0" smtClean="0"/>
              <a:t>normy</a:t>
            </a:r>
            <a:r>
              <a:rPr lang="cs-CZ" sz="1800" dirty="0" smtClean="0"/>
              <a:t> skupiny.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Význam</a:t>
            </a:r>
          </a:p>
          <a:p>
            <a:pPr>
              <a:buFontTx/>
              <a:buChar char="-"/>
            </a:pPr>
            <a:r>
              <a:rPr lang="cs-CZ" sz="1800" dirty="0" smtClean="0"/>
              <a:t>zprostředkovává působení </a:t>
            </a:r>
            <a:r>
              <a:rPr lang="cs-CZ" sz="1800" dirty="0" err="1" smtClean="0"/>
              <a:t>makrosociálního</a:t>
            </a:r>
            <a:r>
              <a:rPr lang="cs-CZ" sz="1800" dirty="0" smtClean="0"/>
              <a:t> prostředí</a:t>
            </a:r>
            <a:br>
              <a:rPr lang="cs-CZ" sz="1800" dirty="0" smtClean="0"/>
            </a:br>
            <a:r>
              <a:rPr lang="cs-CZ" sz="1800" dirty="0" smtClean="0"/>
              <a:t>- podílí se na dotváření sociálních rysů osobnosti, postojů a hodnot</a:t>
            </a:r>
            <a:br>
              <a:rPr lang="cs-CZ" sz="1800" dirty="0" smtClean="0"/>
            </a:br>
            <a:r>
              <a:rPr lang="cs-CZ" sz="1800" dirty="0" smtClean="0"/>
              <a:t>- ovlivňuje individuální výkonnost</a:t>
            </a:r>
            <a:br>
              <a:rPr lang="cs-CZ" sz="1800" dirty="0" smtClean="0"/>
            </a:br>
            <a:r>
              <a:rPr lang="cs-CZ" sz="1800" dirty="0" smtClean="0"/>
              <a:t>- posiluje sociální identitu</a:t>
            </a:r>
            <a:br>
              <a:rPr lang="cs-CZ" sz="1800" dirty="0" smtClean="0"/>
            </a:br>
            <a:r>
              <a:rPr lang="cs-CZ" sz="1800" dirty="0" smtClean="0"/>
              <a:t>- uspokojuje potřeby člověka (bezpečí, seberealizace, trávení volného času)</a:t>
            </a:r>
          </a:p>
          <a:p>
            <a:pPr>
              <a:buFontTx/>
              <a:buChar char="-"/>
            </a:pPr>
            <a:endParaRPr lang="cs-CZ" sz="1800" dirty="0" smtClean="0"/>
          </a:p>
          <a:p>
            <a:pPr>
              <a:buFontTx/>
              <a:buChar char="-"/>
            </a:pPr>
            <a:r>
              <a:rPr lang="cs-CZ" sz="1800" b="1" dirty="0" smtClean="0"/>
              <a:t>Skupinové symboly a rituály</a:t>
            </a:r>
            <a:r>
              <a:rPr lang="cs-CZ" sz="1800" dirty="0" smtClean="0"/>
              <a:t> (posilují skupinovou identitu)</a:t>
            </a:r>
            <a:br>
              <a:rPr lang="cs-CZ" sz="1800" dirty="0" smtClean="0"/>
            </a:br>
            <a:endParaRPr lang="cs-CZ" sz="1800" dirty="0" smtClean="0"/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Vymyslete příklad skupinového symbolu a rituálu.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b="1" u="sng" dirty="0" smtClean="0"/>
              <a:t>Podle velikosti: </a:t>
            </a:r>
            <a:r>
              <a:rPr lang="cs-CZ" sz="1600" b="1" dirty="0" smtClean="0"/>
              <a:t>Malá </a:t>
            </a:r>
            <a:r>
              <a:rPr lang="cs-CZ" sz="1600" dirty="0" smtClean="0"/>
              <a:t>(do 30/40 členů, osobní komunikace, společné zájmy, hodnoty a normy, neformální, důvěra, „my“ – utváření osobnosti, např.  rodina )</a:t>
            </a:r>
            <a:br>
              <a:rPr lang="cs-CZ" sz="1600" dirty="0" smtClean="0"/>
            </a:br>
            <a:r>
              <a:rPr lang="cs-CZ" sz="1600" b="1" dirty="0" smtClean="0"/>
              <a:t>Velká</a:t>
            </a:r>
            <a:r>
              <a:rPr lang="cs-CZ" sz="1600" dirty="0" smtClean="0"/>
              <a:t> (nad 30/40 členů, neznají se nebo to není důležité, formální vztahy, styk není bezprostřední,  např. politická strana)</a:t>
            </a:r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sz="1600" b="1" u="sng" dirty="0" smtClean="0"/>
              <a:t>Podle intimity: </a:t>
            </a:r>
            <a:r>
              <a:rPr lang="cs-CZ" sz="1600" b="1" dirty="0" smtClean="0"/>
              <a:t>Primární </a:t>
            </a:r>
            <a:r>
              <a:rPr lang="cs-CZ" sz="1600" dirty="0" smtClean="0"/>
              <a:t>(intimní spojení, neformální komunikace,  spolupráce, důležitá pro formování sociální povahy, např. rodina)</a:t>
            </a:r>
            <a:br>
              <a:rPr lang="cs-CZ" sz="1600" dirty="0" smtClean="0"/>
            </a:br>
            <a:r>
              <a:rPr lang="cs-CZ" sz="1600" b="1" dirty="0" smtClean="0"/>
              <a:t>Sekundární </a:t>
            </a:r>
            <a:r>
              <a:rPr lang="cs-CZ" sz="1600" dirty="0" smtClean="0"/>
              <a:t>(vztahy i komunikace jsou formální, menší důležitost pro formování sociální povahy,  slouží k dosažení nějakého cíle, např. pracovní skupina)</a:t>
            </a:r>
            <a:br>
              <a:rPr lang="cs-CZ" sz="1600" dirty="0" smtClean="0"/>
            </a:br>
            <a:endParaRPr lang="cs-CZ" sz="1600" dirty="0" smtClean="0"/>
          </a:p>
          <a:p>
            <a:pPr>
              <a:buNone/>
            </a:pPr>
            <a:r>
              <a:rPr lang="cs-CZ" sz="1600" b="1" u="sng" dirty="0" smtClean="0"/>
              <a:t>Podle vzniku a organizovanosti: </a:t>
            </a:r>
            <a:r>
              <a:rPr lang="cs-CZ" sz="1600" b="1" dirty="0" smtClean="0"/>
              <a:t>Formální </a:t>
            </a:r>
            <a:r>
              <a:rPr lang="cs-CZ" sz="1600" dirty="0" smtClean="0"/>
              <a:t>(jasně daná pravidla, hierarchicky strukturovaná, např.  školní třída)</a:t>
            </a:r>
            <a:br>
              <a:rPr lang="cs-CZ" sz="1600" dirty="0" smtClean="0"/>
            </a:br>
            <a:r>
              <a:rPr lang="cs-CZ" sz="1600" b="1" dirty="0" smtClean="0"/>
              <a:t>Neformální </a:t>
            </a:r>
            <a:r>
              <a:rPr lang="cs-CZ" sz="1600" dirty="0" smtClean="0"/>
              <a:t>(osobní vztahy, spontánnost, dobrovolnost, např. parta kamarádů)</a:t>
            </a:r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sz="1600" b="1" u="sng" dirty="0" smtClean="0"/>
              <a:t>Podle charakteru členství:  </a:t>
            </a:r>
            <a:r>
              <a:rPr lang="cs-CZ" sz="1600" b="1" dirty="0" smtClean="0"/>
              <a:t>Členská </a:t>
            </a:r>
            <a:r>
              <a:rPr lang="cs-CZ" sz="1600" dirty="0" smtClean="0"/>
              <a:t>(člověk k nim aktuálně patří, např.  určitá parta)</a:t>
            </a:r>
            <a:br>
              <a:rPr lang="cs-CZ" sz="1600" dirty="0" smtClean="0"/>
            </a:br>
            <a:r>
              <a:rPr lang="cs-CZ" sz="1600" b="1" dirty="0" smtClean="0"/>
              <a:t>Referenční </a:t>
            </a:r>
            <a:r>
              <a:rPr lang="cs-CZ" sz="1600" dirty="0" smtClean="0"/>
              <a:t>(názorově se k ní vztahuje, napodobuje ji – oblečení, mluva, není členem, ale touží se jím stát).</a:t>
            </a:r>
            <a:endParaRPr lang="cs-CZ" sz="1600" b="1" u="sng" dirty="0" smtClean="0"/>
          </a:p>
          <a:p>
            <a:pPr>
              <a:buFontTx/>
              <a:buChar char="-"/>
            </a:pPr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Zkuste uvést další příklady k dělení skupin.</a:t>
            </a:r>
          </a:p>
          <a:p>
            <a:endParaRPr lang="cs-CZ" sz="2000" dirty="0" smtClean="0"/>
          </a:p>
          <a:p>
            <a:r>
              <a:rPr lang="cs-CZ" sz="2000" dirty="0" smtClean="0"/>
              <a:t>Jakých skupin jste členy Vy? O jaké skupiny </a:t>
            </a:r>
            <a:r>
              <a:rPr lang="cs-CZ" sz="2000" smtClean="0"/>
              <a:t>se jedná?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skupiny (</a:t>
            </a:r>
            <a:r>
              <a:rPr lang="cs-CZ" dirty="0" err="1" smtClean="0"/>
              <a:t>Tuckman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b="1" dirty="0" smtClean="0"/>
              <a:t>Formování : </a:t>
            </a:r>
            <a:r>
              <a:rPr lang="cs-CZ" sz="1600" dirty="0" smtClean="0"/>
              <a:t>Typická je závislost a orientace. Lidé se seznamují se svou úlohou i mezi sebou.  Převládá úzkost členů a jejich nejistota ohledně sounáležitosti ke skupině.</a:t>
            </a:r>
          </a:p>
          <a:p>
            <a:pPr>
              <a:buNone/>
            </a:pPr>
            <a:r>
              <a:rPr lang="cs-CZ" sz="1600" b="1" dirty="0" smtClean="0"/>
              <a:t>Bouření: </a:t>
            </a:r>
            <a:r>
              <a:rPr lang="cs-CZ" sz="1600" dirty="0" smtClean="0"/>
              <a:t> Typický je konflikt a emocionalita. Členové skupiny se snaží prosadit a docílit, aby skupina uspokojovala jejich potřeby. Vznikají konflikty, dochází k nepřátelskému chování mezi členy s odlišnými potřebami.</a:t>
            </a:r>
          </a:p>
          <a:p>
            <a:pPr>
              <a:buNone/>
            </a:pPr>
            <a:r>
              <a:rPr lang="cs-CZ" sz="1600" b="1" dirty="0" smtClean="0"/>
              <a:t>Normování: </a:t>
            </a:r>
            <a:r>
              <a:rPr lang="cs-CZ" sz="1600" dirty="0" smtClean="0"/>
              <a:t>Typická je soudržnost a výměna. Snaha o překonání konfliktů , často pomocí dohodnutím se na pravidlech skupinového chování.  Vytváří se společné postoje, hodnoty, rolová očekávání.</a:t>
            </a:r>
          </a:p>
          <a:p>
            <a:pPr>
              <a:buNone/>
            </a:pPr>
            <a:r>
              <a:rPr lang="cs-CZ" sz="1600" b="1" dirty="0" smtClean="0"/>
              <a:t>Optimální výkon: </a:t>
            </a:r>
            <a:r>
              <a:rPr lang="cs-CZ" sz="1600" dirty="0" smtClean="0"/>
              <a:t> Typické je rolové chování členů, produktivní řešení problémů, vykonávání úloh. Členové kooperují při dosažení skupinových cílů. Vztahy jsou stabilizované.</a:t>
            </a:r>
          </a:p>
          <a:p>
            <a:pPr>
              <a:buNone/>
            </a:pPr>
            <a:r>
              <a:rPr lang="cs-CZ" sz="1600" b="1" dirty="0" smtClean="0"/>
              <a:t>Ukončení: </a:t>
            </a:r>
            <a:r>
              <a:rPr lang="cs-CZ" sz="1600" dirty="0" smtClean="0"/>
              <a:t> Členové se uvolňují ze sociálně emočních vazeb a aktivit zaměřených na plnění úloh skupiny.</a:t>
            </a:r>
          </a:p>
          <a:p>
            <a:pPr>
              <a:buNone/>
            </a:pPr>
            <a:endParaRPr lang="cs-CZ" sz="1800" b="1" dirty="0" smtClean="0"/>
          </a:p>
          <a:p>
            <a:pPr>
              <a:buFontTx/>
              <a:buChar char="-"/>
            </a:pPr>
            <a:r>
              <a:rPr lang="cs-CZ" sz="1800" dirty="0" smtClean="0"/>
              <a:t>U malých sociálních skupin, </a:t>
            </a:r>
          </a:p>
          <a:p>
            <a:pPr>
              <a:buFontTx/>
              <a:buChar char="-"/>
            </a:pPr>
            <a:r>
              <a:rPr lang="cs-CZ" sz="1800" dirty="0" smtClean="0"/>
              <a:t>Jednotlivé fáze mohou trvat různě dlouho, důležitý je především sled, i když může dojít i k regresu (opět ve stejném pořadí).</a:t>
            </a:r>
            <a:endParaRPr lang="cs-CZ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Jejich obsah vyplývá z potřeb fungování skupiny, často je epizodicky zaujímají různí členové skupiny.  Vzorce sociálního chování, kterými členové skupiny materializují interakce uvnitř skupiny.</a:t>
            </a:r>
          </a:p>
          <a:p>
            <a:pPr>
              <a:buNone/>
            </a:pPr>
            <a:r>
              <a:rPr lang="cs-CZ" sz="1600" b="1" dirty="0" smtClean="0"/>
              <a:t>     Alfa</a:t>
            </a:r>
            <a:r>
              <a:rPr lang="cs-CZ" sz="1600" dirty="0" smtClean="0"/>
              <a:t> – neformální vůdce, obvykle nejaktivnější, imponující a akceptovaný členy</a:t>
            </a:r>
            <a:br>
              <a:rPr lang="cs-CZ" sz="1600" dirty="0" smtClean="0"/>
            </a:br>
            <a:r>
              <a:rPr lang="cs-CZ" sz="1600" b="1" dirty="0" smtClean="0"/>
              <a:t>Beta</a:t>
            </a:r>
            <a:r>
              <a:rPr lang="cs-CZ" sz="1600" dirty="0" smtClean="0"/>
              <a:t> – expert, má specifické předpoklady k navrhování nebo rozvíjení řešení prezentovaných vůdcem skupiny</a:t>
            </a:r>
            <a:br>
              <a:rPr lang="cs-CZ" sz="1600" dirty="0" smtClean="0"/>
            </a:br>
            <a:r>
              <a:rPr lang="cs-CZ" sz="1600" b="1" dirty="0" smtClean="0"/>
              <a:t>Gama </a:t>
            </a:r>
            <a:r>
              <a:rPr lang="cs-CZ" sz="1600" dirty="0" smtClean="0"/>
              <a:t>– většina členů, spíše pasivní a přizpůsobiví, podléhají nebo se identifikují s vůdcem</a:t>
            </a:r>
            <a:br>
              <a:rPr lang="cs-CZ" sz="1600" dirty="0" smtClean="0"/>
            </a:br>
            <a:r>
              <a:rPr lang="cs-CZ" sz="1600" b="1" dirty="0" smtClean="0"/>
              <a:t>Omega – </a:t>
            </a:r>
            <a:r>
              <a:rPr lang="cs-CZ" sz="1600" dirty="0" smtClean="0"/>
              <a:t>outsider, okrajová pozice, většinou je neoblíbený</a:t>
            </a:r>
            <a:br>
              <a:rPr lang="cs-CZ" sz="1600" dirty="0" smtClean="0"/>
            </a:br>
            <a:r>
              <a:rPr lang="cs-CZ" sz="1600" b="1" dirty="0" smtClean="0"/>
              <a:t>P </a:t>
            </a:r>
            <a:r>
              <a:rPr lang="cs-CZ" sz="1600" dirty="0" smtClean="0"/>
              <a:t>– obětní beránek, symbolický představitel nepřátelské skupiny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Postavení člověka ve skupině  určujeme podle celkového přijímání nebo odmítání členy skupiny (sympatie-antipatie).</a:t>
            </a:r>
          </a:p>
          <a:p>
            <a:pPr>
              <a:buNone/>
            </a:pPr>
            <a:r>
              <a:rPr lang="cs-CZ" sz="1600" dirty="0" smtClean="0"/>
              <a:t>Vliv na posouzení může mít dimenze výkonnosti (např. pracovní výsledky, ochota ke spolupráci)  a dimenze sociálně-emoční (zábavnost, osobní atraktivita).</a:t>
            </a:r>
          </a:p>
          <a:p>
            <a:pPr>
              <a:buNone/>
            </a:pPr>
            <a:r>
              <a:rPr lang="cs-CZ" sz="1600" dirty="0" smtClean="0"/>
              <a:t>Obvykle se jedná o osoby populární, oblíbené, trpěné,  izolované, odmítané.</a:t>
            </a:r>
          </a:p>
          <a:p>
            <a:pPr>
              <a:buNone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Sociometrická metoda (</a:t>
            </a:r>
            <a:r>
              <a:rPr lang="cs-CZ" sz="1800" dirty="0" err="1" smtClean="0"/>
              <a:t>Moreno</a:t>
            </a:r>
            <a:r>
              <a:rPr lang="cs-CZ" sz="1800" dirty="0" smtClean="0"/>
              <a:t>), jedná se o grafické znázornění vztahů v malé skupině (typicky se používá ve školní psychologii při posouzení vztahů ve třídě).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Každý člen skupiny odpovídá na otázky, jasně formulované podle daného kritéria,  např. „Kdyby jste se v malých skupinách připravovali na zkoušku, koho bys vybral do té své?“</a:t>
            </a:r>
            <a:br>
              <a:rPr lang="cs-CZ" sz="1800" dirty="0" smtClean="0"/>
            </a:br>
            <a:r>
              <a:rPr lang="cs-CZ" sz="1800" dirty="0" smtClean="0"/>
              <a:t>nebo „Kterého spolužáka nebo spolužáky bys pozval k sobě domů na oslavu narozenin?“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Odpovědi si zapisuje na lísteček se svým jménem. Má neomezený počet odpovědí na otázky. Odpovědi se vyhodnocují anonymně.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Sociogram</a:t>
            </a:r>
            <a:endParaRPr lang="cs-CZ" dirty="0"/>
          </a:p>
        </p:txBody>
      </p:sp>
      <p:pic>
        <p:nvPicPr>
          <p:cNvPr id="4" name="Zástupný symbol pro obsah 3" descr="20231004_1117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0800000">
            <a:off x="5220072" y="3861048"/>
            <a:ext cx="3163689" cy="2372767"/>
          </a:xfrm>
        </p:spPr>
      </p:pic>
      <p:pic>
        <p:nvPicPr>
          <p:cNvPr id="5" name="Obrázek 4" descr="20231004_11253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1475656" y="1268760"/>
            <a:ext cx="3491880" cy="261891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409</TotalTime>
  <Words>473</Words>
  <Application>Microsoft Office PowerPoint</Application>
  <PresentationFormat>Předvádění na obrazovce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Slunovrat</vt:lpstr>
      <vt:lpstr>SKUPINY Z POHLEDU SOCIÁLNÍ PSYCHOLOGIE</vt:lpstr>
      <vt:lpstr>Sociální skupina</vt:lpstr>
      <vt:lpstr>Cvičení</vt:lpstr>
      <vt:lpstr>Dělení</vt:lpstr>
      <vt:lpstr>Cvičení</vt:lpstr>
      <vt:lpstr>Vývoj skupiny (Tuckman)</vt:lpstr>
      <vt:lpstr>Skupinové role</vt:lpstr>
      <vt:lpstr>Sociogram</vt:lpstr>
      <vt:lpstr>Sociogram</vt:lpstr>
      <vt:lpstr>Sociogram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IDENTITY PRO SOCIÁLNÍ PEDAGOGIKU</dc:title>
  <dc:creator>maruska</dc:creator>
  <cp:lastModifiedBy>maruska</cp:lastModifiedBy>
  <cp:revision>73</cp:revision>
  <dcterms:created xsi:type="dcterms:W3CDTF">2023-09-18T08:58:57Z</dcterms:created>
  <dcterms:modified xsi:type="dcterms:W3CDTF">2023-11-16T09:35:04Z</dcterms:modified>
</cp:coreProperties>
</file>