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9" r:id="rId4"/>
    <p:sldId id="258" r:id="rId5"/>
    <p:sldId id="262" r:id="rId6"/>
    <p:sldId id="263" r:id="rId7"/>
    <p:sldId id="264" r:id="rId8"/>
    <p:sldId id="260" r:id="rId9"/>
    <p:sldId id="26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758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250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7031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533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352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00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09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869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438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425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45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91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69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23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67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63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416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Teoretické </a:t>
            </a:r>
            <a:r>
              <a:rPr lang="cs-CZ" dirty="0"/>
              <a:t>koncepty sociální pedagogiky </a:t>
            </a:r>
            <a:r>
              <a:rPr lang="cs-CZ" dirty="0" smtClean="0"/>
              <a:t>I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sz="3600" cap="none" dirty="0" smtClean="0"/>
              <a:t>Michal Kaplánek</a:t>
            </a:r>
            <a:br>
              <a:rPr lang="cs-CZ" sz="3600" cap="none" dirty="0" smtClean="0"/>
            </a:br>
            <a:r>
              <a:rPr lang="cs-CZ" sz="3600" cap="none" dirty="0" smtClean="0"/>
              <a:t>Marie Kovářová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0803" y="4611550"/>
            <a:ext cx="7404020" cy="1875514"/>
          </a:xfrm>
        </p:spPr>
        <p:txBody>
          <a:bodyPr>
            <a:normAutofit fontScale="92500" lnSpcReduction="10000"/>
          </a:bodyPr>
          <a:lstStyle/>
          <a:p>
            <a:endParaRPr lang="cs-CZ" b="1" dirty="0" smtClean="0"/>
          </a:p>
          <a:p>
            <a:endParaRPr lang="cs-CZ" b="1" dirty="0"/>
          </a:p>
          <a:p>
            <a:pPr algn="l"/>
            <a:r>
              <a:rPr lang="cs-CZ" sz="2400" b="1" dirty="0" smtClean="0">
                <a:solidFill>
                  <a:schemeClr val="tx1"/>
                </a:solidFill>
              </a:rPr>
              <a:t>Oč v předmětu jde?</a:t>
            </a:r>
          </a:p>
          <a:p>
            <a:pPr algn="l"/>
            <a:r>
              <a:rPr lang="cs-CZ" sz="2400" dirty="0" smtClean="0">
                <a:solidFill>
                  <a:schemeClr val="tx1"/>
                </a:solidFill>
              </a:rPr>
              <a:t>Pedagogická </a:t>
            </a:r>
            <a:r>
              <a:rPr lang="cs-CZ" sz="2400" dirty="0">
                <a:solidFill>
                  <a:schemeClr val="tx1"/>
                </a:solidFill>
              </a:rPr>
              <a:t>a sociálně psychologická východiska práce se sociálními skupinami</a:t>
            </a:r>
          </a:p>
        </p:txBody>
      </p:sp>
    </p:spTree>
    <p:extLst>
      <p:ext uri="{BB962C8B-B14F-4D97-AF65-F5344CB8AC3E}">
        <p14:creationId xmlns:p14="http://schemas.microsoft.com/office/powerpoint/2010/main" val="1497653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5629CE-EFA6-9E8F-0B22-2B61EF626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911" y="609600"/>
            <a:ext cx="9163352" cy="13208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Navazující předmět v LS: </a:t>
            </a:r>
            <a:b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Teoretické koncepty sociální pedagogiky II</a:t>
            </a:r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D55AEF-0CDA-555F-87A0-8196BF12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123" y="2778898"/>
            <a:ext cx="8596668" cy="292957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Obsah: diskurzivní podstata poznání, psychické poruchy a jejich důsledky na poznání, sociokulturní souvislosti duševních poruch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Vyučující: Barbara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Strobachová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Michal Černý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Přejeme dobrý start do nového akademického roku!</a:t>
            </a:r>
            <a:endParaRPr lang="cs-CZ" sz="2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388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Co je to sociální pedagogika?</a:t>
            </a:r>
            <a:br>
              <a:rPr lang="cs-CZ" dirty="0" smtClean="0"/>
            </a:br>
            <a:r>
              <a:rPr lang="cs-CZ" dirty="0"/>
              <a:t> </a:t>
            </a:r>
            <a:r>
              <a:rPr lang="cs-CZ" dirty="0" smtClean="0"/>
              <a:t>                      </a:t>
            </a:r>
            <a:r>
              <a:rPr lang="cs-CZ" sz="2000" dirty="0" smtClean="0">
                <a:solidFill>
                  <a:schemeClr val="tx1"/>
                </a:solidFill>
              </a:rPr>
              <a:t>Diskuse v malých skupinách (4-5 studentek/studentů)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Otázky (20 minut):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sz="2000" dirty="0" smtClean="0"/>
              <a:t>Co je to sociální pedagogika? Jak byste to vysvětlili laikovi?</a:t>
            </a:r>
          </a:p>
          <a:p>
            <a:r>
              <a:rPr lang="cs-CZ" sz="2000" dirty="0" smtClean="0"/>
              <a:t>Jaký je rozdíl mezi profesním přístupem (sociálního) pedagoga a sociálního pracovníka v práci s mladými lidmi?</a:t>
            </a:r>
          </a:p>
          <a:p>
            <a:r>
              <a:rPr lang="cs-CZ" sz="2000" dirty="0" smtClean="0"/>
              <a:t>Co byste potřebovali k tomu, abyste úspěšně pracovali se skupinou mládeže, např. v otevřeném klubu anebo v nízkoprahovém zařízení pro děti a mládež?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075633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Společné ohlédnutí se za vybranými tématy sociální pedagogiky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Témata psychologická:</a:t>
            </a:r>
          </a:p>
          <a:p>
            <a:pPr lvl="1"/>
            <a:r>
              <a:rPr lang="cs-CZ" dirty="0" smtClean="0"/>
              <a:t>Jestliže </a:t>
            </a:r>
            <a:r>
              <a:rPr lang="cs-CZ" dirty="0" err="1" smtClean="0"/>
              <a:t>Erikson</a:t>
            </a:r>
            <a:r>
              <a:rPr lang="cs-CZ" dirty="0" smtClean="0"/>
              <a:t> tvrdí, že úkolem adolescenta je vytvoření a upevnění vlastní identity, co to dnes může znamenat?</a:t>
            </a:r>
          </a:p>
          <a:p>
            <a:pPr lvl="1"/>
            <a:r>
              <a:rPr lang="cs-CZ" dirty="0" smtClean="0"/>
              <a:t>Jak působí skupina na člověka?</a:t>
            </a:r>
          </a:p>
          <a:p>
            <a:pPr lvl="1"/>
            <a:r>
              <a:rPr lang="cs-CZ" dirty="0" smtClean="0"/>
              <a:t>Jaké jsou role ve skupině?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Témata pedagogická:</a:t>
            </a:r>
          </a:p>
          <a:p>
            <a:pPr lvl="1"/>
            <a:r>
              <a:rPr lang="cs-CZ" dirty="0" smtClean="0"/>
              <a:t>Čím se vyznačují současné děti a mládež (Generace Z a Alfa)?</a:t>
            </a:r>
          </a:p>
          <a:p>
            <a:pPr lvl="1"/>
            <a:r>
              <a:rPr lang="cs-CZ" dirty="0" smtClean="0"/>
              <a:t>Jaké jsou specifické přístupy a metody práce s dospívajícími?</a:t>
            </a:r>
          </a:p>
          <a:p>
            <a:pPr lvl="1"/>
            <a:r>
              <a:rPr lang="cs-CZ" dirty="0" smtClean="0"/>
              <a:t>Jaké jsou největší obtíže při práci s mládeží?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563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Smysl předmětu</a:t>
            </a:r>
            <a:br>
              <a:rPr lang="cs-CZ" dirty="0" smtClean="0"/>
            </a:br>
            <a:r>
              <a:rPr lang="cs-CZ" dirty="0" smtClean="0"/>
              <a:t>Teoretické koncepty soc. pedagogiky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35102"/>
          </a:xfrm>
        </p:spPr>
        <p:txBody>
          <a:bodyPr>
            <a:normAutofit/>
          </a:bodyPr>
          <a:lstStyle/>
          <a:p>
            <a:r>
              <a:rPr lang="cs-CZ" dirty="0" smtClean="0"/>
              <a:t>Původní záměr tvůrců předmětu (při podávání akreditace před několika lety):</a:t>
            </a:r>
          </a:p>
          <a:p>
            <a:pPr lvl="1"/>
            <a:r>
              <a:rPr lang="cs-CZ" dirty="0" smtClean="0"/>
              <a:t>Pomocí vhledu do vybraných otázek sociologie a psychologie umožnit reflektovat změny ve společnosti a jejich dopady na sociální pedagogiku. S tímto pojetím se zčásti setkáte v předmětu Teoretické koncepty sociální pedagogiky</a:t>
            </a:r>
          </a:p>
          <a:p>
            <a:r>
              <a:rPr lang="cs-CZ" dirty="0" smtClean="0"/>
              <a:t>Současný záměr: </a:t>
            </a:r>
          </a:p>
          <a:p>
            <a:pPr lvl="1"/>
            <a:r>
              <a:rPr lang="cs-CZ" dirty="0" smtClean="0"/>
              <a:t>Doplnit některé základní informace z oblasti psychologie a pedagogiky, které jsou základem pro práci sociálního pedagoga mezi dospívajícími mladými lidmi.</a:t>
            </a:r>
          </a:p>
          <a:p>
            <a:r>
              <a:rPr lang="cs-CZ" dirty="0" smtClean="0"/>
              <a:t>Dvě oblasti</a:t>
            </a:r>
          </a:p>
          <a:p>
            <a:pPr lvl="1"/>
            <a:r>
              <a:rPr lang="cs-CZ" dirty="0" smtClean="0"/>
              <a:t>Sociální psychologie</a:t>
            </a:r>
          </a:p>
          <a:p>
            <a:pPr lvl="1"/>
            <a:r>
              <a:rPr lang="cs-CZ" dirty="0" smtClean="0"/>
              <a:t>Sociálně pedagogická práce s dospívajícími</a:t>
            </a:r>
          </a:p>
          <a:p>
            <a:pPr marL="457200" lvl="1" indent="0">
              <a:buNone/>
            </a:pPr>
            <a:r>
              <a:rPr lang="cs-CZ" dirty="0" smtClean="0"/>
              <a:t>Proto navrhuji změnit název předmětu na:</a:t>
            </a:r>
          </a:p>
          <a:p>
            <a:pPr marL="457200" lvl="1" indent="0">
              <a:buNone/>
            </a:pPr>
            <a:r>
              <a:rPr lang="cs-CZ" i="1" dirty="0"/>
              <a:t>Pedagogická a sociálně psychologická východiska práce se sociálními skupinami</a:t>
            </a:r>
          </a:p>
          <a:p>
            <a:pPr marL="457200" lvl="1" indent="0">
              <a:buNone/>
            </a:pPr>
            <a:endParaRPr lang="cs-CZ" i="1" dirty="0" smtClean="0"/>
          </a:p>
        </p:txBody>
      </p:sp>
    </p:spTree>
    <p:extLst>
      <p:ext uri="{BB962C8B-B14F-4D97-AF65-F5344CB8AC3E}">
        <p14:creationId xmlns:p14="http://schemas.microsoft.com/office/powerpoint/2010/main" val="3210677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097BD9-380F-E724-98A1-140D912A5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předmětu – pohled psychologie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1A7D2E-185F-AD46-3816-DE7753C64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7543"/>
            <a:ext cx="8596668" cy="4473819"/>
          </a:xfrm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cs-CZ" sz="2400" dirty="0"/>
              <a:t>Hlavní témata: </a:t>
            </a:r>
            <a:r>
              <a:rPr lang="cs-CZ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Id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entita jednotlivce; skupina a její dynamika</a:t>
            </a:r>
          </a:p>
          <a:p>
            <a:pPr marL="0" indent="0">
              <a:spcAft>
                <a:spcPts val="0"/>
              </a:spcAft>
              <a:buNone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Dílčí témata: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buFont typeface="Symbol" panose="05050102010706020507" pitchFamily="18" charset="2"/>
              <a:buChar char="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Identita a její význam pro sociální pedagogiku;</a:t>
            </a:r>
          </a:p>
          <a:p>
            <a:pPr marL="1257300" lvl="2" indent="-342900">
              <a:buFont typeface="Symbol" panose="05050102010706020507" pitchFamily="18" charset="2"/>
              <a:buChar char="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základní pojmy sociální psychologie – sociální role, sociální status a sociální pozice</a:t>
            </a:r>
          </a:p>
          <a:p>
            <a:pPr marL="1257300" lvl="2" indent="-342900">
              <a:buFont typeface="Symbol" panose="05050102010706020507" pitchFamily="18" charset="2"/>
              <a:buChar char="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skupinové procesy a vliv skupiny na jedince (a zpět) – sociální facilitace a inhibice; sociální zahálení; skupinová polarizace; skupinové myšlení (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groupthink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257300" lvl="2" indent="-342900">
              <a:buFont typeface="Symbol" panose="05050102010706020507" pitchFamily="18" charset="2"/>
              <a:buChar char="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Nejznámější sociální experimenty, jejich význam a důsledky – sociální konformita (S.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Asch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 poslušnost vůči autoritě (S.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Milgram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deindividuace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(P.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Zimbardo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452537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A6D846-D3DF-87A2-A32D-E415819D3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„Mládež“ – interdisciplinární pohled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014F1C-5504-A170-71C4-0866EF7EC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Vymezení mladých lidí (na rozdíl od dětí a dospělých): 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 hlediska psychologie (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Erikson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 hlediska kultury (sociokulturní změny od 2. pol. 20. stol.), „mládežnické kultury“, subkultury</a:t>
            </a: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žije současná mladá generace?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Trendy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Výsledky výzkumů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05594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F3B514-89A4-0787-F611-5FF5D55F4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mládeží – pedagogický pohled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7CB646-5240-DC79-A627-9C5DB4139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63932"/>
            <a:ext cx="8596668" cy="3864219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Otevřená práce s mládeží a její metody</a:t>
            </a:r>
          </a:p>
          <a:p>
            <a:pPr lvl="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neorganizovaná mládež a přístup sociálního pedagoga k ní</a:t>
            </a:r>
          </a:p>
          <a:p>
            <a:pPr lvl="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metody otevřené práce s mládeží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informal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</a:t>
            </a: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q"/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nimace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nabídka sociálního prostoru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709939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předmětu (</a:t>
            </a:r>
            <a:r>
              <a:rPr lang="cs-CZ" dirty="0" err="1" smtClean="0"/>
              <a:t>prakt.témata</a:t>
            </a:r>
            <a:r>
              <a:rPr lang="cs-CZ" dirty="0" smtClean="0"/>
              <a:t> červeně)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09623"/>
            <a:ext cx="8596668" cy="5055079"/>
          </a:xfrm>
        </p:spPr>
        <p:txBody>
          <a:bodyPr>
            <a:normAutofit fontScale="92500"/>
          </a:bodyPr>
          <a:lstStyle/>
          <a:p>
            <a:pPr>
              <a:buFont typeface="+mj-lt"/>
              <a:buAutoNum type="arabicPeriod"/>
            </a:pPr>
            <a:r>
              <a:rPr lang="cs-CZ" dirty="0" smtClean="0">
                <a:solidFill>
                  <a:schemeClr val="tx1"/>
                </a:solidFill>
              </a:rPr>
              <a:t>Význam </a:t>
            </a:r>
            <a:r>
              <a:rPr lang="cs-CZ" dirty="0">
                <a:solidFill>
                  <a:schemeClr val="tx1"/>
                </a:solidFill>
              </a:rPr>
              <a:t>identity pro sociální </a:t>
            </a:r>
            <a:r>
              <a:rPr lang="cs-CZ" dirty="0" smtClean="0">
                <a:solidFill>
                  <a:schemeClr val="tx1"/>
                </a:solidFill>
              </a:rPr>
              <a:t>pedagogiku</a:t>
            </a:r>
          </a:p>
          <a:p>
            <a:pPr>
              <a:buFont typeface="+mj-lt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T</a:t>
            </a:r>
            <a:r>
              <a:rPr lang="cs-CZ" dirty="0" smtClean="0">
                <a:solidFill>
                  <a:schemeClr val="tx1"/>
                </a:solidFill>
              </a:rPr>
              <a:t>eorie rolí</a:t>
            </a:r>
          </a:p>
          <a:p>
            <a:pPr>
              <a:buFont typeface="+mj-lt"/>
              <a:buAutoNum type="arabicPeriod"/>
            </a:pPr>
            <a:r>
              <a:rPr lang="cs-CZ" dirty="0" smtClean="0">
                <a:solidFill>
                  <a:schemeClr val="tx1"/>
                </a:solidFill>
              </a:rPr>
              <a:t>Děti </a:t>
            </a:r>
            <a:r>
              <a:rPr lang="cs-CZ" dirty="0">
                <a:solidFill>
                  <a:schemeClr val="tx1"/>
                </a:solidFill>
              </a:rPr>
              <a:t>a mládež – problematika a vymezení „mládeže“ </a:t>
            </a:r>
          </a:p>
          <a:p>
            <a:pPr>
              <a:buFont typeface="+mj-lt"/>
              <a:buAutoNum type="arabicPeriod"/>
            </a:pPr>
            <a:r>
              <a:rPr lang="cs-CZ" dirty="0" smtClean="0">
                <a:solidFill>
                  <a:schemeClr val="tx1"/>
                </a:solidFill>
              </a:rPr>
              <a:t>Pojem </a:t>
            </a:r>
            <a:r>
              <a:rPr lang="cs-CZ" dirty="0">
                <a:solidFill>
                  <a:schemeClr val="tx1"/>
                </a:solidFill>
              </a:rPr>
              <a:t>„otevřená práce s mládeží“, možnost aplikace tohoto pojmu v systému výchovy a sociální práce v ČR (otevřené kluby, NZDM, salesiánská </a:t>
            </a:r>
            <a:r>
              <a:rPr lang="cs-CZ" dirty="0" smtClean="0">
                <a:solidFill>
                  <a:schemeClr val="tx1"/>
                </a:solidFill>
              </a:rPr>
              <a:t>střediska)</a:t>
            </a:r>
          </a:p>
          <a:p>
            <a:pPr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Základní </a:t>
            </a:r>
            <a:r>
              <a:rPr lang="cs-CZ" dirty="0">
                <a:solidFill>
                  <a:srgbClr val="FF0000"/>
                </a:solidFill>
              </a:rPr>
              <a:t>pojmy sociální psychologie – sociální role, sociální status a sociální </a:t>
            </a:r>
            <a:r>
              <a:rPr lang="cs-CZ" dirty="0" smtClean="0">
                <a:solidFill>
                  <a:srgbClr val="FF0000"/>
                </a:solidFill>
              </a:rPr>
              <a:t>pozice</a:t>
            </a:r>
          </a:p>
          <a:p>
            <a:pPr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Role </a:t>
            </a:r>
            <a:r>
              <a:rPr lang="cs-CZ" dirty="0">
                <a:solidFill>
                  <a:srgbClr val="FF0000"/>
                </a:solidFill>
              </a:rPr>
              <a:t>jako pozice člověka ve skupině – různá pojetí skupinových rolí a jejich srovnání; praktické příklady a </a:t>
            </a:r>
            <a:r>
              <a:rPr lang="cs-CZ" dirty="0" err="1" smtClean="0">
                <a:solidFill>
                  <a:srgbClr val="FF0000"/>
                </a:solidFill>
              </a:rPr>
              <a:t>sebezkušenost</a:t>
            </a:r>
            <a:endParaRPr lang="cs-CZ" dirty="0" smtClean="0">
              <a:solidFill>
                <a:srgbClr val="FF0000"/>
              </a:solidFill>
            </a:endParaRPr>
          </a:p>
          <a:p>
            <a:pPr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Skupinové </a:t>
            </a:r>
            <a:r>
              <a:rPr lang="cs-CZ" dirty="0">
                <a:solidFill>
                  <a:srgbClr val="FF0000"/>
                </a:solidFill>
              </a:rPr>
              <a:t>procesy a vliv skupiny na jedince (a zpět) – sociální facilitace a inhibice; sociální zahálení; skupinová polarizace; skupinové myšlení (</a:t>
            </a:r>
            <a:r>
              <a:rPr lang="cs-CZ" dirty="0" err="1" smtClean="0">
                <a:solidFill>
                  <a:srgbClr val="FF0000"/>
                </a:solidFill>
              </a:rPr>
              <a:t>groupthink</a:t>
            </a:r>
            <a:r>
              <a:rPr lang="cs-CZ" dirty="0" smtClean="0">
                <a:solidFill>
                  <a:srgbClr val="FF0000"/>
                </a:solidFill>
              </a:rPr>
              <a:t>)</a:t>
            </a:r>
          </a:p>
          <a:p>
            <a:pPr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Metody </a:t>
            </a:r>
            <a:r>
              <a:rPr lang="cs-CZ" dirty="0">
                <a:solidFill>
                  <a:srgbClr val="FF0000"/>
                </a:solidFill>
              </a:rPr>
              <a:t>otevřené práce s dětmi a mládeží: práce se sociálním prostorem, sociokulturní animace, výchovná animace, sociálně výchovné doprovázení (</a:t>
            </a:r>
            <a:r>
              <a:rPr lang="cs-CZ" dirty="0" err="1">
                <a:solidFill>
                  <a:srgbClr val="FF0000"/>
                </a:solidFill>
              </a:rPr>
              <a:t>informal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education</a:t>
            </a:r>
            <a:r>
              <a:rPr lang="cs-CZ" dirty="0" smtClean="0">
                <a:solidFill>
                  <a:srgbClr val="FF0000"/>
                </a:solidFill>
              </a:rPr>
              <a:t>)</a:t>
            </a:r>
          </a:p>
          <a:p>
            <a:pPr>
              <a:buFont typeface="+mj-lt"/>
              <a:buAutoNum type="arabicPeriod"/>
            </a:pPr>
            <a:r>
              <a:rPr lang="cs-CZ" dirty="0" smtClean="0">
                <a:solidFill>
                  <a:schemeClr val="tx1"/>
                </a:solidFill>
              </a:rPr>
              <a:t>Nejznámější </a:t>
            </a:r>
            <a:r>
              <a:rPr lang="cs-CZ" dirty="0">
                <a:solidFill>
                  <a:schemeClr val="tx1"/>
                </a:solidFill>
              </a:rPr>
              <a:t>sociální experimenty, jejich význam a důsledky – sociální konformita (S. </a:t>
            </a:r>
            <a:r>
              <a:rPr lang="cs-CZ" dirty="0" err="1">
                <a:solidFill>
                  <a:schemeClr val="tx1"/>
                </a:solidFill>
              </a:rPr>
              <a:t>Asch</a:t>
            </a:r>
            <a:r>
              <a:rPr lang="cs-CZ" dirty="0">
                <a:solidFill>
                  <a:schemeClr val="tx1"/>
                </a:solidFill>
              </a:rPr>
              <a:t>); poslušnost vůči autoritě (S. </a:t>
            </a:r>
            <a:r>
              <a:rPr lang="cs-CZ" dirty="0" err="1">
                <a:solidFill>
                  <a:schemeClr val="tx1"/>
                </a:solidFill>
              </a:rPr>
              <a:t>Milgram</a:t>
            </a:r>
            <a:r>
              <a:rPr lang="cs-CZ" dirty="0">
                <a:solidFill>
                  <a:schemeClr val="tx1"/>
                </a:solidFill>
              </a:rPr>
              <a:t>); </a:t>
            </a:r>
            <a:r>
              <a:rPr lang="cs-CZ" dirty="0" err="1">
                <a:solidFill>
                  <a:schemeClr val="tx1"/>
                </a:solidFill>
              </a:rPr>
              <a:t>deindividuace</a:t>
            </a:r>
            <a:r>
              <a:rPr lang="cs-CZ" dirty="0">
                <a:solidFill>
                  <a:schemeClr val="tx1"/>
                </a:solidFill>
              </a:rPr>
              <a:t> (P. </a:t>
            </a:r>
            <a:r>
              <a:rPr lang="cs-CZ" dirty="0" err="1">
                <a:solidFill>
                  <a:schemeClr val="tx1"/>
                </a:solidFill>
              </a:rPr>
              <a:t>Zimbardo</a:t>
            </a:r>
            <a:r>
              <a:rPr lang="cs-CZ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7035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absolvování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Aktivní účast na setkáních, zejména na praktických seminářích (tolerují se dvě absence na teoretických hodinách, absence u praktických témat je možná pouze z vážných zdravotních důvodů)</a:t>
            </a:r>
          </a:p>
          <a:p>
            <a:r>
              <a:rPr lang="cs-CZ" dirty="0" smtClean="0"/>
              <a:t>Úspěšné absolvování zápočtového kolokvia, které se koná ve zkouškovém období</a:t>
            </a:r>
          </a:p>
          <a:p>
            <a:pPr lvl="1"/>
            <a:r>
              <a:rPr lang="cs-CZ" dirty="0" smtClean="0"/>
              <a:t>skupiny 4-5 studentů, každý student musí projevit orientaci v problematice správnou reakcí na 2 otázky, studenti se mohou doplňovat a na sebe navazovat, zkoušející kontroluje, aby se každý samostatně a správně vyjádřil ke dvěma tématům (zpravidla jedno z oblasti </a:t>
            </a:r>
            <a:r>
              <a:rPr lang="cs-CZ" dirty="0" err="1" smtClean="0"/>
              <a:t>soc.pedagogiky</a:t>
            </a:r>
            <a:r>
              <a:rPr lang="cs-CZ" dirty="0" smtClean="0"/>
              <a:t> a jedno z oblasti </a:t>
            </a:r>
            <a:r>
              <a:rPr lang="cs-CZ" dirty="0" err="1" smtClean="0"/>
              <a:t>soc.psychologie</a:t>
            </a:r>
            <a:r>
              <a:rPr lang="cs-CZ" dirty="0" smtClean="0"/>
              <a:t>).</a:t>
            </a:r>
          </a:p>
          <a:p>
            <a:pPr lvl="1"/>
            <a:r>
              <a:rPr lang="cs-CZ" dirty="0" smtClean="0"/>
              <a:t>Základní orientační materiály ke studiu v </a:t>
            </a:r>
            <a:r>
              <a:rPr lang="cs-CZ" dirty="0" err="1" smtClean="0"/>
              <a:t>Isu</a:t>
            </a:r>
            <a:r>
              <a:rPr lang="cs-CZ" dirty="0" smtClean="0"/>
              <a:t> – upřesňující literaturu uvede vždy vyučující na konci jednotlivého tématu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461376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</TotalTime>
  <Words>559</Words>
  <Application>Microsoft Office PowerPoint</Application>
  <PresentationFormat>Širokoúhlá obrazovka</PresentationFormat>
  <Paragraphs>72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8" baseType="lpstr">
      <vt:lpstr>Arial</vt:lpstr>
      <vt:lpstr>Calibri</vt:lpstr>
      <vt:lpstr>Symbol</vt:lpstr>
      <vt:lpstr>Times New Roman</vt:lpstr>
      <vt:lpstr>Trebuchet MS</vt:lpstr>
      <vt:lpstr>Wingdings</vt:lpstr>
      <vt:lpstr>Wingdings 3</vt:lpstr>
      <vt:lpstr>Fazeta</vt:lpstr>
      <vt:lpstr> Teoretické koncepty sociální pedagogiky I  Michal Kaplánek Marie Kovářová</vt:lpstr>
      <vt:lpstr>Co je to sociální pedagogika?                        Diskuse v malých skupinách (4-5 studentek/studentů)  </vt:lpstr>
      <vt:lpstr>Společné ohlédnutí se za vybranými tématy sociální pedagogiky</vt:lpstr>
      <vt:lpstr>Smysl předmětu Teoretické koncepty soc. pedagogiky I</vt:lpstr>
      <vt:lpstr>Obsah předmětu – pohled psychologie</vt:lpstr>
      <vt:lpstr>„Mládež“ – interdisciplinární pohled</vt:lpstr>
      <vt:lpstr>Práce s mládeží – pedagogický pohled</vt:lpstr>
      <vt:lpstr>Obsah předmětu (prakt.témata červeně)</vt:lpstr>
      <vt:lpstr>Podmínky absolvování předmětu</vt:lpstr>
      <vt:lpstr>Navazující předmět v LS:  Teoretické koncepty sociální pedagogiky II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Teoretické koncepty sociální pedagogiky I  Michal Kaplánek Marie Kovářová</dc:title>
  <dc:creator>Michal Kaplánek</dc:creator>
  <cp:lastModifiedBy>Michal Kaplánek</cp:lastModifiedBy>
  <cp:revision>9</cp:revision>
  <dcterms:created xsi:type="dcterms:W3CDTF">2023-09-21T08:38:20Z</dcterms:created>
  <dcterms:modified xsi:type="dcterms:W3CDTF">2023-09-21T11:49:43Z</dcterms:modified>
</cp:coreProperties>
</file>