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368" r:id="rId4"/>
    <p:sldId id="363" r:id="rId5"/>
    <p:sldId id="366" r:id="rId6"/>
    <p:sldId id="364" r:id="rId7"/>
    <p:sldId id="263" r:id="rId8"/>
    <p:sldId id="264" r:id="rId9"/>
    <p:sldId id="265"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296"/>
  </p:normalViewPr>
  <p:slideViewPr>
    <p:cSldViewPr snapToGrid="0">
      <p:cViewPr varScale="1">
        <p:scale>
          <a:sx n="90" d="100"/>
          <a:sy n="90" d="100"/>
        </p:scale>
        <p:origin x="232" y="9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550578-8582-2270-F40D-E70A2022F6D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F178981-9BE8-8C60-19FF-A08C1BFA09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B9E4F4B-82BB-38C7-7E38-EA49CC5551DA}"/>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5" name="Zástupný symbol pro zápatí 4">
            <a:extLst>
              <a:ext uri="{FF2B5EF4-FFF2-40B4-BE49-F238E27FC236}">
                <a16:creationId xmlns:a16="http://schemas.microsoft.com/office/drawing/2014/main" id="{1FD30675-AB8B-8EFF-9EE8-0E664352FE0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BFD134-90F2-32F1-7A40-D0D9017B21D3}"/>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3392427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968CF-2E0D-9A13-4986-0A722608C34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CE97B9E-80A4-EC82-667A-170C3296844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4C41A29-FDA2-4981-7E66-C6BDD62BA353}"/>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5" name="Zástupný symbol pro zápatí 4">
            <a:extLst>
              <a:ext uri="{FF2B5EF4-FFF2-40B4-BE49-F238E27FC236}">
                <a16:creationId xmlns:a16="http://schemas.microsoft.com/office/drawing/2014/main" id="{5E66FA1E-111A-1611-5FC2-DA2FE942365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8EAF43-C299-1501-FF2A-EA4BE0AEA06B}"/>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63969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B83A8D0-F3B7-B364-DF0A-CDB765D37E5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0135D8B-DBB0-15D9-91C6-7F104C08447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A83C6B1-029A-1CCF-8782-7BE039B4BB1D}"/>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5" name="Zástupný symbol pro zápatí 4">
            <a:extLst>
              <a:ext uri="{FF2B5EF4-FFF2-40B4-BE49-F238E27FC236}">
                <a16:creationId xmlns:a16="http://schemas.microsoft.com/office/drawing/2014/main" id="{3CE0F53B-8911-4A9E-51D6-BD7A5DA41BD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74F2C2-4E7E-3F01-C7AF-AE6D83F4B4D7}"/>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268257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E1ABDB-5D6A-62A5-51EB-A70450DA6C1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7C888A0-6411-3B9C-6FB5-EDA6B10036E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B67E781-A6AC-98F9-117D-FFE5BE438429}"/>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5" name="Zástupný symbol pro zápatí 4">
            <a:extLst>
              <a:ext uri="{FF2B5EF4-FFF2-40B4-BE49-F238E27FC236}">
                <a16:creationId xmlns:a16="http://schemas.microsoft.com/office/drawing/2014/main" id="{3302ABE3-F42E-EA62-0C9C-46779151BB4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FBF5D4-A721-5494-EFB8-D79FC057D169}"/>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245645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3A7F07-374E-CBA4-30DF-FC56CE1FE88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6ED8007-FC37-8855-34E9-C70E94FFF3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E5DA344-C4E2-8AA1-C697-EC676CEBEE92}"/>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5" name="Zástupný symbol pro zápatí 4">
            <a:extLst>
              <a:ext uri="{FF2B5EF4-FFF2-40B4-BE49-F238E27FC236}">
                <a16:creationId xmlns:a16="http://schemas.microsoft.com/office/drawing/2014/main" id="{AA43510F-3078-4EA8-3F3D-A7FAAA22B7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EE3125C-EE36-7C5E-CCC6-16034B9E2869}"/>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2802491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0CBA99-F45E-6912-FB2C-77787B7C4EF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CB4B71A-0F88-BABE-1335-F6969993C07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0EC7CE1-8B93-25FA-0DF4-6CDFCC1A28D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1A807A1-38D4-9C1D-7700-96D1447E12BC}"/>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6" name="Zástupný symbol pro zápatí 5">
            <a:extLst>
              <a:ext uri="{FF2B5EF4-FFF2-40B4-BE49-F238E27FC236}">
                <a16:creationId xmlns:a16="http://schemas.microsoft.com/office/drawing/2014/main" id="{69FD79F2-7531-0502-3BEE-FE56C106BAA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DFEE880-CADF-F4C6-FC40-770D665C1D4A}"/>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827003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90E29A-DE05-7488-0C6D-0F0FAE45184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6C63F44-F2B5-617C-CB5C-B7119C5D25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82C47D5-50A3-5D38-285E-CE410B4EE17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0FBBBE63-146B-1088-3874-CAC1AEF090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9195F09-C747-4B5D-7031-0AE5D7B3596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B94243B-EF3B-1F86-5C21-DB35831D1C56}"/>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8" name="Zástupný symbol pro zápatí 7">
            <a:extLst>
              <a:ext uri="{FF2B5EF4-FFF2-40B4-BE49-F238E27FC236}">
                <a16:creationId xmlns:a16="http://schemas.microsoft.com/office/drawing/2014/main" id="{E7C12B60-634D-11C9-E90F-8DF572F0A2F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C92EA0B-D569-962F-76EF-E533EACDB06E}"/>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182783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34896B-F09D-BB16-40B3-D98290E5E8F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8D6ECEC-7CD7-6CF0-F84F-1B00D63BCC7A}"/>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4" name="Zástupný symbol pro zápatí 3">
            <a:extLst>
              <a:ext uri="{FF2B5EF4-FFF2-40B4-BE49-F238E27FC236}">
                <a16:creationId xmlns:a16="http://schemas.microsoft.com/office/drawing/2014/main" id="{DA79A116-945C-DBFB-3416-1C03AED1A2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4AB7FB-A058-CF7F-7A8B-16772E2951A6}"/>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4278511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ECBC9F6-3539-C217-CF19-D54DCE1BC652}"/>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3" name="Zástupný symbol pro zápatí 2">
            <a:extLst>
              <a:ext uri="{FF2B5EF4-FFF2-40B4-BE49-F238E27FC236}">
                <a16:creationId xmlns:a16="http://schemas.microsoft.com/office/drawing/2014/main" id="{D62995D7-ABC0-4263-93DD-17C251EB7FB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114F252-0079-81E6-9E3B-6B58E4CB41ED}"/>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76291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EDE6E-17B5-33C6-160D-B5C4F897199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73E73F0-A129-4A24-FBE9-408B4B0992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10AEDC4-4CBD-EA70-55B1-0CAD7EFC5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28B99BE-4D94-9764-3CA6-8C18241A6D07}"/>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6" name="Zástupný symbol pro zápatí 5">
            <a:extLst>
              <a:ext uri="{FF2B5EF4-FFF2-40B4-BE49-F238E27FC236}">
                <a16:creationId xmlns:a16="http://schemas.microsoft.com/office/drawing/2014/main" id="{2D91E5AE-75F8-AD4E-A55E-26F1A0AA9AF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E778A62-53C3-C023-CE2A-95FEE38F33A6}"/>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360405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63F33B-E2CD-66B7-A46D-C3BA9EAC2DF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4D15CE9-2ADC-529B-6935-437D84CC16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EEEA8AD-919B-8093-5D08-06B896F2F6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163511C-6378-47A4-2385-0521E5A2E1D7}"/>
              </a:ext>
            </a:extLst>
          </p:cNvPr>
          <p:cNvSpPr>
            <a:spLocks noGrp="1"/>
          </p:cNvSpPr>
          <p:nvPr>
            <p:ph type="dt" sz="half" idx="10"/>
          </p:nvPr>
        </p:nvSpPr>
        <p:spPr/>
        <p:txBody>
          <a:bodyPr/>
          <a:lstStyle/>
          <a:p>
            <a:fld id="{ECE2B17E-F77D-2744-B46D-8D75384CABC4}" type="datetimeFigureOut">
              <a:rPr lang="cs-CZ" smtClean="0"/>
              <a:t>24.10.2023</a:t>
            </a:fld>
            <a:endParaRPr lang="cs-CZ"/>
          </a:p>
        </p:txBody>
      </p:sp>
      <p:sp>
        <p:nvSpPr>
          <p:cNvPr id="6" name="Zástupný symbol pro zápatí 5">
            <a:extLst>
              <a:ext uri="{FF2B5EF4-FFF2-40B4-BE49-F238E27FC236}">
                <a16:creationId xmlns:a16="http://schemas.microsoft.com/office/drawing/2014/main" id="{6E52A37C-E58C-3C64-A057-A60B9F494A2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031C258-FAFB-6739-BF1C-61303BD2AF5D}"/>
              </a:ext>
            </a:extLst>
          </p:cNvPr>
          <p:cNvSpPr>
            <a:spLocks noGrp="1"/>
          </p:cNvSpPr>
          <p:nvPr>
            <p:ph type="sldNum" sz="quarter" idx="12"/>
          </p:nvPr>
        </p:nvSpPr>
        <p:spPr/>
        <p:txBody>
          <a:bodyPr/>
          <a:lstStyle/>
          <a:p>
            <a:fld id="{9BD12921-A4B5-8D4D-B879-FFC1E07493CE}" type="slidenum">
              <a:rPr lang="cs-CZ" smtClean="0"/>
              <a:t>‹#›</a:t>
            </a:fld>
            <a:endParaRPr lang="cs-CZ"/>
          </a:p>
        </p:txBody>
      </p:sp>
    </p:spTree>
    <p:extLst>
      <p:ext uri="{BB962C8B-B14F-4D97-AF65-F5344CB8AC3E}">
        <p14:creationId xmlns:p14="http://schemas.microsoft.com/office/powerpoint/2010/main" val="1751494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2195A43-658B-629D-D04A-8413C5E139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5FF1F23-DEE7-2C3E-CCF1-96C4BB51EA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B7C3696-5767-CF69-76FC-BF6C1A17C1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2B17E-F77D-2744-B46D-8D75384CABC4}" type="datetimeFigureOut">
              <a:rPr lang="cs-CZ" smtClean="0"/>
              <a:t>24.10.2023</a:t>
            </a:fld>
            <a:endParaRPr lang="cs-CZ"/>
          </a:p>
        </p:txBody>
      </p:sp>
      <p:sp>
        <p:nvSpPr>
          <p:cNvPr id="5" name="Zástupný symbol pro zápatí 4">
            <a:extLst>
              <a:ext uri="{FF2B5EF4-FFF2-40B4-BE49-F238E27FC236}">
                <a16:creationId xmlns:a16="http://schemas.microsoft.com/office/drawing/2014/main" id="{688DB11E-F36E-53A1-3FF3-A0783705E1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2CECA7D-E218-59E0-4063-8ECD333596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12921-A4B5-8D4D-B879-FFC1E07493CE}" type="slidenum">
              <a:rPr lang="cs-CZ" smtClean="0"/>
              <a:t>‹#›</a:t>
            </a:fld>
            <a:endParaRPr lang="cs-CZ"/>
          </a:p>
        </p:txBody>
      </p:sp>
    </p:spTree>
    <p:extLst>
      <p:ext uri="{BB962C8B-B14F-4D97-AF65-F5344CB8AC3E}">
        <p14:creationId xmlns:p14="http://schemas.microsoft.com/office/powerpoint/2010/main" val="1005593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Obsah obrázku pavučina, umění&#10;&#10;Popis byl vytvořen automaticky se střední mírou spolehlivosti">
            <a:extLst>
              <a:ext uri="{FF2B5EF4-FFF2-40B4-BE49-F238E27FC236}">
                <a16:creationId xmlns:a16="http://schemas.microsoft.com/office/drawing/2014/main" id="{7147DDCD-8221-BF69-2F05-AE56980FFEE2}"/>
              </a:ext>
            </a:extLst>
          </p:cNvPr>
          <p:cNvPicPr>
            <a:picLocks noChangeAspect="1"/>
          </p:cNvPicPr>
          <p:nvPr/>
        </p:nvPicPr>
        <p:blipFill rotWithShape="1">
          <a:blip r:embed="rId2">
            <a:alphaModFix amt="50000"/>
          </a:blip>
          <a:srcRect t="4809" r="-1" b="4806"/>
          <a:stretch/>
        </p:blipFill>
        <p:spPr>
          <a:xfrm>
            <a:off x="20" y="10"/>
            <a:ext cx="12188930" cy="6857990"/>
          </a:xfrm>
          <a:prstGeom prst="rect">
            <a:avLst/>
          </a:prstGeom>
        </p:spPr>
      </p:pic>
      <p:sp>
        <p:nvSpPr>
          <p:cNvPr id="2" name="Nadpis 1">
            <a:extLst>
              <a:ext uri="{FF2B5EF4-FFF2-40B4-BE49-F238E27FC236}">
                <a16:creationId xmlns:a16="http://schemas.microsoft.com/office/drawing/2014/main" id="{7DD4EE54-5C03-24B0-74BC-E0633C07AF69}"/>
              </a:ext>
            </a:extLst>
          </p:cNvPr>
          <p:cNvSpPr>
            <a:spLocks noGrp="1"/>
          </p:cNvSpPr>
          <p:nvPr>
            <p:ph type="ctrTitle"/>
          </p:nvPr>
        </p:nvSpPr>
        <p:spPr>
          <a:xfrm>
            <a:off x="1524000" y="1122363"/>
            <a:ext cx="9144000" cy="3063240"/>
          </a:xfrm>
        </p:spPr>
        <p:txBody>
          <a:bodyPr>
            <a:normAutofit/>
          </a:bodyPr>
          <a:lstStyle/>
          <a:p>
            <a:br>
              <a:rPr lang="cs-CZ" sz="6600">
                <a:solidFill>
                  <a:schemeClr val="bg1"/>
                </a:solidFill>
              </a:rPr>
            </a:br>
            <a:r>
              <a:rPr lang="cs-CZ" sz="6600">
                <a:solidFill>
                  <a:schemeClr val="bg1"/>
                </a:solidFill>
              </a:rPr>
              <a:t>Vznik postižení/duševních onemocnění</a:t>
            </a:r>
          </a:p>
        </p:txBody>
      </p:sp>
      <p:sp>
        <p:nvSpPr>
          <p:cNvPr id="3" name="Podnadpis 2">
            <a:extLst>
              <a:ext uri="{FF2B5EF4-FFF2-40B4-BE49-F238E27FC236}">
                <a16:creationId xmlns:a16="http://schemas.microsoft.com/office/drawing/2014/main" id="{7A95EBB0-521A-8150-A7A3-E9A1CA45AEE4}"/>
              </a:ext>
            </a:extLst>
          </p:cNvPr>
          <p:cNvSpPr>
            <a:spLocks noGrp="1"/>
          </p:cNvSpPr>
          <p:nvPr>
            <p:ph type="subTitle" idx="1"/>
          </p:nvPr>
        </p:nvSpPr>
        <p:spPr>
          <a:xfrm>
            <a:off x="1527048" y="4599432"/>
            <a:ext cx="9144000" cy="1536192"/>
          </a:xfrm>
        </p:spPr>
        <p:txBody>
          <a:bodyPr>
            <a:normAutofit/>
          </a:bodyPr>
          <a:lstStyle/>
          <a:p>
            <a:r>
              <a:rPr lang="cs-CZ">
                <a:solidFill>
                  <a:schemeClr val="bg1"/>
                </a:solidFill>
              </a:rPr>
              <a:t>Patopsychologie 2     Věra Linhartová</a:t>
            </a:r>
          </a:p>
        </p:txBody>
      </p:sp>
      <p:sp>
        <p:nvSpPr>
          <p:cNvPr id="12"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chemeClr val="bg1">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8406137"/>
      </p:ext>
    </p:extLst>
  </p:cSld>
  <p:clrMapOvr>
    <a:masterClrMapping/>
  </p:clrMapOvr>
  <mc:AlternateContent xmlns:mc="http://schemas.openxmlformats.org/markup-compatibility/2006">
    <mc:Choice xmlns:p14="http://schemas.microsoft.com/office/powerpoint/2010/main" Requires="p14">
      <p:transition spd="slow" p14:dur="2000" advTm="26180"/>
    </mc:Choice>
    <mc:Fallback>
      <p:transition spd="slow" advTm="2618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8CE2CC-D64A-A72B-2127-745702D31F10}"/>
              </a:ext>
            </a:extLst>
          </p:cNvPr>
          <p:cNvSpPr>
            <a:spLocks noGrp="1"/>
          </p:cNvSpPr>
          <p:nvPr>
            <p:ph type="title"/>
          </p:nvPr>
        </p:nvSpPr>
        <p:spPr/>
        <p:txBody>
          <a:bodyPr>
            <a:noAutofit/>
          </a:bodyPr>
          <a:lstStyle/>
          <a:p>
            <a:r>
              <a:rPr lang="cs-CZ" sz="4800" dirty="0">
                <a:latin typeface="Cambria" panose="02040503050406030204" pitchFamily="18" charset="0"/>
              </a:rPr>
              <a:t>Mechanismus vývoje psychických</a:t>
            </a:r>
            <a:br>
              <a:rPr lang="cs-CZ" sz="4800" dirty="0">
                <a:latin typeface="Cambria" panose="02040503050406030204" pitchFamily="18" charset="0"/>
              </a:rPr>
            </a:br>
            <a:r>
              <a:rPr lang="cs-CZ" sz="4800" dirty="0">
                <a:latin typeface="Cambria" panose="02040503050406030204" pitchFamily="18" charset="0"/>
              </a:rPr>
              <a:t>poruch/ duševních onemocnění</a:t>
            </a:r>
          </a:p>
        </p:txBody>
      </p:sp>
      <p:sp>
        <p:nvSpPr>
          <p:cNvPr id="3" name="Zástupný obsah 2">
            <a:extLst>
              <a:ext uri="{FF2B5EF4-FFF2-40B4-BE49-F238E27FC236}">
                <a16:creationId xmlns:a16="http://schemas.microsoft.com/office/drawing/2014/main" id="{609FB85B-FC0A-902D-D80A-A35A8F7C133E}"/>
              </a:ext>
            </a:extLst>
          </p:cNvPr>
          <p:cNvSpPr>
            <a:spLocks noGrp="1"/>
          </p:cNvSpPr>
          <p:nvPr>
            <p:ph idx="1"/>
          </p:nvPr>
        </p:nvSpPr>
        <p:spPr/>
        <p:txBody>
          <a:bodyPr>
            <a:normAutofit fontScale="92500" lnSpcReduction="10000"/>
          </a:bodyPr>
          <a:lstStyle/>
          <a:p>
            <a:pPr>
              <a:lnSpc>
                <a:spcPct val="150000"/>
              </a:lnSpc>
            </a:pPr>
            <a:r>
              <a:rPr lang="cs-CZ" sz="2400" dirty="0">
                <a:effectLst/>
                <a:latin typeface="Cambria" panose="02040503050406030204" pitchFamily="18" charset="0"/>
                <a:ea typeface="Times New Roman" panose="02020603050405020304" pitchFamily="18" charset="0"/>
              </a:rPr>
              <a:t>Psychický vývoj -  standardní i abnormální</a:t>
            </a:r>
            <a:r>
              <a:rPr lang="cs-CZ" sz="2400" dirty="0">
                <a:latin typeface="Cambria" panose="02040503050406030204" pitchFamily="18" charset="0"/>
                <a:ea typeface="Times New Roman" panose="02020603050405020304" pitchFamily="18" charset="0"/>
              </a:rPr>
              <a:t> - </a:t>
            </a:r>
            <a:r>
              <a:rPr lang="cs-CZ" sz="2400" dirty="0">
                <a:effectLst/>
                <a:latin typeface="Cambria" panose="02040503050406030204" pitchFamily="18" charset="0"/>
                <a:ea typeface="Times New Roman" panose="02020603050405020304" pitchFamily="18" charset="0"/>
              </a:rPr>
              <a:t>proces postupné proměny jednotlivých psychických funkcí i celé osobnosti</a:t>
            </a:r>
            <a:r>
              <a:rPr lang="cs-CZ" sz="2400" dirty="0">
                <a:latin typeface="Cambria" panose="02040503050406030204" pitchFamily="18" charset="0"/>
                <a:ea typeface="Times New Roman" panose="02020603050405020304" pitchFamily="18" charset="0"/>
              </a:rPr>
              <a:t> -</a:t>
            </a:r>
            <a:r>
              <a:rPr lang="cs-CZ" sz="2400" dirty="0">
                <a:effectLst/>
                <a:latin typeface="Cambria" panose="02040503050406030204" pitchFamily="18" charset="0"/>
                <a:ea typeface="Times New Roman" panose="02020603050405020304" pitchFamily="18" charset="0"/>
              </a:rPr>
              <a:t> průběh závisí na individuálně specifické interakci vrozených dispozic a komplexu působení různých vlivů prostředí</a:t>
            </a:r>
            <a:r>
              <a:rPr lang="cs-CZ" sz="2400" dirty="0">
                <a:latin typeface="Cambria" panose="02040503050406030204" pitchFamily="18" charset="0"/>
                <a:ea typeface="Times New Roman" panose="02020603050405020304" pitchFamily="18" charset="0"/>
              </a:rPr>
              <a:t> – multifaktoriální </a:t>
            </a:r>
            <a:endParaRPr lang="cs-CZ" sz="2400" dirty="0">
              <a:effectLst/>
              <a:latin typeface="Cambria" panose="02040503050406030204" pitchFamily="18" charset="0"/>
              <a:ea typeface="Times New Roman" panose="02020603050405020304" pitchFamily="18" charset="0"/>
            </a:endParaRPr>
          </a:p>
          <a:p>
            <a:pPr>
              <a:lnSpc>
                <a:spcPct val="150000"/>
              </a:lnSpc>
            </a:pPr>
            <a:r>
              <a:rPr lang="cs-CZ" sz="2400" dirty="0">
                <a:effectLst/>
                <a:latin typeface="Cambria" panose="02040503050406030204" pitchFamily="18" charset="0"/>
                <a:ea typeface="Times New Roman" panose="02020603050405020304" pitchFamily="18" charset="0"/>
              </a:rPr>
              <a:t> vývojové etapy – bez posloupnosti nedochází k vývoji jedince – např. vývoj motoriky – hrubá a pak jemná</a:t>
            </a:r>
            <a:endParaRPr lang="cs-CZ" sz="2400" dirty="0">
              <a:latin typeface="Cambria" panose="02040503050406030204" pitchFamily="18" charset="0"/>
              <a:ea typeface="Times New Roman" panose="02020603050405020304" pitchFamily="18" charset="0"/>
            </a:endParaRPr>
          </a:p>
          <a:p>
            <a:pPr>
              <a:lnSpc>
                <a:spcPct val="150000"/>
              </a:lnSpc>
            </a:pPr>
            <a:r>
              <a:rPr lang="cs-CZ" sz="2400" dirty="0">
                <a:effectLst/>
                <a:latin typeface="Cambria" panose="02040503050406030204" pitchFamily="18" charset="0"/>
                <a:ea typeface="Times New Roman" panose="02020603050405020304" pitchFamily="18" charset="0"/>
              </a:rPr>
              <a:t>důležitým faktorem je zrání jedince, ale také jeho učení</a:t>
            </a:r>
            <a:r>
              <a:rPr lang="cs-CZ" sz="2400" dirty="0">
                <a:latin typeface="Cambria" panose="02040503050406030204" pitchFamily="18" charset="0"/>
                <a:ea typeface="Times New Roman" panose="02020603050405020304" pitchFamily="18" charset="0"/>
              </a:rPr>
              <a:t> – vývoj je kvalitativní i kvantitativní změna</a:t>
            </a:r>
            <a:endParaRPr lang="cs-CZ" sz="2400" dirty="0">
              <a:effectLst/>
              <a:latin typeface="Cambria" panose="02040503050406030204" pitchFamily="18" charset="0"/>
              <a:ea typeface="Times New Roman" panose="02020603050405020304" pitchFamily="18" charset="0"/>
            </a:endParaRPr>
          </a:p>
          <a:p>
            <a:pPr marL="0" indent="0">
              <a:lnSpc>
                <a:spcPct val="150000"/>
              </a:lnSpc>
              <a:buNone/>
            </a:pPr>
            <a:endParaRPr lang="cs-CZ" sz="2400" dirty="0">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745760553"/>
      </p:ext>
    </p:extLst>
  </p:cSld>
  <p:clrMapOvr>
    <a:masterClrMapping/>
  </p:clrMapOvr>
  <mc:AlternateContent xmlns:mc="http://schemas.openxmlformats.org/markup-compatibility/2006">
    <mc:Choice xmlns:p14="http://schemas.microsoft.com/office/powerpoint/2010/main" Requires="p14">
      <p:transition spd="slow" p14:dur="2000" advTm="179838"/>
    </mc:Choice>
    <mc:Fallback>
      <p:transition spd="slow" advTm="17983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048E129D-85BC-344E-B2A8-E7217EF401B1}"/>
              </a:ext>
            </a:extLst>
          </p:cNvPr>
          <p:cNvSpPr>
            <a:spLocks noGrp="1"/>
          </p:cNvSpPr>
          <p:nvPr>
            <p:ph type="title"/>
          </p:nvPr>
        </p:nvSpPr>
        <p:spPr>
          <a:xfrm>
            <a:off x="1016634" y="1764066"/>
            <a:ext cx="2628900" cy="2547257"/>
          </a:xfrm>
          <a:noFill/>
        </p:spPr>
        <p:txBody>
          <a:bodyPr vert="horz" lIns="91440" tIns="45720" rIns="91440" bIns="45720" rtlCol="0" anchor="ctr">
            <a:normAutofit fontScale="90000"/>
          </a:bodyPr>
          <a:lstStyle/>
          <a:p>
            <a:pPr algn="ctr">
              <a:defRPr/>
            </a:pPr>
            <a:br>
              <a:rPr lang="en-US" altLang="cs-CZ" sz="2300" kern="1200" dirty="0">
                <a:latin typeface="+mj-lt"/>
                <a:ea typeface="+mj-ea"/>
                <a:cs typeface="+mj-cs"/>
              </a:rPr>
            </a:br>
            <a:r>
              <a:rPr lang="en-US" altLang="cs-CZ" sz="2300" kern="1200" dirty="0">
                <a:latin typeface="+mj-lt"/>
                <a:ea typeface="+mj-ea"/>
                <a:cs typeface="+mj-cs"/>
              </a:rPr>
              <a:t> </a:t>
            </a:r>
            <a:br>
              <a:rPr lang="en-US" altLang="cs-CZ" sz="2300" kern="1200" dirty="0">
                <a:latin typeface="+mj-lt"/>
                <a:ea typeface="+mj-ea"/>
                <a:cs typeface="+mj-cs"/>
              </a:rPr>
            </a:br>
            <a:r>
              <a:rPr lang="en-US" altLang="cs-CZ" sz="2700" kern="1200" dirty="0">
                <a:latin typeface="Cambria" panose="02040503050406030204" pitchFamily="18" charset="0"/>
              </a:rPr>
              <a:t>B</a:t>
            </a:r>
            <a:r>
              <a:rPr lang="en-US" sz="2700" kern="1200" dirty="0">
                <a:latin typeface="Cambria" panose="02040503050406030204" pitchFamily="18" charset="0"/>
              </a:rPr>
              <a:t>io-psycho-</a:t>
            </a:r>
            <a:r>
              <a:rPr lang="en-US" sz="2700" kern="1200" dirty="0" err="1">
                <a:latin typeface="Cambria" panose="02040503050406030204" pitchFamily="18" charset="0"/>
              </a:rPr>
              <a:t>sociálně</a:t>
            </a:r>
            <a:r>
              <a:rPr lang="en-US" sz="2700" kern="1200" dirty="0">
                <a:latin typeface="Cambria" panose="02040503050406030204" pitchFamily="18" charset="0"/>
              </a:rPr>
              <a:t>-</a:t>
            </a:r>
            <a:r>
              <a:rPr lang="en-US" sz="2700" kern="1200" dirty="0" err="1">
                <a:latin typeface="Cambria" panose="02040503050406030204" pitchFamily="18" charset="0"/>
              </a:rPr>
              <a:t>spirituálního</a:t>
            </a:r>
            <a:r>
              <a:rPr lang="en-US" sz="2700" kern="1200" dirty="0">
                <a:latin typeface="Cambria" panose="02040503050406030204" pitchFamily="18" charset="0"/>
              </a:rPr>
              <a:t> </a:t>
            </a:r>
            <a:br>
              <a:rPr lang="en-US" sz="2700" kern="1200" dirty="0">
                <a:latin typeface="Cambria" panose="02040503050406030204" pitchFamily="18" charset="0"/>
              </a:rPr>
            </a:br>
            <a:r>
              <a:rPr lang="en-US" sz="2700" kern="1200" dirty="0">
                <a:latin typeface="Cambria" panose="02040503050406030204" pitchFamily="18" charset="0"/>
              </a:rPr>
              <a:t>model  </a:t>
            </a:r>
            <a:r>
              <a:rPr lang="en-US" sz="2700" kern="1200" dirty="0" err="1">
                <a:latin typeface="Cambria" panose="02040503050406030204" pitchFamily="18" charset="0"/>
              </a:rPr>
              <a:t>zdraví</a:t>
            </a:r>
            <a:br>
              <a:rPr lang="en-US" sz="2700" kern="1200" dirty="0">
                <a:latin typeface="Cambria" panose="02040503050406030204" pitchFamily="18" charset="0"/>
              </a:rPr>
            </a:br>
            <a:br>
              <a:rPr lang="en-US" sz="2700" kern="1200" dirty="0">
                <a:latin typeface="Cambria" panose="02040503050406030204" pitchFamily="18" charset="0"/>
              </a:rPr>
            </a:br>
            <a:r>
              <a:rPr lang="en-US" altLang="cs-CZ" sz="2700" kern="1200" dirty="0">
                <a:latin typeface="Cambria" panose="02040503050406030204" pitchFamily="18" charset="0"/>
              </a:rPr>
              <a:t>(WHO, ICF, 2001)</a:t>
            </a:r>
            <a:br>
              <a:rPr lang="en-US" altLang="cs-CZ" sz="2700" kern="1200" cap="none" dirty="0">
                <a:latin typeface="Cambria" panose="02040503050406030204" pitchFamily="18" charset="0"/>
              </a:rPr>
            </a:br>
            <a:endParaRPr lang="en-US" altLang="cs-CZ" sz="2300" kern="1200" dirty="0">
              <a:latin typeface="Cambria" panose="02040503050406030204" pitchFamily="18" charset="0"/>
            </a:endParaRPr>
          </a:p>
        </p:txBody>
      </p:sp>
      <p:pic>
        <p:nvPicPr>
          <p:cNvPr id="49155" name="Picture 4">
            <a:extLst>
              <a:ext uri="{FF2B5EF4-FFF2-40B4-BE49-F238E27FC236}">
                <a16:creationId xmlns:a16="http://schemas.microsoft.com/office/drawing/2014/main" id="{9F79CEF5-D9EE-8144-B53F-64685136421B}"/>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4777316" y="923465"/>
            <a:ext cx="6780700" cy="50087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4" name="Text Box 51">
            <a:extLst>
              <a:ext uri="{FF2B5EF4-FFF2-40B4-BE49-F238E27FC236}">
                <a16:creationId xmlns:a16="http://schemas.microsoft.com/office/drawing/2014/main" id="{8A261E99-30BA-DB42-86BA-D417BD765026}"/>
              </a:ext>
            </a:extLst>
          </p:cNvPr>
          <p:cNvSpPr txBox="1">
            <a:spLocks noChangeArrowheads="1"/>
          </p:cNvSpPr>
          <p:nvPr/>
        </p:nvSpPr>
        <p:spPr bwMode="auto">
          <a:xfrm>
            <a:off x="8851900" y="19812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eaLnBrk="1" hangingPunct="1"/>
            <a:endParaRPr lang="cs-CZ" altLang="cs-CZ" sz="2400">
              <a:latin typeface="Cambria" panose="02040503050406030204" pitchFamily="18" charset="0"/>
            </a:endParaRPr>
          </a:p>
        </p:txBody>
      </p:sp>
    </p:spTree>
    <p:extLst>
      <p:ext uri="{BB962C8B-B14F-4D97-AF65-F5344CB8AC3E}">
        <p14:creationId xmlns:p14="http://schemas.microsoft.com/office/powerpoint/2010/main" val="3010027846"/>
      </p:ext>
    </p:extLst>
  </p:cSld>
  <p:clrMapOvr>
    <a:masterClrMapping/>
  </p:clrMapOvr>
  <mc:AlternateContent xmlns:mc="http://schemas.openxmlformats.org/markup-compatibility/2006">
    <mc:Choice xmlns:p14="http://schemas.microsoft.com/office/powerpoint/2010/main" Requires="p14">
      <p:transition spd="slow" p14:dur="2000" advTm="174242"/>
    </mc:Choice>
    <mc:Fallback>
      <p:transition spd="slow" advTm="17424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D73385-B5ED-2872-8D3A-448CE82D5C0D}"/>
              </a:ext>
            </a:extLst>
          </p:cNvPr>
          <p:cNvSpPr>
            <a:spLocks noGrp="1"/>
          </p:cNvSpPr>
          <p:nvPr>
            <p:ph type="title"/>
          </p:nvPr>
        </p:nvSpPr>
        <p:spPr/>
        <p:txBody>
          <a:bodyPr anchor="ctr">
            <a:normAutofit/>
          </a:bodyPr>
          <a:lstStyle/>
          <a:p>
            <a:r>
              <a:rPr lang="cs-CZ" sz="4000" dirty="0">
                <a:effectLst/>
                <a:latin typeface="Cambria" panose="02040503050406030204" pitchFamily="18" charset="0"/>
                <a:ea typeface="Times New Roman" panose="02020603050405020304" pitchFamily="18" charset="0"/>
              </a:rPr>
              <a:t>Prenatální vlivy</a:t>
            </a:r>
            <a:endParaRPr lang="cs-CZ" sz="4000" dirty="0">
              <a:latin typeface="Cambria" panose="02040503050406030204" pitchFamily="18" charset="0"/>
            </a:endParaRPr>
          </a:p>
        </p:txBody>
      </p:sp>
      <p:sp>
        <p:nvSpPr>
          <p:cNvPr id="3" name="Zástupný obsah 2">
            <a:extLst>
              <a:ext uri="{FF2B5EF4-FFF2-40B4-BE49-F238E27FC236}">
                <a16:creationId xmlns:a16="http://schemas.microsoft.com/office/drawing/2014/main" id="{D8DA47AF-E72B-0943-AADB-2B1F8FC569AB}"/>
              </a:ext>
            </a:extLst>
          </p:cNvPr>
          <p:cNvSpPr>
            <a:spLocks noGrp="1"/>
          </p:cNvSpPr>
          <p:nvPr>
            <p:ph idx="1"/>
          </p:nvPr>
        </p:nvSpPr>
        <p:spPr>
          <a:xfrm>
            <a:off x="838200" y="1825625"/>
            <a:ext cx="10515600" cy="4868686"/>
          </a:xfrm>
        </p:spPr>
        <p:txBody>
          <a:bodyPr anchor="ctr">
            <a:normAutofit/>
          </a:bodyPr>
          <a:lstStyle/>
          <a:p>
            <a:pPr>
              <a:lnSpc>
                <a:spcPct val="150000"/>
              </a:lnSpc>
            </a:pPr>
            <a:r>
              <a:rPr lang="cs-CZ" sz="2400" dirty="0">
                <a:effectLst/>
                <a:latin typeface="Cambria" panose="02040503050406030204" pitchFamily="18" charset="0"/>
                <a:ea typeface="Times New Roman" panose="02020603050405020304" pitchFamily="18" charset="0"/>
              </a:rPr>
              <a:t>tzv. faktory teratogenní - míra účinku je závislá v jakém období těhotenství působí a v jaké míře a jak dlouho (nejhorší do 3 měsíce), důležité je jak se dispozičně matka dokáže s těmito negativně působícími vlivy vyrovnat </a:t>
            </a:r>
          </a:p>
          <a:p>
            <a:pPr>
              <a:lnSpc>
                <a:spcPct val="150000"/>
              </a:lnSpc>
            </a:pPr>
            <a:r>
              <a:rPr lang="cs-CZ" sz="2400" dirty="0">
                <a:effectLst/>
                <a:latin typeface="Cambria" panose="02040503050406030204" pitchFamily="18" charset="0"/>
                <a:ea typeface="Times New Roman" panose="02020603050405020304" pitchFamily="18" charset="0"/>
              </a:rPr>
              <a:t>přenáší se mateřským organismem na plod, kritické jsou první tři měsíce těhotenství (v tomto období se vytvářejí důležité orgány, v tomto období jsou vlivy často neslučitelné se životem, biologické vlivy- choroby matky, chronická onemocnění, chemické vlivy - drogy, chemikálie, fyzikální vlivy- úrazy nebo radiace) </a:t>
            </a:r>
          </a:p>
          <a:p>
            <a:pPr marL="0" indent="0">
              <a:lnSpc>
                <a:spcPct val="150000"/>
              </a:lnSpc>
              <a:buNone/>
            </a:pPr>
            <a:endParaRPr lang="cs-CZ" sz="1800" dirty="0">
              <a:effectLst/>
              <a:latin typeface="Cambria" panose="02040503050406030204" pitchFamily="18" charset="0"/>
              <a:ea typeface="Times New Roman" panose="02020603050405020304" pitchFamily="18" charset="0"/>
            </a:endParaRPr>
          </a:p>
          <a:p>
            <a:pPr>
              <a:lnSpc>
                <a:spcPct val="150000"/>
              </a:lnSpc>
            </a:pPr>
            <a:endParaRPr lang="cs-CZ" sz="1700" dirty="0">
              <a:latin typeface="Cambria" panose="02040503050406030204" pitchFamily="18" charset="0"/>
            </a:endParaRPr>
          </a:p>
        </p:txBody>
      </p:sp>
    </p:spTree>
    <p:extLst>
      <p:ext uri="{BB962C8B-B14F-4D97-AF65-F5344CB8AC3E}">
        <p14:creationId xmlns:p14="http://schemas.microsoft.com/office/powerpoint/2010/main" val="2852002808"/>
      </p:ext>
    </p:extLst>
  </p:cSld>
  <p:clrMapOvr>
    <a:masterClrMapping/>
  </p:clrMapOvr>
  <mc:AlternateContent xmlns:mc="http://schemas.openxmlformats.org/markup-compatibility/2006">
    <mc:Choice xmlns:p14="http://schemas.microsoft.com/office/powerpoint/2010/main" Requires="p14">
      <p:transition spd="slow" p14:dur="2000" advTm="89016"/>
    </mc:Choice>
    <mc:Fallback>
      <p:transition spd="slow" advTm="8901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00DC8E-FCF6-59E7-AC81-2B0FB375B158}"/>
              </a:ext>
            </a:extLst>
          </p:cNvPr>
          <p:cNvSpPr>
            <a:spLocks noGrp="1"/>
          </p:cNvSpPr>
          <p:nvPr>
            <p:ph type="title"/>
          </p:nvPr>
        </p:nvSpPr>
        <p:spPr/>
        <p:txBody>
          <a:bodyPr/>
          <a:lstStyle/>
          <a:p>
            <a:r>
              <a:rPr lang="cs-CZ" sz="4400" dirty="0">
                <a:effectLst/>
                <a:latin typeface="Cambria" panose="02040503050406030204" pitchFamily="18" charset="0"/>
                <a:ea typeface="Times New Roman" panose="02020603050405020304" pitchFamily="18" charset="0"/>
              </a:rPr>
              <a:t>Dědičnost</a:t>
            </a:r>
            <a:endParaRPr lang="cs-CZ" dirty="0">
              <a:latin typeface="Cambria" panose="02040503050406030204" pitchFamily="18" charset="0"/>
            </a:endParaRPr>
          </a:p>
        </p:txBody>
      </p:sp>
      <p:sp>
        <p:nvSpPr>
          <p:cNvPr id="3" name="Zástupný obsah 2">
            <a:extLst>
              <a:ext uri="{FF2B5EF4-FFF2-40B4-BE49-F238E27FC236}">
                <a16:creationId xmlns:a16="http://schemas.microsoft.com/office/drawing/2014/main" id="{3E34252B-C528-6CBA-4060-B238A0CA963E}"/>
              </a:ext>
            </a:extLst>
          </p:cNvPr>
          <p:cNvSpPr>
            <a:spLocks noGrp="1"/>
          </p:cNvSpPr>
          <p:nvPr>
            <p:ph idx="1"/>
          </p:nvPr>
        </p:nvSpPr>
        <p:spPr>
          <a:xfrm>
            <a:off x="747889" y="1396647"/>
            <a:ext cx="10515600" cy="5275086"/>
          </a:xfrm>
        </p:spPr>
        <p:txBody>
          <a:bodyPr>
            <a:normAutofit fontScale="55000" lnSpcReduction="20000"/>
          </a:bodyPr>
          <a:lstStyle/>
          <a:p>
            <a:pPr>
              <a:lnSpc>
                <a:spcPct val="170000"/>
              </a:lnSpc>
            </a:pPr>
            <a:r>
              <a:rPr lang="cs-CZ" dirty="0">
                <a:latin typeface="Cambria" panose="02040503050406030204" pitchFamily="18" charset="0"/>
                <a:ea typeface="Times New Roman" panose="02020603050405020304" pitchFamily="18" charset="0"/>
              </a:rPr>
              <a:t>n</a:t>
            </a:r>
            <a:r>
              <a:rPr lang="cs-CZ" sz="2800" dirty="0">
                <a:effectLst/>
                <a:latin typeface="Cambria" panose="02040503050406030204" pitchFamily="18" charset="0"/>
                <a:ea typeface="Times New Roman" panose="02020603050405020304" pitchFamily="18" charset="0"/>
              </a:rPr>
              <a:t>ormální psychické vlastnosti se dědí polygenním způsobem – podílí se větší počet genů, které nesou stejnou informaci, jednotlivě by byly izolovány</a:t>
            </a:r>
          </a:p>
          <a:p>
            <a:pPr marL="0" indent="0">
              <a:lnSpc>
                <a:spcPct val="170000"/>
              </a:lnSpc>
              <a:buNone/>
            </a:pPr>
            <a:r>
              <a:rPr lang="cs-CZ" sz="2800" dirty="0">
                <a:effectLst/>
                <a:latin typeface="Cambria" panose="02040503050406030204" pitchFamily="18" charset="0"/>
                <a:ea typeface="Times New Roman" panose="02020603050405020304" pitchFamily="18" charset="0"/>
              </a:rPr>
              <a:t>Příčiny dědičnosti poruch psychických vlastností (typy)</a:t>
            </a:r>
          </a:p>
          <a:p>
            <a:pPr>
              <a:lnSpc>
                <a:spcPct val="170000"/>
              </a:lnSpc>
            </a:pPr>
            <a:r>
              <a:rPr lang="cs-CZ" sz="2800" b="1" dirty="0">
                <a:effectLst/>
                <a:latin typeface="Cambria" panose="02040503050406030204" pitchFamily="18" charset="0"/>
                <a:ea typeface="Times New Roman" panose="02020603050405020304" pitchFamily="18" charset="0"/>
              </a:rPr>
              <a:t>Porucha počtu/struktury chromozomů </a:t>
            </a:r>
            <a:r>
              <a:rPr lang="cs-CZ" sz="2800" dirty="0">
                <a:effectLst/>
                <a:latin typeface="Cambria" panose="02040503050406030204" pitchFamily="18" charset="0"/>
                <a:ea typeface="Times New Roman" panose="02020603050405020304" pitchFamily="18" charset="0"/>
              </a:rPr>
              <a:t>(chromozomální aberace)</a:t>
            </a:r>
          </a:p>
          <a:p>
            <a:pPr lvl="1">
              <a:lnSpc>
                <a:spcPct val="170000"/>
              </a:lnSpc>
              <a:buFont typeface="Courier New" panose="02070309020205020404" pitchFamily="49" charset="0"/>
              <a:buChar char="o"/>
            </a:pPr>
            <a:r>
              <a:rPr lang="cs-CZ" dirty="0">
                <a:effectLst/>
                <a:latin typeface="Cambria" panose="02040503050406030204" pitchFamily="18" charset="0"/>
                <a:ea typeface="Times New Roman" panose="02020603050405020304" pitchFamily="18" charset="0"/>
              </a:rPr>
              <a:t>příčina závažnějších poruch, mnohdy nejsou slučitelné se životem</a:t>
            </a:r>
          </a:p>
          <a:p>
            <a:pPr lvl="1">
              <a:lnSpc>
                <a:spcPct val="170000"/>
              </a:lnSpc>
              <a:buFont typeface="Courier New" panose="02070309020205020404" pitchFamily="49" charset="0"/>
              <a:buChar char="o"/>
            </a:pPr>
            <a:r>
              <a:rPr lang="cs-CZ" dirty="0">
                <a:effectLst/>
                <a:latin typeface="Cambria" panose="02040503050406030204" pitchFamily="18" charset="0"/>
                <a:ea typeface="Times New Roman" panose="02020603050405020304" pitchFamily="18" charset="0"/>
              </a:rPr>
              <a:t>dochází často v raném těhotenství k samovolným potratům</a:t>
            </a:r>
          </a:p>
          <a:p>
            <a:pPr lvl="1">
              <a:lnSpc>
                <a:spcPct val="170000"/>
              </a:lnSpc>
              <a:buFont typeface="Courier New" panose="02070309020205020404" pitchFamily="49" charset="0"/>
              <a:buChar char="o"/>
            </a:pPr>
            <a:r>
              <a:rPr lang="cs-CZ" dirty="0">
                <a:effectLst/>
                <a:latin typeface="Cambria" panose="02040503050406030204" pitchFamily="18" charset="0"/>
                <a:ea typeface="Times New Roman" panose="02020603050405020304" pitchFamily="18" charset="0"/>
              </a:rPr>
              <a:t>Např. </a:t>
            </a:r>
            <a:r>
              <a:rPr lang="cs-CZ" dirty="0" err="1">
                <a:effectLst/>
                <a:latin typeface="Cambria" panose="02040503050406030204" pitchFamily="18" charset="0"/>
                <a:ea typeface="Times New Roman" panose="02020603050405020304" pitchFamily="18" charset="0"/>
              </a:rPr>
              <a:t>trizomie</a:t>
            </a:r>
            <a:r>
              <a:rPr lang="cs-CZ" dirty="0">
                <a:effectLst/>
                <a:latin typeface="Cambria" panose="02040503050406030204" pitchFamily="18" charset="0"/>
                <a:ea typeface="Times New Roman" panose="02020603050405020304" pitchFamily="18" charset="0"/>
              </a:rPr>
              <a:t> 21 chromozomu – Downův </a:t>
            </a:r>
            <a:r>
              <a:rPr lang="cs-CZ" dirty="0" err="1">
                <a:effectLst/>
                <a:latin typeface="Cambria" panose="02040503050406030204" pitchFamily="18" charset="0"/>
                <a:ea typeface="Times New Roman" panose="02020603050405020304" pitchFamily="18" charset="0"/>
              </a:rPr>
              <a:t>sy</a:t>
            </a:r>
            <a:endParaRPr lang="cs-CZ" dirty="0">
              <a:effectLst/>
              <a:latin typeface="Cambria" panose="02040503050406030204" pitchFamily="18" charset="0"/>
              <a:ea typeface="Times New Roman" panose="02020603050405020304" pitchFamily="18" charset="0"/>
            </a:endParaRPr>
          </a:p>
          <a:p>
            <a:pPr>
              <a:lnSpc>
                <a:spcPct val="170000"/>
              </a:lnSpc>
            </a:pPr>
            <a:r>
              <a:rPr lang="cs-CZ" sz="2800" b="1" dirty="0">
                <a:effectLst/>
                <a:latin typeface="Cambria" panose="02040503050406030204" pitchFamily="18" charset="0"/>
                <a:ea typeface="Times New Roman" panose="02020603050405020304" pitchFamily="18" charset="0"/>
              </a:rPr>
              <a:t>Porucha funkce jednoho genového páru</a:t>
            </a:r>
          </a:p>
          <a:p>
            <a:pPr lvl="1">
              <a:lnSpc>
                <a:spcPct val="170000"/>
              </a:lnSpc>
              <a:buFont typeface="Courier New" panose="02070309020205020404" pitchFamily="49" charset="0"/>
              <a:buChar char="o"/>
            </a:pPr>
            <a:r>
              <a:rPr lang="cs-CZ" dirty="0">
                <a:effectLst/>
                <a:latin typeface="Cambria" panose="02040503050406030204" pitchFamily="18" charset="0"/>
                <a:ea typeface="Times New Roman" panose="02020603050405020304" pitchFamily="18" charset="0"/>
              </a:rPr>
              <a:t>mutace v určité oblasti genu, která pak mění i jeho funkci</a:t>
            </a:r>
          </a:p>
          <a:p>
            <a:pPr lvl="1">
              <a:lnSpc>
                <a:spcPct val="170000"/>
              </a:lnSpc>
              <a:buFont typeface="Courier New" panose="02070309020205020404" pitchFamily="49" charset="0"/>
              <a:buChar char="o"/>
            </a:pPr>
            <a:r>
              <a:rPr lang="cs-CZ" dirty="0">
                <a:latin typeface="Cambria" panose="02040503050406030204" pitchFamily="18" charset="0"/>
                <a:ea typeface="Times New Roman" panose="02020603050405020304" pitchFamily="18" charset="0"/>
              </a:rPr>
              <a:t>např. mnohá </a:t>
            </a:r>
            <a:r>
              <a:rPr lang="cs-CZ" dirty="0">
                <a:effectLst/>
                <a:latin typeface="Cambria" panose="02040503050406030204" pitchFamily="18" charset="0"/>
                <a:ea typeface="Times New Roman" panose="02020603050405020304" pitchFamily="18" charset="0"/>
              </a:rPr>
              <a:t>zraková a sluchová postižení; dystrofie – degenerativní svalové onemocnění </a:t>
            </a:r>
          </a:p>
          <a:p>
            <a:pPr>
              <a:lnSpc>
                <a:spcPct val="170000"/>
              </a:lnSpc>
            </a:pPr>
            <a:r>
              <a:rPr lang="cs-CZ" b="1" dirty="0">
                <a:effectLst/>
                <a:latin typeface="Cambria" panose="02040503050406030204" pitchFamily="18" charset="0"/>
                <a:ea typeface="Times New Roman" panose="02020603050405020304" pitchFamily="18" charset="0"/>
              </a:rPr>
              <a:t>Polygenní porucha </a:t>
            </a:r>
            <a:r>
              <a:rPr lang="cs-CZ" dirty="0">
                <a:effectLst/>
                <a:latin typeface="Cambria" panose="02040503050406030204" pitchFamily="18" charset="0"/>
                <a:ea typeface="Times New Roman" panose="02020603050405020304" pitchFamily="18" charset="0"/>
              </a:rPr>
              <a:t>– je vázán na společný účinek většího, přesně neurčeného počtu genů</a:t>
            </a:r>
          </a:p>
          <a:p>
            <a:pPr lvl="1">
              <a:lnSpc>
                <a:spcPct val="170000"/>
              </a:lnSpc>
            </a:pPr>
            <a:r>
              <a:rPr lang="cs-CZ" dirty="0">
                <a:effectLst/>
                <a:latin typeface="Cambria" panose="02040503050406030204" pitchFamily="18" charset="0"/>
                <a:ea typeface="Times New Roman" panose="02020603050405020304" pitchFamily="18" charset="0"/>
              </a:rPr>
              <a:t>důležitá závislost na biochemických změnách v mozku</a:t>
            </a:r>
          </a:p>
          <a:p>
            <a:pPr>
              <a:lnSpc>
                <a:spcPct val="170000"/>
              </a:lnSpc>
            </a:pPr>
            <a:endParaRPr lang="cs-CZ" dirty="0">
              <a:latin typeface="Cambria" panose="02040503050406030204" pitchFamily="18" charset="0"/>
            </a:endParaRPr>
          </a:p>
        </p:txBody>
      </p:sp>
    </p:spTree>
    <p:extLst>
      <p:ext uri="{BB962C8B-B14F-4D97-AF65-F5344CB8AC3E}">
        <p14:creationId xmlns:p14="http://schemas.microsoft.com/office/powerpoint/2010/main" val="3411171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DC4BA7-2B4C-6ED7-509D-F4E07833E751}"/>
              </a:ext>
            </a:extLst>
          </p:cNvPr>
          <p:cNvSpPr>
            <a:spLocks noGrp="1"/>
          </p:cNvSpPr>
          <p:nvPr>
            <p:ph type="title"/>
          </p:nvPr>
        </p:nvSpPr>
        <p:spPr/>
        <p:txBody>
          <a:bodyPr>
            <a:normAutofit/>
          </a:bodyPr>
          <a:lstStyle/>
          <a:p>
            <a:pPr>
              <a:lnSpc>
                <a:spcPct val="150000"/>
              </a:lnSpc>
            </a:pPr>
            <a:r>
              <a:rPr lang="cs-CZ" sz="4000" dirty="0">
                <a:effectLst/>
                <a:latin typeface="Cambria" panose="02040503050406030204" pitchFamily="18" charset="0"/>
                <a:ea typeface="Times New Roman" panose="02020603050405020304" pitchFamily="18" charset="0"/>
              </a:rPr>
              <a:t>Postnatální vlivy</a:t>
            </a:r>
            <a:endParaRPr lang="cs-CZ" sz="4000" dirty="0">
              <a:latin typeface="Cambria" panose="02040503050406030204" pitchFamily="18" charset="0"/>
            </a:endParaRPr>
          </a:p>
        </p:txBody>
      </p:sp>
      <p:sp>
        <p:nvSpPr>
          <p:cNvPr id="3" name="Zástupný obsah 2">
            <a:extLst>
              <a:ext uri="{FF2B5EF4-FFF2-40B4-BE49-F238E27FC236}">
                <a16:creationId xmlns:a16="http://schemas.microsoft.com/office/drawing/2014/main" id="{C6BA3E2C-600E-386F-CA8C-3D9007726F0C}"/>
              </a:ext>
            </a:extLst>
          </p:cNvPr>
          <p:cNvSpPr>
            <a:spLocks noGrp="1"/>
          </p:cNvSpPr>
          <p:nvPr>
            <p:ph idx="1"/>
          </p:nvPr>
        </p:nvSpPr>
        <p:spPr/>
        <p:txBody>
          <a:bodyPr anchor="ctr">
            <a:normAutofit lnSpcReduction="10000"/>
          </a:bodyPr>
          <a:lstStyle/>
          <a:p>
            <a:pPr>
              <a:lnSpc>
                <a:spcPct val="150000"/>
              </a:lnSpc>
            </a:pPr>
            <a:r>
              <a:rPr lang="cs-CZ" sz="1200" dirty="0">
                <a:effectLst/>
                <a:latin typeface="Cambria" panose="02040503050406030204" pitchFamily="18" charset="0"/>
                <a:ea typeface="Times New Roman" panose="02020603050405020304" pitchFamily="18" charset="0"/>
              </a:rPr>
              <a:t>komplex biopsychosociálních faktorů</a:t>
            </a:r>
          </a:p>
          <a:p>
            <a:pPr>
              <a:lnSpc>
                <a:spcPct val="150000"/>
              </a:lnSpc>
            </a:pPr>
            <a:r>
              <a:rPr lang="cs-CZ" sz="1200" dirty="0">
                <a:effectLst/>
                <a:latin typeface="Cambria" panose="02040503050406030204" pitchFamily="18" charset="0"/>
                <a:ea typeface="Times New Roman" panose="02020603050405020304" pitchFamily="18" charset="0"/>
              </a:rPr>
              <a:t>působí přímo nebo nepřímo (somatická nemoc / postižení)</a:t>
            </a:r>
          </a:p>
          <a:p>
            <a:pPr>
              <a:lnSpc>
                <a:spcPct val="150000"/>
              </a:lnSpc>
            </a:pPr>
            <a:r>
              <a:rPr lang="cs-CZ" sz="1200" dirty="0">
                <a:effectLst/>
                <a:latin typeface="Cambria" panose="02040503050406030204" pitchFamily="18" charset="0"/>
                <a:ea typeface="Times New Roman" panose="02020603050405020304" pitchFamily="18" charset="0"/>
              </a:rPr>
              <a:t>sociální vlivy </a:t>
            </a:r>
          </a:p>
          <a:p>
            <a:pPr>
              <a:lnSpc>
                <a:spcPct val="150000"/>
              </a:lnSpc>
            </a:pPr>
            <a:r>
              <a:rPr lang="cs-CZ" sz="1200" dirty="0">
                <a:effectLst/>
                <a:latin typeface="Cambria" panose="02040503050406030204" pitchFamily="18" charset="0"/>
                <a:ea typeface="Times New Roman" panose="02020603050405020304" pitchFamily="18" charset="0"/>
              </a:rPr>
              <a:t>primární je </a:t>
            </a:r>
            <a:r>
              <a:rPr lang="cs-CZ" sz="1200" b="1" dirty="0">
                <a:effectLst/>
                <a:latin typeface="Cambria" panose="02040503050406030204" pitchFamily="18" charset="0"/>
                <a:ea typeface="Times New Roman" panose="02020603050405020304" pitchFamily="18" charset="0"/>
              </a:rPr>
              <a:t>rodina</a:t>
            </a:r>
            <a:r>
              <a:rPr lang="cs-CZ" sz="1200" dirty="0">
                <a:effectLst/>
                <a:latin typeface="Cambria" panose="02040503050406030204" pitchFamily="18" charset="0"/>
                <a:ea typeface="Times New Roman" panose="02020603050405020304" pitchFamily="18" charset="0"/>
              </a:rPr>
              <a:t>, měla by plnit určité funkce ve vztahu k dítěti, měla by být zdrojem jistoty, poznává sociální role, rodina dítě vychovává, stimuluje, vytváří hodnotové stupně, ze začátku nekriticky přijímá informace z rodiny /model chování/, postavení dítě v celém rodinném systému, rodina ovlivňuje i v dospělém prostředí (domácí násilí, rozpad rodiny atd.) </a:t>
            </a:r>
          </a:p>
          <a:p>
            <a:pPr>
              <a:lnSpc>
                <a:spcPct val="150000"/>
              </a:lnSpc>
            </a:pPr>
            <a:r>
              <a:rPr lang="cs-CZ" sz="1200" b="1" dirty="0">
                <a:latin typeface="Cambria" panose="02040503050406030204" pitchFamily="18" charset="0"/>
              </a:rPr>
              <a:t>vrstevníci </a:t>
            </a:r>
            <a:r>
              <a:rPr lang="cs-CZ" sz="1200" dirty="0">
                <a:effectLst/>
                <a:latin typeface="Cambria" panose="02040503050406030204" pitchFamily="18" charset="0"/>
                <a:ea typeface="Times New Roman" panose="02020603050405020304" pitchFamily="18" charset="0"/>
              </a:rPr>
              <a:t>– dítě se začíná zapojovat do vrstevnických skupin – nejvýraznější zapojení v dospívání, budování identity mimo rodinu, jsou důležité i v dospělosti (pracoviště, zájmové aktivity, přátelské vztahy – slouží jako opora v případě nouze a problémů)</a:t>
            </a:r>
          </a:p>
          <a:p>
            <a:pPr>
              <a:lnSpc>
                <a:spcPct val="150000"/>
              </a:lnSpc>
            </a:pPr>
            <a:r>
              <a:rPr lang="cs-CZ" sz="1200" dirty="0">
                <a:effectLst/>
                <a:latin typeface="Cambria" panose="02040503050406030204" pitchFamily="18" charset="0"/>
                <a:ea typeface="Times New Roman" panose="02020603050405020304" pitchFamily="18" charset="0"/>
              </a:rPr>
              <a:t>klíčovou roli má </a:t>
            </a:r>
            <a:r>
              <a:rPr lang="cs-CZ" sz="1200" b="1" dirty="0">
                <a:effectLst/>
                <a:latin typeface="Cambria" panose="02040503050406030204" pitchFamily="18" charset="0"/>
                <a:ea typeface="Times New Roman" panose="02020603050405020304" pitchFamily="18" charset="0"/>
              </a:rPr>
              <a:t>škola</a:t>
            </a:r>
            <a:r>
              <a:rPr lang="cs-CZ" sz="1200" dirty="0">
                <a:effectLst/>
                <a:latin typeface="Cambria" panose="02040503050406030204" pitchFamily="18" charset="0"/>
                <a:ea typeface="Times New Roman" panose="02020603050405020304" pitchFamily="18" charset="0"/>
              </a:rPr>
              <a:t> (dítě je hodnoceno z hlediska výkonu a vystupování)</a:t>
            </a:r>
          </a:p>
          <a:p>
            <a:pPr>
              <a:lnSpc>
                <a:spcPct val="150000"/>
              </a:lnSpc>
            </a:pPr>
            <a:r>
              <a:rPr lang="cs-CZ" sz="1200" dirty="0">
                <a:effectLst/>
                <a:latin typeface="Cambria" panose="02040503050406030204" pitchFamily="18" charset="0"/>
                <a:ea typeface="Times New Roman" panose="02020603050405020304" pitchFamily="18" charset="0"/>
              </a:rPr>
              <a:t>v pozdějším věku i pracovní prostředí</a:t>
            </a:r>
          </a:p>
          <a:p>
            <a:pPr>
              <a:lnSpc>
                <a:spcPct val="150000"/>
              </a:lnSpc>
            </a:pPr>
            <a:r>
              <a:rPr lang="cs-CZ" sz="1200" b="1" dirty="0">
                <a:effectLst/>
                <a:latin typeface="Cambria" panose="02040503050406030204" pitchFamily="18" charset="0"/>
                <a:ea typeface="Times New Roman" panose="02020603050405020304" pitchFamily="18" charset="0"/>
              </a:rPr>
              <a:t>společnost jako taková </a:t>
            </a:r>
            <a:r>
              <a:rPr lang="cs-CZ" sz="1200" dirty="0">
                <a:effectLst/>
                <a:latin typeface="Cambria" panose="02040503050406030204" pitchFamily="18" charset="0"/>
                <a:ea typeface="Times New Roman" panose="02020603050405020304" pitchFamily="18" charset="0"/>
              </a:rPr>
              <a:t>– významná je lokalita, kde člověk žije (sídliště, menší město, venkov), mediální prezentace určitých společenských jevů, důležité je dosažené vzdělání (sebeprosazení), člověk během života sbírá různé zkušenosti (zátěžové situace – stimulují i motivují, ale mohou mít i blokační charakter – mohou být spouštěčem nějakého projevu)</a:t>
            </a:r>
          </a:p>
          <a:p>
            <a:pPr>
              <a:lnSpc>
                <a:spcPct val="150000"/>
              </a:lnSpc>
            </a:pPr>
            <a:endParaRPr lang="cs-CZ" sz="1200" dirty="0">
              <a:latin typeface="Cambria" panose="02040503050406030204" pitchFamily="18" charset="0"/>
            </a:endParaRPr>
          </a:p>
        </p:txBody>
      </p:sp>
    </p:spTree>
    <p:extLst>
      <p:ext uri="{BB962C8B-B14F-4D97-AF65-F5344CB8AC3E}">
        <p14:creationId xmlns:p14="http://schemas.microsoft.com/office/powerpoint/2010/main" val="1281098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844D68-A617-07B8-0FC5-A6D0B3B5D691}"/>
              </a:ext>
            </a:extLst>
          </p:cNvPr>
          <p:cNvSpPr>
            <a:spLocks noGrp="1"/>
          </p:cNvSpPr>
          <p:nvPr>
            <p:ph type="title"/>
          </p:nvPr>
        </p:nvSpPr>
        <p:spPr/>
        <p:txBody>
          <a:bodyPr/>
          <a:lstStyle/>
          <a:p>
            <a:r>
              <a:rPr lang="cs-CZ" sz="4400" dirty="0">
                <a:effectLst/>
                <a:latin typeface="Cambria" panose="02040503050406030204" pitchFamily="18" charset="0"/>
                <a:ea typeface="Times New Roman" panose="02020603050405020304" pitchFamily="18" charset="0"/>
              </a:rPr>
              <a:t>Deprivace</a:t>
            </a:r>
            <a:br>
              <a:rPr lang="cs-CZ" sz="4400" dirty="0">
                <a:effectLst/>
                <a:latin typeface="Cambria" panose="02040503050406030204" pitchFamily="18" charset="0"/>
                <a:ea typeface="Times New Roman" panose="02020603050405020304" pitchFamily="18" charset="0"/>
              </a:rPr>
            </a:br>
            <a:endParaRPr lang="cs-CZ" dirty="0">
              <a:latin typeface="Cambria" panose="02040503050406030204" pitchFamily="18" charset="0"/>
            </a:endParaRPr>
          </a:p>
        </p:txBody>
      </p:sp>
      <p:sp>
        <p:nvSpPr>
          <p:cNvPr id="3" name="Zástupný obsah 2">
            <a:extLst>
              <a:ext uri="{FF2B5EF4-FFF2-40B4-BE49-F238E27FC236}">
                <a16:creationId xmlns:a16="http://schemas.microsoft.com/office/drawing/2014/main" id="{D263DE40-7A4C-58A6-2ED1-EE8B492D19E7}"/>
              </a:ext>
            </a:extLst>
          </p:cNvPr>
          <p:cNvSpPr>
            <a:spLocks noGrp="1"/>
          </p:cNvSpPr>
          <p:nvPr>
            <p:ph idx="1"/>
          </p:nvPr>
        </p:nvSpPr>
        <p:spPr>
          <a:xfrm>
            <a:off x="838200" y="1253066"/>
            <a:ext cx="10515600" cy="5604933"/>
          </a:xfrm>
        </p:spPr>
        <p:txBody>
          <a:bodyPr>
            <a:normAutofit fontScale="85000" lnSpcReduction="10000"/>
          </a:bodyPr>
          <a:lstStyle/>
          <a:p>
            <a:pPr>
              <a:lnSpc>
                <a:spcPct val="150000"/>
              </a:lnSpc>
            </a:pPr>
            <a:r>
              <a:rPr lang="cs-CZ" sz="2000" dirty="0">
                <a:effectLst/>
                <a:latin typeface="Cambria" panose="02040503050406030204" pitchFamily="18" charset="0"/>
                <a:ea typeface="Times New Roman" panose="02020603050405020304" pitchFamily="18" charset="0"/>
              </a:rPr>
              <a:t>stav, kdy dlouhodobě a nedostatečně a nepřiměřeně není uspokojována objektivní potřeba (psychická, biologická potřeba), důležité je časové období, kdy se člověk s deprivační situací setká </a:t>
            </a:r>
          </a:p>
          <a:p>
            <a:pPr>
              <a:lnSpc>
                <a:spcPct val="150000"/>
              </a:lnSpc>
            </a:pPr>
            <a:r>
              <a:rPr lang="cs-CZ" sz="2000" dirty="0">
                <a:effectLst/>
                <a:latin typeface="Cambria" panose="02040503050406030204" pitchFamily="18" charset="0"/>
                <a:ea typeface="Times New Roman" panose="02020603050405020304" pitchFamily="18" charset="0"/>
              </a:rPr>
              <a:t>deprivace biologické potřeby – nedostatek jídla (</a:t>
            </a:r>
            <a:r>
              <a:rPr lang="cs-CZ" sz="2000" dirty="0" err="1">
                <a:effectLst/>
                <a:latin typeface="Cambria" panose="02040503050406030204" pitchFamily="18" charset="0"/>
                <a:ea typeface="Times New Roman" panose="02020603050405020304" pitchFamily="18" charset="0"/>
              </a:rPr>
              <a:t>extremní</a:t>
            </a:r>
            <a:r>
              <a:rPr lang="cs-CZ" sz="2000" dirty="0">
                <a:effectLst/>
                <a:latin typeface="Cambria" panose="02040503050406030204" pitchFamily="18" charset="0"/>
                <a:ea typeface="Times New Roman" panose="02020603050405020304" pitchFamily="18" charset="0"/>
              </a:rPr>
              <a:t>), nedostatek spánku nedostatek tekutin (dlouhodobě- může být za následek smrt), sexu</a:t>
            </a:r>
          </a:p>
          <a:p>
            <a:pPr>
              <a:lnSpc>
                <a:spcPct val="150000"/>
              </a:lnSpc>
            </a:pPr>
            <a:r>
              <a:rPr lang="cs-CZ" sz="2000" dirty="0">
                <a:effectLst/>
                <a:latin typeface="Cambria" panose="02040503050406030204" pitchFamily="18" charset="0"/>
                <a:ea typeface="Times New Roman" panose="02020603050405020304" pitchFamily="18" charset="0"/>
              </a:rPr>
              <a:t>stimulační deprivace (podnětová) – nedostatek podnětů ze svého okolí, nejsou variabilní a v žádoucím množství – nedostatečný rozvoj osobnosti – dítě se nedostatečně se rozvíjí (jeví se jako dítě mladší či dítě s MP/MR)</a:t>
            </a:r>
          </a:p>
          <a:p>
            <a:pPr>
              <a:lnSpc>
                <a:spcPct val="150000"/>
              </a:lnSpc>
            </a:pPr>
            <a:r>
              <a:rPr lang="cs-CZ" sz="2000" dirty="0">
                <a:effectLst/>
                <a:latin typeface="Cambria" panose="02040503050406030204" pitchFamily="18" charset="0"/>
                <a:ea typeface="Times New Roman" panose="02020603050405020304" pitchFamily="18" charset="0"/>
              </a:rPr>
              <a:t>kognitivní deprivace – pokud jedinec má málo podnětů pro své učení a znalostí - rozvíjí se kognitivní deprivace</a:t>
            </a:r>
          </a:p>
          <a:p>
            <a:pPr>
              <a:lnSpc>
                <a:spcPct val="150000"/>
              </a:lnSpc>
            </a:pPr>
            <a:r>
              <a:rPr lang="cs-CZ" sz="2000" dirty="0">
                <a:effectLst/>
                <a:latin typeface="Cambria" panose="02040503050406030204" pitchFamily="18" charset="0"/>
                <a:ea typeface="Times New Roman" panose="02020603050405020304" pitchFamily="18" charset="0"/>
              </a:rPr>
              <a:t>citová deprivace – absence spolehlivého citového vztahu (nejčastěji matka), negativně a nenapravitelně ovlivněna citová oblast jedince (k sobě samému, ale i ke svému okolí) – dítě není citově přijato</a:t>
            </a:r>
          </a:p>
          <a:p>
            <a:pPr>
              <a:lnSpc>
                <a:spcPct val="150000"/>
              </a:lnSpc>
            </a:pPr>
            <a:r>
              <a:rPr lang="cs-CZ" sz="2000" dirty="0">
                <a:effectLst/>
                <a:latin typeface="Cambria" panose="02040503050406030204" pitchFamily="18" charset="0"/>
                <a:ea typeface="Times New Roman" panose="02020603050405020304" pitchFamily="18" charset="0"/>
              </a:rPr>
              <a:t>sociální deprivace – nedostatek přiměřených kontaktů s lidmi (pohybově znevýhodnění, chronicky nemocní, izolace jedince v rámci rodinného prostředí) </a:t>
            </a:r>
          </a:p>
        </p:txBody>
      </p:sp>
    </p:spTree>
    <p:extLst>
      <p:ext uri="{BB962C8B-B14F-4D97-AF65-F5344CB8AC3E}">
        <p14:creationId xmlns:p14="http://schemas.microsoft.com/office/powerpoint/2010/main" val="1971513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5C9B99-D66A-B4AC-FE9C-00917E116E7D}"/>
              </a:ext>
            </a:extLst>
          </p:cNvPr>
          <p:cNvSpPr>
            <a:spLocks noGrp="1"/>
          </p:cNvSpPr>
          <p:nvPr>
            <p:ph type="title"/>
          </p:nvPr>
        </p:nvSpPr>
        <p:spPr/>
        <p:txBody>
          <a:bodyPr/>
          <a:lstStyle/>
          <a:p>
            <a:pPr>
              <a:lnSpc>
                <a:spcPct val="150000"/>
              </a:lnSpc>
            </a:pPr>
            <a:r>
              <a:rPr lang="cs-CZ" dirty="0">
                <a:latin typeface="Cambria" panose="02040503050406030204" pitchFamily="18" charset="0"/>
              </a:rPr>
              <a:t>Krize</a:t>
            </a:r>
          </a:p>
        </p:txBody>
      </p:sp>
      <p:sp>
        <p:nvSpPr>
          <p:cNvPr id="3" name="Zástupný obsah 2">
            <a:extLst>
              <a:ext uri="{FF2B5EF4-FFF2-40B4-BE49-F238E27FC236}">
                <a16:creationId xmlns:a16="http://schemas.microsoft.com/office/drawing/2014/main" id="{FFB56DE0-57D0-6B6B-A1C7-0506707058B9}"/>
              </a:ext>
            </a:extLst>
          </p:cNvPr>
          <p:cNvSpPr>
            <a:spLocks noGrp="1"/>
          </p:cNvSpPr>
          <p:nvPr>
            <p:ph idx="1"/>
          </p:nvPr>
        </p:nvSpPr>
        <p:spPr>
          <a:xfrm>
            <a:off x="838200" y="1825624"/>
            <a:ext cx="10515600" cy="4800953"/>
          </a:xfrm>
        </p:spPr>
        <p:txBody>
          <a:bodyPr>
            <a:normAutofit fontScale="92500"/>
          </a:bodyPr>
          <a:lstStyle/>
          <a:p>
            <a:pPr>
              <a:lnSpc>
                <a:spcPct val="160000"/>
              </a:lnSpc>
            </a:pPr>
            <a:r>
              <a:rPr lang="cs-CZ" sz="2800" dirty="0">
                <a:effectLst/>
                <a:latin typeface="Cambria" panose="02040503050406030204" pitchFamily="18" charset="0"/>
                <a:ea typeface="Times New Roman" panose="02020603050405020304" pitchFamily="18" charset="0"/>
              </a:rPr>
              <a:t>pojímá se jako narušení psychické rovnováhy v důsledku vyhrocení situace, selhání dosavadních adaptačních mechanismů – ukážou se jako nefungující, podnět ke změně, negativní prožitky, narušen pocit bezpečí, beznaděj, zoufalství, mění se způsob uvažování, cítí se neschopen ji zvládnout, jeho projevy nemusí být přiměřené ke zvládnutí krize</a:t>
            </a:r>
          </a:p>
          <a:p>
            <a:pPr>
              <a:lnSpc>
                <a:spcPct val="160000"/>
              </a:lnSpc>
            </a:pPr>
            <a:r>
              <a:rPr lang="cs-CZ" sz="2800" dirty="0">
                <a:effectLst/>
                <a:latin typeface="Cambria" panose="02040503050406030204" pitchFamily="18" charset="0"/>
                <a:ea typeface="Times New Roman" panose="02020603050405020304" pitchFamily="18" charset="0"/>
              </a:rPr>
              <a:t>je doprovázen negativními citovými prožitky, mění se uvažování a hodnocení situace</a:t>
            </a:r>
          </a:p>
          <a:p>
            <a:pPr>
              <a:lnSpc>
                <a:spcPct val="150000"/>
              </a:lnSpc>
            </a:pPr>
            <a:endParaRPr lang="cs-CZ" dirty="0">
              <a:latin typeface="Cambria" panose="02040503050406030204" pitchFamily="18" charset="0"/>
            </a:endParaRPr>
          </a:p>
        </p:txBody>
      </p:sp>
    </p:spTree>
    <p:extLst>
      <p:ext uri="{BB962C8B-B14F-4D97-AF65-F5344CB8AC3E}">
        <p14:creationId xmlns:p14="http://schemas.microsoft.com/office/powerpoint/2010/main" val="61739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B7D668-E48C-6B7B-7C88-5EBE53E843A2}"/>
              </a:ext>
            </a:extLst>
          </p:cNvPr>
          <p:cNvSpPr>
            <a:spLocks noGrp="1"/>
          </p:cNvSpPr>
          <p:nvPr>
            <p:ph type="title"/>
          </p:nvPr>
        </p:nvSpPr>
        <p:spPr/>
        <p:txBody>
          <a:bodyPr>
            <a:normAutofit/>
          </a:bodyPr>
          <a:lstStyle/>
          <a:p>
            <a:pPr>
              <a:lnSpc>
                <a:spcPct val="100000"/>
              </a:lnSpc>
            </a:pPr>
            <a:r>
              <a:rPr lang="cs-CZ" sz="4400" dirty="0">
                <a:effectLst/>
                <a:latin typeface="Cambria" panose="02040503050406030204" pitchFamily="18" charset="0"/>
                <a:ea typeface="Times New Roman" panose="02020603050405020304" pitchFamily="18" charset="0"/>
              </a:rPr>
              <a:t>Faktory zvládání zátěžových situací</a:t>
            </a:r>
            <a:endParaRPr lang="cs-CZ" dirty="0">
              <a:latin typeface="Cambria" panose="02040503050406030204" pitchFamily="18" charset="0"/>
            </a:endParaRPr>
          </a:p>
        </p:txBody>
      </p:sp>
      <p:sp>
        <p:nvSpPr>
          <p:cNvPr id="3" name="Zástupný obsah 2">
            <a:extLst>
              <a:ext uri="{FF2B5EF4-FFF2-40B4-BE49-F238E27FC236}">
                <a16:creationId xmlns:a16="http://schemas.microsoft.com/office/drawing/2014/main" id="{6321ED27-1A5A-0D3F-35F1-D522EBCC419E}"/>
              </a:ext>
            </a:extLst>
          </p:cNvPr>
          <p:cNvSpPr>
            <a:spLocks noGrp="1"/>
          </p:cNvSpPr>
          <p:nvPr>
            <p:ph idx="1"/>
          </p:nvPr>
        </p:nvSpPr>
        <p:spPr>
          <a:xfrm>
            <a:off x="838200" y="1825624"/>
            <a:ext cx="10515600" cy="5032375"/>
          </a:xfrm>
        </p:spPr>
        <p:txBody>
          <a:bodyPr>
            <a:normAutofit fontScale="85000" lnSpcReduction="10000"/>
          </a:bodyPr>
          <a:lstStyle/>
          <a:p>
            <a:pPr>
              <a:lnSpc>
                <a:spcPct val="150000"/>
              </a:lnSpc>
            </a:pPr>
            <a:r>
              <a:rPr lang="cs-CZ" sz="1800" dirty="0">
                <a:effectLst/>
                <a:latin typeface="Cambria" panose="02040503050406030204" pitchFamily="18" charset="0"/>
                <a:ea typeface="Times New Roman" panose="02020603050405020304" pitchFamily="18" charset="0"/>
              </a:rPr>
              <a:t>Faktory a mechanismy zvládání zátěžových situací</a:t>
            </a:r>
          </a:p>
          <a:p>
            <a:pPr>
              <a:lnSpc>
                <a:spcPct val="150000"/>
              </a:lnSpc>
            </a:pPr>
            <a:r>
              <a:rPr lang="cs-CZ" sz="1800" dirty="0">
                <a:effectLst/>
                <a:latin typeface="Cambria" panose="02040503050406030204" pitchFamily="18" charset="0"/>
                <a:ea typeface="Times New Roman" panose="02020603050405020304" pitchFamily="18" charset="0"/>
              </a:rPr>
              <a:t>Míra odolnosti </a:t>
            </a:r>
          </a:p>
          <a:p>
            <a:pPr>
              <a:lnSpc>
                <a:spcPct val="150000"/>
              </a:lnSpc>
            </a:pPr>
            <a:r>
              <a:rPr lang="cs-CZ" sz="1800" dirty="0">
                <a:effectLst/>
                <a:latin typeface="Cambria" panose="02040503050406030204" pitchFamily="18" charset="0"/>
                <a:ea typeface="Times New Roman" panose="02020603050405020304" pitchFamily="18" charset="0"/>
              </a:rPr>
              <a:t>frustrační tolerance – stupeň odolnosti (</a:t>
            </a:r>
            <a:r>
              <a:rPr lang="cs-CZ" sz="1800" dirty="0" err="1">
                <a:effectLst/>
                <a:latin typeface="Cambria" panose="02040503050406030204" pitchFamily="18" charset="0"/>
                <a:ea typeface="Times New Roman" panose="02020603050405020304" pitchFamily="18" charset="0"/>
              </a:rPr>
              <a:t>resilience</a:t>
            </a:r>
            <a:r>
              <a:rPr lang="cs-CZ" sz="1800" dirty="0">
                <a:effectLst/>
                <a:latin typeface="Cambria" panose="02040503050406030204" pitchFamily="18" charset="0"/>
                <a:ea typeface="Times New Roman" panose="02020603050405020304" pitchFamily="18" charset="0"/>
              </a:rPr>
              <a:t>), faktory pomáhající zvládat situace, které v životě prožívá – jakým způsobem ji interpretuje a hodnotí (jak moc JE ohrožující). Jak ji on sám emočně prožívá (převažuje úzkost, obava). </a:t>
            </a:r>
          </a:p>
          <a:p>
            <a:pPr>
              <a:lnSpc>
                <a:spcPct val="150000"/>
              </a:lnSpc>
            </a:pPr>
            <a:r>
              <a:rPr lang="cs-CZ" sz="1800" dirty="0">
                <a:effectLst/>
                <a:latin typeface="Cambria" panose="02040503050406030204" pitchFamily="18" charset="0"/>
                <a:ea typeface="Times New Roman" panose="02020603050405020304" pitchFamily="18" charset="0"/>
              </a:rPr>
              <a:t>Zda se mu podaří udržet kontrolu – sám nebo s využitím podpory (přátelé, psycholog).</a:t>
            </a:r>
          </a:p>
          <a:p>
            <a:pPr>
              <a:lnSpc>
                <a:spcPct val="150000"/>
              </a:lnSpc>
            </a:pPr>
            <a:r>
              <a:rPr lang="cs-CZ" sz="1800" dirty="0">
                <a:effectLst/>
                <a:latin typeface="Cambria" panose="02040503050406030204" pitchFamily="18" charset="0"/>
                <a:ea typeface="Times New Roman" panose="02020603050405020304" pitchFamily="18" charset="0"/>
              </a:rPr>
              <a:t>Zda je dostatečně flexibilní (dokáže se vzpamatovat, neuplývá). Dokáže využít pro sebe všechny pozitivní impulsy, které jsou mu nabízeny. Neizoluje se od sociálního prostředí. </a:t>
            </a:r>
          </a:p>
          <a:p>
            <a:pPr>
              <a:lnSpc>
                <a:spcPct val="150000"/>
              </a:lnSpc>
            </a:pPr>
            <a:r>
              <a:rPr lang="cs-CZ" sz="1800" dirty="0">
                <a:effectLst/>
                <a:latin typeface="Cambria" panose="02040503050406030204" pitchFamily="18" charset="0"/>
                <a:ea typeface="Times New Roman" panose="02020603050405020304" pitchFamily="18" charset="0"/>
              </a:rPr>
              <a:t>Vrozené předpoklady</a:t>
            </a:r>
          </a:p>
          <a:p>
            <a:pPr>
              <a:lnSpc>
                <a:spcPct val="150000"/>
              </a:lnSpc>
            </a:pPr>
            <a:r>
              <a:rPr lang="cs-CZ" sz="1800" dirty="0">
                <a:effectLst/>
                <a:latin typeface="Cambria" panose="02040503050406030204" pitchFamily="18" charset="0"/>
                <a:ea typeface="Times New Roman" panose="02020603050405020304" pitchFamily="18" charset="0"/>
              </a:rPr>
              <a:t>Individuální zkušenosti</a:t>
            </a:r>
          </a:p>
          <a:p>
            <a:pPr>
              <a:lnSpc>
                <a:spcPct val="150000"/>
              </a:lnSpc>
            </a:pPr>
            <a:r>
              <a:rPr lang="cs-CZ" sz="1800" dirty="0">
                <a:effectLst/>
                <a:latin typeface="Cambria" panose="02040503050406030204" pitchFamily="18" charset="0"/>
                <a:ea typeface="Times New Roman" panose="02020603050405020304" pitchFamily="18" charset="0"/>
              </a:rPr>
              <a:t>Aktuální stav jedince</a:t>
            </a:r>
          </a:p>
          <a:p>
            <a:pPr>
              <a:lnSpc>
                <a:spcPct val="150000"/>
              </a:lnSpc>
            </a:pPr>
            <a:r>
              <a:rPr lang="cs-CZ" sz="1800" dirty="0">
                <a:effectLst/>
                <a:latin typeface="Cambria" panose="02040503050406030204" pitchFamily="18" charset="0"/>
                <a:ea typeface="Times New Roman" panose="02020603050405020304" pitchFamily="18" charset="0"/>
              </a:rPr>
              <a:t>Vývojová úroveň</a:t>
            </a:r>
          </a:p>
          <a:p>
            <a:pPr>
              <a:lnSpc>
                <a:spcPct val="150000"/>
              </a:lnSpc>
            </a:pPr>
            <a:endParaRPr lang="cs-CZ" dirty="0">
              <a:latin typeface="Cambria" panose="02040503050406030204" pitchFamily="18" charset="0"/>
            </a:endParaRPr>
          </a:p>
        </p:txBody>
      </p:sp>
    </p:spTree>
    <p:extLst>
      <p:ext uri="{BB962C8B-B14F-4D97-AF65-F5344CB8AC3E}">
        <p14:creationId xmlns:p14="http://schemas.microsoft.com/office/powerpoint/2010/main" val="216354564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869</Words>
  <Application>Microsoft Macintosh PowerPoint</Application>
  <PresentationFormat>Širokoúhlá obrazovka</PresentationFormat>
  <Paragraphs>51</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Calibri</vt:lpstr>
      <vt:lpstr>Calibri Light</vt:lpstr>
      <vt:lpstr>Cambria</vt:lpstr>
      <vt:lpstr>Courier New</vt:lpstr>
      <vt:lpstr>Motiv Office</vt:lpstr>
      <vt:lpstr> Vznik postižení/duševních onemocnění</vt:lpstr>
      <vt:lpstr>Mechanismus vývoje psychických poruch/ duševních onemocnění</vt:lpstr>
      <vt:lpstr>   Bio-psycho-sociálně-spirituálního  model  zdraví  (WHO, ICF, 2001) </vt:lpstr>
      <vt:lpstr>Prenatální vlivy</vt:lpstr>
      <vt:lpstr>Dědičnost</vt:lpstr>
      <vt:lpstr>Postnatální vlivy</vt:lpstr>
      <vt:lpstr>Deprivace </vt:lpstr>
      <vt:lpstr>Krize</vt:lpstr>
      <vt:lpstr>Faktory zvládání zátěžových situací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Vznik postižení/duševních onemocnění</dc:title>
  <dc:creator>Věra Linhartová</dc:creator>
  <cp:lastModifiedBy>Věra Linhartová</cp:lastModifiedBy>
  <cp:revision>1</cp:revision>
  <dcterms:created xsi:type="dcterms:W3CDTF">2023-10-24T14:26:03Z</dcterms:created>
  <dcterms:modified xsi:type="dcterms:W3CDTF">2023-10-24T14:27:00Z</dcterms:modified>
</cp:coreProperties>
</file>