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7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3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0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6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3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3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1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2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p.upol.cz/cz/clenove/profil/langer/clanky/2006-Problematik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lovnik-cizich-slov.abz.cz/web.php/slovo/typicky" TargetMode="External"/><Relationship Id="rId2" Type="http://schemas.openxmlformats.org/officeDocument/2006/relationships/hyperlink" Target="https://sancedetem.cz/slovnik/zdravotni-postize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0064D7E-06DA-49C2-98D1-4C063EBE9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1B7231-4CA0-4EF0-A0F6-BBC5D2289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F16C7D2-2C2B-45A2-B877-AD7F29D21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3E4B7AF-75AF-445E-9C56-25B6004E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F9A02B0-84CC-4983-8CA2-DA39E73F2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AB12A9E-E8F5-4BB6-9FAC-B7528DB78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E08A66-700A-4A93-8C53-51D5607B8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E4E565-75A8-4E72-8D5F-0B62E6B49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F1FD7EC-834D-4087-9B69-7793E1A5B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E4853CF-E211-4741-8BB6-936918F20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8328EE-5DD9-49DB-AD4B-4F0A76A05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404B81F-9DCC-4C62-8962-2B6C36255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41ED921-643C-4B5B-86E6-99E818479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AD09725-F1B5-4342-A3A6-25BDC7261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C5251DB-B92C-4E4E-9BAE-B3EB8A9A31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2389C50-96FA-4F8E-A890-EE4967379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497D116-7C85-4317-8284-E647BAFC3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D6ED932-F3DD-4BB6-8FC3-6E205965D9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850A286-F068-43D3-8DEA-272E28F30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F3A2DA1-C0E2-44DE-AAA4-D2F262CB3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D8CC984-8A5C-4205-9CE0-218DA79F1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12901BA-B376-4054-8C31-BE75DF480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72BA8E1-2C05-43A7-AABF-8D614E07D3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3D58E52-4C85-48FF-ADA3-F8F66B995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C61787A-32B8-440E-B1A5-1CAEC9D11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9D651FB-65B3-4DBD-9428-084075111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34A6116-8F7B-4C9A-9B9D-EF25C8BFA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4CC776F-EA3D-4898-9730-88C6605FD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81A3030-F8B6-4D5E-8A8F-7CE0C81E9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49129F1-E775-4904-9569-F08FA175D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C93E5BB-B3BE-4416-A1B2-5A2CDA8B0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3FD179A-45E8-4D8F-8F75-6E4A266F8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8FE6E64-C3AC-DE4A-77F5-DAA1BE9FF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25" y="746840"/>
            <a:ext cx="4903438" cy="5415739"/>
          </a:xfrm>
        </p:spPr>
        <p:txBody>
          <a:bodyPr anchor="ctr">
            <a:normAutofit/>
          </a:bodyPr>
          <a:lstStyle/>
          <a:p>
            <a:r>
              <a:rPr lang="cs-CZ" dirty="0"/>
              <a:t>Více vad</a:t>
            </a:r>
            <a:br>
              <a:rPr lang="cs-CZ" dirty="0"/>
            </a:br>
            <a:br>
              <a:rPr lang="cs-CZ" dirty="0"/>
            </a:br>
            <a:r>
              <a:rPr lang="cs-CZ" sz="1800" dirty="0"/>
              <a:t>Podpůrný studijní materiál</a:t>
            </a:r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729E7B49-E1D9-4EAE-8B30-D958A9580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31448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2BA0570-7BB5-4FB7-B41A-048CE0327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7316" y="-3109"/>
            <a:ext cx="6098262" cy="6861109"/>
          </a:xfrm>
          <a:custGeom>
            <a:avLst/>
            <a:gdLst>
              <a:gd name="connsiteX0" fmla="*/ 2247706 w 6098262"/>
              <a:gd name="connsiteY0" fmla="*/ 0 h 6861109"/>
              <a:gd name="connsiteX1" fmla="*/ 6098262 w 6098262"/>
              <a:gd name="connsiteY1" fmla="*/ 0 h 6861109"/>
              <a:gd name="connsiteX2" fmla="*/ 6098262 w 6098262"/>
              <a:gd name="connsiteY2" fmla="*/ 6861109 h 6861109"/>
              <a:gd name="connsiteX3" fmla="*/ 2247706 w 6098262"/>
              <a:gd name="connsiteY3" fmla="*/ 6861109 h 6861109"/>
              <a:gd name="connsiteX4" fmla="*/ 2247706 w 6098262"/>
              <a:gd name="connsiteY4" fmla="*/ 6857999 h 6861109"/>
              <a:gd name="connsiteX5" fmla="*/ 274850 w 6098262"/>
              <a:gd name="connsiteY5" fmla="*/ 6857999 h 6861109"/>
              <a:gd name="connsiteX6" fmla="*/ 954409 w 6098262"/>
              <a:gd name="connsiteY6" fmla="*/ 1 h 6861109"/>
              <a:gd name="connsiteX7" fmla="*/ 2247706 w 6098262"/>
              <a:gd name="connsiteY7" fmla="*/ 1 h 686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62" h="6861109">
                <a:moveTo>
                  <a:pt x="2247706" y="0"/>
                </a:moveTo>
                <a:lnTo>
                  <a:pt x="6098262" y="0"/>
                </a:lnTo>
                <a:lnTo>
                  <a:pt x="6098262" y="6861109"/>
                </a:lnTo>
                <a:lnTo>
                  <a:pt x="2247706" y="6861109"/>
                </a:lnTo>
                <a:lnTo>
                  <a:pt x="2247706" y="6857999"/>
                </a:lnTo>
                <a:lnTo>
                  <a:pt x="274850" y="6857999"/>
                </a:lnTo>
                <a:cubicBezTo>
                  <a:pt x="-619306" y="3429000"/>
                  <a:pt x="954409" y="3429000"/>
                  <a:pt x="954409" y="1"/>
                </a:cubicBezTo>
                <a:lnTo>
                  <a:pt x="224770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Barvy v pohybu od dolní části obrazu">
            <a:extLst>
              <a:ext uri="{FF2B5EF4-FFF2-40B4-BE49-F238E27FC236}">
                <a16:creationId xmlns:a16="http://schemas.microsoft.com/office/drawing/2014/main" id="{4E1D1AD3-DF8E-107C-D418-CB78698C89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0"/>
          </a:blip>
          <a:srcRect l="25420" r="17250" b="-2"/>
          <a:stretch/>
        </p:blipFill>
        <p:spPr>
          <a:xfrm>
            <a:off x="6097316" y="-3108"/>
            <a:ext cx="6098262" cy="6861108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AA0B0599-9B4D-28AD-9A8D-3A96BB826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6705" y="3674327"/>
            <a:ext cx="3669711" cy="2415793"/>
          </a:xfrm>
        </p:spPr>
        <p:txBody>
          <a:bodyPr anchor="b">
            <a:normAutofit/>
          </a:bodyPr>
          <a:lstStyle/>
          <a:p>
            <a:pPr algn="r"/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66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95139-F235-54A9-4F94-13A05E9F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29682-ACA6-ABD1-B08D-2E10EC92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Systémy alternativní a augmentativní komunikace mají za úkol minimalizovat možnost vzniku komunikačního deficitu a vytvořit nový podpůrný či náhradní komunikační kanál, jenž umožní jedincům s narušenou komunikační schopností stát se rovnocennými komunikačními partnery</a:t>
            </a:r>
          </a:p>
        </p:txBody>
      </p:sp>
    </p:spTree>
    <p:extLst>
      <p:ext uri="{BB962C8B-B14F-4D97-AF65-F5344CB8AC3E}">
        <p14:creationId xmlns:p14="http://schemas.microsoft.com/office/powerpoint/2010/main" val="26522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9ADE6-4377-B9C9-6701-3A98D73B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4B541-CBCB-A6DE-328A-42C4962FE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VAŠEK, Š.; VANČOVÁ, A.; HATOS, G. a kol. Pedagogika </a:t>
            </a:r>
            <a:r>
              <a:rPr lang="cs-CZ" dirty="0" err="1"/>
              <a:t>viacnásobne</a:t>
            </a:r>
            <a:r>
              <a:rPr lang="cs-CZ" dirty="0"/>
              <a:t> postihnutých. Bratislava: </a:t>
            </a:r>
            <a:r>
              <a:rPr lang="cs-CZ" dirty="0" err="1"/>
              <a:t>Sapientia</a:t>
            </a:r>
            <a:r>
              <a:rPr lang="cs-CZ" dirty="0"/>
              <a:t>, 1999. ISBN 80-967180-4-5. 10.VAŠEK, Š. Základy </a:t>
            </a:r>
            <a:r>
              <a:rPr lang="cs-CZ" dirty="0" err="1"/>
              <a:t>špeciálnej</a:t>
            </a:r>
            <a:r>
              <a:rPr lang="cs-CZ" dirty="0"/>
              <a:t> pedagogiky. Bratislava: </a:t>
            </a:r>
            <a:r>
              <a:rPr lang="cs-CZ" dirty="0" err="1"/>
              <a:t>Sapientia</a:t>
            </a:r>
            <a:r>
              <a:rPr lang="cs-CZ" dirty="0"/>
              <a:t>, 2003. ISBN 80-968797-0-7.</a:t>
            </a:r>
          </a:p>
          <a:p>
            <a:r>
              <a:rPr lang="cs-CZ" dirty="0"/>
              <a:t>LUDÍKOVÁ, L. a kol. Kombinované vady. Olomouc: Univerzita Palackého, 2004. ISBN 80-244-1154-7.</a:t>
            </a:r>
          </a:p>
          <a:p>
            <a:r>
              <a:rPr lang="cs-CZ" dirty="0"/>
              <a:t>Online: </a:t>
            </a:r>
            <a:r>
              <a:rPr lang="cs-CZ" dirty="0">
                <a:hlinkClick r:id="rId2"/>
              </a:rPr>
              <a:t>http://www.ksp.upol.cz/cz/clenove/profil/langer/clanky/2006-Problematika.pdf</a:t>
            </a:r>
            <a:endParaRPr lang="cs-CZ" dirty="0"/>
          </a:p>
          <a:p>
            <a:r>
              <a:rPr lang="cs-CZ" dirty="0"/>
              <a:t>Online: http://katalogpo.upol.cz/obecna-cast/3-komu-jsou-podpurna-opatreni-urcena/3-3-podpurna-opatreni-u-zaku-s-kombinovanym-postizenim/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8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EB7D3-DDB9-A055-A0B0-ED66E27D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531349"/>
          </a:xfrm>
        </p:spPr>
        <p:txBody>
          <a:bodyPr>
            <a:normAutofit fontScale="90000"/>
          </a:bodyPr>
          <a:lstStyle/>
          <a:p>
            <a:r>
              <a:rPr lang="cs-CZ" dirty="0"/>
              <a:t>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32789-D03C-0440-5C73-29BDDCA9A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409700"/>
            <a:ext cx="10325000" cy="4494867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Závažnější 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, poruchy a vady se velmi často sdružují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, mají tendenci vyskytovat se společně, a tak jejich nositel může být postižený více vadami (Opatřilová, 2005).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Setkat se můžeme i s jinými označeními, jako 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kombinované vady, vícenásobné 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(vady), </a:t>
            </a:r>
            <a:r>
              <a:rPr kumimoji="0" lang="cs-CZ" altLang="cs-CZ" sz="2000" b="1" i="0" strike="noStrike" cap="none" normalizeH="0" baseline="0" dirty="0" err="1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multihandicap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, hluboké </a:t>
            </a:r>
            <a:r>
              <a:rPr kumimoji="0" lang="cs-CZ" altLang="cs-CZ" sz="2000" b="1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Mezi klasifikace užívané v odborné literatuře patří Vaškova (Vašek, 2003):</a:t>
            </a:r>
            <a:endParaRPr kumimoji="0" lang="cs-CZ" altLang="cs-CZ" sz="11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mentální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v kombinaci s jiným,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duální smyslové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– nejčastěji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hluchoslepota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poruchy chování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v kombinaci s jiným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postižením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000" b="0" i="0" strike="noStrike" cap="none" normalizeH="0" baseline="0" dirty="0">
              <a:ln>
                <a:noFill/>
              </a:ln>
              <a:solidFill>
                <a:srgbClr val="3B3B3B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2000" b="0" i="0" u="sng" strike="noStrike" cap="none" normalizeH="0" baseline="0" dirty="0">
              <a:ln>
                <a:noFill/>
              </a:ln>
              <a:solidFill>
                <a:srgbClr val="3B3B3B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Další klasifikace rozděluje kombinované 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následovně:</a:t>
            </a:r>
            <a:endParaRPr kumimoji="0" lang="cs-CZ" altLang="cs-CZ" sz="11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mentální postižení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v kombinaci s jiným,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tělesné v kombinaci se smyslovým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postižením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a 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narušením komunikační schopnosti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</a:rPr>
              <a:t>poruchy autistického spektra</a:t>
            </a:r>
            <a:r>
              <a:rPr kumimoji="0" lang="cs-CZ" altLang="cs-CZ" sz="2000" b="0" i="0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40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15935-A3E5-92A0-309E-78047028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2"/>
            <a:ext cx="10325000" cy="2274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E9F70-80AC-1386-206C-FD9A5AAD6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359056"/>
            <a:ext cx="10325000" cy="3564436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1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Kombinované </a:t>
            </a:r>
            <a:r>
              <a:rPr kumimoji="0" lang="cs-CZ" altLang="cs-CZ" sz="2600" b="1" i="0" u="sng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  <a:hlinkClick r:id="rId2"/>
              </a:rPr>
              <a:t>postižení</a:t>
            </a:r>
            <a:r>
              <a:rPr kumimoji="0" lang="cs-CZ" altLang="cs-CZ" sz="2600" b="1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se dá rozdělit na: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vrozené (vzniklé během těhotenství, během porodu nebo krátce po porodu),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získané v průběhu života.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2600" dirty="0">
              <a:solidFill>
                <a:srgbClr val="3B3B3B"/>
              </a:solidFill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600" b="0" i="0" u="sng" strike="noStrike" cap="none" normalizeH="0" baseline="0" dirty="0">
              <a:ln>
                <a:noFill/>
              </a:ln>
              <a:solidFill>
                <a:srgbClr val="3B3B3B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Dále máme </a:t>
            </a:r>
            <a:r>
              <a:rPr kumimoji="0" lang="cs-CZ" altLang="cs-CZ" sz="2600" b="1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dělení podle stupně </a:t>
            </a:r>
            <a:r>
              <a:rPr kumimoji="0" lang="cs-CZ" altLang="cs-CZ" sz="2600" b="1" i="0" u="sng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  <a:hlinkClick r:id="rId2"/>
              </a:rPr>
              <a:t>postižení</a:t>
            </a:r>
            <a:r>
              <a:rPr kumimoji="0" lang="cs-CZ" altLang="cs-CZ" sz="26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:</a:t>
            </a:r>
            <a:endParaRPr kumimoji="0" lang="cs-CZ" altLang="cs-CZ" sz="2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lehký,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střední,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těžký.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2600" b="0" i="0" u="none" strike="noStrike" cap="none" normalizeH="0" baseline="0" dirty="0">
              <a:ln>
                <a:noFill/>
              </a:ln>
              <a:solidFill>
                <a:srgbClr val="3B3B3B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A posledním frekventovaným rozdělením kombinovaného </a:t>
            </a:r>
            <a:r>
              <a:rPr kumimoji="0" lang="cs-CZ" altLang="cs-CZ" sz="2600" b="0" i="0" u="sng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  <a:hlinkClick r:id="rId2"/>
              </a:rPr>
              <a:t>postižení</a:t>
            </a:r>
            <a:r>
              <a:rPr kumimoji="0" lang="cs-CZ" altLang="cs-CZ" sz="2600" b="0" i="0" u="sng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je dělení na:</a:t>
            </a:r>
            <a:endParaRPr kumimoji="0" lang="cs-CZ" altLang="cs-CZ" sz="2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 err="1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syndromální</a:t>
            </a: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 (syndrom = současný výskyt několika </a:t>
            </a: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0071B3"/>
                </a:solidFill>
                <a:effectLst/>
                <a:latin typeface="-apple-system"/>
                <a:hlinkClick r:id="rId3"/>
              </a:rPr>
              <a:t>typických</a:t>
            </a: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 příznaků/určitého onemocnění),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600" b="0" i="0" u="none" strike="noStrike" cap="none" normalizeH="0" baseline="0" dirty="0" err="1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nesyndromální</a:t>
            </a:r>
            <a:r>
              <a:rPr kumimoji="0" lang="cs-CZ" altLang="cs-CZ" sz="2600" b="0" i="0" u="none" strike="noStrike" cap="none" normalizeH="0" baseline="0" dirty="0">
                <a:ln>
                  <a:noFill/>
                </a:ln>
                <a:solidFill>
                  <a:srgbClr val="3B3B3B"/>
                </a:solidFill>
                <a:effectLst/>
                <a:latin typeface="-apple-system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24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DE514-9AF0-5FD5-3372-65A566CEC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sz="3100" b="0" i="0" dirty="0">
                <a:solidFill>
                  <a:srgbClr val="000000"/>
                </a:solidFill>
                <a:effectLst/>
                <a:latin typeface="Anivers-Regular"/>
              </a:rPr>
            </a:br>
            <a:r>
              <a:rPr lang="cs-CZ" sz="3100" b="0" i="0" cap="all" dirty="0">
                <a:solidFill>
                  <a:srgbClr val="154187"/>
                </a:solidFill>
                <a:effectLst/>
                <a:latin typeface="Anivers-Regular"/>
              </a:rPr>
              <a:t>PODPŮRNÁ OPATŘENÍ U ŽÁKŮ S KOMBINOVANÝM POSTIŽENÍM</a:t>
            </a:r>
            <a:br>
              <a:rPr lang="cs-CZ" sz="1050" b="0" i="0" cap="all" dirty="0">
                <a:solidFill>
                  <a:srgbClr val="154187"/>
                </a:solidFill>
                <a:effectLst/>
                <a:latin typeface="Anivers-Regular"/>
              </a:rPr>
            </a:br>
            <a:br>
              <a:rPr lang="cs-CZ" sz="2400" b="0" i="0" dirty="0">
                <a:solidFill>
                  <a:srgbClr val="000000"/>
                </a:solidFill>
                <a:effectLst/>
                <a:latin typeface="Anivers-Regular"/>
              </a:rPr>
            </a:br>
            <a:r>
              <a:rPr lang="cs-CZ" sz="2400" b="0" i="0" dirty="0">
                <a:solidFill>
                  <a:srgbClr val="000000"/>
                </a:solidFill>
                <a:effectLst/>
                <a:latin typeface="Anivers-Regular"/>
              </a:rPr>
              <a:t>Stále častěji se v praxi setkáváme se žáky, jejichž postižení (znevýhodnění) nemá jasně určenou jednu příčinu a na selhávání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nivers-Regular"/>
              </a:rPr>
              <a:t>při školním vzdělávání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nivers-Regular"/>
              </a:rPr>
              <a:t>se podílí více faktorů vyplývajících ze zdravotního stavu (sociálního postavení) žáka. Takové žáky jsme zvyklí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nivers-Regular"/>
              </a:rPr>
              <a:t>popisovat jako žáky s kombinovaným postižením</a:t>
            </a:r>
            <a:r>
              <a:rPr lang="cs-CZ" sz="2400" i="0" dirty="0">
                <a:solidFill>
                  <a:srgbClr val="000000"/>
                </a:solidFill>
                <a:effectLst/>
                <a:latin typeface="Anivers-Regular"/>
              </a:rPr>
              <a:t> (s 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nivers-Regular"/>
              </a:rPr>
              <a:t>vícečetným postižením, postižením více vadami – dále jen s kombinovaným postižením).</a:t>
            </a:r>
            <a:endParaRPr lang="cs-CZ" sz="2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44D851-BD19-6FE4-4AF8-659FC8D42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Systém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nivers-Regular"/>
              </a:rPr>
              <a:t>speciálněpedagogické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 péče o tyto žáky v ČR není jednotný. V některých krajích pracují 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SPC přímo určená pro žáky s kombinovaným postižením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, v jiných krajích na péči o tohoto žáka participují dvě a více SPC původně určená pro 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jednotlivé typy postižení.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7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B77F9-8954-728B-EBC3-8AD7C3290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F45F97-D1C8-8048-13B2-5E1D35510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Zpracování samostatné dílčí části Katalogu podpůrných opatření pro žáky s kombinovaným postižením je velmi problematické, až nemožné. V roce 2011 bylo v ČR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nivers-Regular"/>
              </a:rPr>
              <a:t>speciálněpedagogickými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 centry diagnostikováno 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17 589 žáků s kombinovaným postižením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. (Voženílek, Michalík, 2013, s. 103)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59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400EE-16B7-5F0E-10E3-694C2528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229" y="-378949"/>
            <a:ext cx="10325000" cy="14424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90CC4-F448-80F6-1717-03E374C9C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229" y="1825781"/>
            <a:ext cx="10325000" cy="3564436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Pro potřeby 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financování těchto žáků MŠMT 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slučuje kategorie žáků s těžkým postižením a s postižením více vadami do jedné skupiny, protože je také shodně financuje: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Žáci s mentálním postižením a dalším postižením tělesným, smyslovým či narušenou komunikační schopností či PAS či závažným zdravotním znevýhodněním.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Žáci s kombinací vad tělesných, smyslových a vad řeči bez přidruženého mentálního postižení. Specifickou skupinu tvoří žáci hluchoslepí.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Žáci s poruchou autistického spektra.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I proto diagnostika žáků s kombinovaným postižením často závisí na empirii poradenských pracovníků.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28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20DFD-ED8E-B70B-74AC-0CC93CBC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104" y="478302"/>
            <a:ext cx="10325000" cy="2932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D8456-E65B-63BC-A5E1-B4A4C29DF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04" y="1044731"/>
            <a:ext cx="10325000" cy="3564436"/>
          </a:xfrm>
        </p:spPr>
        <p:txBody>
          <a:bodyPr>
            <a:no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V případě, že vzděláváme žáka s kombinovaným postižením, je nutné:</a:t>
            </a:r>
            <a:endParaRPr lang="cs-CZ" b="0" i="0" dirty="0">
              <a:solidFill>
                <a:srgbClr val="000000"/>
              </a:solidFill>
              <a:effectLst/>
              <a:latin typeface="Anivers-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i="0" dirty="0">
                <a:solidFill>
                  <a:srgbClr val="000000"/>
                </a:solidFill>
                <a:effectLst/>
                <a:latin typeface="Anivers-Regular"/>
              </a:rPr>
              <a:t>identifikovat jednotlivé projevy;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i="0" dirty="0">
                <a:solidFill>
                  <a:srgbClr val="000000"/>
                </a:solidFill>
                <a:effectLst/>
                <a:latin typeface="Anivers-Regular"/>
              </a:rPr>
              <a:t>analyzovat jejich příčiny;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i="0" dirty="0">
                <a:solidFill>
                  <a:srgbClr val="000000"/>
                </a:solidFill>
                <a:effectLst/>
                <a:latin typeface="Anivers-Regular"/>
              </a:rPr>
              <a:t>nastavit k nim adekvátní podpůrná opatření.</a:t>
            </a:r>
          </a:p>
          <a:p>
            <a:endParaRPr lang="cs-CZ" dirty="0"/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Vzhledem k tomu, že v každém případě půjde o postižení závažnějšího charakteru (mimo stupeň podpory 1), řídíme se 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při vzdělávání žáka vždy doporučením školského poradenského zařízení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. To by mělo doporučovat konkrétně popsaná podpůrná doporučení či odkazy na jednotlivé dílčí </a:t>
            </a:r>
            <a:r>
              <a:rPr lang="cs-CZ" b="1" i="0" dirty="0">
                <a:solidFill>
                  <a:srgbClr val="000000"/>
                </a:solidFill>
                <a:effectLst/>
                <a:latin typeface="Anivers-Regular"/>
              </a:rPr>
              <a:t>katalogy podpůrných opatření</a:t>
            </a:r>
            <a:r>
              <a:rPr lang="cs-CZ" b="0" i="0" dirty="0">
                <a:solidFill>
                  <a:srgbClr val="000000"/>
                </a:solidFill>
                <a:effectLst/>
                <a:latin typeface="Anivers-Regular"/>
              </a:rPr>
              <a:t>. Pro jednoduchost použití v tomto případě doporučujeme využít elektronickou podobu těchto katalogů (</a:t>
            </a:r>
            <a:r>
              <a:rPr lang="cs-CZ" b="0" i="1" dirty="0">
                <a:solidFill>
                  <a:srgbClr val="000000"/>
                </a:solidFill>
                <a:effectLst/>
                <a:latin typeface="Anivers-Regular"/>
              </a:rPr>
              <a:t>dostupné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nivers-Regular"/>
              </a:rPr>
              <a:t>online:http</a:t>
            </a:r>
            <a:r>
              <a:rPr lang="cs-CZ" b="0" i="1" dirty="0">
                <a:solidFill>
                  <a:srgbClr val="000000"/>
                </a:solidFill>
                <a:effectLst/>
                <a:latin typeface="Anivers-Regular"/>
              </a:rPr>
              <a:t>://katalogpo.upol.cz/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nivers-Regular"/>
              </a:rPr>
              <a:t>obecna-cast</a:t>
            </a:r>
            <a:r>
              <a:rPr lang="cs-CZ" b="0" i="1" dirty="0">
                <a:solidFill>
                  <a:srgbClr val="000000"/>
                </a:solidFill>
                <a:effectLst/>
                <a:latin typeface="Anivers-Regular"/>
              </a:rPr>
              <a:t>/3-komu-jsou-podpurna-opatreni-urcena/3-3-podpurna-opatreni-u-zaku-s-kombinovanym-postizenim/)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2062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651AA-0624-5848-2965-52F40DF1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3221E-1E40-07AB-8782-A83AFD0E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0" i="0" dirty="0">
                <a:solidFill>
                  <a:srgbClr val="000000"/>
                </a:solidFill>
                <a:effectLst/>
                <a:latin typeface="Anivers-Regular"/>
              </a:rPr>
              <a:t>V případě, že ve spádovém regionu školy žáka není ŠPZ (zpravidla SPC) zřízené přímo pro péči o žáky s kombinovaným postižením, je vhodné obrátit se se žádostí o podporu na SPC, které je zřízeno pro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Anivers-Regular"/>
              </a:rPr>
              <a:t>to postižení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nivers-Regular"/>
              </a:rPr>
              <a:t>, jehož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Anivers-Regular"/>
              </a:rPr>
              <a:t>dopady na vzdělávání mají závažnější charakter.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7214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A836B-573C-9F72-3C6B-020F68E83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Komunikace osob s kombinovaným postižením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3F3F4-A0C1-FA8B-83CE-D6560BAC8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s některými typy zdravotního postižení nebo jejich kombinací ovšem velmi často nemohou používat z objektivních důvodů ke komunikaci orální řeč a jsou tak odkázány na různé náhradní a doplňkové komunikační systémy (systémy alternativní a augmentativní komunikace). K narušení komunikačního procesu může v závislosti na typu postižení dojít v kterékoli jeho fázi (příjmu informace, jejího zpracování, uchování i </a:t>
            </a:r>
            <a:r>
              <a:rPr lang="cs-CZ" dirty="0" err="1"/>
              <a:t>znovuvybavení</a:t>
            </a:r>
            <a:r>
              <a:rPr lang="cs-CZ" dirty="0"/>
              <a:t> nebo při vyjádření informace). Mezi postižení, která způsobují závažná narušení komunikační schopnosti, patří zejména těžší stupně sluchového postižení, spastické formy dětské mozkové obrny, těžší stupně mentálního postižení a jejich vzájemné kombinace i kombinace s jinými typy postižení.</a:t>
            </a:r>
          </a:p>
        </p:txBody>
      </p:sp>
    </p:spTree>
    <p:extLst>
      <p:ext uri="{BB962C8B-B14F-4D97-AF65-F5344CB8AC3E}">
        <p14:creationId xmlns:p14="http://schemas.microsoft.com/office/powerpoint/2010/main" val="3063831206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312441"/>
      </a:dk2>
      <a:lt2>
        <a:srgbClr val="E2E8E6"/>
      </a:lt2>
      <a:accent1>
        <a:srgbClr val="EE6E96"/>
      </a:accent1>
      <a:accent2>
        <a:srgbClr val="EB4EC0"/>
      </a:accent2>
      <a:accent3>
        <a:srgbClr val="DC6EEE"/>
      </a:accent3>
      <a:accent4>
        <a:srgbClr val="924EEB"/>
      </a:accent4>
      <a:accent5>
        <a:srgbClr val="716EEE"/>
      </a:accent5>
      <a:accent6>
        <a:srgbClr val="4E8CEB"/>
      </a:accent6>
      <a:hlink>
        <a:srgbClr val="568F7D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852</Words>
  <Application>Microsoft Office PowerPoint</Application>
  <PresentationFormat>Širokoúhlá obrazovka</PresentationFormat>
  <Paragraphs>53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Anivers-Regular</vt:lpstr>
      <vt:lpstr>-apple-system</vt:lpstr>
      <vt:lpstr>Arial</vt:lpstr>
      <vt:lpstr>Grandview</vt:lpstr>
      <vt:lpstr>Wingdings</vt:lpstr>
      <vt:lpstr>CosineVTI</vt:lpstr>
      <vt:lpstr>Více vad  Podpůrný studijní materiál</vt:lpstr>
      <vt:lpstr>Klasifikace</vt:lpstr>
      <vt:lpstr>Prezentace aplikace PowerPoint</vt:lpstr>
      <vt:lpstr> PODPŮRNÁ OPATŘENÍ U ŽÁKŮ S KOMBINOVANÝM POSTIŽENÍM  Stále častěji se v praxi setkáváme se žáky, jejichž postižení (znevýhodnění) nemá jasně určenou jednu příčinu a na selhávání při školním vzdělávání se podílí více faktorů vyplývajících ze zdravotního stavu (sociálního postavení) žáka. Takové žáky jsme zvyklí popisovat jako žáky s kombinovaným postižením (s vícečetným postižením, postižením více vadami – dále jen s kombinovaným postižením).</vt:lpstr>
      <vt:lpstr>Prezentace aplikace PowerPoint</vt:lpstr>
      <vt:lpstr>Prezentace aplikace PowerPoint</vt:lpstr>
      <vt:lpstr>Prezentace aplikace PowerPoint</vt:lpstr>
      <vt:lpstr>Prezentace aplikace PowerPoint</vt:lpstr>
      <vt:lpstr>Komunikace osob s kombinovaným postižením</vt:lpstr>
      <vt:lpstr>AAK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Více vad  Podpůrný studijní materiál</dc:title>
  <dc:creator>Pavel Sochor</dc:creator>
  <cp:lastModifiedBy>Pavel Sochor</cp:lastModifiedBy>
  <cp:revision>1</cp:revision>
  <dcterms:created xsi:type="dcterms:W3CDTF">2023-04-21T18:52:13Z</dcterms:created>
  <dcterms:modified xsi:type="dcterms:W3CDTF">2023-04-21T19:50:24Z</dcterms:modified>
</cp:coreProperties>
</file>