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3" r:id="rId5"/>
    <p:sldId id="262" r:id="rId6"/>
    <p:sldId id="259" r:id="rId7"/>
    <p:sldId id="261" r:id="rId8"/>
    <p:sldId id="265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883BA-E648-42BA-BCF5-59595FC746EB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13F68-29D5-4299-A673-881CCA8206C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2632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CE5C8-CADE-4097-BE7D-0B4C76338B8F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374DF-8515-4099-8C97-8305B08E7FF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9160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8B533-03E2-4B90-BA80-9A4B0244756C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F92C2-3E7C-4EA3-9E3B-CB30800A74E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85221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7BA6F-DB42-4A59-8FA0-949B5DC9207E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B001C-EF5B-4423-829F-0B208839FF0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38404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A4FC0-E760-47DA-9DA1-9545E4DFF7E3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066E0-21C7-4FE0-AA9B-9D1B533A6BD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5293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96073-DB59-4448-9132-F0BB36C15E3B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4C4A9-8E86-4805-B2B9-7496D199C81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6369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0616B-4FB5-4ADB-B35A-BDB6CDABBB4F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4E25F-A497-43B1-93C8-574A86069A5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827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5B1FF-2F59-4ED7-B84D-6E79C8847BD6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6F372-C346-478C-9FC6-6AAA13BC7E4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7313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3F284-0181-4FEC-B18E-7A88A107981D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464A5-D618-40D0-87C1-31B6F2247B8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78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053F8-2B68-4C54-A364-B924C1E10C2F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F54CB-C006-45AF-B346-72A7F541F68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743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51A2C-8273-424D-8C0F-5785B74BA417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3F60F-939C-444C-8756-42D3F967210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90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805AF4-7DE8-48E6-A6C5-499996B6F64F}" type="datetimeFigureOut">
              <a:rPr lang="fr-FR"/>
              <a:pPr>
                <a:defRPr/>
              </a:pPr>
              <a:t>21/04/2023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FD4CC4-751A-429C-B47D-3CE0DA63937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643063" y="4293097"/>
            <a:ext cx="6143625" cy="2232248"/>
          </a:xfrm>
        </p:spPr>
        <p:txBody>
          <a:bodyPr/>
          <a:lstStyle/>
          <a:p>
            <a:r>
              <a:rPr lang="cs-CZ" sz="60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Diagnostika DS </a:t>
            </a:r>
            <a:br>
              <a:rPr lang="cs-CZ" sz="60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6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6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screening</a:t>
            </a:r>
            <a:r>
              <a:rPr lang="cs-CZ" sz="6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fr-CA" sz="6000" dirty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 flipV="1">
            <a:off x="2357438" y="6858000"/>
            <a:ext cx="4643437" cy="387424"/>
          </a:xfrm>
        </p:spPr>
        <p:txBody>
          <a:bodyPr/>
          <a:lstStyle/>
          <a:p>
            <a:pPr eaLnBrk="1" hangingPunct="1"/>
            <a:endParaRPr lang="fr-CA" sz="2800" dirty="0">
              <a:solidFill>
                <a:schemeClr val="bg1"/>
              </a:solidFill>
            </a:endParaRPr>
          </a:p>
        </p:txBody>
      </p:sp>
      <p:pic>
        <p:nvPicPr>
          <p:cNvPr id="4" name="Obrázek 3" descr="116178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696"/>
            <a:ext cx="38519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76672"/>
            <a:ext cx="3682727" cy="2952328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EC7A68D-2DED-A48A-4FA2-01969EDD49D5}"/>
              </a:ext>
            </a:extLst>
          </p:cNvPr>
          <p:cNvSpPr txBox="1"/>
          <p:nvPr/>
        </p:nvSpPr>
        <p:spPr>
          <a:xfrm>
            <a:off x="4572000" y="2722759"/>
            <a:ext cx="4572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chemeClr val="bg1"/>
                </a:solidFill>
              </a:rPr>
              <a:t>Podpůrný studijní </a:t>
            </a:r>
            <a:r>
              <a:rPr lang="cs-CZ" sz="1800" b="1" dirty="0" err="1">
                <a:solidFill>
                  <a:schemeClr val="bg1"/>
                </a:solidFill>
              </a:rPr>
              <a:t>materiál_Nedovoluje</a:t>
            </a:r>
            <a:r>
              <a:rPr lang="cs-CZ" sz="1800" b="1" dirty="0">
                <a:solidFill>
                  <a:schemeClr val="bg1"/>
                </a:solidFill>
              </a:rPr>
              <a:t> se šířit bez souhlasu mimo studující předmětu</a:t>
            </a:r>
          </a:p>
          <a:p>
            <a:r>
              <a:rPr lang="cs-CZ" sz="1800" b="1" dirty="0">
                <a:solidFill>
                  <a:schemeClr val="bg1"/>
                </a:solidFill>
              </a:rPr>
              <a:t>Autorka studijní opory: </a:t>
            </a:r>
            <a:r>
              <a:rPr lang="cs-CZ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Kateřina </a:t>
            </a:r>
            <a:r>
              <a:rPr lang="cs-CZ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Heislerová</a:t>
            </a:r>
            <a:r>
              <a:rPr lang="cs-CZ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Ph.D. </a:t>
            </a:r>
          </a:p>
          <a:p>
            <a:r>
              <a:rPr lang="cs-CZ" sz="1800" dirty="0">
                <a:solidFill>
                  <a:schemeClr val="bg1"/>
                </a:solidFill>
                <a:latin typeface="arial" panose="020B0604020202020204" pitchFamily="34" charset="0"/>
              </a:rPr>
              <a:t>Vyučující předmětu: Pavel Sochor, Ph.D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cs-CZ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1052735"/>
            <a:ext cx="2386608" cy="827163"/>
          </a:xfrm>
        </p:spPr>
        <p:txBody>
          <a:bodyPr/>
          <a:lstStyle/>
          <a:p>
            <a:pPr eaLnBrk="1" hangingPunct="1"/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068960"/>
            <a:ext cx="8686800" cy="3600400"/>
          </a:xfrm>
        </p:spPr>
        <p:txBody>
          <a:bodyPr rtlCol="0">
            <a:normAutofit fontScale="85000" lnSpcReduction="20000"/>
          </a:bodyPr>
          <a:lstStyle/>
          <a:p>
            <a:pPr>
              <a:buNone/>
            </a:pPr>
            <a:r>
              <a:rPr lang="cs-CZ" sz="38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PRENATÁLNÍ</a:t>
            </a:r>
          </a:p>
          <a:p>
            <a:pPr marL="0" indent="0">
              <a:buNone/>
              <a:defRPr/>
            </a:pPr>
            <a:r>
              <a:rPr lang="cs-CZ" dirty="0"/>
              <a:t>- nejdříve kolem 9. týdne gravidity</a:t>
            </a:r>
          </a:p>
          <a:p>
            <a:pPr marL="0" indent="0">
              <a:buNone/>
              <a:defRPr/>
            </a:pPr>
            <a:r>
              <a:rPr lang="cs-CZ" dirty="0"/>
              <a:t>- většina testů až mezi 14. - 20. týdnem</a:t>
            </a:r>
          </a:p>
          <a:p>
            <a:pPr marL="0" indent="0">
              <a:buNone/>
              <a:defRPr/>
            </a:pPr>
            <a:r>
              <a:rPr lang="cs-CZ" dirty="0"/>
              <a:t> </a:t>
            </a:r>
            <a:endParaRPr lang="cs-CZ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>
                <a:latin typeface="Comic Sans MS" pitchFamily="66" charset="0"/>
              </a:rPr>
              <a:t>Invazivní vyšetření</a:t>
            </a:r>
          </a:p>
          <a:p>
            <a:r>
              <a:rPr lang="cs-CZ" b="1" dirty="0">
                <a:latin typeface="Comic Sans MS" pitchFamily="66" charset="0"/>
              </a:rPr>
              <a:t>Neinvazivní vyšetření</a:t>
            </a:r>
          </a:p>
          <a:p>
            <a:pPr>
              <a:buNone/>
            </a:pPr>
            <a:endParaRPr lang="cs-CZ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38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POSTNATÁLNÍ (PERINATÁLNÍ)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/>
          </a:p>
        </p:txBody>
      </p:sp>
      <p:pic>
        <p:nvPicPr>
          <p:cNvPr id="4" name="Obrázek 4" descr="amniocenteza(2)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60860" y="153739"/>
            <a:ext cx="257175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3" descr="116178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58" y="692696"/>
            <a:ext cx="3114675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images.jpe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90140" y="3851275"/>
            <a:ext cx="2879725" cy="300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143000"/>
          </a:xfrm>
        </p:spPr>
        <p:txBody>
          <a:bodyPr/>
          <a:lstStyle/>
          <a:p>
            <a:pPr algn="l"/>
            <a:r>
              <a:rPr lang="cs-CZ" b="1" u="sng" dirty="0">
                <a:solidFill>
                  <a:schemeClr val="bg1"/>
                </a:solidFill>
              </a:rPr>
              <a:t>PRENATÁLNÍ DIAGNOSTIKA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500562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cs-CZ" sz="4800" b="1" u="sng" dirty="0">
                <a:solidFill>
                  <a:schemeClr val="tx2">
                    <a:lumMod val="75000"/>
                  </a:schemeClr>
                </a:solidFill>
              </a:rPr>
              <a:t>Neinvazivní vyšetření</a:t>
            </a:r>
          </a:p>
          <a:p>
            <a:pPr>
              <a:buNone/>
              <a:defRPr/>
            </a:pPr>
            <a:endParaRPr lang="cs-CZ" sz="4800" dirty="0">
              <a:solidFill>
                <a:srgbClr val="006600"/>
              </a:solidFill>
            </a:endParaRPr>
          </a:p>
          <a:p>
            <a:pPr>
              <a:defRPr/>
            </a:pPr>
            <a:r>
              <a:rPr lang="cs-CZ" b="1" dirty="0"/>
              <a:t>nezasahují</a:t>
            </a:r>
            <a:r>
              <a:rPr lang="cs-CZ" dirty="0"/>
              <a:t> do těla matky</a:t>
            </a:r>
          </a:p>
          <a:p>
            <a:pPr>
              <a:defRPr/>
            </a:pPr>
            <a:r>
              <a:rPr lang="cs-CZ" dirty="0"/>
              <a:t>šetrnější, ale méně spolehlivé (54-65%)</a:t>
            </a:r>
          </a:p>
          <a:p>
            <a:pPr>
              <a:defRPr/>
            </a:pPr>
            <a:r>
              <a:rPr lang="cs-CZ" dirty="0"/>
              <a:t>vyšetření mezi 14. - 16. týdnem těhotenství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Triple test (odběr krve) , ultrazvuk</a:t>
            </a:r>
            <a:endParaRPr lang="fr-FR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03890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6491064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Typy vyšetření neinvazivní prenatální diagnostiky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928812"/>
            <a:ext cx="8820472" cy="4929187"/>
          </a:xfrm>
        </p:spPr>
        <p:txBody>
          <a:bodyPr rtlCol="0">
            <a:normAutofit fontScale="85000" lnSpcReduction="1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b="1" u="sng" dirty="0">
                <a:solidFill>
                  <a:schemeClr val="accent1"/>
                </a:solidFill>
              </a:rPr>
              <a:t>Triple test</a:t>
            </a:r>
            <a:r>
              <a:rPr lang="cs-CZ" u="sng" dirty="0">
                <a:solidFill>
                  <a:schemeClr val="accent1"/>
                </a:solidFill>
              </a:rPr>
              <a:t>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br>
              <a:rPr lang="cs-CZ" dirty="0"/>
            </a:br>
            <a:r>
              <a:rPr lang="cs-CZ" dirty="0"/>
              <a:t>- vyšetřením krve matky ve 4. měs. těhotenství</a:t>
            </a:r>
            <a:br>
              <a:rPr lang="cs-CZ" dirty="0"/>
            </a:br>
            <a:r>
              <a:rPr lang="cs-CZ" dirty="0"/>
              <a:t>- v  krvi jsou tři různé látky produkované plodem s DS ve změněné koncentraci </a:t>
            </a:r>
            <a:br>
              <a:rPr lang="cs-CZ" dirty="0"/>
            </a:br>
            <a:br>
              <a:rPr lang="cs-CZ" dirty="0"/>
            </a:br>
            <a:r>
              <a:rPr lang="cs-CZ" b="1" u="sng" dirty="0">
                <a:solidFill>
                  <a:schemeClr val="accent1"/>
                </a:solidFill>
              </a:rPr>
              <a:t>Ultrazvukové vyšetření</a:t>
            </a:r>
            <a:r>
              <a:rPr lang="cs-CZ" u="sng" dirty="0">
                <a:solidFill>
                  <a:schemeClr val="accent1"/>
                </a:solidFill>
              </a:rPr>
              <a:t>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br>
              <a:rPr lang="cs-CZ" dirty="0"/>
            </a:br>
            <a:r>
              <a:rPr lang="cs-CZ" dirty="0"/>
              <a:t>- projasnění šíje plodu (</a:t>
            </a:r>
            <a:r>
              <a:rPr lang="cs-CZ" b="1" dirty="0"/>
              <a:t>nuchální translucence</a:t>
            </a:r>
            <a:r>
              <a:rPr lang="cs-CZ" dirty="0"/>
              <a:t>) ve 3. měsíci </a:t>
            </a:r>
            <a:br>
              <a:rPr lang="cs-CZ" dirty="0"/>
            </a:br>
            <a:r>
              <a:rPr lang="cs-CZ" dirty="0"/>
              <a:t>- větší množství tekutiny  v šíjové oblasti = chromozomální porucha</a:t>
            </a:r>
            <a:br>
              <a:rPr lang="cs-CZ" dirty="0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25405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972600" y="214313"/>
            <a:ext cx="1728192" cy="1143000"/>
          </a:xfrm>
        </p:spPr>
        <p:txBody>
          <a:bodyPr/>
          <a:lstStyle/>
          <a:p>
            <a:pPr eaLnBrk="1" hangingPunct="1"/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928813"/>
            <a:ext cx="8507288" cy="4500562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4800" b="1" u="sng" dirty="0">
                <a:solidFill>
                  <a:schemeClr val="accent1"/>
                </a:solidFill>
              </a:rPr>
              <a:t>Invazivní vyšetření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4800" b="1" u="sng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cs-CZ" dirty="0"/>
              <a:t>zasahují do těla matky</a:t>
            </a:r>
          </a:p>
          <a:p>
            <a:pPr>
              <a:defRPr/>
            </a:pPr>
            <a:r>
              <a:rPr lang="cs-CZ" dirty="0"/>
              <a:t>spolehlivější než neinvazivní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Amniocentéza, 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biopsie choriových 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klků, kordocentéza</a:t>
            </a: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/>
          </a:p>
        </p:txBody>
      </p:sp>
      <p:pic>
        <p:nvPicPr>
          <p:cNvPr id="4" name="Obrázek 5" descr="amniocenteza(2)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25101" y="2564904"/>
            <a:ext cx="3221038" cy="367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442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Typy vyšetření invazivní prenatální diagnostiky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12"/>
            <a:ext cx="8507288" cy="4740547"/>
          </a:xfrm>
        </p:spPr>
        <p:txBody>
          <a:bodyPr rtlCol="0">
            <a:normAutofit fontScale="850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b="1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Amniocentéza</a:t>
            </a:r>
            <a:r>
              <a:rPr lang="cs-CZ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- odběr plodové vody v období 4. měsíce gravidity 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- vyšetření chromozomů plodových buněk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z plodové vody 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- spolehlivost 99%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b="1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Biopsie choriových klků (CVS)</a:t>
            </a:r>
            <a:r>
              <a:rPr lang="cs-CZ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Genetický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rozbor vzorku placenty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ve 3. měsíci 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Menší spolehlivost (placenta může mít jinou genetickou výbavu než plod)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b="1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Kordocentéza</a:t>
            </a:r>
            <a:r>
              <a:rPr lang="cs-CZ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- vyšetření krve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z pupečníkové cévy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odebrané za kontroly ultrazvukem v 5. měs. těhotenství</a:t>
            </a:r>
            <a:br>
              <a:rPr lang="cs-CZ" dirty="0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58785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143000"/>
          </a:xfrm>
        </p:spPr>
        <p:txBody>
          <a:bodyPr/>
          <a:lstStyle/>
          <a:p>
            <a:r>
              <a:rPr lang="cs-CZ" sz="4000" b="1" u="sng" dirty="0">
                <a:solidFill>
                  <a:schemeClr val="bg1"/>
                </a:solidFill>
              </a:rPr>
              <a:t>PERINATÁLNÍ ČI POSTNATÁLNÍ DG.:</a:t>
            </a:r>
            <a:endParaRPr lang="fr-CA" sz="40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5005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na základě fyziognomických zvláštností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výskytu typických zdravotních komplikací (srdeční vada),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genetický rozbor krve dítěte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/>
          </a:p>
        </p:txBody>
      </p:sp>
      <p:pic>
        <p:nvPicPr>
          <p:cNvPr id="4" name="Obrázek 10" descr="image_169.jpe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9450" y="3402012"/>
            <a:ext cx="3384550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53277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143000"/>
          </a:xfrm>
        </p:spPr>
        <p:txBody>
          <a:bodyPr/>
          <a:lstStyle/>
          <a:p>
            <a:r>
              <a:rPr lang="cs-CZ" sz="4000" b="1" u="sng" dirty="0">
                <a:solidFill>
                  <a:schemeClr val="bg1"/>
                </a:solidFill>
              </a:rPr>
              <a:t>DOKUMENT ČT „NEJTĚŽŠÍ VOLBA“</a:t>
            </a:r>
            <a:endParaRPr lang="fr-CA" sz="40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56559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>Interrupce</a:t>
            </a:r>
            <a:br>
              <a:rPr lang="cs-CZ" u="sng" dirty="0">
                <a:solidFill>
                  <a:srgbClr val="006600"/>
                </a:solidFill>
                <a:latin typeface="+mj-lt"/>
                <a:cs typeface="Times New Roman" pitchFamily="18" charset="0"/>
              </a:rPr>
            </a:br>
            <a:r>
              <a:rPr lang="cs-CZ" dirty="0">
                <a:solidFill>
                  <a:srgbClr val="006600"/>
                </a:solidFill>
                <a:latin typeface="+mj-lt"/>
                <a:cs typeface="Times New Roman" pitchFamily="18" charset="0"/>
              </a:rPr>
              <a:t>- </a:t>
            </a:r>
            <a:r>
              <a:rPr lang="cs-CZ" dirty="0">
                <a:latin typeface="+mj-lt"/>
                <a:cs typeface="Times New Roman" pitchFamily="18" charset="0"/>
              </a:rPr>
              <a:t>umělé přerušení těhotenství</a:t>
            </a:r>
            <a:br>
              <a:rPr lang="cs-CZ" dirty="0">
                <a:latin typeface="+mj-lt"/>
                <a:cs typeface="Times New Roman" pitchFamily="18" charset="0"/>
              </a:rPr>
            </a:br>
            <a:r>
              <a:rPr lang="cs-CZ" dirty="0">
                <a:latin typeface="+mj-lt"/>
                <a:cs typeface="Times New Roman" pitchFamily="18" charset="0"/>
              </a:rPr>
              <a:t>- v ČR legální do 12. týdne (3. měsíce)</a:t>
            </a:r>
            <a:br>
              <a:rPr lang="cs-CZ" dirty="0">
                <a:latin typeface="+mj-lt"/>
                <a:cs typeface="Times New Roman" pitchFamily="18" charset="0"/>
              </a:rPr>
            </a:br>
            <a:r>
              <a:rPr lang="cs-CZ" dirty="0">
                <a:latin typeface="+mj-lt"/>
                <a:cs typeface="Times New Roman" pitchFamily="18" charset="0"/>
              </a:rPr>
              <a:t>- ze závažných zdravotních důvodů na lékařské doporučení do 24. týdne (6 měsíců)</a:t>
            </a:r>
            <a:br>
              <a:rPr lang="cs-CZ" u="sng" dirty="0">
                <a:solidFill>
                  <a:srgbClr val="006600"/>
                </a:solidFill>
                <a:latin typeface="+mj-lt"/>
                <a:cs typeface="Times New Roman" pitchFamily="18" charset="0"/>
              </a:rPr>
            </a:br>
            <a:br>
              <a:rPr lang="cs-CZ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</a:br>
            <a:r>
              <a:rPr lang="cs-CZ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>Dokument „NEJTĚŽŠÍ VOLBA“</a:t>
            </a:r>
            <a:br>
              <a:rPr lang="cs-CZ" b="1" u="sng" dirty="0">
                <a:solidFill>
                  <a:srgbClr val="006600"/>
                </a:solidFill>
                <a:latin typeface="+mj-lt"/>
                <a:cs typeface="Times New Roman" pitchFamily="18" charset="0"/>
              </a:rPr>
            </a:br>
            <a:r>
              <a:rPr lang="cs-CZ" dirty="0">
                <a:latin typeface="+mj-lt"/>
                <a:cs typeface="Times New Roman" pitchFamily="18" charset="0"/>
              </a:rPr>
              <a:t>Příběhy o rozhodování žen, které se dozvěděly, že se jejich dítě má narodit s těžkou zdravotní vadou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j-lt"/>
              </a:rPr>
              <a:t>56 minut</a:t>
            </a:r>
            <a:br>
              <a:rPr lang="cs-CZ" dirty="0">
                <a:latin typeface="+mj-lt"/>
                <a:cs typeface="Times New Roman" pitchFamily="18" charset="0"/>
              </a:rPr>
            </a:br>
            <a:br>
              <a:rPr lang="cs-CZ" dirty="0">
                <a:latin typeface="+mj-lt"/>
                <a:cs typeface="Times New Roman" pitchFamily="18" charset="0"/>
              </a:rPr>
            </a:br>
            <a:r>
              <a:rPr lang="cs-CZ" dirty="0">
                <a:latin typeface="+mj-lt"/>
                <a:cs typeface="Times New Roman" pitchFamily="18" charset="0"/>
              </a:rPr>
              <a:t>http://www.ceskatelevize.cz/ivysilani/10267494493-nejtezsi-volba</a:t>
            </a:r>
            <a:endParaRPr lang="fr-CA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54921988"/>
      </p:ext>
    </p:extLst>
  </p:cSld>
  <p:clrMapOvr>
    <a:masterClrMapping/>
  </p:clrMapOvr>
</p:sld>
</file>

<file path=ppt/theme/theme1.xml><?xml version="1.0" encoding="utf-8"?>
<a:theme xmlns:a="http://schemas.openxmlformats.org/drawingml/2006/main" name="7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70</Template>
  <TotalTime>25</TotalTime>
  <Words>366</Words>
  <Application>Microsoft Office PowerPoint</Application>
  <PresentationFormat>Předvádění na obrazovce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Arial</vt:lpstr>
      <vt:lpstr>Calibri</vt:lpstr>
      <vt:lpstr>Comic Sans MS</vt:lpstr>
      <vt:lpstr>Times New Roman</vt:lpstr>
      <vt:lpstr>70</vt:lpstr>
      <vt:lpstr>Diagnostika DS  (screening)</vt:lpstr>
      <vt:lpstr>Prezentace aplikace PowerPoint</vt:lpstr>
      <vt:lpstr>PRENATÁLNÍ DIAGNOSTIKA</vt:lpstr>
      <vt:lpstr>Typy vyšetření neinvazivní prenatální diagnostiky</vt:lpstr>
      <vt:lpstr>Prezentace aplikace PowerPoint</vt:lpstr>
      <vt:lpstr>Typy vyšetření invazivní prenatální diagnostiky</vt:lpstr>
      <vt:lpstr>PERINATÁLNÍ ČI POSTNATÁLNÍ DG.:</vt:lpstr>
      <vt:lpstr>DOKUMENT ČT „NEJTĚŽŠÍ VOLBA“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Diagnostika DS  (prenatální  screening)</dc:title>
  <dc:creator>Katka</dc:creator>
  <cp:lastModifiedBy>Pavel Sochor</cp:lastModifiedBy>
  <cp:revision>6</cp:revision>
  <dcterms:created xsi:type="dcterms:W3CDTF">2013-03-13T10:12:33Z</dcterms:created>
  <dcterms:modified xsi:type="dcterms:W3CDTF">2023-04-20T22:21:42Z</dcterms:modified>
</cp:coreProperties>
</file>