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9" r:id="rId11"/>
    <p:sldId id="270" r:id="rId12"/>
    <p:sldId id="271" r:id="rId13"/>
    <p:sldId id="272" r:id="rId14"/>
    <p:sldId id="273" r:id="rId15"/>
    <p:sldId id="275" r:id="rId16"/>
    <p:sldId id="276" r:id="rId17"/>
    <p:sldId id="277" r:id="rId18"/>
    <p:sldId id="278" r:id="rId19"/>
    <p:sldId id="265" r:id="rId20"/>
    <p:sldId id="266" r:id="rId21"/>
    <p:sldId id="267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77"/>
    <p:restoredTop sz="95872"/>
  </p:normalViewPr>
  <p:slideViewPr>
    <p:cSldViewPr snapToGrid="0" snapToObjects="1">
      <p:cViewPr varScale="1">
        <p:scale>
          <a:sx n="121" d="100"/>
          <a:sy n="121" d="100"/>
        </p:scale>
        <p:origin x="42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2/8/24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2/8/24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2/8/24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2/8/24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2/8/24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2/8/24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2/8/24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2/8/24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2/8/24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2/8/24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2/8/24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2/8/24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2/8/24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2/8/24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2/8/24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2/8/24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2/8/24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2/8/24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49CF30-515B-FD4E-BA1D-4C8A0D0B24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Logopedická péče o děti s PAS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1E29CC9-F741-104F-BA8F-B7E2E00DFC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Mgr. Bronislava Bubeníčková</a:t>
            </a:r>
          </a:p>
          <a:p>
            <a:r>
              <a:rPr lang="cs-CZ" dirty="0"/>
              <a:t>Mgr. Radka Florianová</a:t>
            </a:r>
          </a:p>
        </p:txBody>
      </p:sp>
    </p:spTree>
    <p:extLst>
      <p:ext uri="{BB962C8B-B14F-4D97-AF65-F5344CB8AC3E}">
        <p14:creationId xmlns:p14="http://schemas.microsoft.com/office/powerpoint/2010/main" val="12619572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01A3A0-DA60-3844-8E00-F0E36EA53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E8EF28-F409-1842-8AE9-0AA981B1A2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některých dětí a mladých lidí je nutné zavést augmentativní nebo alternativní formu komunikace. Může se jednat o "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low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(tj. používání manuálních znaků nebo obrázkového systému) nebo "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high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(tj. používání elektronických systémů, používání vizuálních obrazů, psaní nebo hlasového výstupu).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většiny dětí a mladých lidí však poruchy funkčního užívání jazyka nevyplývají z problémů s řečí nebo vyjadřovacími schopnostmi, a proto ovlivní jakýkoli systém komunikace, včetně augmentativních systémů </a:t>
            </a:r>
          </a:p>
        </p:txBody>
      </p:sp>
    </p:spTree>
    <p:extLst>
      <p:ext uri="{BB962C8B-B14F-4D97-AF65-F5344CB8AC3E}">
        <p14:creationId xmlns:p14="http://schemas.microsoft.com/office/powerpoint/2010/main" val="19696124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078280-8D38-3648-8D7E-C302012D9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Behaviorálni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psychoterapeuticke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intervence u autismu 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A5916E-5AB3-634C-A89D-6CAFD9DDF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286000"/>
            <a:ext cx="8825659" cy="3733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souvislosti s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ranou intervencí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existují důkazy 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zlepšování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dětí s PAS v různých oblastech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Dawson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al., 2010, 2012;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Kasari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al., 2010). 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Četné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výzkumy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 pozitivními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výsledky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efektivity činí z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rane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intenzivni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behaviorálni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intervence (EIBI) jednu z metod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prvni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volby.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Síla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důkazu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̊ je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nicméne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̌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slabši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kvůli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tomu,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že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málo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studií je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randomizovaných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Reichow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2012).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Výborne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výsledky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jsou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charakteristicke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zejména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výzkum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(MacDonald et al., 2014;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Virues-Ortega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2010,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Peters-Scheffer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al., 2011). 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174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00DFE4-F53E-7D4C-804C-917244F3F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CD5013-6291-A544-974D-256E407267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</a:p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Terapie verbálního chování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(VB/ABA) k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řeči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přistupuje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jako k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chování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k jejímu rozvíjení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využíva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ověřených ABA technik. O metodě 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jeji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efektivite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̌ se vede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kontroverzni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diskuse. Na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základě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výsledků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několika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drobných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studií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Sundberg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al. (2001)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prokázal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validitu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Skinnerova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teoretického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rámce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Základni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výukove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procedury se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jevi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jako funkční,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nicméně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prokázáni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efektivity Terapie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verbálního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chováni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(VB/ABA) je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nutny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další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výzkum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Sautter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2006). </a:t>
            </a:r>
          </a:p>
          <a:p>
            <a:pPr marL="0" indent="0">
              <a:buNone/>
            </a:pP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2696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542D10-01B7-164F-9E1A-0C30DCC6A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007EC1-B02C-AC40-8357-1540E0FD36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3.</a:t>
            </a:r>
          </a:p>
          <a:p>
            <a:pPr marL="0" indent="0">
              <a:buNone/>
            </a:pPr>
            <a:r>
              <a:rPr lang="cs-CZ" b="1" dirty="0"/>
              <a:t>Early Start Denver Model </a:t>
            </a:r>
            <a:r>
              <a:rPr lang="cs-CZ" dirty="0"/>
              <a:t>(ESDM) je </a:t>
            </a:r>
            <a:r>
              <a:rPr lang="cs-CZ" dirty="0" err="1"/>
              <a:t>komplexni</a:t>
            </a:r>
            <a:r>
              <a:rPr lang="cs-CZ" dirty="0"/>
              <a:t>́ program využívající kombinaci principů </a:t>
            </a:r>
            <a:r>
              <a:rPr lang="cs-CZ" dirty="0" err="1"/>
              <a:t>dobre</a:t>
            </a:r>
            <a:r>
              <a:rPr lang="cs-CZ" dirty="0"/>
              <a:t>́ praxe a na </a:t>
            </a:r>
            <a:r>
              <a:rPr lang="cs-CZ" dirty="0" err="1"/>
              <a:t>důkazech</a:t>
            </a:r>
            <a:r>
              <a:rPr lang="cs-CZ" dirty="0"/>
              <a:t> </a:t>
            </a:r>
            <a:r>
              <a:rPr lang="cs-CZ" dirty="0" err="1"/>
              <a:t>založených</a:t>
            </a:r>
            <a:r>
              <a:rPr lang="cs-CZ" dirty="0"/>
              <a:t> strategií. Efektivita byla </a:t>
            </a:r>
            <a:r>
              <a:rPr lang="cs-CZ" dirty="0" err="1"/>
              <a:t>prokázána</a:t>
            </a:r>
            <a:r>
              <a:rPr lang="cs-CZ" dirty="0"/>
              <a:t> na </a:t>
            </a:r>
            <a:r>
              <a:rPr lang="cs-CZ" dirty="0" err="1"/>
              <a:t>základe</a:t>
            </a:r>
            <a:r>
              <a:rPr lang="cs-CZ" dirty="0"/>
              <a:t>̌ </a:t>
            </a:r>
            <a:r>
              <a:rPr lang="cs-CZ" dirty="0" err="1"/>
              <a:t>randomizovane</a:t>
            </a:r>
            <a:r>
              <a:rPr lang="cs-CZ" dirty="0"/>
              <a:t>́ </a:t>
            </a:r>
            <a:r>
              <a:rPr lang="cs-CZ" dirty="0" err="1"/>
              <a:t>kontrolovane</a:t>
            </a:r>
            <a:r>
              <a:rPr lang="cs-CZ" dirty="0"/>
              <a:t>́ studie (</a:t>
            </a:r>
            <a:r>
              <a:rPr lang="cs-CZ" dirty="0" err="1"/>
              <a:t>Dawson</a:t>
            </a:r>
            <a:r>
              <a:rPr lang="cs-CZ" dirty="0"/>
              <a:t>, 2010). </a:t>
            </a:r>
            <a:r>
              <a:rPr lang="cs-CZ" dirty="0" err="1"/>
              <a:t>Následujíci</a:t>
            </a:r>
            <a:r>
              <a:rPr lang="cs-CZ" dirty="0"/>
              <a:t>́ </a:t>
            </a:r>
            <a:r>
              <a:rPr lang="cs-CZ" dirty="0" err="1"/>
              <a:t>randomizovana</a:t>
            </a:r>
            <a:r>
              <a:rPr lang="cs-CZ" dirty="0"/>
              <a:t>́ studie </a:t>
            </a:r>
            <a:r>
              <a:rPr lang="cs-CZ" dirty="0" err="1"/>
              <a:t>prokázala</a:t>
            </a:r>
            <a:r>
              <a:rPr lang="cs-CZ" dirty="0"/>
              <a:t> </a:t>
            </a:r>
            <a:r>
              <a:rPr lang="cs-CZ" dirty="0" err="1"/>
              <a:t>přetrvávajíci</a:t>
            </a:r>
            <a:r>
              <a:rPr lang="cs-CZ" dirty="0"/>
              <a:t>́ </a:t>
            </a:r>
            <a:r>
              <a:rPr lang="cs-CZ" dirty="0" err="1"/>
              <a:t>pozitivni</a:t>
            </a:r>
            <a:r>
              <a:rPr lang="cs-CZ" dirty="0"/>
              <a:t>́ efekt intervence dva roky po </a:t>
            </a:r>
            <a:r>
              <a:rPr lang="cs-CZ" dirty="0" err="1"/>
              <a:t>ukončeni</a:t>
            </a:r>
            <a:r>
              <a:rPr lang="cs-CZ" dirty="0"/>
              <a:t>́ programu (</a:t>
            </a:r>
            <a:r>
              <a:rPr lang="cs-CZ" dirty="0" err="1"/>
              <a:t>Estes</a:t>
            </a:r>
            <a:r>
              <a:rPr lang="cs-CZ" dirty="0"/>
              <a:t>, 2015). 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16800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912C51-C66F-C448-8E15-B45520027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EF84F4-EE9F-EA4B-A4B4-F681BF56BB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</a:p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 TEACCH - FITT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nově upravený program TEACCH pro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práci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rodine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̌ s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dítětem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tři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let.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Vycházi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z principů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strukturovaného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učeni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́, využívá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silných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stránek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dítěte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jeho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specifického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kognitivního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stylu.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Výzkum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efektivity programu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prokázal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randomizovane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kontrolovane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studii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zlepšeni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sociálni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komunikace u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děti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s PAS 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sníženi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stresove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zátěže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rodiču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̊. 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TEACCH program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Structured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TEACCHing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strukturovane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učeni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́)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cíli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na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práci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specifickým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stylem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učeni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charakteristickým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 PAS.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Řadi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se k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méne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̌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intenzivním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široce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využívaným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programům s dlouhou historií 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prokázaným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efektem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Ozonoff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1998,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Volkmar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2014,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Fornasari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2015).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Novějši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́, malá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kontrolni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randomizovana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studie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prokázala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pozitivni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vliv na redukci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autisticke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symptomatiky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maladaptivního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chováni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a na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míru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stresu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prožívaného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rodiči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D’Elia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2015). 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874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CAD889-B835-C046-8E08-C631022BC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678733-A8C4-5044-91D4-0445A52994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251710"/>
            <a:ext cx="8825659" cy="41262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Příklady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cílených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behaviorálních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komunikačních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intervencí a technik: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pobídky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kontrolujíci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podněty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modifikace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prostředi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Prompting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Stimulus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Control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Modification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časova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prodleva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Delay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diferencovane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posilováni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Differential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Reinforcement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učeni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postupnými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kroky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Discrete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Trial),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trénink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vyhasínáni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Training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Extinction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funkčni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hodnocení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chováni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Functional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Behavioral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Assessment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trénink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reakce na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posilováni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Training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Reinforcement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Response),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přerušeni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́/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přesměrováni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analýzy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úkolu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Interruption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Redirection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Task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řetězove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kognitivni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behaviorálni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intervence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Chaining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Cognitive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Behavioral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Interventions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funkčni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komunikace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Functional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intervence na rozvoj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sdílene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pozornosti (Joint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Attention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Intervention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modelováni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(Modeling), video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modelováni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(Video Modeling),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multikomponentni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balíček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Multi-component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Package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intervence v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přirozeném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prostředi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Naturalistic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Interventions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rodiči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realizovane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intervence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Parent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Implemented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Interventions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vrstevníky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mediovane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intervence (Peer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Mediated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Interventions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výměnny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obrázkovy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slovník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(Picture Exchange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29748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82666B-4BCE-A748-B835-73547FF8F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324A84-7FE7-3444-BBBE-992AA2513E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podporovane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zaměstnáváni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Supported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Employment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pivotni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reakce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Pivotal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Response), rozvrhy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tréninku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Training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Schedules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sebeřízeni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-management),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sociálni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komunikačni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intervence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Intervention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sociálni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příběhy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Narratives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intervence na rozvoj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sociálních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dovedností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Skills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Intervention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řec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̌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generujíci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zařízeni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Speech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Generating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Devices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strukturovane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systémy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práce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Structured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Work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Systems), intervence s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podpůrnými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technologiemi (Technology-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based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Treatment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počítačem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podporovane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instrukce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Computer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aided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Instruction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vizuálni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podpora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Visual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Supports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skriptováni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Scripting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5343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961A30-3C0D-FF40-BBD1-6EC84A20F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F02243-AF5D-2F4B-BCA2-ED6F9D657E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Vyjmenovane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cílene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intervence 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behaviorálni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techniky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napomáhaji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k tomu, aby osoba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dosáhla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určite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konkrétni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dovednosti nebo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cíle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U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několika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desítek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technik a intervenci se jejich efektivita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prokázala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opakovane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̌. Tyto metody jsou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široce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akceptovány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opakovane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̌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zařazovány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seznamů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účinných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intervencí v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různých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souhrnných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publikacích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zaměřujících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na popis na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důkazech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založene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praxe (NICE, 2016; MIAG, 2012;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al., 2014;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Volkmar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al., 2014). 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1798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8FD08D-228C-5644-A4B1-2907D7EEA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755C2D-817E-1048-8282-A9CCE0EB8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Existují přístupy,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jejichz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̌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účinky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nejsou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považovány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 na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důkazech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založené, ale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přesto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mohou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být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 souladu se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současným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věděním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a/nebo jejich efekt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spočíva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v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navýšeni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spokojenosti klienta. Některé z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těchto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metod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maji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potenciál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stát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se/nebo se stanou na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důkazech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založenými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napr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̌. muzikoterapie –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Geretsegger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2014). 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8360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6CBA18-B8D9-2744-9EFD-CB40E6357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E88890-CFEA-B649-8617-B3EA9CFD81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5A62F335-9131-384F-AEBC-EA675EB69C65}"/>
              </a:ext>
            </a:extLst>
          </p:cNvPr>
          <p:cNvSpPr txBox="1">
            <a:spLocks/>
          </p:cNvSpPr>
          <p:nvPr/>
        </p:nvSpPr>
        <p:spPr bwMode="gray"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Profil dítěte se specifický narušeným vývojem řeči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D2A73997-ADE5-8549-981B-09467B9A2E20}"/>
              </a:ext>
            </a:extLst>
          </p:cNvPr>
          <p:cNvSpPr txBox="1">
            <a:spLocks/>
          </p:cNvSpPr>
          <p:nvPr/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Kontakt, pragmatika – v normě, dítě referuje, reguluje chování jiných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Porozumění – narušené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Produkce – narušená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Hra – věku přiměřená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Chování – může se objevit únikové chování, výchovně nezvladatelné chování</a:t>
            </a:r>
          </a:p>
          <a:p>
            <a:pPr marL="45720" indent="0">
              <a:buFont typeface="Wingdings 3" charset="2"/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(výzkumu – velký rozdíl mezi aktivní a pasivní slovní zásobou)</a:t>
            </a:r>
          </a:p>
          <a:p>
            <a:pPr marL="45720" indent="0">
              <a:buFont typeface="Wingdings 3" charset="2"/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194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56CEF3-083F-CC48-AAD8-724CB795C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Terminologické vymezení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3E5994-A242-DA44-8330-946AB3D317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Termín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autismus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popisuje kvalitativní rozdíly a poruchy ve vzájemné sociální interakci a sociální komunikaci v kombinaci s omezenými zájmy a rigidním a opakujícím se chováním, které mají často celoživotní dopad.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Kromě těchto rysů se u autistických dětí a mladých lidí často vyskytuje celá řada kognitivních, učebních, jazykových, zdravotních, emocionálních a behaviorálních problémů, včetně: potřeby rutiny, potíží s porozuměním druhým lidem, včetně jejich záměrů, pocitů a perspektiv, poruch spánku a stravování a psychických problémů, jako jsou úzkost, deprese, problémy s pozorností, sebepoškozující chování a jiné náročné, někdy agresivní chování.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Tyto rysy mohou výrazně ovlivnit kvalitu života jedince a jeho rodiny nebo pečovatele a vést k sociální zranitelnosti </a:t>
            </a:r>
          </a:p>
        </p:txBody>
      </p:sp>
    </p:spTree>
    <p:extLst>
      <p:ext uri="{BB962C8B-B14F-4D97-AF65-F5344CB8AC3E}">
        <p14:creationId xmlns:p14="http://schemas.microsoft.com/office/powerpoint/2010/main" val="9125681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CEA911-529F-A640-A737-CD43DED1B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24A7A2-B419-6741-A772-E2A949981B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2CD336EC-6F75-DC4B-81D7-85D3E3579128}"/>
              </a:ext>
            </a:extLst>
          </p:cNvPr>
          <p:cNvSpPr txBox="1">
            <a:spLocks/>
          </p:cNvSpPr>
          <p:nvPr/>
        </p:nvSpPr>
        <p:spPr bwMode="gray"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Profil dítěte s PAS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DFAD6730-B33E-EE4E-8F90-E39006C10ABE}"/>
              </a:ext>
            </a:extLst>
          </p:cNvPr>
          <p:cNvSpPr txBox="1">
            <a:spLocks/>
          </p:cNvSpPr>
          <p:nvPr/>
        </p:nvSpPr>
        <p:spPr>
          <a:xfrm>
            <a:off x="1143000" y="2840142"/>
            <a:ext cx="10135761" cy="30441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Kontakt, pragmatika: narušené, problém s navázáním kontakt, nutkavé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repetivní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chování/verbální projevy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Porozumění: narušené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Produkce: opožděná o více než rok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Hra: narušená, bizarní prvky,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repetivní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prvky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Chování: individuální (primární imitace – ABA,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Floortime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996329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D9646D-5A22-B545-9EEB-E75D23F7E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v logopedické péči o dětí s PAS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649E96-6FE4-B64D-B0CD-4046EB237F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Smyslové informace jsou základem pro učení a  chování 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▪ Senzorická integrace je vývojový proces 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▪ Výsledkem úspěšné integrace senzorických vjemů je adaptivní reakce 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▪ „Správná výzva“ je poskytnuta prostředím ▪ Děti mají vrozenou snahu hledat smysluplné zážitky ▪ SI podporuje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neuroplasticitu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6913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A600FE-85E2-CE4E-B229-E47686AFF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F61C6C-2277-A74C-A423-2C456B8942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Smyslové podměty musí  být vnímány,  organizovány a  interpretovány 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▪ Ovlivňují: míru bdělosti, aktivity a  pozornosti, kognitivní, motorické  funkce, emoční regulaci, komunikaci a sociální  interakci a organizaci chování </a:t>
            </a:r>
          </a:p>
          <a:p>
            <a:pPr marL="0" indent="0">
              <a:buNone/>
            </a:pP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7171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105C54-8B03-E24F-8154-50F134B21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Metoda senzorické integrace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0F3343-D16A-734A-82A3-69B880DBC6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Evidence -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based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metoda využívaná u dětí.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Pomáhá optimalizovat zpracování smyslových vjemů. Správné propojení vytvoří adaptační reakci při každém procesu učení motorických dovedností, všedních denních aktivit, hře a následně školních dovedností.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J.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Ayres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definovala SI jako: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nevědomý neurologický proces, který organizuje smyslové vnímání přicházející z vnitřního prostředí těla a jeho okolí a umožňuje nám efektivně v tomto prostředí reagovat.“ Tuto reakci na zpracování smyslových vjemů nazýváme adaptační odpověď.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Systémy: Vestibulární, proprioceptivní, taktilní, dále zrak, sluch, čich, chuť,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interocepce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0389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F52F54-2787-AB47-8048-5152A9913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Vestibulární systém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252EFF-8F8E-3C4A-B748-96399281AE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Vestibulární systém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zajišťuje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informace o gravitaci, rovnováze a pohybu, o poloze naší hlavy 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těla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vztahu k povrchu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zeme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̌. Pomáhá nám generovat svalový tonus, pomáhající pohybovat se hladce 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efektivne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̌.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Říká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nám, jestli jsme to my kdo, jsme v pohybu,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či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věci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okolo nás. Je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důležitý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vývoji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řeči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zejména pro rozvoj, zachycení 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porozumění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slyšenému. Proto mnohé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dětí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které mají potíže ve vestibulárním vnímání, se v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řeči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opožďují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75606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102FFB-E902-F349-9EBB-0B8519110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D6C092-882F-CE40-8929-C9B5E2A04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VS zajišťuje:  rovnováhu, rovnovážné reakce, posturální stabilitu , zrakovou kontrolu </a:t>
            </a:r>
          </a:p>
          <a:p>
            <a:pPr fontAlgn="base"/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Důležité pro zajištění rozvoje laterality, křížení střední osy - rozvoj prostorové orientace.</a:t>
            </a:r>
          </a:p>
          <a:p>
            <a:pPr fontAlgn="base"/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Pokud dítě nemá dobře dobře organizované základní systémy SI (VS,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Propriocepce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taktilní systém) – potíže v základních dovednostech jako je sebeobsluha, hra, následně akademické dovednosti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7526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D0BD1E-753A-E847-ACDA-ADB35868F1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Hypersenzitivita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Můžeme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poznat dítě podle toho, že: 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budou reagovat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přecitlivěle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běžny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pohyb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vyhýbaji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se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běháni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jízdě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kole,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sáňkováni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tančeni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bude se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vyhýbat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houpačkám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klouzačkám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kolotočům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je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celkove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̌ velmi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opatrne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nechce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předklánět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hlavu,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měnit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jeji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pozici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problémy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při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jízde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̌ v autě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jsou velmi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nejiste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na schodech 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46E6A1ED-045F-344F-B33A-D54CE792C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84203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4F1338-F4BF-AB4E-A429-911006DF3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668898-985F-E843-8692-501CB7E107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Hyposenzitiva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Můžeme poznat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díte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podle toho,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že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problém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přizpůsobit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polohu těla příslušné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aktivite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̌,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takže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jsou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neobratne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maji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zvláštni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postavení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těla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nevšíma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si rizik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výšek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je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schopne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skočit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velke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výšky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nevšíma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se,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že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věc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dala do pohybu 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nemaji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motivaci se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aktivne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̌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hýbat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nedaji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ruce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před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sebe,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kdyz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̌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49" name="Picture 1" descr="page12image2077494288">
            <a:extLst>
              <a:ext uri="{FF2B5EF4-FFF2-40B4-BE49-F238E27FC236}">
                <a16:creationId xmlns:a16="http://schemas.microsoft.com/office/drawing/2014/main" id="{CF8580EE-0248-90A1-5E2B-6F4D496C3C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445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13268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C2923A-FF84-6C41-A949-BD8D99DB6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130578-6E0D-8A45-BBF1-DE5853F9A1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Vyhledávaji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extra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podněty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Můžeme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poznat dítě̌ podle toho,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že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mají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velmy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rády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pohyb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všeho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druhu, točí se dokola, nebo se houpe,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aniz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̌ by ho postihla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závrat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̌ nebo nevolnost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často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kýve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dopředu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dozadu, nebo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chodi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dokolečka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zároven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̌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děla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kolébave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pohyby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miluje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trampolíny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skákáni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z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výšek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zavěšeni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vzhůru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nohama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míva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autostimulačni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projevy, jako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třepotáni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rukou 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kmitáni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prstů u rukou 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5868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40C0B3-7B0B-FB42-B2D2-3F5976422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Propriorecepce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B2BF9AB-1092-B44D-847F-E69076C3A6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Jiným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slovem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polohocit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či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pohybocit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Je to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vnímáni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ktere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nám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dáva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skrze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šlachy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svaly informace o našem pohybu, kde se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nacházeji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různe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části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těla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aniz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̌ bychom se na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něj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museli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dívat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Propriocepce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podíli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na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uvědomováni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si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vlastního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těla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jeho pohybů. Je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nezbytna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pro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všechny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motoricke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dovedností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řec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̌,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chůzi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manipulace s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předměty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koordinaci 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motoricke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plánováni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́.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Tím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že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cítíme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hranice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svého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těla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cítíme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bezpeči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́. 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5313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087117-F04D-9D4D-9FF1-F31F28139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Klinický obraz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049761-7565-D346-AA69-AF4176D092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Klinický obraz autismu je proměnlivý vzhledem k rozdílům v závažnosti samotného autismu. Přítomna jsou souběžně onemocnění na úrovni kognitivních schopností, od hlubokého mentálního postižení u některých osob až po průměrný nebo nadprůměrný inteligenční kvocient. 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2857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18A381-F0BD-0249-B9FF-69457FC4C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C3BA83-532C-3146-83E2-3400BCCF9C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Hypersenzitivita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Můžeme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poznat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díte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̌ podle toho,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že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projevuje se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zaujímáním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zvláštních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pozic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nešikovným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zacházením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drobnými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předměty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kdyz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̌ se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potřebuje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něco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podívat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natoči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se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celým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tělem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(nejen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očima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vědome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̌ se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vyhýba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novým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výzvám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nechce jezdit na kole,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vylézt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žebřík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4041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4D2322-FCFE-374C-AEEB-636C22615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188F15-3310-DF44-BACF-A64F464CD2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Hyposenzitiva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Můžeme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poznat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díte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̌ podle toho,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že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nízky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svalovy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tonus,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působi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ochable 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často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opíra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nábytek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stěny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neuvědomuje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 polohu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svého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těla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 prostoru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neuvědomuje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 vlastní pocity (hlad,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žízen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̌) 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naráži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do objektů a lidí,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klopýta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nebo se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koléba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slabou jemnou motoriku,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úchop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ochablý,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padaji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mu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věci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 rukou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potíže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řeči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jedením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jiným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orálne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̌ –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motorickými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pohyby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strka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si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věci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pusy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kouše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rukávy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tužky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někdy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sklo a jiné velmi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tvrde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materiály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4511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57E58D-7FB8-E744-9CD6-4A6FB6684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Hmat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C57186-BD62-AA48-8126-D0BC194468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Hypersenzitivita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Můžeme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poznat tyto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děti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podle toho,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že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jsou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extrémne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̌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přecitlivěle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na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různe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hmatove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podněty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nerady se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objímaji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maji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hrůzu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 doteků, odtahují se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při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hrozbe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̌ kontaktu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často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dětem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býva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nepříjemny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určity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druh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materiálu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oblečeni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tak moc,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že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odmítaji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nosit 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některe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je dotyk zdrojem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nezvladatelných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intenzivních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vjemů, kdy i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sebemenši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vyvola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ataku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umytí vlasů 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stříháni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nehtů, je pro ně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extrémne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̌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nepříjemne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preferují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dlouhe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rukávy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kalhoty 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kdyz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̌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fouka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odmítaji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jít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ven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jsou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vybírave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v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jídle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nechtěji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jíst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určite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potraviny,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určite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struktury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rýži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zeleninu,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polévku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omáčky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můžou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preferovat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určitou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teplotu potravin 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300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4C27A2-3591-E84F-B79B-CD02591DF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D23C1D-F971-2940-A21F-E3C1A9EE86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Hypersenzitiva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Můžeme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poznat tyto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děti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podle toho,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že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maji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menši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citlivost na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hmatove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podněty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chovaji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se jako by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necítily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bolest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neuvědomuji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si,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že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něco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přílis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̌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horke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́/studené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nezaznamenaji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řeznou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či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bodnou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ránu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fyzicky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ubližuji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sobě,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jiným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lidem i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zvířatům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neuvědomuji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si svou bolesti bolest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jiných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nevšimnou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kdyz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̌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něco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upusti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80002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351443-3DFE-8C42-90EB-8A2F68789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859974-C6FE-A842-BE81-54F125C47E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Vyhledávaji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extra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podněty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Můžeme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poznat tyto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děti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podle toho,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že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neustále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dotýkaji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věci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a lidí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maji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rády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kdyz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̌ se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zašpini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́, u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takove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aktivity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vydrži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dlouho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hrabáni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v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hlíne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̌,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písku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...)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škrábou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koušou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běhaji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naboso,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mačkaji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intenzivne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̌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různe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věci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vyhledáva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tlak,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zalézaji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si pod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těžke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objekty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aktivne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̌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nalézaji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určite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materiály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plys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̌, vlnu,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výrazne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hladke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povrchy, poté po nich dlouho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přejíždi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08245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F2AFB8-43C6-3548-A97A-9A1A2D1D0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13AA9F-4F92-934B-9DF1-0FFF60EC41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Slaba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taktilni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diskriminace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Můžeme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poznat tyto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děti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podle toho,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že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vypadaji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́, jako by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neměly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pod kontrolou vlastní dotek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nedotýkaji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se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věci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́, nebo je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nezvedaji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tak, jako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ostatni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nevšíma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si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malých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detailů a textur,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k tomu zapojit zrak, aby byl schopen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věci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rozlišit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aby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dokázal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rozlišit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kterou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části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těla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hýbe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se na ni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dívat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raději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stojí,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nez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̌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sedi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́, aby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mělo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vše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vizuálne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̌ pod kontrolou 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6967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C8F6DA-FF26-874C-923D-08917E731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Zrak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E40821-3864-284C-B8DA-45BEC2D21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Hypersenzitivita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Můžeme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poznat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díte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̌ podle toho,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že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vadi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mu velmi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ostre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světlo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zakrývaji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si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oči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zároven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̌ tma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zalekne se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ostrých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záblesku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̊ (blesky)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často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skláni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zrak do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zeme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̌ 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neustále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sleduje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miniaturni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částečky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bere do ruky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malička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prachova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smítka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rovněz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̌ si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často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stěžuje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dvojite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viděni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obtíže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přesunem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zraku z objektu na objekt 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cíti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se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zahlcene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̌,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kdyz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̌ se okolo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něj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pohybuje moc lidí, nebo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věci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a je velmi brzy z toho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unavene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79248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021057-BCCF-4B43-92E8-155688A6F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EC2A7E-CF7B-4944-81DC-20E32AFED8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Hyposenzitiva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Můžeme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poznat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díte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̌ podle toho,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že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vidi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pouze obrysy, i to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nejostřejši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světlo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pro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něj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slabe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mnohdy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zíra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přímo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slunce, bez pocitu bolesti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předměty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obcházi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́, ale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zároven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̌ se jich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dotýka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prsty, aby poznal i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jiným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smyslem, co je okolo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něho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taktéz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̌ se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nesprávne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̌ orientuje v prostoru,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naráži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do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věci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nábytku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rychle se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pohybujíci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předměty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nedokáže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zaznamenat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tenisovy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míček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při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práci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 jemnou motorikou mu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děláji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potíže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úkony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zahrnujících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prostorove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vztahy –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napr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̌.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dáváni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tvarů do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vkládačky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špatne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̌ se orientuje v textu,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píše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skopce 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51975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36D93F-FDCC-4040-8135-BA2BAE8EF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ADD54D-B967-A244-8577-43EE7D450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Vyhledávaji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extra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podněty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Můžeme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poznat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díte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̌ podle toho,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že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fascinují ho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jasne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světelne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jevy – odlesky,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blikajíci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světélka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lávove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lampy, titulky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běžíci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na televizi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vše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potřebuje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vidět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velmi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zblízka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tiskne se k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okrajům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prostoru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přejíždi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po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hranách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předmětu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̊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rychle si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kmita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prsty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před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očima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často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sleduje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věci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koutkem oka a ne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napřímo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60880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34D9CC-6580-4042-8D56-D380622CC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Sluch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82D884-ADA3-E147-8013-8E80A3E46B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Hypersenzitivita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Můžeme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poznat tyto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děti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podle toho,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že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tzv.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slyšeni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neslyšitelného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zvuky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maji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zesílene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někdy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tak moc,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že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slyši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i frekvence,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slyšitelne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pouze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zvířatům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často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tak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raději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strani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rozhovorů,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jelikoz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̌ jim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přinášeji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velky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diskomfort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velmi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často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zakrývaji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uši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bojí se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věci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́, jež vyluzují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hlasite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zvuky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bouřka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davy, MHD)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snaze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přehlušit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vnějši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zvukove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podněty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sami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vydávaji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stereotypni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zvuky 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917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3A65C8-B51D-A44B-A8B5-CA0B9F206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Vymezení - Diagnostika/</a:t>
            </a:r>
            <a:r>
              <a:rPr lang="cs-CZ" dirty="0" err="1"/>
              <a:t>dignóza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95820F-E782-E94C-BED5-E7BA62C506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Poruchy autistického spektra jsou diagnostikovány u dětí, mladých lidí a dospělých, pokud toto chování splňuje kritéria definovaná v Mezinárodní statistické klasifikaci nemocí a přidružených zdravotních problémů (MKN-10) a v Diagnostickém a statistickém manuálu duševních poruch čtvrtého vydání (DSM-IV) a má významný dopad na funkci.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Oba tyto diagnostické klasifikační systémy používají termín "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pervazivní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vývojová porucha", který zahrnuje autismus, Aspergerův syndrom a atypický autismus (neboli "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pervazivní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vývojovou poruchu jinak nespecifikovanou").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 stanovení diagnózy autismu musí být přítomny poruchy a dopad na adaptační funkce osoby. Oba klasifikační systémy procházejí revizí a oznámily, že v dalších vydáních se bude používat termín "porucha autistického spektra". </a:t>
            </a:r>
          </a:p>
        </p:txBody>
      </p:sp>
    </p:spTree>
    <p:extLst>
      <p:ext uri="{BB962C8B-B14F-4D97-AF65-F5344CB8AC3E}">
        <p14:creationId xmlns:p14="http://schemas.microsoft.com/office/powerpoint/2010/main" val="297890314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489A60-83F8-F245-AF48-B806D6832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74A6A1-7B3E-2248-BE7E-D3F3F65784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Hyposenzitiva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Můžeme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poznat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díte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̌ podle toho,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že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záměrne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̌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vyhledáva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zvuky, tiskne si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uši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rádiu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tabletu, nebo televizi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libuje si ve zvuku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sirén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hlasite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muzice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často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sám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snaži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sluch stimulovat – vokalizuje,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boucha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dveřmi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ťuka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do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předmětu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̊ 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děla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mu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dobře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doprava, davy,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rád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vibrace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děti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maji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potíže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porozuměním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sluchovou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paměti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́, gramatikou a rytmikou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míva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obtíže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 oblastí artikulace 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samotne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funkčni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komunikaci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komunikačni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schopností se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lepši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po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zkušenosti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intenzivním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pohybem 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24557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28C035-4B24-3F4D-95FC-1B0A24791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Čich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510C69-6C0A-A149-81D0-8A3E831555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Hypersenzitivita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Můžeme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poznat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díte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̌ podle toho,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že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každa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vůne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̌ je pro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něho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přílis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̌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intenzivni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vše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cíti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velmi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extrémne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̌,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včetne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̌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odéru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osob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někteři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mívaji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problémy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vyprazdňováním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před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pachy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utíkaji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nosi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stále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stejne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́)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oblečeni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</a:p>
          <a:p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Hyposenzitiva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Můžeme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poznat tyto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děti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podle toho,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že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děti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ktere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vyhledávaji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intenzivne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̌ pachy, jde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někdy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az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̌ 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kompulzivni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očicháváni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děti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čichaji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k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běžným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věcem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jako jsou vlasy,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knížky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tužky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někdy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 z toho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udělaji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i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rituál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nez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̌ s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věci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manipulují,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ji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nejdříve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očichat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05158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C0B0ED-24F9-DC4D-A648-D0C985140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Chuť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9FFCC0-C142-684E-BBED-9C8F432C81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Hypersenzitivita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Můžeme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poznat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díte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̌ podle toho,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že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každa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̌ moc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ostra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́, nebo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sladka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jídle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jsou velmi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vybíravi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a jí velmi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málo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občas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může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dostat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az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̌ k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poruše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příjmu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potravy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maji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posunutý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dávivy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reflex, v souvislosti s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jídlem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často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zvraci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́, nebo se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dávi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časta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je rigidita v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druzích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jídel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maji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potíže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různou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texturou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jídel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odmítaji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nové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chute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̌,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někdy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potíže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s barvou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jidel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vyhledáva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rozmixovane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jídlo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ve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starším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věku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Hyposenzitiva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Můžeme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poznat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díte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̌ podle toho,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že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takove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díte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̌ je schopno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sníst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cokoliv (tzv.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pica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syndrome) jí sklo,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písek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dřevo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aj.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často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objevuje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svět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pomocí pusy,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vše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olizují,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strkaji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do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úst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vyhovují jim kombinace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různých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chutí (kyselé 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sladke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́)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sousto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vraci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zpátky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úst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několikrát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6732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8BF6B2-3C8C-7345-9B63-BFBE57355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Incidence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976E6E-9D3D-0D41-A569-FBF3AA72D5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Ačkoli se dříve mělo za to, že autismus je neobvyklá vývojová porucha, nedávné studie uvádějí nejméně 1% prevalenci u dětí a mladých lidí.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Autismus je častěji diagnostikován u chlapců.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257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E83BF4-38FF-564D-B803-864B361EE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C6AE0F-FF0F-164F-B156-767F6C43F6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308860"/>
            <a:ext cx="8825659" cy="4103370"/>
          </a:xfrm>
        </p:spPr>
        <p:txBody>
          <a:bodyPr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Základní rysy autistického chování se obvykle projevují v raném dětství, i když některé rysy se mohou projevit až po změně situace, například po nástupu do školky nebo školy, méně často po přechodu na střední školu. Regrese nebo stagnace jazykového a sociálního chování se uvádí nejméně u třetiny autistických dětí. Obvykle, ale ne výhradně, k tomu dochází mezi prvním a druhým rokem života a příčiny regrese a stagnace nejsou známy.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Způsob, jakým se autismus projevuje, se v různých věkových kategoriích liší, a proto se u každého jedince může v průběhu času měnit v závislosti na jeho dospívání, v reakci na požadavky prostředí, v reakci na intervence a v souvislosti s koexistujícími stavy.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Přibližně 70 % autistů splňuje diagnostická kritéria také pro nejméně jednu další (často nerozpoznanou) psychiatrickou poruchu, která dále narušuje psychosociální fungování, například poruchu pozornosti s hyperaktivitou (ADHD) nebo úzkostné poruchy. Intelektuální postižení (IQ nižší než 70) se vyskytuje přibližně u 50 % dětí a mladých lidí s autismem 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609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A960F7-2793-CA4D-BE69-2791FBE93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Narušená komunikační schopnost  u dětí s PAS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D7D72A-1846-D545-81DE-308DF27FC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320290"/>
            <a:ext cx="8825659" cy="4240530"/>
          </a:xfrm>
        </p:spPr>
        <p:txBody>
          <a:bodyPr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Přestože poruchy komunikace v nejširším slova smyslu jsou základním deficitem u autismu, úroveň strukturálních jazykových schopností se značně liší a některé děti mají relativně silné verbální schopnosti a gramotnost.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Mnoho dětí s autismem však vykazuje výrazné zpoždění v osvojování jazyka, a pokud není mluvené řeči dosaženo do 6 let, pak je prognóza pozdějšího vývoje řeči špatná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Boucher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2012).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Nejnovější výzkumy naznačují, že přibližně u 10 % jedinců s autismem se nerozvine žádná funkční řeč (Hus et al., 2007). Jedná se zpravidla o děti, které mají zároveň těžké mentální postižení, ačkoli se mohou vyskytnout rozdíly mezi jazykovými a intelektuálními schopnostmi. Kromě opožděného nástupu řeči rodiče uvádějí, že přibližně třetina dětí s autismem ztratila ve druhém roce života raná slova. Ztráta slov v této fázi je považována za "červenou vlajku" možného autismu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Pickles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al., 2009). Ačkoli se u většiny jedinců s autismem řeč rozvíjí, základní deficity v řeči a komunikaci mají tendenci přetrvávat, a to i u těch, kteří mají dobrou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veerbální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řeč.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953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02C6DD-7C13-8945-92D8-FDC28A6BB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556466-5E4F-3641-99A0-F9FECE25C8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877310"/>
          </a:xfrm>
        </p:spPr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Receptivní jazykové dovednosti jsou obvykle narušeny více než expresivní řeč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Boucher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2012; Hudry et al, 2010). Mezi další znaky jazykové poruchy patří chudá slovní zásoba, problémy s gramatikou a syntaxí a výslovností. Navíc většina jedinců s autismem, i ti, kteří zdánlivě dobře používají jazyk a rozumí mu, má pravděpodobně problémy s abstraktními pojmy a s reciproční, flexibilní a sociálně přiměřenou komunikací, které nadále ovlivňují jejich vzdělávání, společenský a pracovní život. 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477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112FF5-D2B6-614A-A746-019773603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Specializované vzdělávací programy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9441DA-A4EC-C545-A7D3-8EA64E44D9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Specializované vzdělávací programy zahrnují cíle v oblasti komunikace a pravidelně kontrolují dosažený pokrok.</a:t>
            </a:r>
          </a:p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KLiničtí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logopedi pracují s dětmi a mladými lidmi v celém věkovém rozpětí a v celé škále schopností. Klíčovým prvkem jejich práce je spolupráce s kolegy a rodiči na stanovení vhodných cílů pro rozvoj komunikace.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Cíle závisí na aktuálních kompetencích a očekávaných výsledcích každého jednotlivce. Mohou se pohybovat od zlepšení porozumění a používání pragmatických jazykových funkcí jedince v sociálním a pracovním kontextu až po pomoc příslušným odborníkům a rodině jedince s hlubokými obtížemi při rozpoznávání a důsledném reagování na neobvyklé způsoby komunikace, které podporují efektivnější komunikační funkce.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318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5304</TotalTime>
  <Words>4642</Words>
  <Application>Microsoft Macintosh PowerPoint</Application>
  <PresentationFormat>Širokoúhlá obrazovka</PresentationFormat>
  <Paragraphs>155</Paragraphs>
  <Slides>42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42</vt:i4>
      </vt:variant>
    </vt:vector>
  </HeadingPairs>
  <TitlesOfParts>
    <vt:vector size="47" baseType="lpstr">
      <vt:lpstr>Arial</vt:lpstr>
      <vt:lpstr>Century Gothic</vt:lpstr>
      <vt:lpstr>Times New Roman</vt:lpstr>
      <vt:lpstr>Wingdings 3</vt:lpstr>
      <vt:lpstr>Ion Boardroom</vt:lpstr>
      <vt:lpstr>Logopedická péče o děti s PAS</vt:lpstr>
      <vt:lpstr>Terminologické vymezení </vt:lpstr>
      <vt:lpstr>Klinický obraz</vt:lpstr>
      <vt:lpstr> Vymezení - Diagnostika/dignóza</vt:lpstr>
      <vt:lpstr>Incidence</vt:lpstr>
      <vt:lpstr>Prezentace aplikace PowerPoint</vt:lpstr>
      <vt:lpstr>Narušená komunikační schopnost  u dětí s PAS</vt:lpstr>
      <vt:lpstr>Prezentace aplikace PowerPoint</vt:lpstr>
      <vt:lpstr>Specializované vzdělávací programy</vt:lpstr>
      <vt:lpstr>Prezentace aplikace PowerPoint</vt:lpstr>
      <vt:lpstr>Behaviorální a psychoterapeutické intervence u autismu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SI v logopedické péči o dětí s PAS</vt:lpstr>
      <vt:lpstr>Prezentace aplikace PowerPoint</vt:lpstr>
      <vt:lpstr>Metoda senzorické integrace</vt:lpstr>
      <vt:lpstr>Vestibulární systém</vt:lpstr>
      <vt:lpstr>Prezentace aplikace PowerPoint</vt:lpstr>
      <vt:lpstr>Prezentace aplikace PowerPoint</vt:lpstr>
      <vt:lpstr>Prezentace aplikace PowerPoint</vt:lpstr>
      <vt:lpstr>Prezentace aplikace PowerPoint</vt:lpstr>
      <vt:lpstr>Propriorecepce</vt:lpstr>
      <vt:lpstr>Prezentace aplikace PowerPoint</vt:lpstr>
      <vt:lpstr>Prezentace aplikace PowerPoint</vt:lpstr>
      <vt:lpstr>Hmat</vt:lpstr>
      <vt:lpstr>Prezentace aplikace PowerPoint</vt:lpstr>
      <vt:lpstr>Prezentace aplikace PowerPoint</vt:lpstr>
      <vt:lpstr>Prezentace aplikace PowerPoint</vt:lpstr>
      <vt:lpstr>Zrak</vt:lpstr>
      <vt:lpstr>Prezentace aplikace PowerPoint</vt:lpstr>
      <vt:lpstr>Prezentace aplikace PowerPoint</vt:lpstr>
      <vt:lpstr>Sluch</vt:lpstr>
      <vt:lpstr>Prezentace aplikace PowerPoint</vt:lpstr>
      <vt:lpstr>Čich</vt:lpstr>
      <vt:lpstr>Chuť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Logopedická péče o děti s PAS</dc:title>
  <dc:creator>Petr Bubeníček</dc:creator>
  <cp:lastModifiedBy>Radka Florianová</cp:lastModifiedBy>
  <cp:revision>4</cp:revision>
  <dcterms:created xsi:type="dcterms:W3CDTF">2022-02-17T19:27:29Z</dcterms:created>
  <dcterms:modified xsi:type="dcterms:W3CDTF">2024-02-08T22:03:51Z</dcterms:modified>
</cp:coreProperties>
</file>