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4"/>
  </p:notesMasterIdLst>
  <p:sldIdLst>
    <p:sldId id="265" r:id="rId2"/>
    <p:sldId id="293" r:id="rId3"/>
    <p:sldId id="300" r:id="rId4"/>
    <p:sldId id="301" r:id="rId5"/>
    <p:sldId id="286" r:id="rId6"/>
    <p:sldId id="287" r:id="rId7"/>
    <p:sldId id="343" r:id="rId8"/>
    <p:sldId id="344" r:id="rId9"/>
    <p:sldId id="345" r:id="rId10"/>
    <p:sldId id="306" r:id="rId11"/>
    <p:sldId id="299" r:id="rId12"/>
    <p:sldId id="310" r:id="rId13"/>
    <p:sldId id="308" r:id="rId14"/>
    <p:sldId id="322" r:id="rId15"/>
    <p:sldId id="323" r:id="rId16"/>
    <p:sldId id="326" r:id="rId17"/>
    <p:sldId id="325" r:id="rId18"/>
    <p:sldId id="324" r:id="rId19"/>
    <p:sldId id="327" r:id="rId20"/>
    <p:sldId id="328" r:id="rId21"/>
    <p:sldId id="342" r:id="rId22"/>
    <p:sldId id="309" r:id="rId23"/>
    <p:sldId id="298" r:id="rId24"/>
    <p:sldId id="312" r:id="rId25"/>
    <p:sldId id="313" r:id="rId26"/>
    <p:sldId id="314" r:id="rId27"/>
    <p:sldId id="315" r:id="rId28"/>
    <p:sldId id="316" r:id="rId29"/>
    <p:sldId id="317" r:id="rId30"/>
    <p:sldId id="318" r:id="rId31"/>
    <p:sldId id="319" r:id="rId32"/>
    <p:sldId id="320"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872"/>
  </p:normalViewPr>
  <p:slideViewPr>
    <p:cSldViewPr snapToGrid="0" snapToObjects="1">
      <p:cViewPr varScale="1">
        <p:scale>
          <a:sx n="121" d="100"/>
          <a:sy n="121" d="100"/>
        </p:scale>
        <p:origin x="200" y="17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A1A607-3448-4E11-8729-362B40DAAFBD}" type="datetimeFigureOut">
              <a:rPr lang="cs-CZ" smtClean="0"/>
              <a:pPr/>
              <a:t>08.02.2024</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14574B-50AD-48F4-AE4A-6DB8F9060BA5}"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0"/>
        <p:cNvGrpSpPr/>
        <p:nvPr/>
      </p:nvGrpSpPr>
      <p:grpSpPr>
        <a:xfrm>
          <a:off x="0" y="0"/>
          <a:ext cx="0" cy="0"/>
          <a:chOff x="0" y="0"/>
          <a:chExt cx="0" cy="0"/>
        </a:xfrm>
      </p:grpSpPr>
      <p:sp>
        <p:nvSpPr>
          <p:cNvPr id="401" name="Shape 401"/>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a:spcBef>
                <a:spcPts val="0"/>
              </a:spcBef>
              <a:buNone/>
            </a:pPr>
            <a:endParaRPr/>
          </a:p>
        </p:txBody>
      </p:sp>
      <p:sp>
        <p:nvSpPr>
          <p:cNvPr id="402" name="Shape 402"/>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4656388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3"/>
        <p:cNvGrpSpPr/>
        <p:nvPr/>
      </p:nvGrpSpPr>
      <p:grpSpPr>
        <a:xfrm>
          <a:off x="0" y="0"/>
          <a:ext cx="0" cy="0"/>
          <a:chOff x="0" y="0"/>
          <a:chExt cx="0" cy="0"/>
        </a:xfrm>
      </p:grpSpPr>
      <p:sp>
        <p:nvSpPr>
          <p:cNvPr id="414" name="Shape 414"/>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15" name="Shape 415"/>
          <p:cNvSpPr txBox="1">
            <a:spLocks noGrp="1"/>
          </p:cNvSpPr>
          <p:nvPr>
            <p:ph type="body" idx="1"/>
          </p:nvPr>
        </p:nvSpPr>
        <p:spPr>
          <a:xfrm>
            <a:off x="685800" y="4400550"/>
            <a:ext cx="5486399" cy="3600599"/>
          </a:xfrm>
          <a:prstGeom prst="rect">
            <a:avLst/>
          </a:prstGeom>
        </p:spPr>
        <p:txBody>
          <a:bodyPr lIns="91425" tIns="91425" rIns="91425" bIns="91425" anchor="t" anchorCtr="0">
            <a:noAutofit/>
          </a:bodyPr>
          <a:lstStyle/>
          <a:p>
            <a:pPr>
              <a:spcBef>
                <a:spcPts val="0"/>
              </a:spcBef>
              <a:buNone/>
            </a:pPr>
            <a:endParaRPr/>
          </a:p>
        </p:txBody>
      </p:sp>
      <p:sp>
        <p:nvSpPr>
          <p:cNvPr id="416" name="Shape 416"/>
          <p:cNvSpPr txBox="1">
            <a:spLocks noGrp="1"/>
          </p:cNvSpPr>
          <p:nvPr>
            <p:ph type="sldNum" idx="12"/>
          </p:nvPr>
        </p:nvSpPr>
        <p:spPr>
          <a:xfrm>
            <a:off x="3884612" y="8685213"/>
            <a:ext cx="2971799" cy="458699"/>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pPr lvl="0">
                <a:spcBef>
                  <a:spcPts val="0"/>
                </a:spcBef>
                <a:buClr>
                  <a:srgbClr val="000000"/>
                </a:buClr>
                <a:buSzPct val="25000"/>
                <a:buFont typeface="Arial"/>
                <a:buNone/>
              </a:pPr>
              <a:t>29</a:t>
            </a:fld>
            <a:endParaRPr lang="en-US"/>
          </a:p>
        </p:txBody>
      </p:sp>
    </p:spTree>
    <p:extLst>
      <p:ext uri="{BB962C8B-B14F-4D97-AF65-F5344CB8AC3E}">
        <p14:creationId xmlns:p14="http://schemas.microsoft.com/office/powerpoint/2010/main" val="25340463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0"/>
        <p:cNvGrpSpPr/>
        <p:nvPr/>
      </p:nvGrpSpPr>
      <p:grpSpPr>
        <a:xfrm>
          <a:off x="0" y="0"/>
          <a:ext cx="0" cy="0"/>
          <a:chOff x="0" y="0"/>
          <a:chExt cx="0" cy="0"/>
        </a:xfrm>
      </p:grpSpPr>
      <p:sp>
        <p:nvSpPr>
          <p:cNvPr id="421" name="Shape 421"/>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22" name="Shape 422"/>
          <p:cNvSpPr txBox="1">
            <a:spLocks noGrp="1"/>
          </p:cNvSpPr>
          <p:nvPr>
            <p:ph type="body" idx="1"/>
          </p:nvPr>
        </p:nvSpPr>
        <p:spPr>
          <a:xfrm>
            <a:off x="685800" y="4400550"/>
            <a:ext cx="5486399" cy="3600599"/>
          </a:xfrm>
          <a:prstGeom prst="rect">
            <a:avLst/>
          </a:prstGeom>
        </p:spPr>
        <p:txBody>
          <a:bodyPr lIns="91425" tIns="91425" rIns="91425" bIns="91425" anchor="t" anchorCtr="0">
            <a:noAutofit/>
          </a:bodyPr>
          <a:lstStyle/>
          <a:p>
            <a:pPr>
              <a:spcBef>
                <a:spcPts val="0"/>
              </a:spcBef>
              <a:buNone/>
            </a:pPr>
            <a:endParaRPr/>
          </a:p>
        </p:txBody>
      </p:sp>
      <p:sp>
        <p:nvSpPr>
          <p:cNvPr id="423" name="Shape 423"/>
          <p:cNvSpPr txBox="1">
            <a:spLocks noGrp="1"/>
          </p:cNvSpPr>
          <p:nvPr>
            <p:ph type="sldNum" idx="12"/>
          </p:nvPr>
        </p:nvSpPr>
        <p:spPr>
          <a:xfrm>
            <a:off x="3884612" y="8685213"/>
            <a:ext cx="2971799" cy="458699"/>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pPr lvl="0">
                <a:spcBef>
                  <a:spcPts val="0"/>
                </a:spcBef>
                <a:buClr>
                  <a:srgbClr val="000000"/>
                </a:buClr>
                <a:buSzPct val="25000"/>
                <a:buFont typeface="Arial"/>
                <a:buNone/>
              </a:pPr>
              <a:t>30</a:t>
            </a:fld>
            <a:endParaRPr lang="en-US"/>
          </a:p>
        </p:txBody>
      </p:sp>
    </p:spTree>
    <p:extLst>
      <p:ext uri="{BB962C8B-B14F-4D97-AF65-F5344CB8AC3E}">
        <p14:creationId xmlns:p14="http://schemas.microsoft.com/office/powerpoint/2010/main" val="30569721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cs-CZ"/>
              <a:t>Kliknutím lze upravit styl.</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2/8/24</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923A1CC3-2375-41D4-9E03-427CAF2A4C1A}" type="datetimeFigureOut">
              <a:rPr lang="en-US" dirty="0"/>
              <a:pPr/>
              <a:t>2/8/24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Název a popisek">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cs-CZ"/>
              <a:t>Kliknutím lze upravit styl.</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AFF16868-8199-4C2C-A5B1-63AEE139F88E}" type="datetimeFigureOut">
              <a:rPr lang="en-US" dirty="0"/>
              <a:pPr/>
              <a:t>2/8/24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ce s popiskem">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cs-CZ"/>
              <a:t>Kliknutím lze upravit styl.</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AAD9FF7F-6988-44CC-821B-644E70CD2F73}" type="datetimeFigureOut">
              <a:rPr lang="en-US" dirty="0"/>
              <a:pPr/>
              <a:t>2/8/24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Jmenovka">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5C12C299-16B2-4475-990D-751901EACC14}" type="datetimeFigureOut">
              <a:rPr lang="en-US" dirty="0"/>
              <a:pPr/>
              <a:t>2/8/24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cs-CZ"/>
              <a:t>Kliknutím lze upravit styl.</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pPr/>
              <a:t>2/8/24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cs-CZ"/>
              <a:t>Kliknutím lze upravit styl.</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pPr/>
              <a:t>2/8/24</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cs-CZ"/>
              <a:t>Kliknutím lze upravit styl.</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pPr/>
              <a:t>2/8/24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cs-CZ"/>
              <a:t>Kliknutím lze upravit styl.</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pPr/>
              <a:t>2/8/24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pPr/>
              <a:t>2/8/24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F34E6425-0181-43F2-84FC-787E803FD2F8}" type="datetimeFigureOut">
              <a:rPr lang="en-US" dirty="0"/>
              <a:pPr/>
              <a:t>2/8/24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pPr/>
              <a:t>2/8/24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pPr/>
              <a:t>2/8/24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cs-CZ"/>
              <a:t>Kliknutím lze upravit styl.</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pPr/>
              <a:t>2/8/24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pPr/>
              <a:t>2/8/24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cs-CZ"/>
              <a:t>Kliknutím lze upravit styl.</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76E86A4C-8E40-4F87-A4F0-01A0687C5742}" type="datetimeFigureOut">
              <a:rPr lang="en-US" dirty="0"/>
              <a:pPr/>
              <a:t>2/8/24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cs-CZ"/>
              <a:t>Kliknutím lze upravit styl.</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cs-CZ"/>
              <a:t>Kliknutím na ikonu přidáte obrázek.</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35E72C73-2D91-4E12-BA25-F0AA0C03599B}" type="datetimeFigureOut">
              <a:rPr lang="en-US" dirty="0"/>
              <a:pPr/>
              <a:t>2/8/24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cs-CZ"/>
              <a:t>Kliknutím lze upravit styl.</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pPr/>
              <a:t>2/8/24</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autism.org.uk/advice-and-guidance/topics/behaviour/eating/all-audiences" TargetMode="External"/><Relationship Id="rId2" Type="http://schemas.openxmlformats.org/officeDocument/2006/relationships/hyperlink" Target="https://www.jennyfriedmannutrition.com/autism-sensory-food-aversion-tips/"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autism-society.org/wp-content/uploads/2014/04/Gastrointestinal-Illness-in-Autism.pdf"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journals.asha.org/perspective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Krmení a příjem potravy u dětí s PAS</a:t>
            </a:r>
          </a:p>
        </p:txBody>
      </p:sp>
      <p:sp>
        <p:nvSpPr>
          <p:cNvPr id="4" name="Podnadpis 3"/>
          <p:cNvSpPr>
            <a:spLocks noGrp="1"/>
          </p:cNvSpPr>
          <p:nvPr>
            <p:ph type="subTitle" idx="1"/>
          </p:nvPr>
        </p:nvSpPr>
        <p:spPr>
          <a:xfrm>
            <a:off x="1154955" y="5316583"/>
            <a:ext cx="8825658" cy="322216"/>
          </a:xfrm>
        </p:spPr>
        <p:txBody>
          <a:bodyPr>
            <a:normAutofit fontScale="92500" lnSpcReduction="20000"/>
          </a:bodyPr>
          <a:lstStyle/>
          <a:p>
            <a:r>
              <a:rPr lang="cs-CZ" dirty="0"/>
              <a:t>Mgr. Radka Florianová</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Informace o jídle/krmení</a:t>
            </a:r>
            <a:br>
              <a:rPr lang="cs-CZ" dirty="0"/>
            </a:br>
            <a:endParaRPr lang="cs-CZ" dirty="0"/>
          </a:p>
        </p:txBody>
      </p:sp>
      <p:sp>
        <p:nvSpPr>
          <p:cNvPr id="3" name="Zástupný symbol pro obsah 2"/>
          <p:cNvSpPr>
            <a:spLocks noGrp="1"/>
          </p:cNvSpPr>
          <p:nvPr>
            <p:ph idx="1"/>
          </p:nvPr>
        </p:nvSpPr>
        <p:spPr>
          <a:xfrm>
            <a:off x="1154954" y="2233749"/>
            <a:ext cx="8825659" cy="4402182"/>
          </a:xfrm>
        </p:spPr>
        <p:txBody>
          <a:bodyPr>
            <a:normAutofit fontScale="92500" lnSpcReduction="10000"/>
          </a:bodyPr>
          <a:lstStyle/>
          <a:p>
            <a:pPr>
              <a:lnSpc>
                <a:spcPct val="100000"/>
              </a:lnSpc>
            </a:pPr>
            <a:r>
              <a:rPr lang="cs-CZ" sz="2400" dirty="0">
                <a:latin typeface="Arial" pitchFamily="34" charset="0"/>
                <a:cs typeface="Arial" pitchFamily="34" charset="0"/>
              </a:rPr>
              <a:t>Rozhovor s rodičem/pečovatelem</a:t>
            </a:r>
            <a:endParaRPr lang="cs-CZ" dirty="0">
              <a:latin typeface="Arial" pitchFamily="34" charset="0"/>
              <a:cs typeface="Arial" pitchFamily="34" charset="0"/>
            </a:endParaRPr>
          </a:p>
          <a:p>
            <a:pPr>
              <a:lnSpc>
                <a:spcPct val="100000"/>
              </a:lnSpc>
            </a:pPr>
            <a:r>
              <a:rPr lang="cs-CZ" sz="2400" i="1" dirty="0">
                <a:latin typeface="Arial" pitchFamily="34" charset="0"/>
                <a:cs typeface="Arial" pitchFamily="34" charset="0"/>
              </a:rPr>
              <a:t>Analýza času jídla (krmení)</a:t>
            </a:r>
            <a:endParaRPr lang="cs-CZ" dirty="0">
              <a:latin typeface="Arial" pitchFamily="34" charset="0"/>
              <a:cs typeface="Arial" pitchFamily="34" charset="0"/>
            </a:endParaRPr>
          </a:p>
          <a:p>
            <a:pPr>
              <a:buFont typeface="Arial" panose="020B0604020202020204" pitchFamily="34" charset="0"/>
              <a:buChar char="•"/>
            </a:pPr>
            <a:r>
              <a:rPr lang="cs-CZ" sz="2400" i="1" dirty="0">
                <a:latin typeface="Arial" pitchFamily="34" charset="0"/>
                <a:cs typeface="Arial" pitchFamily="34" charset="0"/>
              </a:rPr>
              <a:t>jídlo</a:t>
            </a:r>
            <a:endParaRPr lang="cs-CZ" dirty="0">
              <a:latin typeface="Arial" pitchFamily="34" charset="0"/>
              <a:cs typeface="Arial" pitchFamily="34" charset="0"/>
            </a:endParaRPr>
          </a:p>
          <a:p>
            <a:pPr marL="800100" lvl="1" indent="-342900">
              <a:lnSpc>
                <a:spcPct val="100000"/>
              </a:lnSpc>
              <a:buFont typeface="Arial" panose="020B0604020202020204" pitchFamily="34" charset="0"/>
              <a:buChar char="•"/>
            </a:pPr>
            <a:r>
              <a:rPr lang="cs-CZ" sz="2400" i="1" dirty="0">
                <a:latin typeface="Arial" pitchFamily="34" charset="0"/>
                <a:cs typeface="Arial" pitchFamily="34" charset="0"/>
              </a:rPr>
              <a:t>konzistence</a:t>
            </a:r>
            <a:endParaRPr lang="cs-CZ" dirty="0">
              <a:latin typeface="Arial" pitchFamily="34" charset="0"/>
              <a:cs typeface="Arial" pitchFamily="34" charset="0"/>
            </a:endParaRPr>
          </a:p>
          <a:p>
            <a:pPr marL="800100" lvl="1" indent="-342900">
              <a:lnSpc>
                <a:spcPct val="100000"/>
              </a:lnSpc>
              <a:buFont typeface="Arial" panose="020B0604020202020204" pitchFamily="34" charset="0"/>
              <a:buChar char="•"/>
            </a:pPr>
            <a:r>
              <a:rPr lang="cs-CZ" sz="2400" i="1" dirty="0">
                <a:latin typeface="Arial" pitchFamily="34" charset="0"/>
                <a:cs typeface="Arial" pitchFamily="34" charset="0"/>
              </a:rPr>
              <a:t>množství </a:t>
            </a:r>
            <a:endParaRPr lang="cs-CZ" dirty="0">
              <a:latin typeface="Arial" pitchFamily="34" charset="0"/>
              <a:cs typeface="Arial" pitchFamily="34" charset="0"/>
            </a:endParaRPr>
          </a:p>
          <a:p>
            <a:pPr marL="800100" lvl="1" indent="-342900">
              <a:lnSpc>
                <a:spcPct val="100000"/>
              </a:lnSpc>
              <a:buFont typeface="Arial" panose="020B0604020202020204" pitchFamily="34" charset="0"/>
              <a:buChar char="•"/>
            </a:pPr>
            <a:r>
              <a:rPr lang="cs-CZ" sz="2400" i="1" dirty="0">
                <a:latin typeface="Arial" pitchFamily="34" charset="0"/>
                <a:cs typeface="Arial" pitchFamily="34" charset="0"/>
              </a:rPr>
              <a:t>teplota    </a:t>
            </a:r>
            <a:endParaRPr lang="cs-CZ" dirty="0">
              <a:latin typeface="Arial" pitchFamily="34" charset="0"/>
              <a:cs typeface="Arial" pitchFamily="34" charset="0"/>
            </a:endParaRPr>
          </a:p>
          <a:p>
            <a:pPr>
              <a:buFont typeface="Arial" panose="020B0604020202020204" pitchFamily="34" charset="0"/>
              <a:buChar char="•"/>
            </a:pPr>
            <a:r>
              <a:rPr lang="cs-CZ" sz="2400" i="1" dirty="0">
                <a:latin typeface="Arial" pitchFamily="34" charset="0"/>
                <a:cs typeface="Arial" pitchFamily="34" charset="0"/>
              </a:rPr>
              <a:t>doba jídla (jak dlouho dítě jí)</a:t>
            </a:r>
            <a:endParaRPr lang="cs-CZ" dirty="0">
              <a:latin typeface="Arial" pitchFamily="34" charset="0"/>
              <a:cs typeface="Arial" pitchFamily="34" charset="0"/>
            </a:endParaRPr>
          </a:p>
          <a:p>
            <a:pPr>
              <a:buFont typeface="Arial" panose="020B0604020202020204" pitchFamily="34" charset="0"/>
              <a:buChar char="•"/>
            </a:pPr>
            <a:r>
              <a:rPr lang="cs-CZ" sz="2400" i="1" dirty="0" err="1">
                <a:latin typeface="Arial" pitchFamily="34" charset="0"/>
                <a:cs typeface="Arial" pitchFamily="34" charset="0"/>
              </a:rPr>
              <a:t>handling</a:t>
            </a:r>
            <a:r>
              <a:rPr lang="cs-CZ" sz="2400" i="1" dirty="0">
                <a:latin typeface="Arial" pitchFamily="34" charset="0"/>
                <a:cs typeface="Arial" pitchFamily="34" charset="0"/>
              </a:rPr>
              <a:t> během krmení </a:t>
            </a:r>
            <a:endParaRPr lang="cs-CZ" dirty="0">
              <a:latin typeface="Arial" pitchFamily="34" charset="0"/>
              <a:cs typeface="Arial" pitchFamily="34" charset="0"/>
            </a:endParaRPr>
          </a:p>
          <a:p>
            <a:pPr>
              <a:buFont typeface="Arial" panose="020B0604020202020204" pitchFamily="34" charset="0"/>
              <a:buChar char="•"/>
            </a:pPr>
            <a:r>
              <a:rPr lang="cs-CZ" sz="2400" i="1" dirty="0">
                <a:latin typeface="Arial" pitchFamily="34" charset="0"/>
                <a:cs typeface="Arial" pitchFamily="34" charset="0"/>
              </a:rPr>
              <a:t>pozice během jídla </a:t>
            </a:r>
            <a:endParaRPr lang="cs-CZ" dirty="0">
              <a:latin typeface="Arial" pitchFamily="34" charset="0"/>
              <a:cs typeface="Arial" pitchFamily="34" charset="0"/>
            </a:endParaRPr>
          </a:p>
          <a:p>
            <a:pPr>
              <a:buFont typeface="Arial" panose="020B0604020202020204" pitchFamily="34" charset="0"/>
              <a:buChar char="•"/>
            </a:pPr>
            <a:r>
              <a:rPr lang="cs-CZ" sz="2400" i="1" dirty="0">
                <a:latin typeface="Arial" pitchFamily="34" charset="0"/>
                <a:cs typeface="Arial" pitchFamily="34" charset="0"/>
              </a:rPr>
              <a:t>okolí (rodina)         </a:t>
            </a:r>
            <a:r>
              <a:rPr lang="cs-CZ" sz="2400" dirty="0">
                <a:latin typeface="Arial" pitchFamily="34" charset="0"/>
                <a:cs typeface="Arial" pitchFamily="34" charset="0"/>
              </a:rPr>
              <a:t> </a:t>
            </a:r>
            <a:endParaRPr lang="cs-CZ" dirty="0">
              <a:latin typeface="Arial" pitchFamily="34" charset="0"/>
              <a:cs typeface="Arial" pitchFamily="34" charset="0"/>
            </a:endParaRPr>
          </a:p>
          <a:p>
            <a:endParaRPr lang="cs-CZ" dirty="0"/>
          </a:p>
        </p:txBody>
      </p:sp>
    </p:spTree>
    <p:extLst>
      <p:ext uri="{BB962C8B-B14F-4D97-AF65-F5344CB8AC3E}">
        <p14:creationId xmlns:p14="http://schemas.microsoft.com/office/powerpoint/2010/main" val="41623208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54954" y="620186"/>
            <a:ext cx="8761413" cy="1326180"/>
          </a:xfrm>
        </p:spPr>
        <p:txBody>
          <a:bodyPr/>
          <a:lstStyle/>
          <a:p>
            <a:pPr algn="ctr"/>
            <a:r>
              <a:rPr lang="cs-CZ" dirty="0"/>
              <a:t>Vývoj textury stravy u osob s </a:t>
            </a:r>
            <a:r>
              <a:rPr lang="cs-CZ" dirty="0" err="1"/>
              <a:t>autizmem</a:t>
            </a:r>
            <a:br>
              <a:rPr lang="cs-CZ" dirty="0"/>
            </a:br>
            <a:r>
              <a:rPr lang="cs-CZ" sz="2800" dirty="0"/>
              <a:t>Když jen „kousni si“ nefunguje</a:t>
            </a:r>
          </a:p>
        </p:txBody>
      </p:sp>
      <p:sp>
        <p:nvSpPr>
          <p:cNvPr id="3" name="Zástupný symbol pro obsah 2"/>
          <p:cNvSpPr>
            <a:spLocks noGrp="1"/>
          </p:cNvSpPr>
          <p:nvPr>
            <p:ph idx="1"/>
          </p:nvPr>
        </p:nvSpPr>
        <p:spPr/>
        <p:txBody>
          <a:bodyPr/>
          <a:lstStyle/>
          <a:p>
            <a:r>
              <a:rPr lang="cs-CZ" dirty="0"/>
              <a:t>Obavy jsou </a:t>
            </a:r>
            <a:r>
              <a:rPr lang="cs-CZ" dirty="0" err="1"/>
              <a:t>vícefaktorové</a:t>
            </a:r>
            <a:r>
              <a:rPr lang="cs-CZ" dirty="0"/>
              <a:t>:</a:t>
            </a:r>
          </a:p>
          <a:p>
            <a:endParaRPr lang="cs-CZ" dirty="0"/>
          </a:p>
          <a:p>
            <a:pPr lvl="1"/>
            <a:r>
              <a:rPr lang="cs-CZ" dirty="0"/>
              <a:t>Lékařské</a:t>
            </a:r>
          </a:p>
          <a:p>
            <a:pPr lvl="1"/>
            <a:r>
              <a:rPr lang="cs-CZ" dirty="0"/>
              <a:t>Chování</a:t>
            </a:r>
          </a:p>
          <a:p>
            <a:pPr lvl="1"/>
            <a:r>
              <a:rPr lang="cs-CZ" dirty="0"/>
              <a:t>Smyslové</a:t>
            </a:r>
          </a:p>
          <a:p>
            <a:pPr lvl="1"/>
            <a:r>
              <a:rPr lang="cs-CZ" dirty="0"/>
              <a:t>Motorické</a:t>
            </a:r>
          </a:p>
          <a:p>
            <a:pPr lvl="1"/>
            <a:r>
              <a:rPr lang="cs-CZ" dirty="0"/>
              <a:t>Sociální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54954" y="809896"/>
            <a:ext cx="8761413" cy="979715"/>
          </a:xfrm>
        </p:spPr>
        <p:txBody>
          <a:bodyPr/>
          <a:lstStyle/>
          <a:p>
            <a:pPr algn="ctr"/>
            <a:br>
              <a:rPr lang="cs-CZ" dirty="0"/>
            </a:br>
            <a:r>
              <a:rPr lang="cs-CZ" dirty="0"/>
              <a:t>Problémy začínají brzy</a:t>
            </a:r>
            <a:br>
              <a:rPr lang="cs-CZ" sz="2800" dirty="0"/>
            </a:br>
            <a:endParaRPr lang="cs-CZ" sz="2800" dirty="0"/>
          </a:p>
        </p:txBody>
      </p:sp>
      <p:sp>
        <p:nvSpPr>
          <p:cNvPr id="3" name="Zástupný symbol pro obsah 2"/>
          <p:cNvSpPr>
            <a:spLocks noGrp="1"/>
          </p:cNvSpPr>
          <p:nvPr>
            <p:ph idx="1"/>
          </p:nvPr>
        </p:nvSpPr>
        <p:spPr>
          <a:xfrm>
            <a:off x="1154954" y="2508069"/>
            <a:ext cx="8825659" cy="4167051"/>
          </a:xfrm>
        </p:spPr>
        <p:txBody>
          <a:bodyPr>
            <a:normAutofit/>
          </a:bodyPr>
          <a:lstStyle/>
          <a:p>
            <a:r>
              <a:rPr lang="cs-CZ" dirty="0" err="1"/>
              <a:t>Niehus</a:t>
            </a:r>
            <a:r>
              <a:rPr lang="cs-CZ" dirty="0"/>
              <a:t> &amp; Lord (2006)</a:t>
            </a:r>
          </a:p>
          <a:p>
            <a:pPr lvl="1"/>
            <a:r>
              <a:rPr lang="cs-CZ" dirty="0"/>
              <a:t>Další ušní infekce</a:t>
            </a:r>
          </a:p>
          <a:p>
            <a:pPr lvl="1"/>
            <a:r>
              <a:rPr lang="cs-CZ" dirty="0"/>
              <a:t>Používání výrazně více antibiotik.</a:t>
            </a:r>
          </a:p>
          <a:p>
            <a:pPr lvl="1"/>
            <a:r>
              <a:rPr lang="cs-CZ" dirty="0"/>
              <a:t>Více chronických gastrointestinálních problémů. </a:t>
            </a:r>
          </a:p>
          <a:p>
            <a:r>
              <a:rPr lang="cs-CZ" dirty="0" err="1"/>
              <a:t>Barnevik</a:t>
            </a:r>
            <a:r>
              <a:rPr lang="cs-CZ" dirty="0"/>
              <a:t> </a:t>
            </a:r>
            <a:r>
              <a:rPr lang="cs-CZ" dirty="0" err="1"/>
              <a:t>Olsson</a:t>
            </a:r>
            <a:r>
              <a:rPr lang="cs-CZ" dirty="0"/>
              <a:t> </a:t>
            </a:r>
            <a:r>
              <a:rPr lang="cs-CZ" dirty="0" err="1"/>
              <a:t>et</a:t>
            </a:r>
            <a:r>
              <a:rPr lang="cs-CZ" dirty="0"/>
              <a:t> </a:t>
            </a:r>
            <a:r>
              <a:rPr lang="cs-CZ" dirty="0" err="1"/>
              <a:t>al</a:t>
            </a:r>
            <a:r>
              <a:rPr lang="cs-CZ" dirty="0"/>
              <a:t> (2013)</a:t>
            </a:r>
          </a:p>
          <a:p>
            <a:pPr lvl="1"/>
            <a:r>
              <a:rPr lang="cs-CZ" dirty="0"/>
              <a:t>Regulační problémy (RP) byly mnohem častější u dětí od narození do dvou let, které později obdržely diagnózu poruchy autistického spektra (PAS). </a:t>
            </a:r>
          </a:p>
          <a:p>
            <a:r>
              <a:rPr lang="cs-CZ" dirty="0" err="1"/>
              <a:t>Keen</a:t>
            </a:r>
            <a:r>
              <a:rPr lang="cs-CZ" dirty="0"/>
              <a:t> (2008)</a:t>
            </a:r>
          </a:p>
          <a:p>
            <a:pPr lvl="1"/>
            <a:r>
              <a:rPr lang="cs-CZ" dirty="0"/>
              <a:t> Přítomnost závažných nebo atypických problémů s krmením a FTT v kojeneckém věku by měla odborníky upozornit na možnou základní poruchu autistického spektra.</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Problémy s jídlem se vyskytují často</a:t>
            </a:r>
          </a:p>
        </p:txBody>
      </p:sp>
      <p:sp>
        <p:nvSpPr>
          <p:cNvPr id="3" name="Zástupný symbol pro obsah 2"/>
          <p:cNvSpPr>
            <a:spLocks noGrp="1"/>
          </p:cNvSpPr>
          <p:nvPr>
            <p:ph idx="1"/>
          </p:nvPr>
        </p:nvSpPr>
        <p:spPr/>
        <p:txBody>
          <a:bodyPr/>
          <a:lstStyle/>
          <a:p>
            <a:r>
              <a:rPr lang="cs-CZ" dirty="0"/>
              <a:t>Sharp </a:t>
            </a:r>
            <a:r>
              <a:rPr lang="cs-CZ" dirty="0" err="1"/>
              <a:t>et</a:t>
            </a:r>
            <a:r>
              <a:rPr lang="cs-CZ" dirty="0"/>
              <a:t> </a:t>
            </a:r>
            <a:r>
              <a:rPr lang="cs-CZ" dirty="0" err="1"/>
              <a:t>al</a:t>
            </a:r>
            <a:r>
              <a:rPr lang="cs-CZ" dirty="0"/>
              <a:t> (2013) Výsledky ukázaly, že děti s poruchou autistického spektra mají významně více problémů s krmením než vrstevníci.</a:t>
            </a:r>
          </a:p>
          <a:p>
            <a:r>
              <a:rPr lang="cs-CZ" dirty="0" err="1"/>
              <a:t>Marí</a:t>
            </a:r>
            <a:r>
              <a:rPr lang="cs-CZ" dirty="0"/>
              <a:t>-</a:t>
            </a:r>
            <a:r>
              <a:rPr lang="cs-CZ" dirty="0" err="1"/>
              <a:t>Bauset</a:t>
            </a:r>
            <a:r>
              <a:rPr lang="cs-CZ" dirty="0"/>
              <a:t> </a:t>
            </a:r>
            <a:r>
              <a:rPr lang="cs-CZ" dirty="0" err="1"/>
              <a:t>et</a:t>
            </a:r>
            <a:r>
              <a:rPr lang="cs-CZ" dirty="0"/>
              <a:t> </a:t>
            </a:r>
            <a:r>
              <a:rPr lang="cs-CZ" dirty="0" err="1"/>
              <a:t>al</a:t>
            </a:r>
            <a:r>
              <a:rPr lang="cs-CZ" dirty="0"/>
              <a:t> (2014)Existují empirické důkazy a celkový vědecký konsenzus podporující souvislost mezi selektivitou v jídle a poruchami autistického spektra. </a:t>
            </a:r>
          </a:p>
          <a:p>
            <a:r>
              <a:rPr lang="cs-CZ" dirty="0" err="1"/>
              <a:t>Hubbard</a:t>
            </a:r>
            <a:r>
              <a:rPr lang="cs-CZ" dirty="0"/>
              <a:t> </a:t>
            </a:r>
            <a:r>
              <a:rPr lang="cs-CZ" dirty="0" err="1"/>
              <a:t>et</a:t>
            </a:r>
            <a:r>
              <a:rPr lang="cs-CZ" dirty="0"/>
              <a:t> </a:t>
            </a:r>
            <a:r>
              <a:rPr lang="cs-CZ" dirty="0" err="1"/>
              <a:t>al</a:t>
            </a:r>
            <a:r>
              <a:rPr lang="cs-CZ" dirty="0"/>
              <a:t> (2014)Děti s poruchou autistického spektra významně častěji odmítaly potraviny na základě textury/konzistence (77,4 % oproti 36,2 %), chuti/vůně (49,1 % oproti 5,2 %), směsi (45,3 % oproti 25,9 %), značky (15,1 % oproti 1,7 %) a tvaru (11,3 % oproti 1,7 %).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Špatný příjem ústy ovlivňuje výživu</a:t>
            </a:r>
          </a:p>
        </p:txBody>
      </p:sp>
      <p:sp>
        <p:nvSpPr>
          <p:cNvPr id="3" name="Zástupný symbol pro obsah 2"/>
          <p:cNvSpPr>
            <a:spLocks noGrp="1"/>
          </p:cNvSpPr>
          <p:nvPr>
            <p:ph idx="1"/>
          </p:nvPr>
        </p:nvSpPr>
        <p:spPr/>
        <p:txBody>
          <a:bodyPr/>
          <a:lstStyle/>
          <a:p>
            <a:r>
              <a:rPr lang="cs-CZ" dirty="0"/>
              <a:t>Nižší příjem vápníku a bílkovin (Sharp </a:t>
            </a:r>
            <a:r>
              <a:rPr lang="cs-CZ" dirty="0" err="1"/>
              <a:t>et</a:t>
            </a:r>
            <a:r>
              <a:rPr lang="cs-CZ" dirty="0"/>
              <a:t> </a:t>
            </a:r>
            <a:r>
              <a:rPr lang="cs-CZ" dirty="0" err="1"/>
              <a:t>al</a:t>
            </a:r>
            <a:r>
              <a:rPr lang="cs-CZ" dirty="0"/>
              <a:t>, 2013). </a:t>
            </a:r>
          </a:p>
          <a:p>
            <a:r>
              <a:rPr lang="cs-CZ" dirty="0"/>
              <a:t>Zvýšení míry problematického chování při krmení předpovídalo snížení nutriční přiměřenosti (</a:t>
            </a:r>
            <a:r>
              <a:rPr lang="cs-CZ" dirty="0" err="1"/>
              <a:t>Johnson</a:t>
            </a:r>
            <a:r>
              <a:rPr lang="cs-CZ" dirty="0"/>
              <a:t> </a:t>
            </a:r>
            <a:r>
              <a:rPr lang="cs-CZ" dirty="0" err="1"/>
              <a:t>et</a:t>
            </a:r>
            <a:r>
              <a:rPr lang="cs-CZ" dirty="0"/>
              <a:t> </a:t>
            </a:r>
            <a:r>
              <a:rPr lang="cs-CZ" dirty="0" err="1"/>
              <a:t>al</a:t>
            </a:r>
            <a:r>
              <a:rPr lang="cs-CZ" dirty="0"/>
              <a:t>, 2014).</a:t>
            </a:r>
          </a:p>
          <a:p>
            <a:r>
              <a:rPr lang="cs-CZ" dirty="0"/>
              <a:t>Indexy tělesné hmotnosti byly nižší než 5. percentil u 20 % dětí s poruchou autistického spektra. </a:t>
            </a:r>
          </a:p>
          <a:p>
            <a:pPr lvl="1"/>
            <a:r>
              <a:rPr lang="cs-CZ" dirty="0"/>
              <a:t>Neadekvátní příjem naznačuje, že rutinní sledování dětí s ASD by mělo zahrnovat hodnocení stravovacích návyků a také antropometrická měření (</a:t>
            </a:r>
            <a:r>
              <a:rPr lang="cs-CZ" dirty="0" err="1"/>
              <a:t>Marí</a:t>
            </a:r>
            <a:r>
              <a:rPr lang="cs-CZ" dirty="0"/>
              <a:t>-</a:t>
            </a:r>
            <a:r>
              <a:rPr lang="cs-CZ" dirty="0" err="1"/>
              <a:t>Bauset</a:t>
            </a:r>
            <a:r>
              <a:rPr lang="cs-CZ" dirty="0"/>
              <a:t> </a:t>
            </a:r>
            <a:r>
              <a:rPr lang="cs-CZ" dirty="0" err="1"/>
              <a:t>et</a:t>
            </a:r>
            <a:r>
              <a:rPr lang="cs-CZ" dirty="0"/>
              <a:t> </a:t>
            </a:r>
            <a:r>
              <a:rPr lang="cs-CZ" dirty="0" err="1"/>
              <a:t>al</a:t>
            </a:r>
            <a:r>
              <a:rPr lang="cs-CZ" dirty="0"/>
              <a:t>, 2015).</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Gastrointestinální problémy</a:t>
            </a:r>
          </a:p>
        </p:txBody>
      </p:sp>
      <p:sp>
        <p:nvSpPr>
          <p:cNvPr id="3" name="Zástupný symbol pro obsah 2"/>
          <p:cNvSpPr>
            <a:spLocks noGrp="1"/>
          </p:cNvSpPr>
          <p:nvPr>
            <p:ph idx="1"/>
          </p:nvPr>
        </p:nvSpPr>
        <p:spPr>
          <a:xfrm>
            <a:off x="1154954" y="2693773"/>
            <a:ext cx="9595424" cy="3781168"/>
          </a:xfrm>
        </p:spPr>
        <p:txBody>
          <a:bodyPr/>
          <a:lstStyle/>
          <a:p>
            <a:r>
              <a:rPr lang="cs-CZ" dirty="0"/>
              <a:t>59 % autistických dětí, které podstoupily endoskopii kvůli příznakům trávicího traktu, mělo poruchy trávení sacharidů, zatímco u nepostižených dětí, které podstoupily endoskopii kvůli příznakům trávicího traktu, to bylo pouze 11 %. (</a:t>
            </a:r>
            <a:r>
              <a:rPr lang="cs-CZ" dirty="0" err="1"/>
              <a:t>Kushak</a:t>
            </a:r>
            <a:r>
              <a:rPr lang="cs-CZ" dirty="0"/>
              <a:t> </a:t>
            </a:r>
            <a:r>
              <a:rPr lang="cs-CZ" dirty="0" err="1"/>
              <a:t>et.al</a:t>
            </a:r>
            <a:r>
              <a:rPr lang="cs-CZ" dirty="0"/>
              <a:t>., 2005)</a:t>
            </a:r>
          </a:p>
          <a:p>
            <a:r>
              <a:rPr lang="cs-CZ" dirty="0"/>
              <a:t>Děti s poruchou autistického spektra mají významně častěji než srovnávací skupiny obecné příznaky trávicího traktu, častěji se u nich vyskytují průjmy, zácpa a bolesti břicha (</a:t>
            </a:r>
            <a:r>
              <a:rPr lang="cs-CZ" dirty="0" err="1"/>
              <a:t>McElhanon</a:t>
            </a:r>
            <a:r>
              <a:rPr lang="cs-CZ" dirty="0"/>
              <a:t> </a:t>
            </a:r>
            <a:r>
              <a:rPr lang="cs-CZ" dirty="0" err="1"/>
              <a:t>et</a:t>
            </a:r>
            <a:r>
              <a:rPr lang="cs-CZ" dirty="0"/>
              <a:t> </a:t>
            </a:r>
            <a:r>
              <a:rPr lang="cs-CZ" dirty="0" err="1"/>
              <a:t>al</a:t>
            </a:r>
            <a:r>
              <a:rPr lang="cs-CZ" dirty="0"/>
              <a:t>, 2014). </a:t>
            </a:r>
          </a:p>
          <a:p>
            <a:r>
              <a:rPr lang="cs-CZ" dirty="0"/>
              <a:t>Potíže s krmením mohou být způsobeny zhoršenými příznaky eozinofilní ezofagitidy (EE), chronického zánětlivého onemocnění projevujícího se převážně příznaky </a:t>
            </a:r>
            <a:r>
              <a:rPr lang="cs-CZ" dirty="0" err="1"/>
              <a:t>refluxního</a:t>
            </a:r>
            <a:r>
              <a:rPr lang="cs-CZ" dirty="0"/>
              <a:t> typu, které nereagují na standardní </a:t>
            </a:r>
            <a:r>
              <a:rPr lang="cs-CZ" dirty="0" err="1"/>
              <a:t>antirefluxní</a:t>
            </a:r>
            <a:r>
              <a:rPr lang="cs-CZ" dirty="0"/>
              <a:t> farmakoterapii (</a:t>
            </a:r>
            <a:r>
              <a:rPr lang="cs-CZ" dirty="0" err="1"/>
              <a:t>Jarocka</a:t>
            </a:r>
            <a:r>
              <a:rPr lang="cs-CZ" dirty="0"/>
              <a:t>-</a:t>
            </a:r>
            <a:r>
              <a:rPr lang="cs-CZ" dirty="0" err="1"/>
              <a:t>Cyrta</a:t>
            </a:r>
            <a:r>
              <a:rPr lang="cs-CZ" dirty="0"/>
              <a:t>, </a:t>
            </a:r>
            <a:r>
              <a:rPr lang="cs-CZ" dirty="0" err="1"/>
              <a:t>et</a:t>
            </a:r>
            <a:r>
              <a:rPr lang="cs-CZ" dirty="0"/>
              <a:t> </a:t>
            </a:r>
            <a:r>
              <a:rPr lang="cs-CZ" dirty="0" err="1"/>
              <a:t>al</a:t>
            </a:r>
            <a:r>
              <a:rPr lang="cs-CZ" dirty="0"/>
              <a:t>. 2011)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Gastrointestinální problémy</a:t>
            </a:r>
          </a:p>
        </p:txBody>
      </p:sp>
      <p:sp>
        <p:nvSpPr>
          <p:cNvPr id="3" name="Zástupný symbol pro obsah 2"/>
          <p:cNvSpPr>
            <a:spLocks noGrp="1"/>
          </p:cNvSpPr>
          <p:nvPr>
            <p:ph idx="1"/>
          </p:nvPr>
        </p:nvSpPr>
        <p:spPr>
          <a:xfrm>
            <a:off x="1154954" y="2347784"/>
            <a:ext cx="9595424" cy="4127157"/>
          </a:xfrm>
        </p:spPr>
        <p:txBody>
          <a:bodyPr>
            <a:normAutofit fontScale="92500" lnSpcReduction="10000"/>
          </a:bodyPr>
          <a:lstStyle/>
          <a:p>
            <a:r>
              <a:rPr lang="cs-CZ" dirty="0"/>
              <a:t>Přehled dle </a:t>
            </a:r>
            <a:r>
              <a:rPr lang="cs-CZ" dirty="0" err="1"/>
              <a:t>Vissoker</a:t>
            </a:r>
            <a:r>
              <a:rPr lang="cs-CZ" dirty="0"/>
              <a:t>, </a:t>
            </a:r>
            <a:r>
              <a:rPr lang="cs-CZ" dirty="0" err="1"/>
              <a:t>et</a:t>
            </a:r>
            <a:r>
              <a:rPr lang="cs-CZ" dirty="0"/>
              <a:t> </a:t>
            </a:r>
            <a:r>
              <a:rPr lang="cs-CZ" dirty="0" err="1"/>
              <a:t>al</a:t>
            </a:r>
            <a:r>
              <a:rPr lang="cs-CZ" dirty="0"/>
              <a:t> (2015) naznačuje silný vztah a významné korelace mezi problémy s příjmem potravy a gastrointestinálními dysfunkcemi. </a:t>
            </a:r>
          </a:p>
          <a:p>
            <a:endParaRPr lang="cs-CZ" sz="1100" dirty="0"/>
          </a:p>
          <a:p>
            <a:r>
              <a:rPr lang="cs-CZ" dirty="0" err="1"/>
              <a:t>Schreck</a:t>
            </a:r>
            <a:r>
              <a:rPr lang="cs-CZ" dirty="0"/>
              <a:t>, </a:t>
            </a:r>
            <a:r>
              <a:rPr lang="cs-CZ" dirty="0" err="1"/>
              <a:t>et</a:t>
            </a:r>
            <a:r>
              <a:rPr lang="cs-CZ" dirty="0"/>
              <a:t> </a:t>
            </a:r>
            <a:r>
              <a:rPr lang="cs-CZ" dirty="0" err="1"/>
              <a:t>al</a:t>
            </a:r>
            <a:r>
              <a:rPr lang="cs-CZ" dirty="0"/>
              <a:t> (2004) zjistili, že děti s autismem mají výrazně více problémů s krmením a jedí výrazně užší sortiment potravin než děti bez autismu. </a:t>
            </a:r>
          </a:p>
          <a:p>
            <a:r>
              <a:rPr lang="cs-CZ" dirty="0" err="1"/>
              <a:t>Nadon</a:t>
            </a:r>
            <a:r>
              <a:rPr lang="cs-CZ" dirty="0"/>
              <a:t> </a:t>
            </a:r>
            <a:r>
              <a:rPr lang="cs-CZ" dirty="0" err="1"/>
              <a:t>et</a:t>
            </a:r>
            <a:r>
              <a:rPr lang="cs-CZ" dirty="0"/>
              <a:t> </a:t>
            </a:r>
            <a:r>
              <a:rPr lang="cs-CZ" dirty="0" err="1"/>
              <a:t>al</a:t>
            </a:r>
            <a:r>
              <a:rPr lang="cs-CZ" dirty="0"/>
              <a:t> (2011) zjistili, že děti s poruchou autistického spektra měly v průměru 13,3 problémů s jídlem, přičemž převažoval nedostatek pestrosti jídla. Sourozenci měli 5,0 problémů. </a:t>
            </a:r>
          </a:p>
          <a:p>
            <a:r>
              <a:rPr lang="cs-CZ" dirty="0"/>
              <a:t>Důležité je provádět </a:t>
            </a:r>
            <a:r>
              <a:rPr lang="cs-CZ" dirty="0" err="1"/>
              <a:t>screening</a:t>
            </a:r>
            <a:r>
              <a:rPr lang="cs-CZ" dirty="0"/>
              <a:t> problémů s jídlem</a:t>
            </a:r>
          </a:p>
          <a:p>
            <a:endParaRPr lang="cs-CZ" sz="1100" dirty="0"/>
          </a:p>
          <a:p>
            <a:r>
              <a:rPr lang="cs-CZ" dirty="0"/>
              <a:t>Nejčastěji zjištěným onemocněním bylo GERD, které bylo nejčastěji spojováno s odmítáním jídla. Neurologické stavy a anatomické anomálie byly vysoce spojeny s nedostatkem dovedností, jako je opoždění orální motoriky a dysfagie (</a:t>
            </a:r>
            <a:r>
              <a:rPr lang="cs-CZ" dirty="0" err="1"/>
              <a:t>Field</a:t>
            </a:r>
            <a:r>
              <a:rPr lang="cs-CZ" dirty="0"/>
              <a:t> </a:t>
            </a:r>
            <a:r>
              <a:rPr lang="cs-CZ" dirty="0" err="1"/>
              <a:t>et</a:t>
            </a:r>
            <a:r>
              <a:rPr lang="cs-CZ" dirty="0"/>
              <a:t> </a:t>
            </a:r>
            <a:r>
              <a:rPr lang="cs-CZ" dirty="0" err="1"/>
              <a:t>al</a:t>
            </a:r>
            <a:r>
              <a:rPr lang="cs-CZ" dirty="0"/>
              <a:t>, 2003).</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Gastrointestinální problémy</a:t>
            </a:r>
          </a:p>
        </p:txBody>
      </p:sp>
      <p:sp>
        <p:nvSpPr>
          <p:cNvPr id="3" name="Zástupný symbol pro obsah 2"/>
          <p:cNvSpPr>
            <a:spLocks noGrp="1"/>
          </p:cNvSpPr>
          <p:nvPr>
            <p:ph idx="1"/>
          </p:nvPr>
        </p:nvSpPr>
        <p:spPr>
          <a:xfrm>
            <a:off x="1154954" y="2693773"/>
            <a:ext cx="9595424" cy="3781168"/>
          </a:xfrm>
        </p:spPr>
        <p:txBody>
          <a:bodyPr/>
          <a:lstStyle/>
          <a:p>
            <a:r>
              <a:rPr lang="cs-CZ" dirty="0"/>
              <a:t>Problémy mohou být:</a:t>
            </a:r>
          </a:p>
          <a:p>
            <a:pPr lvl="1"/>
            <a:r>
              <a:rPr lang="cs-CZ" dirty="0"/>
              <a:t>Funkční - souvisejí s chováním, jako jsou neoptimální stravovací a toaletní návyky, například extrémní selektivita v jídle (často preference škrobů a svačin a odpor k ovoci a zelenině) nebo neefektivní toaletní návyky.</a:t>
            </a:r>
          </a:p>
          <a:p>
            <a:pPr lvl="1"/>
            <a:r>
              <a:rPr lang="cs-CZ" dirty="0"/>
              <a:t>Organické - související s biologickými faktory, jako je změněná populace střevních mikrobů, změněné vzorce střevních kontrakcí nebo zvýšené riziko citlivosti na lepek, intolerance laktózy, potravinové alergie nebo </a:t>
            </a:r>
            <a:r>
              <a:rPr lang="cs-CZ" dirty="0" err="1"/>
              <a:t>gastroezofageální</a:t>
            </a:r>
            <a:r>
              <a:rPr lang="cs-CZ" dirty="0"/>
              <a:t> </a:t>
            </a:r>
            <a:r>
              <a:rPr lang="cs-CZ" dirty="0" err="1"/>
              <a:t>refluxní</a:t>
            </a:r>
            <a:r>
              <a:rPr lang="cs-CZ" dirty="0"/>
              <a:t> choroba.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Behaviorální/sociální problémy</a:t>
            </a:r>
          </a:p>
        </p:txBody>
      </p:sp>
      <p:sp>
        <p:nvSpPr>
          <p:cNvPr id="3" name="Zástupný symbol pro obsah 2"/>
          <p:cNvSpPr>
            <a:spLocks noGrp="1"/>
          </p:cNvSpPr>
          <p:nvPr>
            <p:ph idx="1"/>
          </p:nvPr>
        </p:nvSpPr>
        <p:spPr/>
        <p:txBody>
          <a:bodyPr/>
          <a:lstStyle/>
          <a:p>
            <a:endParaRPr lang="cs-CZ" dirty="0"/>
          </a:p>
          <a:p>
            <a:r>
              <a:rPr lang="cs-CZ" dirty="0" err="1"/>
              <a:t>Dewrang</a:t>
            </a:r>
            <a:r>
              <a:rPr lang="cs-CZ" dirty="0"/>
              <a:t> &amp; </a:t>
            </a:r>
            <a:r>
              <a:rPr lang="cs-CZ" dirty="0" err="1"/>
              <a:t>Sandberg</a:t>
            </a:r>
            <a:r>
              <a:rPr lang="cs-CZ" dirty="0"/>
              <a:t> (2010) zjistili, že rodiče si v mnoha případech dobře uvědomovali anomálie v chování svých dětí již v raném věku. </a:t>
            </a:r>
          </a:p>
          <a:p>
            <a:endParaRPr lang="cs-CZ" dirty="0"/>
          </a:p>
          <a:p>
            <a:r>
              <a:rPr lang="cs-CZ" dirty="0"/>
              <a:t>Oblasti, které je nejvíce znepokojovaly, byly</a:t>
            </a:r>
          </a:p>
          <a:p>
            <a:pPr lvl="1"/>
            <a:r>
              <a:rPr lang="cs-CZ" dirty="0"/>
              <a:t>Jídlo/krmení</a:t>
            </a:r>
          </a:p>
          <a:p>
            <a:pPr lvl="1"/>
            <a:r>
              <a:rPr lang="cs-CZ" dirty="0"/>
              <a:t>Spánek</a:t>
            </a:r>
          </a:p>
          <a:p>
            <a:pPr lvl="1"/>
            <a:r>
              <a:rPr lang="cs-CZ" dirty="0"/>
              <a:t>Kontakt</a:t>
            </a:r>
          </a:p>
          <a:p>
            <a:pPr lvl="1"/>
            <a:r>
              <a:rPr lang="cs-CZ" dirty="0"/>
              <a:t>Sociální aktivita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Behaviorální/sociální problémy</a:t>
            </a:r>
          </a:p>
        </p:txBody>
      </p:sp>
      <p:sp>
        <p:nvSpPr>
          <p:cNvPr id="3" name="Zástupný symbol pro obsah 2"/>
          <p:cNvSpPr>
            <a:spLocks noGrp="1"/>
          </p:cNvSpPr>
          <p:nvPr>
            <p:ph idx="1"/>
          </p:nvPr>
        </p:nvSpPr>
        <p:spPr/>
        <p:txBody>
          <a:bodyPr/>
          <a:lstStyle/>
          <a:p>
            <a:r>
              <a:rPr lang="en-US" dirty="0">
                <a:solidFill>
                  <a:schemeClr val="tx1"/>
                </a:solidFill>
                <a:latin typeface="Times New Roman" panose="02020603050405020304" pitchFamily="18" charset="0"/>
                <a:cs typeface="Times New Roman" panose="02020603050405020304" pitchFamily="18" charset="0"/>
              </a:rPr>
              <a:t>Provost, et al (2010)</a:t>
            </a:r>
          </a:p>
          <a:p>
            <a:r>
              <a:rPr lang="cs-CZ" dirty="0"/>
              <a:t>Více dětí s poruchou autistického spektra bylo vybíravých v jídle, dávaly do úst  různé věci, které se nejí, bránily se novým jídlům, omezovaly jídlo na základě konkrétní textury, měly problémy s dávením, měly potíže s jídlem v běžných restauracích nebo ve škole, bránily se sezení u stolu a vyhazovaly nebo odhazovaly jídlo. </a:t>
            </a:r>
          </a:p>
          <a:p>
            <a:r>
              <a:rPr lang="cs-CZ" dirty="0"/>
              <a:t>Znalost těchto raných rozdílů může dětským terapeutům pomoci při posuzování problémů s krmením a plánování intervencí.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Krmení dítěte </a:t>
            </a:r>
          </a:p>
        </p:txBody>
      </p:sp>
      <p:sp>
        <p:nvSpPr>
          <p:cNvPr id="3" name="Zástupný symbol pro obsah 2"/>
          <p:cNvSpPr>
            <a:spLocks noGrp="1"/>
          </p:cNvSpPr>
          <p:nvPr>
            <p:ph idx="1"/>
          </p:nvPr>
        </p:nvSpPr>
        <p:spPr/>
        <p:txBody>
          <a:bodyPr/>
          <a:lstStyle/>
          <a:p>
            <a:r>
              <a:rPr lang="cs-CZ" dirty="0"/>
              <a:t>jedním ze základních úkolů rodičovství</a:t>
            </a:r>
          </a:p>
          <a:p>
            <a:r>
              <a:rPr lang="cs-CZ" dirty="0"/>
              <a:t>úspěšné krmení podporuje bezpečnou vazbu a podporuje vhodný růst a  vývoj dítěte (</a:t>
            </a:r>
            <a:r>
              <a:rPr lang="cs-CZ" dirty="0" err="1"/>
              <a:t>Silverman</a:t>
            </a:r>
            <a:r>
              <a:rPr lang="cs-CZ" dirty="0"/>
              <a:t> &amp; </a:t>
            </a:r>
            <a:r>
              <a:rPr lang="cs-CZ" dirty="0" err="1"/>
              <a:t>Tarbell</a:t>
            </a:r>
            <a:r>
              <a:rPr lang="cs-CZ" dirty="0"/>
              <a:t>, 2009)</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54954" y="973667"/>
            <a:ext cx="8761413" cy="1102267"/>
          </a:xfrm>
        </p:spPr>
        <p:txBody>
          <a:bodyPr/>
          <a:lstStyle/>
          <a:p>
            <a:pPr algn="ctr"/>
            <a:r>
              <a:rPr lang="cs-CZ" dirty="0"/>
              <a:t>Orálně – motorické dovednosti, dysfunkce</a:t>
            </a:r>
          </a:p>
        </p:txBody>
      </p:sp>
      <p:sp>
        <p:nvSpPr>
          <p:cNvPr id="3" name="Zástupný symbol pro obsah 2"/>
          <p:cNvSpPr>
            <a:spLocks noGrp="1"/>
          </p:cNvSpPr>
          <p:nvPr>
            <p:ph idx="1"/>
          </p:nvPr>
        </p:nvSpPr>
        <p:spPr/>
        <p:txBody>
          <a:bodyPr>
            <a:normAutofit fontScale="92500" lnSpcReduction="10000"/>
          </a:bodyPr>
          <a:lstStyle/>
          <a:p>
            <a:r>
              <a:rPr lang="cs-CZ" dirty="0" err="1"/>
              <a:t>Brisson</a:t>
            </a:r>
            <a:r>
              <a:rPr lang="cs-CZ" dirty="0"/>
              <a:t> </a:t>
            </a:r>
            <a:r>
              <a:rPr lang="cs-CZ" dirty="0" err="1"/>
              <a:t>et</a:t>
            </a:r>
            <a:r>
              <a:rPr lang="cs-CZ" dirty="0"/>
              <a:t> </a:t>
            </a:r>
            <a:r>
              <a:rPr lang="cs-CZ" dirty="0" err="1"/>
              <a:t>al</a:t>
            </a:r>
            <a:r>
              <a:rPr lang="cs-CZ" dirty="0"/>
              <a:t> (2012)</a:t>
            </a:r>
          </a:p>
          <a:p>
            <a:pPr lvl="1"/>
            <a:r>
              <a:rPr lang="cs-CZ" dirty="0"/>
              <a:t>Skupina s autismem/ASD měla časný deficit orální motorické anticipace (neotevřeli ústa jako kojenci, když jim byla předložena lžička). </a:t>
            </a:r>
          </a:p>
          <a:p>
            <a:r>
              <a:rPr lang="cs-CZ" dirty="0" err="1"/>
              <a:t>Manno</a:t>
            </a:r>
            <a:r>
              <a:rPr lang="cs-CZ" dirty="0"/>
              <a:t> </a:t>
            </a:r>
            <a:r>
              <a:rPr lang="cs-CZ" dirty="0" err="1"/>
              <a:t>et</a:t>
            </a:r>
            <a:r>
              <a:rPr lang="cs-CZ" dirty="0"/>
              <a:t> </a:t>
            </a:r>
            <a:r>
              <a:rPr lang="cs-CZ" dirty="0" err="1"/>
              <a:t>al</a:t>
            </a:r>
            <a:r>
              <a:rPr lang="cs-CZ" dirty="0"/>
              <a:t> (2005)</a:t>
            </a:r>
          </a:p>
          <a:p>
            <a:pPr lvl="1"/>
            <a:r>
              <a:rPr lang="cs-CZ" dirty="0"/>
              <a:t>Ukázalo se, že orálně-motorické intervence jsou účinné při zlepšování orálních funkcí </a:t>
            </a:r>
          </a:p>
          <a:p>
            <a:pPr lvl="1"/>
            <a:r>
              <a:rPr lang="cs-CZ" dirty="0"/>
              <a:t>Problémy s orální </a:t>
            </a:r>
            <a:r>
              <a:rPr lang="cs-CZ" dirty="0" err="1"/>
              <a:t>motorikou</a:t>
            </a:r>
            <a:r>
              <a:rPr lang="cs-CZ" dirty="0"/>
              <a:t> mohou být nedostatečně identifikovány   </a:t>
            </a:r>
          </a:p>
          <a:p>
            <a:endParaRPr lang="cs-CZ" dirty="0"/>
          </a:p>
          <a:p>
            <a:r>
              <a:rPr lang="cs-CZ" dirty="0"/>
              <a:t>Minimální kompetence pro orální motoriku před začátkem zavádění nových potravin (</a:t>
            </a:r>
            <a:r>
              <a:rPr lang="cs-CZ" dirty="0" err="1"/>
              <a:t>Beckman</a:t>
            </a:r>
            <a:r>
              <a:rPr lang="cs-CZ" dirty="0"/>
              <a:t>, 2013)</a:t>
            </a:r>
          </a:p>
          <a:p>
            <a:pPr lvl="1"/>
            <a:r>
              <a:rPr lang="cs-CZ" dirty="0"/>
              <a:t>neschopnost kontroly bolusu</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Motivace</a:t>
            </a:r>
          </a:p>
        </p:txBody>
      </p:sp>
      <p:sp>
        <p:nvSpPr>
          <p:cNvPr id="3" name="Zástupný symbol pro obsah 2"/>
          <p:cNvSpPr>
            <a:spLocks noGrp="1"/>
          </p:cNvSpPr>
          <p:nvPr>
            <p:ph idx="1"/>
          </p:nvPr>
        </p:nvSpPr>
        <p:spPr/>
        <p:txBody>
          <a:bodyPr/>
          <a:lstStyle/>
          <a:p>
            <a:r>
              <a:rPr lang="cs-CZ" dirty="0"/>
              <a:t>Zpívání písniček</a:t>
            </a:r>
          </a:p>
          <a:p>
            <a:r>
              <a:rPr lang="cs-CZ" dirty="0"/>
              <a:t>Oblíbená hračka</a:t>
            </a:r>
          </a:p>
          <a:p>
            <a:r>
              <a:rPr lang="cs-CZ" dirty="0" err="1"/>
              <a:t>iPAd</a:t>
            </a:r>
            <a:r>
              <a:rPr lang="cs-CZ" dirty="0"/>
              <a:t>, DVD</a:t>
            </a:r>
          </a:p>
          <a:p>
            <a:r>
              <a:rPr lang="cs-CZ" dirty="0"/>
              <a:t>Lechtání a smích</a:t>
            </a:r>
          </a:p>
          <a:p>
            <a:r>
              <a:rPr lang="cs-CZ" dirty="0"/>
              <a:t>Musí stát za to pracovat!!!!</a:t>
            </a:r>
          </a:p>
          <a:p>
            <a:r>
              <a:rPr lang="cs-CZ" dirty="0"/>
              <a:t>začátek a konec úkolu, zadání – počítání, vizualizace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Nezapomeň!</a:t>
            </a:r>
          </a:p>
        </p:txBody>
      </p:sp>
      <p:sp>
        <p:nvSpPr>
          <p:cNvPr id="3" name="Zástupný symbol pro obsah 2"/>
          <p:cNvSpPr>
            <a:spLocks noGrp="1"/>
          </p:cNvSpPr>
          <p:nvPr>
            <p:ph idx="1"/>
          </p:nvPr>
        </p:nvSpPr>
        <p:spPr>
          <a:xfrm>
            <a:off x="1154954" y="2603500"/>
            <a:ext cx="8825659" cy="3416300"/>
          </a:xfrm>
        </p:spPr>
        <p:txBody>
          <a:bodyPr>
            <a:noAutofit/>
          </a:bodyPr>
          <a:lstStyle/>
          <a:p>
            <a:pPr>
              <a:lnSpc>
                <a:spcPct val="110000"/>
              </a:lnSpc>
            </a:pPr>
            <a:r>
              <a:rPr lang="cs-CZ" sz="2000" dirty="0"/>
              <a:t>Výživa je důvodem, proč se zaměřujeme na krmení </a:t>
            </a:r>
          </a:p>
          <a:p>
            <a:pPr>
              <a:lnSpc>
                <a:spcPct val="110000"/>
              </a:lnSpc>
            </a:pPr>
            <a:endParaRPr lang="cs-CZ" sz="2000" dirty="0"/>
          </a:p>
          <a:p>
            <a:pPr>
              <a:lnSpc>
                <a:spcPct val="110000"/>
              </a:lnSpc>
            </a:pPr>
            <a:r>
              <a:rPr lang="cs-CZ" sz="2000" dirty="0"/>
              <a:t>Růst a vývoj dítěte je ohrožen</a:t>
            </a:r>
          </a:p>
          <a:p>
            <a:pPr>
              <a:lnSpc>
                <a:spcPct val="110000"/>
              </a:lnSpc>
            </a:pPr>
            <a:endParaRPr lang="cs-CZ" sz="2000" dirty="0"/>
          </a:p>
          <a:p>
            <a:pPr>
              <a:lnSpc>
                <a:spcPct val="110000"/>
              </a:lnSpc>
            </a:pPr>
            <a:r>
              <a:rPr lang="cs-CZ" sz="2000" dirty="0"/>
              <a:t>Nejdříve řešte objem a až poté strukturu</a:t>
            </a:r>
          </a:p>
          <a:p>
            <a:pPr>
              <a:lnSpc>
                <a:spcPct val="110000"/>
              </a:lnSpc>
            </a:pPr>
            <a:endParaRPr lang="cs-CZ" sz="2000" dirty="0"/>
          </a:p>
          <a:p>
            <a:pPr>
              <a:lnSpc>
                <a:spcPct val="110000"/>
              </a:lnSpc>
            </a:pPr>
            <a:r>
              <a:rPr lang="cs-CZ" sz="2000" dirty="0"/>
              <a:t>Náklady na léčbu v průběhu času: Strategie léčby založené na důkazech</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Literatura, odkazy:</a:t>
            </a:r>
          </a:p>
        </p:txBody>
      </p:sp>
      <p:sp>
        <p:nvSpPr>
          <p:cNvPr id="3" name="Zástupný symbol pro obsah 2"/>
          <p:cNvSpPr>
            <a:spLocks noGrp="1"/>
          </p:cNvSpPr>
          <p:nvPr>
            <p:ph idx="1"/>
          </p:nvPr>
        </p:nvSpPr>
        <p:spPr/>
        <p:txBody>
          <a:bodyPr>
            <a:normAutofit/>
          </a:bodyPr>
          <a:lstStyle/>
          <a:p>
            <a:r>
              <a:rPr lang="en-US" dirty="0">
                <a:hlinkClick r:id="rId2"/>
              </a:rPr>
              <a:t>Food Texture Aversion in Autistic Kids: 3 Ways to Help Your Picky Eater - Jenny Friedman Nutrition</a:t>
            </a:r>
            <a:endParaRPr lang="cs-CZ" dirty="0"/>
          </a:p>
          <a:p>
            <a:r>
              <a:rPr lang="cs-CZ" dirty="0">
                <a:hlinkClick r:id="rId2"/>
              </a:rPr>
              <a:t>https://www.jennyfriedmannutrition.com/autism-sensory-food-aversion-tips/</a:t>
            </a:r>
            <a:endParaRPr lang="cs-CZ" dirty="0"/>
          </a:p>
          <a:p>
            <a:r>
              <a:rPr lang="cs-CZ" dirty="0">
                <a:hlinkClick r:id="rId3"/>
              </a:rPr>
              <a:t>https://www.autism.org.uk/advice-and-guidance/topics/behaviour/eating/all-audiences</a:t>
            </a:r>
            <a:endParaRPr lang="cs-CZ"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96"/>
        <p:cNvGrpSpPr/>
        <p:nvPr/>
      </p:nvGrpSpPr>
      <p:grpSpPr>
        <a:xfrm>
          <a:off x="0" y="0"/>
          <a:ext cx="0" cy="0"/>
          <a:chOff x="0" y="0"/>
          <a:chExt cx="0" cy="0"/>
        </a:xfrm>
      </p:grpSpPr>
      <p:sp>
        <p:nvSpPr>
          <p:cNvPr id="397" name="Shape 397"/>
          <p:cNvSpPr txBox="1">
            <a:spLocks noGrp="1"/>
          </p:cNvSpPr>
          <p:nvPr>
            <p:ph type="title"/>
          </p:nvPr>
        </p:nvSpPr>
        <p:spPr>
          <a:xfrm>
            <a:off x="1693333" y="609600"/>
            <a:ext cx="10363200" cy="1143000"/>
          </a:xfrm>
          <a:prstGeom prst="rect">
            <a:avLst/>
          </a:prstGeom>
          <a:noFill/>
          <a:ln>
            <a:noFill/>
          </a:ln>
        </p:spPr>
        <p:txBody>
          <a:bodyPr lIns="92075" tIns="46025" rIns="92075" bIns="46025" anchor="ctr" anchorCtr="0">
            <a:noAutofit/>
          </a:bodyPr>
          <a:lstStyle/>
          <a:p>
            <a:pPr lvl="0" algn="ctr">
              <a:spcBef>
                <a:spcPts val="0"/>
              </a:spcBef>
              <a:buSzPct val="25000"/>
            </a:pPr>
            <a:r>
              <a:rPr lang="cs-CZ" sz="4400" dirty="0"/>
              <a:t>Literatura, odkazy:</a:t>
            </a:r>
            <a:endParaRPr lang="en-US" sz="4400" b="0" i="0" u="none" strike="noStrike" cap="none" baseline="0" dirty="0">
              <a:solidFill>
                <a:schemeClr val="lt2"/>
              </a:solidFill>
              <a:latin typeface="Times New Roman"/>
              <a:ea typeface="Times New Roman"/>
              <a:cs typeface="Times New Roman"/>
              <a:sym typeface="Times New Roman"/>
            </a:endParaRPr>
          </a:p>
        </p:txBody>
      </p:sp>
      <p:sp>
        <p:nvSpPr>
          <p:cNvPr id="398" name="Shape 398"/>
          <p:cNvSpPr txBox="1">
            <a:spLocks noGrp="1"/>
          </p:cNvSpPr>
          <p:nvPr>
            <p:ph type="body" idx="1"/>
          </p:nvPr>
        </p:nvSpPr>
        <p:spPr>
          <a:xfrm>
            <a:off x="983563" y="2570204"/>
            <a:ext cx="10003367" cy="3678195"/>
          </a:xfrm>
          <a:prstGeom prst="rect">
            <a:avLst/>
          </a:prstGeom>
          <a:noFill/>
          <a:ln>
            <a:noFill/>
          </a:ln>
        </p:spPr>
        <p:txBody>
          <a:bodyPr lIns="92075" tIns="46025" rIns="92075" bIns="46025" anchor="t" anchorCtr="0">
            <a:noAutofit/>
          </a:bodyPr>
          <a:lstStyle/>
          <a:p>
            <a:r>
              <a:rPr lang="en-US" sz="1800" dirty="0">
                <a:solidFill>
                  <a:schemeClr val="tx1"/>
                </a:solidFill>
              </a:rPr>
              <a:t>Barnevik Olsson, M, </a:t>
            </a:r>
            <a:r>
              <a:rPr lang="en-US" sz="1800" dirty="0" err="1">
                <a:solidFill>
                  <a:schemeClr val="tx1"/>
                </a:solidFill>
              </a:rPr>
              <a:t>Carlsson</a:t>
            </a:r>
            <a:r>
              <a:rPr lang="en-US" sz="1800" dirty="0">
                <a:solidFill>
                  <a:schemeClr val="tx1"/>
                </a:solidFill>
              </a:rPr>
              <a:t>, LH, </a:t>
            </a:r>
            <a:r>
              <a:rPr lang="en-US" sz="1800" dirty="0" err="1">
                <a:solidFill>
                  <a:schemeClr val="tx1"/>
                </a:solidFill>
              </a:rPr>
              <a:t>Westerlund</a:t>
            </a:r>
            <a:r>
              <a:rPr lang="en-US" sz="1800" dirty="0">
                <a:solidFill>
                  <a:schemeClr val="tx1"/>
                </a:solidFill>
              </a:rPr>
              <a:t>, J, </a:t>
            </a:r>
            <a:r>
              <a:rPr lang="en-US" sz="1800" dirty="0" err="1">
                <a:solidFill>
                  <a:schemeClr val="tx1"/>
                </a:solidFill>
              </a:rPr>
              <a:t>Gillberg</a:t>
            </a:r>
            <a:r>
              <a:rPr lang="en-US" sz="1800" dirty="0">
                <a:solidFill>
                  <a:schemeClr val="tx1"/>
                </a:solidFill>
              </a:rPr>
              <a:t>, C, and </a:t>
            </a:r>
            <a:r>
              <a:rPr lang="en-US" sz="1800" dirty="0" err="1">
                <a:solidFill>
                  <a:schemeClr val="tx1"/>
                </a:solidFill>
              </a:rPr>
              <a:t>Fernell</a:t>
            </a:r>
            <a:r>
              <a:rPr lang="en-US" sz="1800" dirty="0">
                <a:solidFill>
                  <a:schemeClr val="tx1"/>
                </a:solidFill>
              </a:rPr>
              <a:t>, E. (2013). Autism before diagnosis: crying, feeding and sleeping problems in the first two years of life, </a:t>
            </a:r>
            <a:r>
              <a:rPr lang="en-US" sz="1800" dirty="0" err="1">
                <a:solidFill>
                  <a:schemeClr val="tx1"/>
                </a:solidFill>
              </a:rPr>
              <a:t>Acta</a:t>
            </a:r>
            <a:r>
              <a:rPr lang="en-US" sz="1800" dirty="0">
                <a:solidFill>
                  <a:schemeClr val="tx1"/>
                </a:solidFill>
              </a:rPr>
              <a:t> </a:t>
            </a:r>
            <a:r>
              <a:rPr lang="en-US" sz="1800" dirty="0" err="1">
                <a:solidFill>
                  <a:schemeClr val="tx1"/>
                </a:solidFill>
              </a:rPr>
              <a:t>Paediatrica</a:t>
            </a:r>
            <a:r>
              <a:rPr lang="en-US" sz="1800" dirty="0">
                <a:solidFill>
                  <a:schemeClr val="tx1"/>
                </a:solidFill>
              </a:rPr>
              <a:t>, June, Vol.102(6), p.635-639. </a:t>
            </a:r>
          </a:p>
          <a:p>
            <a:r>
              <a:rPr lang="en-US" sz="1800" dirty="0">
                <a:solidFill>
                  <a:schemeClr val="tx1"/>
                </a:solidFill>
              </a:rPr>
              <a:t>Beckman, DA, (1986, rev. 2013). </a:t>
            </a:r>
            <a:r>
              <a:rPr lang="en-US" sz="1800" i="1" dirty="0">
                <a:solidFill>
                  <a:schemeClr val="tx1"/>
                </a:solidFill>
              </a:rPr>
              <a:t>Beckman Oral Motor Assessment and Intervention</a:t>
            </a:r>
            <a:r>
              <a:rPr lang="en-US" sz="1800" dirty="0">
                <a:solidFill>
                  <a:schemeClr val="tx1"/>
                </a:solidFill>
              </a:rPr>
              <a:t>. Published by Beckman &amp; Associates, Inc., 620 N Wymore Rd, Suite 230, Maitland, FL 32750.</a:t>
            </a:r>
          </a:p>
          <a:p>
            <a:r>
              <a:rPr lang="en-US" sz="1800" dirty="0">
                <a:solidFill>
                  <a:schemeClr val="tx1"/>
                </a:solidFill>
              </a:rPr>
              <a:t>Brisson, J, </a:t>
            </a:r>
            <a:r>
              <a:rPr lang="en-US" sz="1800" dirty="0" err="1">
                <a:solidFill>
                  <a:schemeClr val="tx1"/>
                </a:solidFill>
              </a:rPr>
              <a:t>Warreyn</a:t>
            </a:r>
            <a:r>
              <a:rPr lang="en-US" sz="1800" dirty="0">
                <a:solidFill>
                  <a:schemeClr val="tx1"/>
                </a:solidFill>
              </a:rPr>
              <a:t>, P, </a:t>
            </a:r>
            <a:r>
              <a:rPr lang="en-US" sz="1800" dirty="0" err="1">
                <a:solidFill>
                  <a:schemeClr val="tx1"/>
                </a:solidFill>
              </a:rPr>
              <a:t>Serres</a:t>
            </a:r>
            <a:r>
              <a:rPr lang="en-US" sz="1800" dirty="0">
                <a:solidFill>
                  <a:schemeClr val="tx1"/>
                </a:solidFill>
              </a:rPr>
              <a:t>, J, </a:t>
            </a:r>
            <a:r>
              <a:rPr lang="en-US" sz="1800" dirty="0" err="1">
                <a:solidFill>
                  <a:schemeClr val="tx1"/>
                </a:solidFill>
              </a:rPr>
              <a:t>Foussier</a:t>
            </a:r>
            <a:r>
              <a:rPr lang="en-US" sz="1800" dirty="0">
                <a:solidFill>
                  <a:schemeClr val="tx1"/>
                </a:solidFill>
              </a:rPr>
              <a:t>, S, and Adrien-Louis, J. (2012). Motor anticipation failure in infants with autism: a retrospective analysis of feeding situations. Autism, Vol.16(4), pp.420-429.</a:t>
            </a:r>
          </a:p>
          <a:p>
            <a:pPr marL="203200" indent="0">
              <a:buNone/>
            </a:pPr>
            <a:endParaRPr lang="en-US" sz="1800" dirty="0">
              <a:solidFill>
                <a:schemeClr val="tx1"/>
              </a:solidFill>
            </a:endParaRPr>
          </a:p>
          <a:p>
            <a:pPr marL="342900" marR="0" lvl="0" indent="-228600" algn="l" rtl="0">
              <a:spcBef>
                <a:spcPts val="360"/>
              </a:spcBef>
              <a:spcAft>
                <a:spcPts val="0"/>
              </a:spcAft>
              <a:buClr>
                <a:schemeClr val="lt2"/>
              </a:buClr>
              <a:buFont typeface="Times New Roman"/>
              <a:buNone/>
            </a:pPr>
            <a:endParaRPr sz="1800" dirty="0">
              <a:solidFill>
                <a:schemeClr val="tx1"/>
              </a:solidFill>
              <a:latin typeface="Times New Roman"/>
              <a:ea typeface="Times New Roman"/>
              <a:cs typeface="Times New Roman"/>
              <a:sym typeface="Times New Roman"/>
            </a:endParaRPr>
          </a:p>
        </p:txBody>
      </p:sp>
      <p:sp>
        <p:nvSpPr>
          <p:cNvPr id="399" name="Shape 399"/>
          <p:cNvSpPr txBox="1">
            <a:spLocks noGrp="1"/>
          </p:cNvSpPr>
          <p:nvPr>
            <p:ph type="ftr" idx="11"/>
          </p:nvPr>
        </p:nvSpPr>
        <p:spPr>
          <a:xfrm>
            <a:off x="4906433" y="6248400"/>
            <a:ext cx="3860800" cy="457200"/>
          </a:xfrm>
          <a:prstGeom prst="rect">
            <a:avLst/>
          </a:prstGeom>
          <a:noFill/>
          <a:ln>
            <a:noFill/>
          </a:ln>
        </p:spPr>
        <p:txBody>
          <a:bodyPr lIns="92075" tIns="46025" rIns="92075" bIns="46025" anchor="ctr" anchorCtr="0">
            <a:noAutofit/>
          </a:bodyPr>
          <a:lstStyle/>
          <a:p>
            <a:pPr marL="0" marR="0" lvl="0" indent="0" algn="ctr" rtl="0">
              <a:spcBef>
                <a:spcPts val="0"/>
              </a:spcBef>
              <a:buSzPct val="25000"/>
              <a:buNone/>
            </a:pPr>
            <a:r>
              <a:rPr lang="en-US" sz="1400" b="0" i="0" u="none" strike="noStrike" cap="none" baseline="0" dirty="0">
                <a:solidFill>
                  <a:schemeClr val="tx1"/>
                </a:solidFill>
                <a:latin typeface="Times New Roman"/>
                <a:ea typeface="Times New Roman"/>
                <a:cs typeface="Times New Roman"/>
                <a:sym typeface="Times New Roman"/>
              </a:rPr>
              <a:t>Beckman &amp; Clark, ASHA, 2015</a:t>
            </a:r>
          </a:p>
        </p:txBody>
      </p:sp>
    </p:spTree>
  </p:cSld>
  <p:clrMapOvr>
    <a:masterClrMapping/>
  </p:clrMapOvr>
  <p:transition spd="slow">
    <p:cu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7109" y="880593"/>
            <a:ext cx="10363200" cy="1143000"/>
          </a:xfrm>
        </p:spPr>
        <p:txBody>
          <a:bodyPr/>
          <a:lstStyle/>
          <a:p>
            <a:r>
              <a:rPr lang="cs-CZ" sz="4400" dirty="0"/>
              <a:t>Literatura, odkazy:</a:t>
            </a:r>
            <a:endParaRPr lang="en-US" sz="4400" dirty="0"/>
          </a:p>
        </p:txBody>
      </p:sp>
      <p:sp>
        <p:nvSpPr>
          <p:cNvPr id="3" name="Text Placeholder 2"/>
          <p:cNvSpPr>
            <a:spLocks noGrp="1"/>
          </p:cNvSpPr>
          <p:nvPr>
            <p:ph type="body" idx="1"/>
          </p:nvPr>
        </p:nvSpPr>
        <p:spPr>
          <a:xfrm>
            <a:off x="987109" y="2277038"/>
            <a:ext cx="10363200" cy="4114800"/>
          </a:xfrm>
        </p:spPr>
        <p:txBody>
          <a:bodyPr/>
          <a:lstStyle/>
          <a:p>
            <a:r>
              <a:rPr lang="en-US" sz="1800" dirty="0">
                <a:solidFill>
                  <a:schemeClr val="tx1"/>
                </a:solidFill>
              </a:rPr>
              <a:t>Cermak, SA, Curtin, C, and Bandini, LG. (2010). Food selectivity and sensory sensitivity in children with autism spectrum disorders, Journal of the American Dietetic Association, 110, 259- 264.</a:t>
            </a:r>
          </a:p>
          <a:p>
            <a:r>
              <a:rPr lang="en-US" sz="1800" dirty="0">
                <a:solidFill>
                  <a:schemeClr val="tx1"/>
                </a:solidFill>
              </a:rPr>
              <a:t>Dewrang, P, and Sandberg, AD. (2010). Parental retrospective assessment of development and behavior in Asperger Syndrome during the first 2 years of life, Research in Autism Spectrum Disorders, Vol.4(3), p.461-473.</a:t>
            </a:r>
          </a:p>
          <a:p>
            <a:r>
              <a:rPr lang="en-US" sz="1800" dirty="0">
                <a:solidFill>
                  <a:schemeClr val="tx1"/>
                </a:solidFill>
              </a:rPr>
              <a:t>Field, D, Garland, M, and Williams, K. (2003). Correlates of specific childhood feeding problems, Journal of </a:t>
            </a:r>
            <a:r>
              <a:rPr lang="en-US" sz="1800" dirty="0" err="1">
                <a:solidFill>
                  <a:schemeClr val="tx1"/>
                </a:solidFill>
              </a:rPr>
              <a:t>Paediatrics</a:t>
            </a:r>
            <a:r>
              <a:rPr lang="en-US" sz="1800" dirty="0">
                <a:solidFill>
                  <a:schemeClr val="tx1"/>
                </a:solidFill>
              </a:rPr>
              <a:t> and Child Health, Vol.39(4), pp.299-304.</a:t>
            </a:r>
          </a:p>
          <a:p>
            <a:r>
              <a:rPr lang="en-US" sz="1800" dirty="0">
                <a:solidFill>
                  <a:schemeClr val="tx1"/>
                </a:solidFill>
              </a:rPr>
              <a:t>Hubbard, KL, Anderson, SE, Curtin, C, Must, A, and Bandini, LG. (2014). A comparison of food refusal related to characteristics of food in children with autism spectrum disorder and typically developing children, Journal of the Academy of Nutrition and Dietetics, Vol.114(12), pp.1981-1987.</a:t>
            </a:r>
          </a:p>
          <a:p>
            <a:endParaRPr lang="en-US" sz="1800" dirty="0">
              <a:solidFill>
                <a:schemeClr val="tx1"/>
              </a:solidFill>
            </a:endParaRPr>
          </a:p>
          <a:p>
            <a:endParaRPr lang="en-US" dirty="0"/>
          </a:p>
          <a:p>
            <a:endParaRPr lang="en-US" dirty="0"/>
          </a:p>
        </p:txBody>
      </p:sp>
      <p:sp>
        <p:nvSpPr>
          <p:cNvPr id="4" name="Footer Placeholder 3"/>
          <p:cNvSpPr>
            <a:spLocks noGrp="1"/>
          </p:cNvSpPr>
          <p:nvPr>
            <p:ph type="ftr" idx="11"/>
          </p:nvPr>
        </p:nvSpPr>
        <p:spPr/>
        <p:txBody>
          <a:bodyPr/>
          <a:lstStyle/>
          <a:p>
            <a:r>
              <a:rPr lang="en-US" dirty="0"/>
              <a:t>Beckman &amp; Clark, ASHA, 2015</a:t>
            </a:r>
          </a:p>
        </p:txBody>
      </p:sp>
    </p:spTree>
    <p:extLst>
      <p:ext uri="{BB962C8B-B14F-4D97-AF65-F5344CB8AC3E}">
        <p14:creationId xmlns:p14="http://schemas.microsoft.com/office/powerpoint/2010/main" val="3743738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973668"/>
            <a:ext cx="8761413" cy="706964"/>
          </a:xfrm>
        </p:spPr>
        <p:txBody>
          <a:bodyPr/>
          <a:lstStyle/>
          <a:p>
            <a:r>
              <a:rPr lang="en-US" sz="4400" dirty="0" err="1">
                <a:solidFill>
                  <a:schemeClr val="tx2"/>
                </a:solidFill>
                <a:latin typeface="Times New Roman" panose="02020603050405020304" pitchFamily="18" charset="0"/>
                <a:cs typeface="Times New Roman" panose="02020603050405020304" pitchFamily="18" charset="0"/>
              </a:rPr>
              <a:t>Referenc</a:t>
            </a:r>
            <a:r>
              <a:rPr lang="cs-CZ" sz="4400" dirty="0"/>
              <a:t>Literatura, odkazy:</a:t>
            </a:r>
            <a:r>
              <a:rPr lang="en-US" sz="4400" dirty="0" err="1">
                <a:solidFill>
                  <a:schemeClr val="tx2"/>
                </a:solidFill>
                <a:latin typeface="Times New Roman" panose="02020603050405020304" pitchFamily="18" charset="0"/>
                <a:cs typeface="Times New Roman" panose="02020603050405020304" pitchFamily="18" charset="0"/>
              </a:rPr>
              <a:t>es</a:t>
            </a:r>
            <a:endParaRPr lang="en-US" sz="4400" dirty="0">
              <a:solidFill>
                <a:schemeClr val="tx2"/>
              </a:solidFill>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p:txBody>
          <a:bodyPr>
            <a:normAutofit lnSpcReduction="10000"/>
          </a:bodyPr>
          <a:lstStyle/>
          <a:p>
            <a:r>
              <a:rPr lang="en-US" sz="1800" dirty="0">
                <a:solidFill>
                  <a:schemeClr val="tx1"/>
                </a:solidFill>
              </a:rPr>
              <a:t>Jarocka-Cyrta, E, </a:t>
            </a:r>
            <a:r>
              <a:rPr lang="en-US" sz="1800" dirty="0" err="1">
                <a:solidFill>
                  <a:schemeClr val="tx1"/>
                </a:solidFill>
              </a:rPr>
              <a:t>Wasilewska</a:t>
            </a:r>
            <a:r>
              <a:rPr lang="en-US" sz="1800" dirty="0">
                <a:solidFill>
                  <a:schemeClr val="tx1"/>
                </a:solidFill>
              </a:rPr>
              <a:t>, J, and Kaczmarski, M. (2011). Brief Report: Eosinophilic esophagitis as a cause of feeding problems in autistic boy. The first reported case, Journal of Autism and Developmental Disorders, Vol.41(3), pp.372-374.</a:t>
            </a:r>
          </a:p>
          <a:p>
            <a:r>
              <a:rPr lang="en-US" sz="1800" dirty="0">
                <a:solidFill>
                  <a:schemeClr val="tx1"/>
                </a:solidFill>
              </a:rPr>
              <a:t>Johnson, CR, Turner, K, Stewart, PA, Schmidt, B, </a:t>
            </a:r>
            <a:r>
              <a:rPr lang="en-US" sz="1800" dirty="0" err="1">
                <a:solidFill>
                  <a:schemeClr val="tx1"/>
                </a:solidFill>
              </a:rPr>
              <a:t>Shui</a:t>
            </a:r>
            <a:r>
              <a:rPr lang="en-US" sz="1800" dirty="0">
                <a:solidFill>
                  <a:schemeClr val="tx1"/>
                </a:solidFill>
              </a:rPr>
              <a:t>, A, Macklin, E, Reynolds, A, James, J, Johnson, SL, Manning Courtney, P, and Hyman, SL. (2014). Relationships between feeding problems, behavioral characteristics and nutritional quality in Children with ASD, Journal of Autism and Developmental Disorders, Vol.44(9), p.2175-2184.</a:t>
            </a:r>
          </a:p>
          <a:p>
            <a:r>
              <a:rPr lang="en-US" sz="1800" dirty="0">
                <a:solidFill>
                  <a:schemeClr val="tx1"/>
                </a:solidFill>
              </a:rPr>
              <a:t>Keen, DV. (2008). Childhood autism, feeding problems and failure to thrive in early infancy, European Child &amp; Adolescent Psychiatry, Vol.17(4), pp.209-216.</a:t>
            </a:r>
          </a:p>
          <a:p>
            <a:endParaRPr lang="en-US" dirty="0"/>
          </a:p>
        </p:txBody>
      </p:sp>
      <p:sp>
        <p:nvSpPr>
          <p:cNvPr id="4" name="Footer Placeholder 3"/>
          <p:cNvSpPr>
            <a:spLocks noGrp="1"/>
          </p:cNvSpPr>
          <p:nvPr>
            <p:ph type="ftr" idx="11"/>
          </p:nvPr>
        </p:nvSpPr>
        <p:spPr/>
        <p:txBody>
          <a:bodyPr/>
          <a:lstStyle/>
          <a:p>
            <a:r>
              <a:rPr lang="en-US"/>
              <a:t>Beckman &amp; Clark, ASHA, 2015</a:t>
            </a:r>
          </a:p>
        </p:txBody>
      </p:sp>
    </p:spTree>
    <p:extLst>
      <p:ext uri="{BB962C8B-B14F-4D97-AF65-F5344CB8AC3E}">
        <p14:creationId xmlns:p14="http://schemas.microsoft.com/office/powerpoint/2010/main" val="12770942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7459" y="952500"/>
            <a:ext cx="10363200" cy="1143000"/>
          </a:xfrm>
        </p:spPr>
        <p:txBody>
          <a:bodyPr/>
          <a:lstStyle/>
          <a:p>
            <a:r>
              <a:rPr lang="en-US" sz="4400" dirty="0" err="1">
                <a:solidFill>
                  <a:schemeClr val="tx2"/>
                </a:solidFill>
                <a:latin typeface="Times New Roman" panose="02020603050405020304" pitchFamily="18" charset="0"/>
                <a:cs typeface="Times New Roman" panose="02020603050405020304" pitchFamily="18" charset="0"/>
              </a:rPr>
              <a:t>Referenc</a:t>
            </a:r>
            <a:r>
              <a:rPr lang="cs-CZ" sz="4400" dirty="0"/>
              <a:t>Literatura, odkazy:</a:t>
            </a:r>
            <a:r>
              <a:rPr lang="en-US" sz="4400" dirty="0" err="1">
                <a:solidFill>
                  <a:schemeClr val="tx2"/>
                </a:solidFill>
                <a:latin typeface="Times New Roman" panose="02020603050405020304" pitchFamily="18" charset="0"/>
                <a:cs typeface="Times New Roman" panose="02020603050405020304" pitchFamily="18" charset="0"/>
              </a:rPr>
              <a:t>es</a:t>
            </a:r>
            <a:endParaRPr lang="en-US" sz="4400" dirty="0">
              <a:solidFill>
                <a:schemeClr val="tx2"/>
              </a:solidFill>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a:xfrm>
            <a:off x="561110" y="2277038"/>
            <a:ext cx="10363200" cy="4114800"/>
          </a:xfrm>
        </p:spPr>
        <p:txBody>
          <a:bodyPr/>
          <a:lstStyle/>
          <a:p>
            <a:r>
              <a:rPr lang="en-US" sz="1800" dirty="0">
                <a:solidFill>
                  <a:schemeClr val="tx1"/>
                </a:solidFill>
              </a:rPr>
              <a:t>Kushak, R, Winter, H, Farber, N and </a:t>
            </a:r>
            <a:r>
              <a:rPr lang="en-US" sz="1800" dirty="0" err="1">
                <a:solidFill>
                  <a:schemeClr val="tx1"/>
                </a:solidFill>
              </a:rPr>
              <a:t>Buie</a:t>
            </a:r>
            <a:r>
              <a:rPr lang="en-US" sz="1800" dirty="0">
                <a:solidFill>
                  <a:schemeClr val="tx1"/>
                </a:solidFill>
              </a:rPr>
              <a:t>, T. (2005). Gastrointestinal symptoms and intestinal </a:t>
            </a:r>
            <a:r>
              <a:rPr lang="en-US" sz="1800" dirty="0" err="1">
                <a:solidFill>
                  <a:schemeClr val="tx1"/>
                </a:solidFill>
              </a:rPr>
              <a:t>disaccharidase</a:t>
            </a:r>
            <a:r>
              <a:rPr lang="en-US" sz="1800" dirty="0">
                <a:solidFill>
                  <a:schemeClr val="tx1"/>
                </a:solidFill>
              </a:rPr>
              <a:t> activities in children with autism. Journal of Pediatric Gastroenterology and Nutrition, Vol. 41, No. 4, October.</a:t>
            </a:r>
          </a:p>
          <a:p>
            <a:r>
              <a:rPr lang="en-US" sz="1800" dirty="0">
                <a:solidFill>
                  <a:schemeClr val="tx1"/>
                </a:solidFill>
              </a:rPr>
              <a:t>Lane, AE, </a:t>
            </a:r>
            <a:r>
              <a:rPr lang="en-US" sz="1800" dirty="0" err="1">
                <a:solidFill>
                  <a:schemeClr val="tx1"/>
                </a:solidFill>
              </a:rPr>
              <a:t>Geraghty</a:t>
            </a:r>
            <a:r>
              <a:rPr lang="en-US" sz="1800" dirty="0">
                <a:solidFill>
                  <a:schemeClr val="tx1"/>
                </a:solidFill>
              </a:rPr>
              <a:t>, ME, Young, GS, and </a:t>
            </a:r>
            <a:r>
              <a:rPr lang="en-US" sz="1800" dirty="0" err="1">
                <a:solidFill>
                  <a:schemeClr val="tx1"/>
                </a:solidFill>
              </a:rPr>
              <a:t>Rostorfer</a:t>
            </a:r>
            <a:r>
              <a:rPr lang="en-US" sz="1800" dirty="0">
                <a:solidFill>
                  <a:schemeClr val="tx1"/>
                </a:solidFill>
              </a:rPr>
              <a:t>, JL. (2014). Problem eating behaviors in autism spectrum disorder are associated with suboptimal daily nutrient intake and taste/smell sensitivity, ICAN: Infant, Child, &amp; Adolescent Nutrition, Vol.6(3), pp.172-180.</a:t>
            </a:r>
          </a:p>
          <a:p>
            <a:r>
              <a:rPr lang="en-US" sz="1800" dirty="0">
                <a:solidFill>
                  <a:schemeClr val="tx1"/>
                </a:solidFill>
              </a:rPr>
              <a:t>Maenner MJ, </a:t>
            </a:r>
            <a:r>
              <a:rPr lang="en-US" sz="1800" dirty="0" err="1">
                <a:solidFill>
                  <a:schemeClr val="tx1"/>
                </a:solidFill>
              </a:rPr>
              <a:t>Arneson</a:t>
            </a:r>
            <a:r>
              <a:rPr lang="en-US" sz="1800" dirty="0">
                <a:solidFill>
                  <a:schemeClr val="tx1"/>
                </a:solidFill>
              </a:rPr>
              <a:t> CL, Levy SE, Kirby RS, Nicholas JS, and Durkin MS. (2012). Brief report: Association between behavioral features and gastrointestinal problems among children with autism spectrum disorder. Journal of Autism Developmental Disorders, Jul;42(7):1520-5.</a:t>
            </a:r>
          </a:p>
          <a:p>
            <a:pPr fontAlgn="base"/>
            <a:r>
              <a:rPr lang="en-US" sz="1800" dirty="0">
                <a:solidFill>
                  <a:schemeClr val="tx1"/>
                </a:solidFill>
              </a:rPr>
              <a:t>Mahikoa, K. (2006). Gastrointestinal illness in autism: An interview with Tim </a:t>
            </a:r>
            <a:r>
              <a:rPr lang="en-US" sz="1800" dirty="0" err="1">
                <a:solidFill>
                  <a:schemeClr val="tx1"/>
                </a:solidFill>
              </a:rPr>
              <a:t>Buie</a:t>
            </a:r>
            <a:r>
              <a:rPr lang="en-US" sz="1800" dirty="0">
                <a:solidFill>
                  <a:schemeClr val="tx1"/>
                </a:solidFill>
              </a:rPr>
              <a:t>, M.D. Autism Advocate, FIFTH EDITION. </a:t>
            </a:r>
            <a:r>
              <a:rPr lang="en-US" sz="1800" u="sng" dirty="0">
                <a:solidFill>
                  <a:schemeClr val="tx1"/>
                </a:solidFill>
                <a:hlinkClick r:id="rId2"/>
              </a:rPr>
              <a:t>http://www.autism-society.org/wp-content/uploads/2014/04/Gastrointestinal-Illness-in-Autism.pdf</a:t>
            </a:r>
            <a:r>
              <a:rPr lang="en-US" sz="1800" u="sng" dirty="0">
                <a:solidFill>
                  <a:schemeClr val="tx1"/>
                </a:solidFill>
              </a:rPr>
              <a:t>  </a:t>
            </a:r>
            <a:endParaRPr lang="en-US" sz="1800" dirty="0">
              <a:solidFill>
                <a:schemeClr val="tx1"/>
              </a:solidFill>
            </a:endParaRPr>
          </a:p>
          <a:p>
            <a:endParaRPr lang="en-US" sz="1800" dirty="0">
              <a:solidFill>
                <a:schemeClr val="bg1"/>
              </a:solidFill>
            </a:endParaRPr>
          </a:p>
        </p:txBody>
      </p:sp>
      <p:sp>
        <p:nvSpPr>
          <p:cNvPr id="4" name="Footer Placeholder 3"/>
          <p:cNvSpPr>
            <a:spLocks noGrp="1"/>
          </p:cNvSpPr>
          <p:nvPr>
            <p:ph type="ftr" idx="11"/>
          </p:nvPr>
        </p:nvSpPr>
        <p:spPr/>
        <p:txBody>
          <a:bodyPr/>
          <a:lstStyle/>
          <a:p>
            <a:r>
              <a:rPr lang="en-US"/>
              <a:t>Beckman &amp; Clark, ASHA, 2015</a:t>
            </a:r>
          </a:p>
        </p:txBody>
      </p:sp>
    </p:spTree>
    <p:extLst>
      <p:ext uri="{BB962C8B-B14F-4D97-AF65-F5344CB8AC3E}">
        <p14:creationId xmlns:p14="http://schemas.microsoft.com/office/powerpoint/2010/main" val="2452438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16" y="973668"/>
            <a:ext cx="8761413" cy="706964"/>
          </a:xfrm>
        </p:spPr>
        <p:txBody>
          <a:bodyPr/>
          <a:lstStyle/>
          <a:p>
            <a:r>
              <a:rPr lang="en-US" sz="4400" dirty="0">
                <a:solidFill>
                  <a:schemeClr val="tx2"/>
                </a:solidFill>
                <a:latin typeface="Times New Roman" panose="02020603050405020304" pitchFamily="18" charset="0"/>
                <a:cs typeface="Times New Roman" panose="02020603050405020304" pitchFamily="18" charset="0"/>
              </a:rPr>
              <a:t>References</a:t>
            </a:r>
            <a:r>
              <a:rPr lang="cs-CZ" sz="4400" dirty="0"/>
              <a:t>Literatura, odkazy:</a:t>
            </a:r>
            <a:endParaRPr lang="en-US" sz="4400" dirty="0">
              <a:solidFill>
                <a:schemeClr val="tx2"/>
              </a:solidFill>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a:xfrm>
            <a:off x="1154954" y="2277038"/>
            <a:ext cx="10363200" cy="4114800"/>
          </a:xfrm>
        </p:spPr>
        <p:txBody>
          <a:bodyPr/>
          <a:lstStyle/>
          <a:p>
            <a:r>
              <a:rPr lang="en-US" sz="1800" dirty="0">
                <a:solidFill>
                  <a:schemeClr val="tx1"/>
                </a:solidFill>
              </a:rPr>
              <a:t>Manno, CJ, Fox, C, </a:t>
            </a:r>
            <a:r>
              <a:rPr lang="en-US" sz="1800" dirty="0" err="1">
                <a:solidFill>
                  <a:schemeClr val="tx1"/>
                </a:solidFill>
              </a:rPr>
              <a:t>Eicher</a:t>
            </a:r>
            <a:r>
              <a:rPr lang="en-US" sz="1800" dirty="0">
                <a:solidFill>
                  <a:schemeClr val="tx1"/>
                </a:solidFill>
              </a:rPr>
              <a:t>, PS, and </a:t>
            </a:r>
            <a:r>
              <a:rPr lang="en-US" sz="1800" dirty="0" err="1">
                <a:solidFill>
                  <a:schemeClr val="tx1"/>
                </a:solidFill>
              </a:rPr>
              <a:t>Kerwin</a:t>
            </a:r>
            <a:r>
              <a:rPr lang="en-US" sz="1800" dirty="0">
                <a:solidFill>
                  <a:schemeClr val="tx1"/>
                </a:solidFill>
              </a:rPr>
              <a:t>, ME. (2005). Early oral-motor interventions for pediatric feeding problems: What, When and How, Journal of Early and Intensive Behavior Intervention, Vol.2(3), p.145-159. </a:t>
            </a:r>
          </a:p>
          <a:p>
            <a:r>
              <a:rPr lang="en-US" sz="1800" dirty="0">
                <a:solidFill>
                  <a:schemeClr val="tx1"/>
                </a:solidFill>
              </a:rPr>
              <a:t>Marí-Bauset, S, </a:t>
            </a:r>
            <a:r>
              <a:rPr lang="en-US" sz="1800" dirty="0" err="1">
                <a:solidFill>
                  <a:schemeClr val="tx1"/>
                </a:solidFill>
              </a:rPr>
              <a:t>Llopis</a:t>
            </a:r>
            <a:r>
              <a:rPr lang="en-US" sz="1800" dirty="0">
                <a:solidFill>
                  <a:schemeClr val="tx1"/>
                </a:solidFill>
              </a:rPr>
              <a:t>-González, A, </a:t>
            </a:r>
            <a:r>
              <a:rPr lang="en-US" sz="1800" dirty="0" err="1">
                <a:solidFill>
                  <a:schemeClr val="tx1"/>
                </a:solidFill>
              </a:rPr>
              <a:t>Zazpe-García</a:t>
            </a:r>
            <a:r>
              <a:rPr lang="en-US" sz="1800" dirty="0">
                <a:solidFill>
                  <a:schemeClr val="tx1"/>
                </a:solidFill>
              </a:rPr>
              <a:t>, I, </a:t>
            </a:r>
            <a:r>
              <a:rPr lang="en-US" sz="1800" dirty="0" err="1">
                <a:solidFill>
                  <a:schemeClr val="tx1"/>
                </a:solidFill>
              </a:rPr>
              <a:t>Marí-Sanchis</a:t>
            </a:r>
            <a:r>
              <a:rPr lang="en-US" sz="1800" dirty="0">
                <a:solidFill>
                  <a:schemeClr val="tx1"/>
                </a:solidFill>
              </a:rPr>
              <a:t>, A, and Morales-Suárez-Varela, M. (2015). Nutritional status of children with autism spectrum disorders (ASDs): A case–control study, Journal of Autism and Developmental Disorders, Vol.45(1), pp.203-212. </a:t>
            </a:r>
          </a:p>
          <a:p>
            <a:r>
              <a:rPr lang="en-US" sz="1800" dirty="0">
                <a:solidFill>
                  <a:schemeClr val="tx1"/>
                </a:solidFill>
              </a:rPr>
              <a:t>Marí-Bauset, S, </a:t>
            </a:r>
            <a:r>
              <a:rPr lang="en-US" sz="1800" dirty="0" err="1">
                <a:solidFill>
                  <a:schemeClr val="tx1"/>
                </a:solidFill>
              </a:rPr>
              <a:t>Zazpe</a:t>
            </a:r>
            <a:r>
              <a:rPr lang="en-US" sz="1800" dirty="0">
                <a:solidFill>
                  <a:schemeClr val="tx1"/>
                </a:solidFill>
              </a:rPr>
              <a:t>, I, Mari-</a:t>
            </a:r>
            <a:r>
              <a:rPr lang="en-US" sz="1800" dirty="0" err="1">
                <a:solidFill>
                  <a:schemeClr val="tx1"/>
                </a:solidFill>
              </a:rPr>
              <a:t>Sanchis</a:t>
            </a:r>
            <a:r>
              <a:rPr lang="en-US" sz="1800" dirty="0">
                <a:solidFill>
                  <a:schemeClr val="tx1"/>
                </a:solidFill>
              </a:rPr>
              <a:t>, A, </a:t>
            </a:r>
            <a:r>
              <a:rPr lang="en-US" sz="1800" dirty="0" err="1">
                <a:solidFill>
                  <a:schemeClr val="tx1"/>
                </a:solidFill>
              </a:rPr>
              <a:t>Llopis</a:t>
            </a:r>
            <a:r>
              <a:rPr lang="en-US" sz="1800" dirty="0">
                <a:solidFill>
                  <a:schemeClr val="tx1"/>
                </a:solidFill>
              </a:rPr>
              <a:t>-González, A, and Morales-Suárez-Varela, M. (2014). Food selectivity in autism spectrum disorders, Journal of Child Neurology, 2014, Vol.29(11), pp.1554-1561. </a:t>
            </a:r>
          </a:p>
          <a:p>
            <a:r>
              <a:rPr lang="en-US" sz="1800" dirty="0">
                <a:solidFill>
                  <a:schemeClr val="tx1"/>
                </a:solidFill>
              </a:rPr>
              <a:t>McElhanon BO, McCracken C, </a:t>
            </a:r>
            <a:r>
              <a:rPr lang="en-US" sz="1800" dirty="0" err="1">
                <a:solidFill>
                  <a:schemeClr val="tx1"/>
                </a:solidFill>
              </a:rPr>
              <a:t>Karpen</a:t>
            </a:r>
            <a:r>
              <a:rPr lang="en-US" sz="1800" dirty="0">
                <a:solidFill>
                  <a:schemeClr val="tx1"/>
                </a:solidFill>
              </a:rPr>
              <a:t> S, and Sharp WG. (2014). Gastrointestinal symptoms in autism spectrum disorder: a meta-analysis, Pediatrics. May;133 (5):872-83. 214.</a:t>
            </a:r>
          </a:p>
          <a:p>
            <a:endParaRPr lang="en-US" sz="1800" dirty="0">
              <a:solidFill>
                <a:schemeClr val="bg1"/>
              </a:solidFill>
            </a:endParaRPr>
          </a:p>
        </p:txBody>
      </p:sp>
      <p:sp>
        <p:nvSpPr>
          <p:cNvPr id="4" name="Footer Placeholder 3"/>
          <p:cNvSpPr>
            <a:spLocks noGrp="1"/>
          </p:cNvSpPr>
          <p:nvPr>
            <p:ph type="ftr" idx="11"/>
          </p:nvPr>
        </p:nvSpPr>
        <p:spPr/>
        <p:txBody>
          <a:bodyPr/>
          <a:lstStyle/>
          <a:p>
            <a:r>
              <a:rPr lang="en-US"/>
              <a:t>Beckman &amp; Clark, ASHA, 2015</a:t>
            </a:r>
          </a:p>
        </p:txBody>
      </p:sp>
    </p:spTree>
    <p:extLst>
      <p:ext uri="{BB962C8B-B14F-4D97-AF65-F5344CB8AC3E}">
        <p14:creationId xmlns:p14="http://schemas.microsoft.com/office/powerpoint/2010/main" val="7609433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410"/>
        <p:cNvGrpSpPr/>
        <p:nvPr/>
      </p:nvGrpSpPr>
      <p:grpSpPr>
        <a:xfrm>
          <a:off x="0" y="0"/>
          <a:ext cx="0" cy="0"/>
          <a:chOff x="0" y="0"/>
          <a:chExt cx="0" cy="0"/>
        </a:xfrm>
      </p:grpSpPr>
      <p:sp>
        <p:nvSpPr>
          <p:cNvPr id="411" name="Shape 411"/>
          <p:cNvSpPr txBox="1">
            <a:spLocks noGrp="1"/>
          </p:cNvSpPr>
          <p:nvPr>
            <p:ph type="title"/>
          </p:nvPr>
        </p:nvSpPr>
        <p:spPr>
          <a:xfrm>
            <a:off x="1050782" y="1021187"/>
            <a:ext cx="10363200" cy="1143000"/>
          </a:xfrm>
          <a:prstGeom prst="rect">
            <a:avLst/>
          </a:prstGeom>
        </p:spPr>
        <p:txBody>
          <a:bodyPr lIns="91425" tIns="91425" rIns="91425" bIns="91425" anchor="ctr" anchorCtr="0">
            <a:noAutofit/>
          </a:bodyPr>
          <a:lstStyle/>
          <a:p>
            <a:pPr algn="ctr">
              <a:spcBef>
                <a:spcPts val="0"/>
              </a:spcBef>
            </a:pPr>
            <a:r>
              <a:rPr lang="cs-CZ" sz="4400" dirty="0"/>
              <a:t>Literatura, odkazy:</a:t>
            </a:r>
            <a:endParaRPr sz="4400" dirty="0">
              <a:solidFill>
                <a:schemeClr val="tx2"/>
              </a:solidFill>
              <a:latin typeface="Times New Roman" panose="02020603050405020304" pitchFamily="18" charset="0"/>
              <a:cs typeface="Times New Roman" panose="02020603050405020304" pitchFamily="18" charset="0"/>
            </a:endParaRPr>
          </a:p>
        </p:txBody>
      </p:sp>
      <p:sp>
        <p:nvSpPr>
          <p:cNvPr id="412" name="Shape 412"/>
          <p:cNvSpPr txBox="1">
            <a:spLocks noGrp="1"/>
          </p:cNvSpPr>
          <p:nvPr>
            <p:ph type="body" idx="1"/>
          </p:nvPr>
        </p:nvSpPr>
        <p:spPr>
          <a:xfrm>
            <a:off x="561110" y="2277038"/>
            <a:ext cx="10363200" cy="4114800"/>
          </a:xfrm>
          <a:prstGeom prst="rect">
            <a:avLst/>
          </a:prstGeom>
        </p:spPr>
        <p:txBody>
          <a:bodyPr lIns="91425" tIns="91425" rIns="91425" bIns="91425" anchor="t" anchorCtr="0">
            <a:noAutofit/>
          </a:bodyPr>
          <a:lstStyle/>
          <a:p>
            <a:r>
              <a:rPr lang="en-US" sz="1800" dirty="0">
                <a:solidFill>
                  <a:schemeClr val="tx1"/>
                </a:solidFill>
              </a:rPr>
              <a:t>Meral, BF, and Fidan, A. (2015). Measuring the impact of feeding covariates on health-related quality of life in children with autism spectrum disorder, Research in Autism Spectrum Disorders, February, Vol.10, pp.124-130. </a:t>
            </a:r>
          </a:p>
          <a:p>
            <a:r>
              <a:rPr lang="en-US" sz="1800" dirty="0">
                <a:solidFill>
                  <a:schemeClr val="tx1"/>
                </a:solidFill>
              </a:rPr>
              <a:t>Morris, SE and Kline, MD. (2001). Pre-feeding skills: A comprehensive resource mealtime development (2nd Edition).  San Antonio, TX: The Psychological Corporation. </a:t>
            </a:r>
          </a:p>
          <a:p>
            <a:r>
              <a:rPr lang="en-US" sz="1800" dirty="0">
                <a:solidFill>
                  <a:schemeClr val="tx1"/>
                </a:solidFill>
              </a:rPr>
              <a:t>Nadon, G, Feldman, DE, Dunn, W, and </a:t>
            </a:r>
            <a:r>
              <a:rPr lang="en-US" sz="1800" dirty="0" err="1">
                <a:solidFill>
                  <a:schemeClr val="tx1"/>
                </a:solidFill>
              </a:rPr>
              <a:t>Gisel</a:t>
            </a:r>
            <a:r>
              <a:rPr lang="en-US" sz="1800" dirty="0">
                <a:solidFill>
                  <a:schemeClr val="tx1"/>
                </a:solidFill>
              </a:rPr>
              <a:t>, E. (2011). Mealtime problems in children with autism spectrum disorder and their typically developing siblings: a comparison study, Autism: The International Journal of Research and Practice 2011, Vol.15(1), pp.98-113.</a:t>
            </a:r>
          </a:p>
          <a:p>
            <a:r>
              <a:rPr lang="en-US" sz="1800" dirty="0">
                <a:solidFill>
                  <a:schemeClr val="tx1"/>
                </a:solidFill>
              </a:rPr>
              <a:t>Niehus R, and Lord C. (2006). Early medical history of children with autism spectrum disorders. Journal of Developmental Behavioral Pediatrics. Apr;27(2 </a:t>
            </a:r>
            <a:r>
              <a:rPr lang="en-US" sz="1800" dirty="0" err="1">
                <a:solidFill>
                  <a:schemeClr val="tx1"/>
                </a:solidFill>
              </a:rPr>
              <a:t>Suppl</a:t>
            </a:r>
            <a:r>
              <a:rPr lang="en-US" sz="1800" dirty="0">
                <a:solidFill>
                  <a:schemeClr val="tx1"/>
                </a:solidFill>
              </a:rPr>
              <a:t>):S120-7.</a:t>
            </a:r>
          </a:p>
          <a:p>
            <a:pPr>
              <a:spcBef>
                <a:spcPts val="0"/>
              </a:spcBef>
              <a:buNone/>
            </a:pPr>
            <a:endParaRPr sz="1800" dirty="0">
              <a:solidFill>
                <a:schemeClr val="tx1"/>
              </a:solidFill>
            </a:endParaRPr>
          </a:p>
        </p:txBody>
      </p:sp>
      <p:sp>
        <p:nvSpPr>
          <p:cNvPr id="2" name="Footer Placeholder 1"/>
          <p:cNvSpPr>
            <a:spLocks noGrp="1"/>
          </p:cNvSpPr>
          <p:nvPr>
            <p:ph type="ftr" idx="11"/>
          </p:nvPr>
        </p:nvSpPr>
        <p:spPr/>
        <p:txBody>
          <a:bodyPr/>
          <a:lstStyle/>
          <a:p>
            <a:r>
              <a:rPr lang="en-US"/>
              <a:t>Beckman &amp; Clark, ASHA, 2015</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a:t>Jaké by mělo být krmení?</a:t>
            </a:r>
          </a:p>
        </p:txBody>
      </p:sp>
      <p:sp>
        <p:nvSpPr>
          <p:cNvPr id="3" name="Zástupný symbol pro obsah 2"/>
          <p:cNvSpPr>
            <a:spLocks noGrp="1"/>
          </p:cNvSpPr>
          <p:nvPr>
            <p:ph idx="1"/>
          </p:nvPr>
        </p:nvSpPr>
        <p:spPr>
          <a:xfrm>
            <a:off x="1154954" y="2272938"/>
            <a:ext cx="8825659" cy="4114800"/>
          </a:xfrm>
        </p:spPr>
        <p:txBody>
          <a:bodyPr>
            <a:noAutofit/>
          </a:bodyPr>
          <a:lstStyle/>
          <a:p>
            <a:pPr>
              <a:defRPr/>
            </a:pPr>
            <a:r>
              <a:rPr lang="cs-CZ" sz="2400" dirty="0">
                <a:latin typeface="Arial" pitchFamily="34" charset="0"/>
                <a:cs typeface="Arial" pitchFamily="34" charset="0"/>
              </a:rPr>
              <a:t>efektivní – 1 krmení -  uspokojení potřeb organismu – min na 1 hodinu</a:t>
            </a:r>
          </a:p>
          <a:p>
            <a:pPr>
              <a:defRPr/>
            </a:pPr>
            <a:r>
              <a:rPr lang="cs-CZ" sz="2400" dirty="0">
                <a:latin typeface="Arial" pitchFamily="34" charset="0"/>
                <a:cs typeface="Arial" pitchFamily="34" charset="0"/>
              </a:rPr>
              <a:t>usměrňující - redukce </a:t>
            </a:r>
            <a:r>
              <a:rPr lang="cs-CZ" sz="2400" dirty="0" err="1">
                <a:latin typeface="Arial" pitchFamily="34" charset="0"/>
                <a:cs typeface="Arial" pitchFamily="34" charset="0"/>
              </a:rPr>
              <a:t>orofaciálních</a:t>
            </a:r>
            <a:r>
              <a:rPr lang="cs-CZ" sz="2400" dirty="0">
                <a:latin typeface="Arial" pitchFamily="34" charset="0"/>
                <a:cs typeface="Arial" pitchFamily="34" charset="0"/>
              </a:rPr>
              <a:t> patologií, </a:t>
            </a:r>
          </a:p>
          <a:p>
            <a:pPr marL="0" indent="0">
              <a:buFont typeface="Wingdings" pitchFamily="2" charset="2"/>
              <a:buNone/>
              <a:defRPr/>
            </a:pPr>
            <a:r>
              <a:rPr lang="cs-CZ" sz="2400" dirty="0">
                <a:latin typeface="Arial" pitchFamily="34" charset="0"/>
                <a:cs typeface="Arial" pitchFamily="34" charset="0"/>
              </a:rPr>
              <a:t> 		    - směřovat k rozvoji všech funkcí artikulačního aparátu </a:t>
            </a:r>
          </a:p>
          <a:p>
            <a:pPr>
              <a:defRPr/>
            </a:pPr>
            <a:r>
              <a:rPr lang="cs-CZ" sz="2400" dirty="0">
                <a:latin typeface="Arial" pitchFamily="34" charset="0"/>
                <a:cs typeface="Arial" pitchFamily="34" charset="0"/>
              </a:rPr>
              <a:t>fyziologické -  přirozené  - alternativní</a:t>
            </a:r>
          </a:p>
          <a:p>
            <a:pPr marL="0" indent="0">
              <a:buFont typeface="Wingdings" pitchFamily="2" charset="2"/>
              <a:buNone/>
              <a:defRPr/>
            </a:pPr>
            <a:r>
              <a:rPr lang="cs-CZ" sz="2400" dirty="0">
                <a:latin typeface="Arial" pitchFamily="34" charset="0"/>
                <a:cs typeface="Arial" pitchFamily="34" charset="0"/>
              </a:rPr>
              <a:t>                           kontrola v oblasti hrubé i orální   </a:t>
            </a:r>
          </a:p>
          <a:p>
            <a:pPr marL="0" indent="0">
              <a:buFont typeface="Wingdings" pitchFamily="2" charset="2"/>
              <a:buNone/>
              <a:defRPr/>
            </a:pPr>
            <a:r>
              <a:rPr lang="cs-CZ" sz="2400" dirty="0">
                <a:latin typeface="Arial" pitchFamily="34" charset="0"/>
                <a:cs typeface="Arial" pitchFamily="34" charset="0"/>
              </a:rPr>
              <a:t>                           motoriky </a:t>
            </a:r>
            <a:r>
              <a:rPr lang="cs-CZ" sz="2400" dirty="0" err="1">
                <a:latin typeface="Arial" pitchFamily="34" charset="0"/>
                <a:cs typeface="Arial" pitchFamily="34" charset="0"/>
              </a:rPr>
              <a:t>facilituje</a:t>
            </a:r>
            <a:r>
              <a:rPr lang="cs-CZ" sz="2400" dirty="0">
                <a:latin typeface="Arial" pitchFamily="34" charset="0"/>
                <a:cs typeface="Arial" pitchFamily="34" charset="0"/>
              </a:rPr>
              <a:t> dosažení  </a:t>
            </a:r>
          </a:p>
          <a:p>
            <a:pPr marL="0" indent="0">
              <a:buFont typeface="Wingdings" pitchFamily="2" charset="2"/>
              <a:buNone/>
              <a:defRPr/>
            </a:pPr>
            <a:r>
              <a:rPr lang="cs-CZ" sz="2400" dirty="0">
                <a:latin typeface="Arial" pitchFamily="34" charset="0"/>
                <a:cs typeface="Arial" pitchFamily="34" charset="0"/>
              </a:rPr>
              <a:t>                           fyziologického vzoru</a:t>
            </a:r>
          </a:p>
          <a:p>
            <a:pPr>
              <a:defRPr/>
            </a:pPr>
            <a:endParaRPr lang="cs-CZ" sz="2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417"/>
        <p:cNvGrpSpPr/>
        <p:nvPr/>
      </p:nvGrpSpPr>
      <p:grpSpPr>
        <a:xfrm>
          <a:off x="0" y="0"/>
          <a:ext cx="0" cy="0"/>
          <a:chOff x="0" y="0"/>
          <a:chExt cx="0" cy="0"/>
        </a:xfrm>
      </p:grpSpPr>
      <p:sp>
        <p:nvSpPr>
          <p:cNvPr id="418" name="Shape 418"/>
          <p:cNvSpPr txBox="1">
            <a:spLocks noGrp="1"/>
          </p:cNvSpPr>
          <p:nvPr>
            <p:ph type="title"/>
          </p:nvPr>
        </p:nvSpPr>
        <p:spPr>
          <a:xfrm>
            <a:off x="877787" y="1028700"/>
            <a:ext cx="10363200" cy="1143000"/>
          </a:xfrm>
          <a:prstGeom prst="rect">
            <a:avLst/>
          </a:prstGeom>
        </p:spPr>
        <p:txBody>
          <a:bodyPr lIns="91425" tIns="91425" rIns="91425" bIns="91425" anchor="ctr" anchorCtr="0">
            <a:noAutofit/>
          </a:bodyPr>
          <a:lstStyle/>
          <a:p>
            <a:pPr algn="ctr">
              <a:spcBef>
                <a:spcPts val="0"/>
              </a:spcBef>
            </a:pPr>
            <a:r>
              <a:rPr lang="cs-CZ" sz="4400" dirty="0"/>
              <a:t>Literatura, odkazy:</a:t>
            </a:r>
            <a:endParaRPr sz="4400" dirty="0">
              <a:solidFill>
                <a:schemeClr val="tx2"/>
              </a:solidFill>
              <a:latin typeface="Times New Roman" panose="02020603050405020304" pitchFamily="18" charset="0"/>
              <a:cs typeface="Times New Roman" panose="02020603050405020304" pitchFamily="18" charset="0"/>
            </a:endParaRPr>
          </a:p>
        </p:txBody>
      </p:sp>
      <p:sp>
        <p:nvSpPr>
          <p:cNvPr id="419" name="Shape 419"/>
          <p:cNvSpPr txBox="1">
            <a:spLocks noGrp="1"/>
          </p:cNvSpPr>
          <p:nvPr>
            <p:ph type="body" idx="1"/>
          </p:nvPr>
        </p:nvSpPr>
        <p:spPr>
          <a:xfrm>
            <a:off x="877787" y="2410816"/>
            <a:ext cx="10363200" cy="3981022"/>
          </a:xfrm>
          <a:prstGeom prst="rect">
            <a:avLst/>
          </a:prstGeom>
        </p:spPr>
        <p:txBody>
          <a:bodyPr lIns="91425" tIns="91425" rIns="91425" bIns="91425" anchor="t" anchorCtr="0">
            <a:noAutofit/>
          </a:bodyPr>
          <a:lstStyle/>
          <a:p>
            <a:r>
              <a:rPr lang="en-US" sz="1800" dirty="0">
                <a:solidFill>
                  <a:schemeClr val="tx1"/>
                </a:solidFill>
              </a:rPr>
              <a:t>Overland, L CCC/SLP, A sensory-motor approach to feeding; Perspectives on swallowing and swallowing disorders, ASHA</a:t>
            </a:r>
          </a:p>
          <a:p>
            <a:pPr marL="203200" indent="0">
              <a:buNone/>
            </a:pPr>
            <a:r>
              <a:rPr lang="en-US" sz="1800" dirty="0">
                <a:solidFill>
                  <a:schemeClr val="tx1"/>
                </a:solidFill>
                <a:hlinkClick r:id="rId3"/>
              </a:rPr>
              <a:t>  </a:t>
            </a:r>
            <a:r>
              <a:rPr lang="en-US" sz="1800" u="sng" dirty="0">
                <a:solidFill>
                  <a:schemeClr val="tx1"/>
                </a:solidFill>
                <a:hlinkClick r:id="rId3"/>
              </a:rPr>
              <a:t>http://journals.asha.org/perspectives</a:t>
            </a:r>
            <a:endParaRPr lang="en-US" sz="1800" dirty="0">
              <a:solidFill>
                <a:schemeClr val="tx1"/>
              </a:solidFill>
            </a:endParaRPr>
          </a:p>
          <a:p>
            <a:r>
              <a:rPr lang="en-US" sz="1800" dirty="0">
                <a:solidFill>
                  <a:schemeClr val="tx1"/>
                </a:solidFill>
              </a:rPr>
              <a:t>Peterson, K. M., </a:t>
            </a:r>
            <a:r>
              <a:rPr lang="en-US" sz="1800" dirty="0" err="1">
                <a:solidFill>
                  <a:schemeClr val="tx1"/>
                </a:solidFill>
              </a:rPr>
              <a:t>Volkert</a:t>
            </a:r>
            <a:r>
              <a:rPr lang="en-US" sz="1800" dirty="0">
                <a:solidFill>
                  <a:schemeClr val="tx1"/>
                </a:solidFill>
              </a:rPr>
              <a:t>, V. M., Piazza, C. C., </a:t>
            </a:r>
            <a:r>
              <a:rPr lang="en-US" sz="1800" dirty="0" err="1">
                <a:solidFill>
                  <a:schemeClr val="tx1"/>
                </a:solidFill>
              </a:rPr>
              <a:t>Niebauer</a:t>
            </a:r>
            <a:r>
              <a:rPr lang="en-US" sz="1800" dirty="0">
                <a:solidFill>
                  <a:schemeClr val="tx1"/>
                </a:solidFill>
              </a:rPr>
              <a:t>, A. M., and </a:t>
            </a:r>
            <a:r>
              <a:rPr lang="en-US" sz="1800" dirty="0" err="1">
                <a:solidFill>
                  <a:schemeClr val="tx1"/>
                </a:solidFill>
              </a:rPr>
              <a:t>Broksle</a:t>
            </a:r>
            <a:r>
              <a:rPr lang="en-US" sz="1800" dirty="0">
                <a:solidFill>
                  <a:schemeClr val="tx1"/>
                </a:solidFill>
              </a:rPr>
              <a:t>, K. D. (2014, May). A comparison of the sequential-oral-sensory approach to an applied behavior analytic approach in the treatment of food selectivity in children with autism. Symposium conducted at the meeting of Association of Behavior Analysis International, Chicago, IL.</a:t>
            </a:r>
          </a:p>
          <a:p>
            <a:r>
              <a:rPr lang="en-US" sz="1800" dirty="0">
                <a:solidFill>
                  <a:schemeClr val="tx1"/>
                </a:solidFill>
              </a:rPr>
              <a:t>Provost, B, Crowe, TK, </a:t>
            </a:r>
            <a:r>
              <a:rPr lang="en-US" sz="1800" dirty="0" err="1">
                <a:solidFill>
                  <a:schemeClr val="tx1"/>
                </a:solidFill>
              </a:rPr>
              <a:t>Osbourn</a:t>
            </a:r>
            <a:r>
              <a:rPr lang="en-US" sz="1800" dirty="0">
                <a:solidFill>
                  <a:schemeClr val="tx1"/>
                </a:solidFill>
              </a:rPr>
              <a:t>, PL, McClain, C, and Skipper, BJ. (2010). Mealtime behaviors of preschool children: Comparison of children with Autism Spectrum Disorder and children with typical development, Physical &amp; Occupational Therapy in Pediatrics, Vol.30(3), p.220-233.</a:t>
            </a:r>
          </a:p>
          <a:p>
            <a:endParaRPr lang="en-US" sz="1800" dirty="0">
              <a:solidFill>
                <a:schemeClr val="tx1"/>
              </a:solidFill>
            </a:endParaRPr>
          </a:p>
          <a:p>
            <a:pPr>
              <a:spcBef>
                <a:spcPts val="0"/>
              </a:spcBef>
              <a:buNone/>
            </a:pPr>
            <a:endParaRPr dirty="0">
              <a:solidFill>
                <a:schemeClr val="tx1"/>
              </a:solidFill>
            </a:endParaRPr>
          </a:p>
        </p:txBody>
      </p:sp>
      <p:sp>
        <p:nvSpPr>
          <p:cNvPr id="2" name="Footer Placeholder 1"/>
          <p:cNvSpPr>
            <a:spLocks noGrp="1"/>
          </p:cNvSpPr>
          <p:nvPr>
            <p:ph type="ftr" idx="11"/>
          </p:nvPr>
        </p:nvSpPr>
        <p:spPr/>
        <p:txBody>
          <a:bodyPr/>
          <a:lstStyle/>
          <a:p>
            <a:r>
              <a:rPr lang="en-US"/>
              <a:t>Beckman &amp; Clark, ASHA, 2015</a:t>
            </a:r>
          </a:p>
        </p:txBody>
      </p:sp>
    </p:spTree>
  </p:cSld>
  <p:clrMapOvr>
    <a:masterClrMapping/>
  </p:clrMapOvr>
  <p:transition spd="slow">
    <p:cu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9043" y="1028700"/>
            <a:ext cx="10363200" cy="1143000"/>
          </a:xfrm>
        </p:spPr>
        <p:txBody>
          <a:bodyPr/>
          <a:lstStyle/>
          <a:p>
            <a:r>
              <a:rPr lang="en-US" sz="4400" dirty="0">
                <a:solidFill>
                  <a:schemeClr val="tx2"/>
                </a:solidFill>
                <a:latin typeface="Times New Roman" panose="02020603050405020304" pitchFamily="18" charset="0"/>
                <a:cs typeface="Times New Roman" panose="02020603050405020304" pitchFamily="18" charset="0"/>
              </a:rPr>
              <a:t>References</a:t>
            </a:r>
            <a:r>
              <a:rPr lang="cs-CZ" sz="4400" dirty="0"/>
              <a:t>Literatura, odkazy:</a:t>
            </a:r>
            <a:endParaRPr lang="en-US" sz="4400" dirty="0">
              <a:solidFill>
                <a:schemeClr val="tx2"/>
              </a:solidFill>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a:xfrm>
            <a:off x="561110" y="2421924"/>
            <a:ext cx="10363200" cy="3969914"/>
          </a:xfrm>
        </p:spPr>
        <p:txBody>
          <a:bodyPr>
            <a:normAutofit lnSpcReduction="10000"/>
          </a:bodyPr>
          <a:lstStyle/>
          <a:p>
            <a:r>
              <a:rPr lang="en-US" sz="1800" dirty="0">
                <a:solidFill>
                  <a:schemeClr val="tx1"/>
                </a:solidFill>
              </a:rPr>
              <a:t>Schreck, KA, and Williams, K. (2006). Food preferences and factors influencing food selectivity for children with autism spectrum disorders, Research in Developmental Disabilities: A Multidisciplinary Journal, Vol.27(4), p.353-363. </a:t>
            </a:r>
          </a:p>
          <a:p>
            <a:r>
              <a:rPr lang="en-US" sz="1800" dirty="0">
                <a:solidFill>
                  <a:schemeClr val="tx1"/>
                </a:solidFill>
              </a:rPr>
              <a:t>Schreck, KA, Williams, K, and Smith, AF. (2004). A comparison of eating behaviors between children with and without autism, Journal of Autism and Developmental Disorders, 2004, Vol.34(4), p.433-438. </a:t>
            </a:r>
          </a:p>
          <a:p>
            <a:r>
              <a:rPr lang="en-US" sz="1800" dirty="0">
                <a:solidFill>
                  <a:schemeClr val="tx1"/>
                </a:solidFill>
              </a:rPr>
              <a:t>Sharp, W, Berry, R, McCracken, C, </a:t>
            </a:r>
            <a:r>
              <a:rPr lang="en-US" sz="1800" dirty="0" err="1">
                <a:solidFill>
                  <a:schemeClr val="tx1"/>
                </a:solidFill>
              </a:rPr>
              <a:t>Nuhu</a:t>
            </a:r>
            <a:r>
              <a:rPr lang="en-US" sz="1800" dirty="0">
                <a:solidFill>
                  <a:schemeClr val="tx1"/>
                </a:solidFill>
              </a:rPr>
              <a:t>, N, Marvel, E, </a:t>
            </a:r>
            <a:r>
              <a:rPr lang="en-US" sz="1800" dirty="0" err="1">
                <a:solidFill>
                  <a:schemeClr val="tx1"/>
                </a:solidFill>
              </a:rPr>
              <a:t>Saulnier</a:t>
            </a:r>
            <a:r>
              <a:rPr lang="en-US" sz="1800" dirty="0">
                <a:solidFill>
                  <a:schemeClr val="tx1"/>
                </a:solidFill>
              </a:rPr>
              <a:t>, C, </a:t>
            </a:r>
            <a:r>
              <a:rPr lang="en-US" sz="1800" dirty="0" err="1">
                <a:solidFill>
                  <a:schemeClr val="tx1"/>
                </a:solidFill>
              </a:rPr>
              <a:t>Klin</a:t>
            </a:r>
            <a:r>
              <a:rPr lang="en-US" sz="1800" dirty="0">
                <a:solidFill>
                  <a:schemeClr val="tx1"/>
                </a:solidFill>
              </a:rPr>
              <a:t>, A, Jones, W, and </a:t>
            </a:r>
            <a:r>
              <a:rPr lang="en-US" sz="1800" dirty="0" err="1">
                <a:solidFill>
                  <a:schemeClr val="tx1"/>
                </a:solidFill>
              </a:rPr>
              <a:t>Jaquess</a:t>
            </a:r>
            <a:r>
              <a:rPr lang="en-US" sz="1800" dirty="0">
                <a:solidFill>
                  <a:schemeClr val="tx1"/>
                </a:solidFill>
              </a:rPr>
              <a:t>, D. (2013). Feeding problems and nutrient intake in children with autism spectrum disorders: A meta-analysis and comprehensive review of the literature. Journal of Autism and Developmental Disorders, 2013, Vol.43(9), pp.2159-2173.</a:t>
            </a:r>
          </a:p>
          <a:p>
            <a:r>
              <a:rPr lang="en-US" sz="1800" dirty="0">
                <a:solidFill>
                  <a:schemeClr val="tx1"/>
                </a:solidFill>
              </a:rPr>
              <a:t>Sharp, WG, </a:t>
            </a:r>
            <a:r>
              <a:rPr lang="en-US" sz="1800" dirty="0" err="1">
                <a:solidFill>
                  <a:schemeClr val="tx1"/>
                </a:solidFill>
              </a:rPr>
              <a:t>Jaquess</a:t>
            </a:r>
            <a:r>
              <a:rPr lang="en-US" sz="1800" dirty="0">
                <a:solidFill>
                  <a:schemeClr val="tx1"/>
                </a:solidFill>
              </a:rPr>
              <a:t>, DL, Morton, JF, and </a:t>
            </a:r>
            <a:r>
              <a:rPr lang="en-US" sz="1800" dirty="0" err="1">
                <a:solidFill>
                  <a:schemeClr val="tx1"/>
                </a:solidFill>
              </a:rPr>
              <a:t>Herzinger</a:t>
            </a:r>
            <a:r>
              <a:rPr lang="en-US" sz="1800" dirty="0">
                <a:solidFill>
                  <a:schemeClr val="tx1"/>
                </a:solidFill>
              </a:rPr>
              <a:t>, CV. (2010). Pediatric feeding disorders: A quantitative synthesis of treatment outcomes. Clinical Child and Family Psychology Review, 13, 348-365.</a:t>
            </a:r>
          </a:p>
          <a:p>
            <a:endParaRPr lang="en-US" sz="1800" dirty="0">
              <a:solidFill>
                <a:schemeClr val="tx1"/>
              </a:solidFill>
            </a:endParaRPr>
          </a:p>
        </p:txBody>
      </p:sp>
      <p:sp>
        <p:nvSpPr>
          <p:cNvPr id="4" name="Footer Placeholder 3"/>
          <p:cNvSpPr>
            <a:spLocks noGrp="1"/>
          </p:cNvSpPr>
          <p:nvPr>
            <p:ph type="ftr" idx="11"/>
          </p:nvPr>
        </p:nvSpPr>
        <p:spPr/>
        <p:txBody>
          <a:bodyPr/>
          <a:lstStyle/>
          <a:p>
            <a:r>
              <a:rPr lang="en-US"/>
              <a:t>Beckman &amp; Clark, ASHA, 2015</a:t>
            </a:r>
          </a:p>
        </p:txBody>
      </p:sp>
    </p:spTree>
    <p:extLst>
      <p:ext uri="{BB962C8B-B14F-4D97-AF65-F5344CB8AC3E}">
        <p14:creationId xmlns:p14="http://schemas.microsoft.com/office/powerpoint/2010/main" val="22656636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0762" y="952500"/>
            <a:ext cx="10363200" cy="1143000"/>
          </a:xfrm>
        </p:spPr>
        <p:txBody>
          <a:bodyPr/>
          <a:lstStyle/>
          <a:p>
            <a:pPr algn="ctr"/>
            <a:r>
              <a:rPr lang="cs-CZ" sz="4400" dirty="0"/>
              <a:t>Literatura, odkazy:</a:t>
            </a:r>
            <a:endParaRPr lang="en-US" sz="4400" dirty="0">
              <a:solidFill>
                <a:schemeClr val="tx2"/>
              </a:solidFill>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a:xfrm>
            <a:off x="930762" y="2520778"/>
            <a:ext cx="10363200" cy="3575222"/>
          </a:xfrm>
        </p:spPr>
        <p:txBody>
          <a:bodyPr/>
          <a:lstStyle/>
          <a:p>
            <a:r>
              <a:rPr lang="en-US" sz="1800" dirty="0">
                <a:solidFill>
                  <a:schemeClr val="tx1"/>
                </a:solidFill>
              </a:rPr>
              <a:t>Smart, H.L., and Atkinson, M. (1987). Abnormal Vagal Function in Irritable Bowel Syndrome, The Lancet, Volume 330, No. 8557, August, p 475-478.</a:t>
            </a:r>
          </a:p>
          <a:p>
            <a:r>
              <a:rPr lang="en-US" sz="1800" dirty="0">
                <a:solidFill>
                  <a:schemeClr val="tx1"/>
                </a:solidFill>
              </a:rPr>
              <a:t>Vissoker, RE, </a:t>
            </a:r>
            <a:r>
              <a:rPr lang="en-US" sz="1800" dirty="0" err="1">
                <a:solidFill>
                  <a:schemeClr val="tx1"/>
                </a:solidFill>
              </a:rPr>
              <a:t>Latzer</a:t>
            </a:r>
            <a:r>
              <a:rPr lang="en-US" sz="1800" dirty="0">
                <a:solidFill>
                  <a:schemeClr val="tx1"/>
                </a:solidFill>
              </a:rPr>
              <a:t>, Y, and Gal, E. (2015). Eating and feeding problems and gastrointestinal dysfunction in autism spectrum disorders, Research in Autism Spectrum Disorders, April 2015, Vol.12, pp.10-21.  </a:t>
            </a:r>
          </a:p>
          <a:p>
            <a:r>
              <a:rPr lang="en-US" sz="1800" dirty="0">
                <a:solidFill>
                  <a:schemeClr val="tx1"/>
                </a:solidFill>
              </a:rPr>
              <a:t>Zimmer, MH, Hart, LC, Manning - Courtney, P, Murray, DS, Bing, NM, and Summer, S. (2012). Food variety as a predictor of nutritional status among children with autism, Journal of Autism and Developmental Disorders, April, 2012, Vol.42(4), p.549-556.</a:t>
            </a:r>
          </a:p>
          <a:p>
            <a:endParaRPr lang="en-US" sz="1800" dirty="0">
              <a:solidFill>
                <a:schemeClr val="tx1"/>
              </a:solidFill>
            </a:endParaRPr>
          </a:p>
        </p:txBody>
      </p:sp>
      <p:sp>
        <p:nvSpPr>
          <p:cNvPr id="4" name="Footer Placeholder 3"/>
          <p:cNvSpPr>
            <a:spLocks noGrp="1"/>
          </p:cNvSpPr>
          <p:nvPr>
            <p:ph type="ftr" idx="11"/>
          </p:nvPr>
        </p:nvSpPr>
        <p:spPr/>
        <p:txBody>
          <a:bodyPr/>
          <a:lstStyle/>
          <a:p>
            <a:r>
              <a:rPr lang="en-US"/>
              <a:t>Beckman &amp; Clark, ASHA, 2015</a:t>
            </a:r>
          </a:p>
        </p:txBody>
      </p:sp>
    </p:spTree>
    <p:extLst>
      <p:ext uri="{BB962C8B-B14F-4D97-AF65-F5344CB8AC3E}">
        <p14:creationId xmlns:p14="http://schemas.microsoft.com/office/powerpoint/2010/main" val="4190975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p:cNvSpPr>
            <a:spLocks noGrp="1"/>
          </p:cNvSpPr>
          <p:nvPr>
            <p:ph idx="1"/>
          </p:nvPr>
        </p:nvSpPr>
        <p:spPr/>
        <p:txBody>
          <a:bodyPr>
            <a:normAutofit fontScale="92500" lnSpcReduction="10000"/>
          </a:bodyPr>
          <a:lstStyle/>
          <a:p>
            <a:pPr>
              <a:defRPr/>
            </a:pPr>
            <a:r>
              <a:rPr lang="cs-CZ" sz="2800" dirty="0">
                <a:latin typeface="Arial" pitchFamily="34" charset="0"/>
                <a:cs typeface="Arial" pitchFamily="34" charset="0"/>
              </a:rPr>
              <a:t>preventivní -  základ fyziologického rozvoje řeči</a:t>
            </a:r>
          </a:p>
          <a:p>
            <a:pPr marL="0" indent="0">
              <a:buFont typeface="Wingdings" pitchFamily="2" charset="2"/>
              <a:buNone/>
              <a:defRPr/>
            </a:pPr>
            <a:r>
              <a:rPr lang="cs-CZ" sz="2800" dirty="0">
                <a:latin typeface="Arial" pitchFamily="34" charset="0"/>
                <a:cs typeface="Arial" pitchFamily="34" charset="0"/>
              </a:rPr>
              <a:t>               	    - facilitace – rozvoje motoriky,    </a:t>
            </a:r>
          </a:p>
          <a:p>
            <a:pPr marL="0" indent="0">
              <a:buFont typeface="Wingdings" pitchFamily="2" charset="2"/>
              <a:buNone/>
              <a:defRPr/>
            </a:pPr>
            <a:r>
              <a:rPr lang="cs-CZ" sz="2800" dirty="0">
                <a:latin typeface="Arial" pitchFamily="34" charset="0"/>
                <a:cs typeface="Arial" pitchFamily="34" charset="0"/>
              </a:rPr>
              <a:t>                         sensoriky </a:t>
            </a:r>
          </a:p>
          <a:p>
            <a:pPr marL="0" indent="0">
              <a:buFont typeface="Wingdings" pitchFamily="2" charset="2"/>
              <a:buNone/>
              <a:defRPr/>
            </a:pPr>
            <a:r>
              <a:rPr lang="cs-CZ" sz="2800" dirty="0">
                <a:latin typeface="Arial" pitchFamily="34" charset="0"/>
                <a:cs typeface="Arial" pitchFamily="34" charset="0"/>
              </a:rPr>
              <a:t> 		    - modifikace artikulace</a:t>
            </a:r>
          </a:p>
          <a:p>
            <a:pPr>
              <a:defRPr/>
            </a:pPr>
            <a:r>
              <a:rPr lang="cs-CZ" sz="2800" dirty="0">
                <a:latin typeface="Arial" pitchFamily="34" charset="0"/>
                <a:cs typeface="Arial" pitchFamily="34" charset="0"/>
              </a:rPr>
              <a:t>individuální – individuální techniky krmení, </a:t>
            </a:r>
          </a:p>
          <a:p>
            <a:pPr marL="0" indent="0">
              <a:buFont typeface="Wingdings" pitchFamily="2" charset="2"/>
              <a:buNone/>
              <a:defRPr/>
            </a:pPr>
            <a:r>
              <a:rPr lang="cs-CZ" sz="2800" dirty="0">
                <a:latin typeface="Arial" pitchFamily="34" charset="0"/>
                <a:cs typeface="Arial" pitchFamily="34" charset="0"/>
              </a:rPr>
              <a:t>                          výběr facilitace, </a:t>
            </a:r>
          </a:p>
          <a:p>
            <a:pPr marL="0" indent="0">
              <a:buFont typeface="Wingdings" pitchFamily="2" charset="2"/>
              <a:buNone/>
              <a:defRPr/>
            </a:pPr>
            <a:r>
              <a:rPr lang="cs-CZ" sz="2800" dirty="0">
                <a:latin typeface="Arial" pitchFamily="34" charset="0"/>
                <a:cs typeface="Arial" pitchFamily="34" charset="0"/>
              </a:rPr>
              <a:t>                          pomůcek</a:t>
            </a:r>
          </a:p>
          <a:p>
            <a:pPr marL="0" indent="0">
              <a:buFont typeface="Wingdings" pitchFamily="2" charset="2"/>
              <a:buNone/>
              <a:defRPr/>
            </a:pPr>
            <a:endParaRPr lang="cs-CZ"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pPr algn="ctr"/>
            <a:r>
              <a:rPr lang="cs-CZ" sz="4000" dirty="0"/>
              <a:t>Mechanismus sání a </a:t>
            </a:r>
            <a:r>
              <a:rPr lang="cs-CZ" sz="4000" dirty="0" err="1"/>
              <a:t>jezení</a:t>
            </a:r>
            <a:r>
              <a:rPr lang="cs-CZ" sz="4000" dirty="0"/>
              <a:t> u novorozenců a dětí</a:t>
            </a:r>
          </a:p>
        </p:txBody>
      </p:sp>
      <p:sp>
        <p:nvSpPr>
          <p:cNvPr id="3" name="Zástupný symbol pro obsah 2"/>
          <p:cNvSpPr>
            <a:spLocks noGrp="1"/>
          </p:cNvSpPr>
          <p:nvPr>
            <p:ph idx="1"/>
          </p:nvPr>
        </p:nvSpPr>
        <p:spPr/>
        <p:txBody>
          <a:bodyPr>
            <a:normAutofit/>
          </a:bodyPr>
          <a:lstStyle/>
          <a:p>
            <a:r>
              <a:rPr lang="cs-CZ" sz="2800" b="1" dirty="0"/>
              <a:t>Do 3. měsíce</a:t>
            </a:r>
          </a:p>
          <a:p>
            <a:pPr lvl="1"/>
            <a:r>
              <a:rPr lang="cs-CZ" dirty="0"/>
              <a:t>pomáhá dítěti k sání tzv. sací polštářek ve tvářích, který se postupně ztrácí - </a:t>
            </a:r>
            <a:r>
              <a:rPr lang="cs-CZ" b="1" dirty="0"/>
              <a:t>dítě může polykat jen tekutinu.</a:t>
            </a:r>
          </a:p>
          <a:p>
            <a:pPr lvl="1"/>
            <a:endParaRPr lang="cs-CZ" b="1" dirty="0"/>
          </a:p>
          <a:p>
            <a:r>
              <a:rPr lang="cs-CZ" b="1" dirty="0"/>
              <a:t>Od 4. měsíce</a:t>
            </a:r>
          </a:p>
          <a:p>
            <a:pPr lvl="1"/>
            <a:r>
              <a:rPr lang="cs-CZ" dirty="0"/>
              <a:t>dochází k oddělení rtů od jazyka</a:t>
            </a:r>
          </a:p>
          <a:p>
            <a:pPr lvl="1"/>
            <a:r>
              <a:rPr lang="cs-CZ" dirty="0"/>
              <a:t>k činnosti mimických svalů okolo úst – špulení rtů, foukání bublin ze slin, k volní kontrole úst</a:t>
            </a:r>
          </a:p>
          <a:p>
            <a:pPr lvl="1"/>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pPr algn="ctr"/>
            <a:r>
              <a:rPr lang="cs-CZ" sz="4000" dirty="0"/>
              <a:t>Mechanismus sání a </a:t>
            </a:r>
            <a:r>
              <a:rPr lang="cs-CZ" sz="4000" dirty="0" err="1"/>
              <a:t>jezení</a:t>
            </a:r>
            <a:r>
              <a:rPr lang="cs-CZ" sz="4000" dirty="0"/>
              <a:t> u novorozenců a dětí</a:t>
            </a:r>
          </a:p>
        </p:txBody>
      </p:sp>
      <p:sp>
        <p:nvSpPr>
          <p:cNvPr id="3" name="Zástupný symbol pro obsah 2"/>
          <p:cNvSpPr>
            <a:spLocks noGrp="1"/>
          </p:cNvSpPr>
          <p:nvPr>
            <p:ph idx="1"/>
          </p:nvPr>
        </p:nvSpPr>
        <p:spPr>
          <a:xfrm>
            <a:off x="609600" y="2690949"/>
            <a:ext cx="10972800" cy="3633651"/>
          </a:xfrm>
        </p:spPr>
        <p:txBody>
          <a:bodyPr>
            <a:normAutofit/>
          </a:bodyPr>
          <a:lstStyle/>
          <a:p>
            <a:pPr lvl="1"/>
            <a:r>
              <a:rPr lang="cs-CZ" dirty="0"/>
              <a:t>hrtan postupně sestupuje z úrovně krčního obratle C4 (dítě) na úroveň C6-C7 (dospělý) = </a:t>
            </a:r>
            <a:r>
              <a:rPr lang="cs-CZ" dirty="0" err="1"/>
              <a:t>epiglotis</a:t>
            </a:r>
            <a:r>
              <a:rPr lang="cs-CZ" dirty="0"/>
              <a:t> je už schopna zavřít DS</a:t>
            </a:r>
          </a:p>
          <a:p>
            <a:pPr lvl="1"/>
            <a:r>
              <a:rPr lang="cs-CZ" dirty="0"/>
              <a:t>dítě začíná být „krmené lžičkou“</a:t>
            </a:r>
          </a:p>
          <a:p>
            <a:pPr lvl="1"/>
            <a:endParaRPr lang="cs-CZ" dirty="0"/>
          </a:p>
          <a:p>
            <a:r>
              <a:rPr lang="cs-CZ" b="1" dirty="0"/>
              <a:t>Od 6. měsíce</a:t>
            </a:r>
          </a:p>
          <a:p>
            <a:pPr lvl="1"/>
            <a:r>
              <a:rPr lang="cs-CZ" dirty="0"/>
              <a:t>objevuje se žvýkání – práce žvýkacích svalů, mandibuly s čelistním kloubem</a:t>
            </a:r>
          </a:p>
          <a:p>
            <a:pPr lvl="1"/>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pPr algn="ctr"/>
            <a:r>
              <a:rPr lang="cs-CZ" sz="4000" dirty="0"/>
              <a:t>Mechanismus sání a </a:t>
            </a:r>
            <a:r>
              <a:rPr lang="cs-CZ" sz="4000" dirty="0" err="1"/>
              <a:t>jezení</a:t>
            </a:r>
            <a:r>
              <a:rPr lang="cs-CZ" sz="4000" dirty="0"/>
              <a:t> u novorozenců a dětí</a:t>
            </a:r>
          </a:p>
        </p:txBody>
      </p:sp>
      <p:sp>
        <p:nvSpPr>
          <p:cNvPr id="3" name="Zástupný symbol pro obsah 2"/>
          <p:cNvSpPr>
            <a:spLocks noGrp="1"/>
          </p:cNvSpPr>
          <p:nvPr>
            <p:ph idx="1"/>
          </p:nvPr>
        </p:nvSpPr>
        <p:spPr>
          <a:xfrm>
            <a:off x="609600" y="2428875"/>
            <a:ext cx="10972800" cy="3895725"/>
          </a:xfrm>
        </p:spPr>
        <p:txBody>
          <a:bodyPr>
            <a:normAutofit/>
          </a:bodyPr>
          <a:lstStyle/>
          <a:p>
            <a:r>
              <a:rPr lang="cs-CZ" dirty="0"/>
              <a:t>Pití z hrnečku:</a:t>
            </a:r>
          </a:p>
          <a:p>
            <a:pPr lvl="1"/>
            <a:r>
              <a:rPr lang="cs-CZ" dirty="0"/>
              <a:t>- kolem 8.měsíce</a:t>
            </a:r>
          </a:p>
          <a:p>
            <a:pPr lvl="1"/>
            <a:r>
              <a:rPr lang="cs-CZ" dirty="0"/>
              <a:t>- postupně nácvik</a:t>
            </a:r>
          </a:p>
          <a:p>
            <a:pPr lvl="1"/>
            <a:r>
              <a:rPr lang="cs-CZ" dirty="0"/>
              <a:t>- </a:t>
            </a:r>
            <a:r>
              <a:rPr lang="cs-CZ" b="1" dirty="0"/>
              <a:t>kolem 1 roku již dítě zvládá pití z hrníčku </a:t>
            </a:r>
            <a:endParaRPr lang="cs-CZ" dirty="0"/>
          </a:p>
          <a:p>
            <a:pPr lvl="1"/>
            <a:r>
              <a:rPr lang="cs-CZ" dirty="0"/>
              <a:t>- odnaučování pití z láhve se </a:t>
            </a:r>
            <a:r>
              <a:rPr lang="cs-CZ" dirty="0" err="1"/>
              <a:t>savičkou</a:t>
            </a:r>
            <a:r>
              <a:rPr lang="cs-CZ" dirty="0"/>
              <a:t> od 1 roku, do 1,5 (2 let) maximálně</a:t>
            </a:r>
          </a:p>
          <a:p>
            <a:pPr lvl="1"/>
            <a:endParaRPr lang="cs-CZ" dirty="0"/>
          </a:p>
          <a:p>
            <a:r>
              <a:rPr lang="cs-CZ" dirty="0"/>
              <a:t>Přechod na pevnější stravu:</a:t>
            </a:r>
          </a:p>
          <a:p>
            <a:pPr lvl="1"/>
            <a:r>
              <a:rPr lang="cs-CZ" dirty="0"/>
              <a:t>- kolem 7.- 8. měsíce - křupky, měkké textury, "</a:t>
            </a:r>
            <a:r>
              <a:rPr lang="cs-CZ" dirty="0" err="1"/>
              <a:t>ožužlávání</a:t>
            </a:r>
            <a:r>
              <a:rPr lang="cs-CZ" dirty="0"/>
              <a:t> kůrky"</a:t>
            </a:r>
          </a:p>
          <a:p>
            <a:pPr lvl="1"/>
            <a:r>
              <a:rPr lang="cs-CZ" dirty="0"/>
              <a:t>- opět se postupně zdokonaluje</a:t>
            </a:r>
          </a:p>
          <a:p>
            <a:pPr lvl="1"/>
            <a:r>
              <a:rPr lang="cs-CZ" dirty="0"/>
              <a:t>- následně postupné zahušťování a nabízení tužších konzistencí</a:t>
            </a:r>
          </a:p>
          <a:p>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pPr algn="ctr"/>
            <a:r>
              <a:rPr lang="cs-CZ" sz="4000" dirty="0"/>
              <a:t>Mechanismus sání a </a:t>
            </a:r>
            <a:r>
              <a:rPr lang="cs-CZ" sz="4000" dirty="0" err="1"/>
              <a:t>jezení</a:t>
            </a:r>
            <a:r>
              <a:rPr lang="cs-CZ" sz="4000" dirty="0"/>
              <a:t> u novorozenců a dětí</a:t>
            </a:r>
          </a:p>
        </p:txBody>
      </p:sp>
      <p:sp>
        <p:nvSpPr>
          <p:cNvPr id="3" name="Zástupný symbol pro obsah 2"/>
          <p:cNvSpPr>
            <a:spLocks noGrp="1"/>
          </p:cNvSpPr>
          <p:nvPr>
            <p:ph idx="1"/>
          </p:nvPr>
        </p:nvSpPr>
        <p:spPr>
          <a:xfrm>
            <a:off x="609600" y="2428875"/>
            <a:ext cx="10972800" cy="3895725"/>
          </a:xfrm>
        </p:spPr>
        <p:txBody>
          <a:bodyPr>
            <a:normAutofit fontScale="92500"/>
          </a:bodyPr>
          <a:lstStyle/>
          <a:p>
            <a:r>
              <a:rPr lang="cs-CZ" dirty="0"/>
              <a:t>dudlík - maximálně do 1,5 roku (na noc do 2 let) - sledujeme jak často, jak silně, jak dlouho?</a:t>
            </a:r>
          </a:p>
          <a:p>
            <a:r>
              <a:rPr lang="cs-CZ" b="1" dirty="0"/>
              <a:t>čištění zoubků od prvních zubů</a:t>
            </a:r>
            <a:r>
              <a:rPr lang="cs-CZ" dirty="0"/>
              <a:t>, dříve některé děti potřebují stimulaci orální oblasti - žvýkací pomůcky, kousadla,  adekvátní hračky, které dítě dává do úst</a:t>
            </a:r>
          </a:p>
          <a:p>
            <a:r>
              <a:rPr lang="cs-CZ" b="1" dirty="0"/>
              <a:t>dávání hraček a věcí do úst je fyziologické ve vývoji dítěte</a:t>
            </a:r>
          </a:p>
          <a:p>
            <a:r>
              <a:rPr lang="cs-CZ" dirty="0"/>
              <a:t>hry s mluvidly - využití komunikačních strategií - imitace, tváří v tvář, následování zájmu dítěte apod.</a:t>
            </a:r>
          </a:p>
          <a:p>
            <a:r>
              <a:rPr lang="cs-CZ" dirty="0" err="1"/>
              <a:t>oromotorická</a:t>
            </a:r>
            <a:r>
              <a:rPr lang="cs-CZ" dirty="0"/>
              <a:t> cvičení</a:t>
            </a:r>
          </a:p>
          <a:p>
            <a:r>
              <a:rPr lang="cs-CZ" b="1" dirty="0"/>
              <a:t>hry s jídlem </a:t>
            </a:r>
            <a:r>
              <a:rPr lang="cs-CZ" dirty="0"/>
              <a:t>- olizujeme, mažeme kolem úst, podporujeme toleranci různých chutí - dáváme ochutnávat leccos; jedlý papír a jiné pomůcky - </a:t>
            </a:r>
            <a:r>
              <a:rPr lang="cs-CZ" dirty="0" err="1"/>
              <a:t>cheerios</a:t>
            </a:r>
            <a:r>
              <a:rPr lang="cs-CZ" dirty="0"/>
              <a:t> apod.</a:t>
            </a:r>
          </a:p>
          <a:p>
            <a:r>
              <a:rPr lang="cs-CZ" dirty="0"/>
              <a:t>Je vhodné nechat děti po delší 	dobu </a:t>
            </a:r>
            <a:r>
              <a:rPr lang="cs-CZ" b="1" dirty="0"/>
              <a:t>jíst rukama</a:t>
            </a:r>
            <a:r>
              <a:rPr lang="cs-CZ" dirty="0"/>
              <a:t> – nedávat jim 	hned v prvním roce až dvou letech příbor, protože se zašpiní a potom musí použít jazyk, rty, aby se očistili.</a:t>
            </a:r>
          </a:p>
          <a:p>
            <a:r>
              <a:rPr lang="cs-CZ" dirty="0"/>
              <a:t>dechová cvičení - dechové hračky - </a:t>
            </a:r>
            <a:r>
              <a:rPr lang="cs-CZ" dirty="0" err="1"/>
              <a:t>magic</a:t>
            </a:r>
            <a:r>
              <a:rPr lang="cs-CZ" dirty="0"/>
              <a:t> </a:t>
            </a:r>
            <a:r>
              <a:rPr lang="cs-CZ" dirty="0" err="1"/>
              <a:t>ball</a:t>
            </a:r>
            <a:r>
              <a:rPr lang="cs-CZ" dirty="0"/>
              <a:t>, píšťalky, brčka - různé průměry a různé délky,</a:t>
            </a:r>
          </a:p>
          <a:p>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pPr algn="ctr"/>
            <a:r>
              <a:rPr lang="cs-CZ" sz="4000" dirty="0"/>
              <a:t>Mechanismus sání a </a:t>
            </a:r>
            <a:r>
              <a:rPr lang="cs-CZ" sz="4000" dirty="0" err="1"/>
              <a:t>jezení</a:t>
            </a:r>
            <a:r>
              <a:rPr lang="cs-CZ" sz="4000" dirty="0"/>
              <a:t> u novorozenců a dětí</a:t>
            </a:r>
          </a:p>
        </p:txBody>
      </p:sp>
      <p:sp>
        <p:nvSpPr>
          <p:cNvPr id="3" name="Zástupný symbol pro obsah 2"/>
          <p:cNvSpPr>
            <a:spLocks noGrp="1"/>
          </p:cNvSpPr>
          <p:nvPr>
            <p:ph idx="1"/>
          </p:nvPr>
        </p:nvSpPr>
        <p:spPr>
          <a:xfrm>
            <a:off x="609600" y="2428875"/>
            <a:ext cx="10972800" cy="3895725"/>
          </a:xfrm>
        </p:spPr>
        <p:txBody>
          <a:bodyPr>
            <a:normAutofit/>
          </a:bodyPr>
          <a:lstStyle/>
          <a:p>
            <a:r>
              <a:rPr lang="cs-CZ" dirty="0"/>
              <a:t>- společně jíst u jednoho stolu - děti ideálně ve stejné výšce jako rodiče - sledují, vidí, učí se - probíhá komunikace, účastní se aktivity</a:t>
            </a:r>
          </a:p>
          <a:p>
            <a:r>
              <a:rPr lang="cs-CZ" dirty="0"/>
              <a:t>- chuťová stimulace - olíznout, ochutnat</a:t>
            </a:r>
          </a:p>
          <a:p>
            <a:r>
              <a:rPr lang="cs-CZ" dirty="0"/>
              <a:t>- mít děti ve správné poloze</a:t>
            </a:r>
          </a:p>
          <a:p>
            <a:r>
              <a:rPr lang="cs-CZ" dirty="0"/>
              <a:t>- nepouštět a nerozptylovat děti hrami a pohádkami u jídla - nesoustředí se pak na to, co se děje u jídla, ani na vlastní aktivitu - </a:t>
            </a:r>
            <a:r>
              <a:rPr lang="cs-CZ" b="1" dirty="0"/>
              <a:t>tablet a telefony nejsou vhodné</a:t>
            </a:r>
            <a:endParaRPr lang="cs-CZ" dirty="0"/>
          </a:p>
          <a:p>
            <a:r>
              <a:rPr lang="cs-CZ" dirty="0"/>
              <a:t>- běhání a utíkání u jídla je nebezpečné - aspirace do dýchacích cest! Dítě má sedět a spolupracovat u jídla</a:t>
            </a:r>
          </a:p>
          <a:p>
            <a:r>
              <a:rPr lang="cs-CZ" dirty="0"/>
              <a:t>- doba jídla je cca 20 minut</a:t>
            </a:r>
          </a:p>
          <a:p>
            <a:r>
              <a:rPr lang="cs-CZ" dirty="0"/>
              <a:t>- podpora </a:t>
            </a:r>
            <a:r>
              <a:rPr lang="cs-CZ" b="1" dirty="0" err="1"/>
              <a:t>sebeobsluhy</a:t>
            </a:r>
            <a:r>
              <a:rPr lang="cs-CZ" b="1" dirty="0"/>
              <a:t> a samostatnosti</a:t>
            </a:r>
            <a:r>
              <a:rPr lang="cs-CZ" dirty="0"/>
              <a:t> - dáváme lžičku již od prvních lžiček, později je vhodná i vidlička</a:t>
            </a:r>
          </a:p>
          <a:p>
            <a:endParaRPr lang="cs-CZ"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 Boardroom</Template>
  <TotalTime>4286</TotalTime>
  <Words>3304</Words>
  <Application>Microsoft Macintosh PowerPoint</Application>
  <PresentationFormat>Širokoúhlá obrazovka</PresentationFormat>
  <Paragraphs>209</Paragraphs>
  <Slides>32</Slides>
  <Notes>3</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32</vt:i4>
      </vt:variant>
    </vt:vector>
  </HeadingPairs>
  <TitlesOfParts>
    <vt:vector size="39" baseType="lpstr">
      <vt:lpstr>Arial</vt:lpstr>
      <vt:lpstr>Calibri</vt:lpstr>
      <vt:lpstr>Century Gothic</vt:lpstr>
      <vt:lpstr>Times New Roman</vt:lpstr>
      <vt:lpstr>Wingdings</vt:lpstr>
      <vt:lpstr>Wingdings 3</vt:lpstr>
      <vt:lpstr>Ion Boardroom</vt:lpstr>
      <vt:lpstr>Krmení a příjem potravy u dětí s PAS</vt:lpstr>
      <vt:lpstr>Krmení dítěte </vt:lpstr>
      <vt:lpstr>Jaké by mělo být krmení?</vt:lpstr>
      <vt:lpstr>Prezentace aplikace PowerPoint</vt:lpstr>
      <vt:lpstr>Mechanismus sání a jezení u novorozenců a dětí</vt:lpstr>
      <vt:lpstr>Mechanismus sání a jezení u novorozenců a dětí</vt:lpstr>
      <vt:lpstr>Mechanismus sání a jezení u novorozenců a dětí</vt:lpstr>
      <vt:lpstr>Mechanismus sání a jezení u novorozenců a dětí</vt:lpstr>
      <vt:lpstr>Mechanismus sání a jezení u novorozenců a dětí</vt:lpstr>
      <vt:lpstr>Informace o jídle/krmení </vt:lpstr>
      <vt:lpstr>Vývoj textury stravy u osob s autizmem Když jen „kousni si“ nefunguje</vt:lpstr>
      <vt:lpstr> Problémy začínají brzy </vt:lpstr>
      <vt:lpstr>Problémy s jídlem se vyskytují často</vt:lpstr>
      <vt:lpstr>Špatný příjem ústy ovlivňuje výživu</vt:lpstr>
      <vt:lpstr>Gastrointestinální problémy</vt:lpstr>
      <vt:lpstr>Gastrointestinální problémy</vt:lpstr>
      <vt:lpstr>Gastrointestinální problémy</vt:lpstr>
      <vt:lpstr>Behaviorální/sociální problémy</vt:lpstr>
      <vt:lpstr>Behaviorální/sociální problémy</vt:lpstr>
      <vt:lpstr>Orálně – motorické dovednosti, dysfunkce</vt:lpstr>
      <vt:lpstr>Motivace</vt:lpstr>
      <vt:lpstr>Nezapomeň!</vt:lpstr>
      <vt:lpstr>Literatura, odkazy:</vt:lpstr>
      <vt:lpstr>Literatura, odkazy:</vt:lpstr>
      <vt:lpstr>Literatura, odkazy:</vt:lpstr>
      <vt:lpstr>ReferencLiteratura, odkazy:es</vt:lpstr>
      <vt:lpstr>ReferencLiteratura, odkazy:es</vt:lpstr>
      <vt:lpstr>ReferencesLiteratura, odkazy:</vt:lpstr>
      <vt:lpstr>Literatura, odkazy:</vt:lpstr>
      <vt:lpstr>Literatura, odkazy:</vt:lpstr>
      <vt:lpstr>ReferencesLiteratura, odkazy:</vt:lpstr>
      <vt:lpstr>Literatura, odkazy: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Logopedická péče o děti s PAS</dc:title>
  <dc:creator>Petr Bubeníček</dc:creator>
  <cp:lastModifiedBy>Radka Florianová</cp:lastModifiedBy>
  <cp:revision>70</cp:revision>
  <dcterms:created xsi:type="dcterms:W3CDTF">2022-02-17T19:27:29Z</dcterms:created>
  <dcterms:modified xsi:type="dcterms:W3CDTF">2024-02-08T21:54:28Z</dcterms:modified>
</cp:coreProperties>
</file>