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39" r:id="rId2"/>
    <p:sldId id="434" r:id="rId3"/>
    <p:sldId id="337" r:id="rId4"/>
    <p:sldId id="384" r:id="rId5"/>
    <p:sldId id="383" r:id="rId6"/>
    <p:sldId id="295" r:id="rId7"/>
    <p:sldId id="275" r:id="rId8"/>
    <p:sldId id="311" r:id="rId9"/>
    <p:sldId id="283" r:id="rId10"/>
    <p:sldId id="368" r:id="rId11"/>
    <p:sldId id="369" r:id="rId12"/>
    <p:sldId id="296" r:id="rId13"/>
    <p:sldId id="297" r:id="rId14"/>
    <p:sldId id="298" r:id="rId15"/>
    <p:sldId id="385" r:id="rId16"/>
    <p:sldId id="386" r:id="rId17"/>
    <p:sldId id="303" r:id="rId18"/>
    <p:sldId id="387" r:id="rId19"/>
    <p:sldId id="306" r:id="rId20"/>
    <p:sldId id="360" r:id="rId21"/>
    <p:sldId id="357" r:id="rId22"/>
    <p:sldId id="312" r:id="rId23"/>
    <p:sldId id="388" r:id="rId24"/>
    <p:sldId id="389" r:id="rId25"/>
    <p:sldId id="390" r:id="rId26"/>
    <p:sldId id="391" r:id="rId27"/>
    <p:sldId id="370" r:id="rId28"/>
    <p:sldId id="315" r:id="rId29"/>
    <p:sldId id="316" r:id="rId30"/>
    <p:sldId id="285" r:id="rId31"/>
    <p:sldId id="287" r:id="rId32"/>
    <p:sldId id="288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lepickova\Desktop\prezen&#269;n&#237;%20a%20kombinovan&#23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 dirty="0"/>
              <a:t>Zemřelí</a:t>
            </a:r>
            <a:r>
              <a:rPr lang="cs-CZ" sz="2800" baseline="0" dirty="0"/>
              <a:t> podle místa úmrtí 2017</a:t>
            </a:r>
            <a:endParaRPr lang="cs-CZ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List1!$B$6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List1!$C$5:$J$5</c:f>
              <c:strCache>
                <c:ptCount val="8"/>
                <c:pt idx="0">
                  <c:v>doma</c:v>
                </c:pt>
                <c:pt idx="1">
                  <c:v>ve zdravotnickém zařízení lůžkové péče</c:v>
                </c:pt>
                <c:pt idx="2">
                  <c:v>ve zdravotnickém zařízení poskytujícím jiné formy zdravotní péče</c:v>
                </c:pt>
                <c:pt idx="3">
                  <c:v>na ulici, veřejném místě</c:v>
                </c:pt>
                <c:pt idx="4">
                  <c:v>při převozu do zdravotnického zařízení</c:v>
                </c:pt>
                <c:pt idx="5">
                  <c:v>v zařízení sociálních služeb</c:v>
                </c:pt>
                <c:pt idx="6">
                  <c:v>jinde</c:v>
                </c:pt>
                <c:pt idx="7">
                  <c:v>nezjištěno</c:v>
                </c:pt>
              </c:strCache>
            </c:strRef>
          </c:cat>
          <c:val>
            <c:numRef>
              <c:f>List1!$C$6:$J$6</c:f>
              <c:numCache>
                <c:formatCode>#,##0</c:formatCode>
                <c:ptCount val="8"/>
                <c:pt idx="0">
                  <c:v>13422</c:v>
                </c:pt>
                <c:pt idx="1">
                  <c:v>36309</c:v>
                </c:pt>
                <c:pt idx="2" formatCode="General">
                  <c:v>449</c:v>
                </c:pt>
                <c:pt idx="3">
                  <c:v>1204</c:v>
                </c:pt>
                <c:pt idx="4" formatCode="General">
                  <c:v>360</c:v>
                </c:pt>
                <c:pt idx="5">
                  <c:v>2530</c:v>
                </c:pt>
                <c:pt idx="6">
                  <c:v>1377</c:v>
                </c:pt>
                <c:pt idx="7" formatCode="General">
                  <c:v>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81-4B2F-A09B-14B2F04700BD}"/>
            </c:ext>
          </c:extLst>
        </c:ser>
        <c:ser>
          <c:idx val="1"/>
          <c:order val="1"/>
          <c:tx>
            <c:strRef>
              <c:f>List1!$B$7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List1!$C$5:$J$5</c:f>
              <c:strCache>
                <c:ptCount val="8"/>
                <c:pt idx="0">
                  <c:v>doma</c:v>
                </c:pt>
                <c:pt idx="1">
                  <c:v>ve zdravotnickém zařízení lůžkové péče</c:v>
                </c:pt>
                <c:pt idx="2">
                  <c:v>ve zdravotnickém zařízení poskytujícím jiné formy zdravotní péče</c:v>
                </c:pt>
                <c:pt idx="3">
                  <c:v>na ulici, veřejném místě</c:v>
                </c:pt>
                <c:pt idx="4">
                  <c:v>při převozu do zdravotnického zařízení</c:v>
                </c:pt>
                <c:pt idx="5">
                  <c:v>v zařízení sociálních služeb</c:v>
                </c:pt>
                <c:pt idx="6">
                  <c:v>jinde</c:v>
                </c:pt>
                <c:pt idx="7">
                  <c:v>nezjištěno</c:v>
                </c:pt>
              </c:strCache>
            </c:strRef>
          </c:cat>
          <c:val>
            <c:numRef>
              <c:f>List1!$C$7:$J$7</c:f>
              <c:numCache>
                <c:formatCode>#,##0</c:formatCode>
                <c:ptCount val="8"/>
                <c:pt idx="0">
                  <c:v>10841</c:v>
                </c:pt>
                <c:pt idx="1">
                  <c:v>35775</c:v>
                </c:pt>
                <c:pt idx="2" formatCode="General">
                  <c:v>531</c:v>
                </c:pt>
                <c:pt idx="3" formatCode="General">
                  <c:v>288</c:v>
                </c:pt>
                <c:pt idx="4" formatCode="General">
                  <c:v>254</c:v>
                </c:pt>
                <c:pt idx="5">
                  <c:v>6316</c:v>
                </c:pt>
                <c:pt idx="6" formatCode="General">
                  <c:v>401</c:v>
                </c:pt>
                <c:pt idx="7" formatCode="General">
                  <c:v>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81-4B2F-A09B-14B2F0470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2136192"/>
        <c:axId val="382132256"/>
      </c:barChart>
      <c:catAx>
        <c:axId val="382136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2132256"/>
        <c:crosses val="autoZero"/>
        <c:auto val="1"/>
        <c:lblAlgn val="ctr"/>
        <c:lblOffset val="100"/>
        <c:noMultiLvlLbl val="0"/>
      </c:catAx>
      <c:valAx>
        <c:axId val="382132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213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DB04C-B897-47DF-972A-40159A9627D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6F633-58B2-4E21-A1DE-89437D2CE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92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d41586-021-03392-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eliefweb.int/report/philippines/significant-rise-maternal-deaths-and-unintended-pregnancies-feared-because-covid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65E666-9D9A-4806-B61A-CAF49734E709}" type="slidenum">
              <a:rPr lang="cs-CZ" altLang="cs-CZ"/>
              <a:pPr eaLnBrk="1" hangingPunct="1"/>
              <a:t>6</a:t>
            </a:fld>
            <a:endParaRPr lang="cs-CZ" altLang="cs-CZ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9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Nárůst délky života žen díky redukci úmrtnosti matek – v  USA ze 73, 3 úmrtí na 100 tisíc porodů v roce 1950 na 7, 3 na 100 tisíc porodů v roce 1989 (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Center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1991)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je hlavní příčinou smrti mladých matek dnes?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https://www.nature.com/articles/d41586-021-03392-8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Těhotné ženy a mladé matky mají 2 x větší riziko úmrtí v důsledku násilí než na potíže související s těhotenstvím a porodem. Být těhotná nebo po porodu zvyšuje riziko násilné smrti o 16 procent.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sz="1200" dirty="0">
                <a:solidFill>
                  <a:srgbClr val="2E2E2E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Ženy a muži trpí jinými chorobami</a:t>
            </a:r>
          </a:p>
          <a:p>
            <a:pPr marL="385763" indent="-385763">
              <a:lnSpc>
                <a:spcPct val="107000"/>
              </a:lnSpc>
              <a:spcAft>
                <a:spcPts val="600"/>
              </a:spcAft>
              <a:buAutoNum type="alphaUcParenR"/>
            </a:pPr>
            <a:r>
              <a:rPr lang="cs-CZ" sz="1200" dirty="0">
                <a:solidFill>
                  <a:srgbClr val="2E2E2E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Biologické – hormony, genetika (imunita, estrogen)</a:t>
            </a:r>
          </a:p>
          <a:p>
            <a:pPr marL="385763" indent="-385763">
              <a:lnSpc>
                <a:spcPct val="107000"/>
              </a:lnSpc>
              <a:spcAft>
                <a:spcPts val="600"/>
              </a:spcAft>
              <a:buAutoNum type="alphaUcParenR"/>
            </a:pPr>
            <a:r>
              <a:rPr lang="cs-CZ" sz="1200" dirty="0">
                <a:solidFill>
                  <a:srgbClr val="2E2E2E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– odlišná struktura práce, odlišné chování ve vztahu ke zdraví (rizikové chování, násilí, úrazy, sebevraždy)</a:t>
            </a:r>
          </a:p>
          <a:p>
            <a:pPr marL="385763" indent="-385763">
              <a:lnSpc>
                <a:spcPct val="107000"/>
              </a:lnSpc>
              <a:spcAft>
                <a:spcPts val="600"/>
              </a:spcAft>
              <a:buAutoNum type="alphaUcParenR"/>
            </a:pPr>
            <a:r>
              <a:rPr lang="cs-CZ" sz="1200" dirty="0">
                <a:solidFill>
                  <a:srgbClr val="2E2E2E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Socializace – posiluje rozdíly mezi muži a ženami a má za následek odlišnosti ve zdraví – „depresivní ženy“, „agresivní muži“, „muži živitelé rodin“  https://theconversation.com/men-feel-stressed-if-their-female-partners-earn-more-than-40-of-household-income-new-research-126620</a:t>
            </a:r>
          </a:p>
          <a:p>
            <a:pPr marL="385763" indent="-385763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AutoNum type="alphaUcParenR"/>
            </a:pPr>
            <a:r>
              <a:rPr lang="cs-CZ" sz="1200" dirty="0">
                <a:solidFill>
                  <a:srgbClr val="2E2E2E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Krizové situace – pandemie a související nechtěná těhotenství a komplikace, růst domácího násilí - </a:t>
            </a:r>
            <a:r>
              <a:rPr lang="cs-CZ" sz="12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https://reliefweb.int/report/philippines/significant-rise-maternal-deaths-and-unintended-pregnancies-feared-because-covid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57FE7-BA89-4CC6-9194-084E20502F1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51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7B0757-1539-4D57-9859-53EAEEEB564F}" type="slidenum">
              <a:rPr lang="cs-CZ" altLang="cs-CZ"/>
              <a:pPr eaLnBrk="1" hangingPunct="1"/>
              <a:t>14</a:t>
            </a:fld>
            <a:endParaRPr lang="cs-CZ" altLang="cs-CZ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47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B40B82-88F0-40B5-B583-A150C031A963}" type="slidenum">
              <a:rPr lang="cs-CZ" altLang="cs-CZ"/>
              <a:pPr eaLnBrk="1" hangingPunct="1"/>
              <a:t>15</a:t>
            </a:fld>
            <a:endParaRPr lang="cs-CZ" alt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2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57FE7-BA89-4CC6-9194-084E20502F1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800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6AE1B-0F44-4C61-B485-FDCC9184EE1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109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- </a:t>
            </a:r>
            <a:r>
              <a:rPr lang="en-GB" sz="1200" dirty="0"/>
              <a:t>Medical ethics and state law started to regulate treatment of a dying patient</a:t>
            </a:r>
            <a:r>
              <a:rPr lang="en-GB" sz="800" dirty="0"/>
              <a:t>.</a:t>
            </a:r>
            <a:r>
              <a:rPr lang="cs-CZ" dirty="0" err="1"/>
              <a:t>Religious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baseline="0" dirty="0"/>
              <a:t> </a:t>
            </a:r>
            <a:r>
              <a:rPr lang="cs-CZ" baseline="0" dirty="0" err="1"/>
              <a:t>various</a:t>
            </a:r>
            <a:r>
              <a:rPr lang="cs-CZ" baseline="0" dirty="0"/>
              <a:t> </a:t>
            </a:r>
            <a:r>
              <a:rPr lang="cs-CZ" baseline="0" dirty="0" err="1"/>
              <a:t>spheres</a:t>
            </a:r>
            <a:r>
              <a:rPr lang="cs-CZ" baseline="0" dirty="0"/>
              <a:t> </a:t>
            </a:r>
            <a:r>
              <a:rPr lang="cs-CZ" baseline="0" dirty="0" err="1"/>
              <a:t>of</a:t>
            </a:r>
            <a:r>
              <a:rPr lang="cs-CZ" baseline="0" dirty="0"/>
              <a:t> </a:t>
            </a:r>
            <a:r>
              <a:rPr lang="cs-CZ" baseline="0" dirty="0" err="1"/>
              <a:t>life</a:t>
            </a:r>
            <a:r>
              <a:rPr lang="cs-CZ" baseline="0" dirty="0"/>
              <a:t> </a:t>
            </a:r>
            <a:r>
              <a:rPr lang="cs-CZ" baseline="0" dirty="0" err="1"/>
              <a:t>weakened</a:t>
            </a:r>
            <a:r>
              <a:rPr lang="cs-CZ" baseline="0" dirty="0"/>
              <a:t>. M</a:t>
            </a:r>
            <a:r>
              <a:rPr lang="en-US" dirty="0" err="1"/>
              <a:t>edical</a:t>
            </a:r>
            <a:r>
              <a:rPr lang="en-US" dirty="0"/>
              <a:t> hypodermic syringe with a needle fine enough to pierce the skin.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2ADEC-468B-47B4-ABC9-59F673D5ED2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62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2ADEC-468B-47B4-ABC9-59F673D5ED2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89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49A69-7507-48A8-80E1-2E4E67ED1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C32C60-AC00-496C-81BA-BBFA02DF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7709EC-42BF-4AC2-A309-45CC1464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7D398E-F6D7-4EBC-A1E1-F8856B91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23D86A-9712-409F-B7C9-66AFB98C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28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B2F9D-F6E3-4F8C-AF31-877FF6F1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3AAC8A-0025-42FE-9295-078921CB3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6324C-60A2-4F0E-A8CD-829754FF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F26B90-11E2-49AC-ADD4-E683A1C2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16815F-CD33-40AC-B7F0-A92C54D6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0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8C14794-1E48-4AAD-AC1A-E82E0FC9F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FF1A86-2FF8-4459-889D-8D71ED8E8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51CD3E-1C62-4F9F-9E8E-86A171F8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E76744-9F9F-4D2B-A3A8-1BBA1DF9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72A83B-5E86-45E8-86F8-05933F65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320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3FBFC7B-ED11-4505-B7D0-D4EEF1D97B5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2433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AAC48-91D4-48D2-80F0-F5ADD633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581670-B5D1-4F3B-961C-2053BE78F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A7A851-1C56-489F-815A-8951F381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6B2D8-A933-47B7-9102-09BD6769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49EBAD-297A-4F71-B745-DB77F782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21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7E4B1-6A0B-4E89-84B6-C13B1ED3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F2E782-E47E-4026-A962-3D0F6A8E3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EA089C-C014-4A3E-B426-53776C17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D0154A-D2A6-46F9-9AE4-AC624420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F8B0AD-F4D5-4EBF-92E4-6C5FF6A2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9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23A41-7EB5-4D07-9858-CC8736C8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1325F1-0A3B-48CF-BF9C-8E3305020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5FEDBE-B399-4B31-9CDD-1521277CA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47941C-C0D5-48F8-889C-875FEA8F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5A4B6D-3A55-4557-BDDD-69B02E54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81486F-2A45-4D58-A0ED-DD4D270F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64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87B4B-8393-4FC3-ABC6-2093146A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0D3A88-D869-4C0E-A02A-6956B1BE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550ECF-5651-4011-BDAE-2E57CAD2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B0AF7D-89EC-4D1D-9F04-868E412A6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5479602-D772-4BED-9123-391CD7A8B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32B1D16-5E5A-400C-978D-C9618FC6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7664EC7-8814-4D7A-9226-A9C5F768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E3D1FB-9CC4-47A8-9FAD-7878F94E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64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7D1B3-2056-4690-A93C-47056C42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A6A948-EE50-4626-A31D-8417E2D7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CB4425-71A3-40A9-BF37-D9481D22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F36306-C36B-4B58-A435-3A91F308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03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6997BA9-EF97-4157-89D1-81AF3E64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B21A15C-B60D-4B4B-B394-1C2F5C75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1C98BD-AC43-4E62-860A-C889BE98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0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99148-609E-41A4-87D3-6CEE1049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AD97F3-B2DA-45BE-B451-088F54DA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D3F13F-92B6-49FC-B92A-1AC06996C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B78AC4-5179-4236-A781-52C092F0F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0CB992-3667-4D27-BCEC-6EA86FC7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C91C40-C2F9-43F9-A914-DC8C32A0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38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D78692-194C-4A4C-8C9A-536A2BA3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D2D2489-0521-4A13-B37E-1B71E4529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959CA9-9858-4C50-87E6-CADA24CFD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F5D572-53B7-48AC-BC21-F0C83375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EA6C47-8C51-48B9-8328-4122606C9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1EF01D-2AA9-4361-A7B5-7AC71D18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8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0185466-22FA-4072-9DE5-82CA7C45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B27208-1B4E-41CC-A20E-998F411B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59AB8E-F96B-4873-AEB4-A2C2A870F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379D-EB80-4A59-B6BE-19EE02CB81A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13D466-CB80-4156-9FF0-37FF53DD2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412846-23B2-4B28-ADAB-ABF00C8F6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74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atlantic.com/science/archive/2018/08/women-more-likely-tosurvive-heart-attacks-if-treated-by-female-doctors/566837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reliefweb.int/report/philippines/significant-rise-maternal-deaths-and-unintended-pregnancies-feared-because-covid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u.cz/uploads/documents/szu/akce/materialy/14.10.2019/DANKOVA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a.gov/library/publications/the-world-factbook/rankorder/2102rank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Sociologie: Medicína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3447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529CD-385D-41ED-9B5F-2B5BDF08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aplikace sociologie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8D1FC2-4926-45CD-BF10-DD49C309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Příklad 1: Problém s braním léků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https://www.ncbi.nlm.nih.gov/pmc/articles/PMC3711878/</a:t>
            </a:r>
          </a:p>
        </p:txBody>
      </p:sp>
    </p:spTree>
    <p:extLst>
      <p:ext uri="{BB962C8B-B14F-4D97-AF65-F5344CB8AC3E}">
        <p14:creationId xmlns:p14="http://schemas.microsoft.com/office/powerpoint/2010/main" val="395467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8821A-2F61-4948-9532-09095EAE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2: Diagnostika infarktu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FDD9F38-7423-4709-B35B-CBA0110628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81200" y="2847521"/>
            <a:ext cx="807524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 err="1">
                <a:latin typeface="Arial" panose="020B0604020202020204" pitchFamily="34" charset="0"/>
              </a:rPr>
              <a:t>Yong</a:t>
            </a:r>
            <a:r>
              <a:rPr lang="cs-CZ" altLang="cs-CZ" sz="1800" dirty="0">
                <a:latin typeface="Arial" panose="020B0604020202020204" pitchFamily="34" charset="0"/>
              </a:rPr>
              <a:t>, Ed. 2018. “</a:t>
            </a:r>
            <a:r>
              <a:rPr lang="cs-CZ" altLang="cs-CZ" sz="1800" dirty="0" err="1">
                <a:latin typeface="Arial" panose="020B0604020202020204" pitchFamily="34" charset="0"/>
              </a:rPr>
              <a:t>Women</a:t>
            </a:r>
            <a:r>
              <a:rPr lang="cs-CZ" altLang="cs-CZ" sz="1800" dirty="0">
                <a:latin typeface="Arial" panose="020B0604020202020204" pitchFamily="34" charset="0"/>
              </a:rPr>
              <a:t> More </a:t>
            </a:r>
            <a:r>
              <a:rPr lang="cs-CZ" altLang="cs-CZ" sz="1800" dirty="0" err="1">
                <a:latin typeface="Arial" panose="020B0604020202020204" pitchFamily="34" charset="0"/>
              </a:rPr>
              <a:t>Likely</a:t>
            </a:r>
            <a:r>
              <a:rPr lang="cs-CZ" altLang="cs-CZ" sz="1800" dirty="0">
                <a:latin typeface="Arial" panose="020B0604020202020204" pitchFamily="34" charset="0"/>
              </a:rPr>
              <a:t> to </a:t>
            </a:r>
            <a:r>
              <a:rPr lang="cs-CZ" altLang="cs-CZ" sz="1800" dirty="0" err="1">
                <a:latin typeface="Arial" panose="020B0604020202020204" pitchFamily="34" charset="0"/>
              </a:rPr>
              <a:t>Survive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Heart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Attacks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If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Treated</a:t>
            </a:r>
            <a:r>
              <a:rPr lang="cs-CZ" altLang="cs-CZ" sz="1800" dirty="0">
                <a:latin typeface="Arial" panose="020B0604020202020204" pitchFamily="34" charset="0"/>
              </a:rPr>
              <a:t> by </a:t>
            </a:r>
            <a:r>
              <a:rPr lang="cs-CZ" altLang="cs-CZ" sz="1800" dirty="0" err="1">
                <a:latin typeface="Arial" panose="020B0604020202020204" pitchFamily="34" charset="0"/>
              </a:rPr>
              <a:t>Female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Doctors</a:t>
            </a:r>
            <a:r>
              <a:rPr lang="cs-CZ" altLang="cs-CZ" sz="1800" dirty="0">
                <a:latin typeface="Arial" panose="020B0604020202020204" pitchFamily="34" charset="0"/>
              </a:rPr>
              <a:t>.”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 err="1">
                <a:latin typeface="Arial" panose="020B0604020202020204" pitchFamily="34" charset="0"/>
              </a:rPr>
              <a:t>The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Atlantic</a:t>
            </a:r>
            <a:r>
              <a:rPr lang="cs-CZ" altLang="cs-CZ" sz="1800" dirty="0">
                <a:latin typeface="Arial" panose="020B0604020202020204" pitchFamily="34" charset="0"/>
              </a:rPr>
              <a:t>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cs-CZ" altLang="cs-CZ" sz="1800" dirty="0">
                <a:latin typeface="Arial" panose="020B0604020202020204" pitchFamily="34" charset="0"/>
                <a:hlinkClick r:id="rId2"/>
              </a:rPr>
              <a:t>https://www.theatlantic.com/science/archive/2018/08/women-more-likely-tosurvive-heart-attacks-if-treated-by-female-doctors/566837/</a:t>
            </a:r>
            <a:r>
              <a:rPr lang="cs-CZ" altLang="cs-CZ" sz="1800" dirty="0">
                <a:latin typeface="Arial" panose="020B0604020202020204" pitchFamily="34" charset="0"/>
              </a:rPr>
              <a:t>  </a:t>
            </a:r>
            <a:br>
              <a:rPr lang="cs-CZ" altLang="cs-CZ" sz="1800" dirty="0">
                <a:latin typeface="Arial" panose="020B0604020202020204" pitchFamily="34" charset="0"/>
              </a:rPr>
            </a:br>
            <a:endParaRPr lang="cs-CZ" altLang="cs-CZ" sz="18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6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/>
              <a:t>Tradiční společnost a zdraví a nemoc</a:t>
            </a:r>
          </a:p>
        </p:txBody>
      </p:sp>
    </p:spTree>
    <p:extLst>
      <p:ext uri="{BB962C8B-B14F-4D97-AF65-F5344CB8AC3E}">
        <p14:creationId xmlns:p14="http://schemas.microsoft.com/office/powerpoint/2010/main" val="2010055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„Podhozenec“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altLang="cs-CZ" sz="2400"/>
              <a:t>„K široce rozšířeným představám patřila záměna narozeného dítěte nějakou démonickou bytostí, která je sebere z kolébky, kam podstrčí vlastní, škaredé a neduživé dítě, podhozence. V některých místech byli přesvědčeni, že se tak děje jen nepokřtěným dětem nebo těm, jejichž matky nebyly u církevního úvodu. (…) Podvržené dítě se obvykle vyznačovalo velkou hlavou a příliš velkýma očima, tenkými údy a zakrslým růstem, nemluvilo,bylo neklidné, divoké a zlé, nenasytné, plačtivé a stále chorobné, trápilo celé okolí a bylo třeba se ho co nejdříve zbavit.“</a:t>
            </a:r>
          </a:p>
          <a:p>
            <a:pPr marL="0" indent="0">
              <a:buNone/>
            </a:pPr>
            <a:endParaRPr lang="cs-CZ" altLang="cs-CZ" sz="2400"/>
          </a:p>
          <a:p>
            <a:pPr marL="644525" lvl="2" indent="0">
              <a:buNone/>
            </a:pPr>
            <a:r>
              <a:rPr lang="cs-CZ" altLang="cs-CZ" sz="1700"/>
              <a:t>Alexandra Navrátilová: Narození a smrt v české lidové kultuře (2004:117)</a:t>
            </a:r>
          </a:p>
        </p:txBody>
      </p:sp>
    </p:spTree>
    <p:extLst>
      <p:ext uri="{BB962C8B-B14F-4D97-AF65-F5344CB8AC3E}">
        <p14:creationId xmlns:p14="http://schemas.microsoft.com/office/powerpoint/2010/main" val="380239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Moderní lékařství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4978896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2100" dirty="0"/>
              <a:t>Medicína jako „výkladní skříň“ modernizace</a:t>
            </a:r>
          </a:p>
          <a:p>
            <a:pPr>
              <a:lnSpc>
                <a:spcPct val="80000"/>
              </a:lnSpc>
            </a:pPr>
            <a:r>
              <a:rPr lang="cs-CZ" altLang="cs-CZ" sz="2100" dirty="0"/>
              <a:t>Nalézání fyzických příčin nemocí, tělo jako stroj</a:t>
            </a:r>
          </a:p>
          <a:p>
            <a:pPr>
              <a:lnSpc>
                <a:spcPct val="80000"/>
              </a:lnSpc>
            </a:pPr>
            <a:r>
              <a:rPr lang="cs-CZ" altLang="cs-CZ" sz="2100" dirty="0"/>
              <a:t>Základem medicíny se stávají přírodní vědy</a:t>
            </a:r>
          </a:p>
          <a:p>
            <a:pPr>
              <a:lnSpc>
                <a:spcPct val="80000"/>
              </a:lnSpc>
            </a:pPr>
            <a:r>
              <a:rPr lang="cs-CZ" altLang="cs-CZ" sz="2100" dirty="0"/>
              <a:t>Nemocnice jako vhodné prostředí pro léčbu vážných chorob</a:t>
            </a:r>
          </a:p>
          <a:p>
            <a:pPr>
              <a:lnSpc>
                <a:spcPct val="80000"/>
              </a:lnSpc>
            </a:pPr>
            <a:r>
              <a:rPr lang="cs-CZ" altLang="cs-CZ" sz="2100" i="1" dirty="0"/>
              <a:t>Profese</a:t>
            </a:r>
            <a:r>
              <a:rPr lang="cs-CZ" altLang="cs-CZ" sz="2100" dirty="0"/>
              <a:t> lékaře (jako elitní), morální akcent</a:t>
            </a:r>
          </a:p>
          <a:p>
            <a:pPr>
              <a:lnSpc>
                <a:spcPct val="80000"/>
              </a:lnSpc>
            </a:pPr>
            <a:r>
              <a:rPr lang="cs-CZ" altLang="cs-CZ" sz="2100" dirty="0"/>
              <a:t>Zdraví jako veřejný zájem</a:t>
            </a:r>
          </a:p>
          <a:p>
            <a:pPr>
              <a:lnSpc>
                <a:spcPct val="80000"/>
              </a:lnSpc>
            </a:pPr>
            <a:r>
              <a:rPr lang="cs-CZ" altLang="cs-CZ" sz="2100" dirty="0"/>
              <a:t>Nové léky a chirurgické postupy zejména od pol. 20. století (40. léta antibiotika, po válce očkování)</a:t>
            </a:r>
          </a:p>
          <a:p>
            <a:pPr>
              <a:lnSpc>
                <a:spcPct val="80000"/>
              </a:lnSpc>
            </a:pPr>
            <a:r>
              <a:rPr lang="cs-CZ" altLang="cs-CZ" sz="2100" dirty="0"/>
              <a:t>V moderní společnosti úmrtnost stoupá s věkem</a:t>
            </a:r>
          </a:p>
          <a:p>
            <a:pPr>
              <a:lnSpc>
                <a:spcPct val="80000"/>
              </a:lnSpc>
            </a:pPr>
            <a:r>
              <a:rPr lang="cs-CZ" altLang="cs-CZ" sz="2100" dirty="0"/>
              <a:t>Smrtelnými chorobami jsou zhoubné nádory a srdeční choroby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/>
          </a:p>
        </p:txBody>
      </p:sp>
      <p:pic>
        <p:nvPicPr>
          <p:cNvPr id="5" name="Zástupný symbol pro obsah 5" descr="nemocniční medicína.jpg">
            <a:extLst>
              <a:ext uri="{FF2B5EF4-FFF2-40B4-BE49-F238E27FC236}">
                <a16:creationId xmlns:a16="http://schemas.microsoft.com/office/drawing/2014/main" id="{95752B11-FA3F-43F3-BA2B-C29E81E100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08" y="1196752"/>
            <a:ext cx="3001666" cy="210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lékař u lůžka 2.gif">
            <a:extLst>
              <a:ext uri="{FF2B5EF4-FFF2-40B4-BE49-F238E27FC236}">
                <a16:creationId xmlns:a16="http://schemas.microsoft.com/office/drawing/2014/main" id="{5264CFCC-3A2E-4712-80F6-D8CBB874D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6160" y="3424590"/>
            <a:ext cx="2709565" cy="29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7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i="1" dirty="0" err="1"/>
              <a:t>Medikalizace</a:t>
            </a:r>
            <a:r>
              <a:rPr lang="cs-CZ" i="1" dirty="0"/>
              <a:t> (</a:t>
            </a:r>
            <a:r>
              <a:rPr lang="cs-CZ" i="1" dirty="0" err="1"/>
              <a:t>medicinalizace</a:t>
            </a:r>
            <a:r>
              <a:rPr lang="cs-CZ" i="1" dirty="0"/>
              <a:t>) společnosti</a:t>
            </a:r>
            <a:br>
              <a:rPr lang="cs-CZ" sz="3600" dirty="0"/>
            </a:br>
            <a:endParaRPr lang="cs-CZ" altLang="cs-CZ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524000"/>
            <a:ext cx="86106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9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4000" dirty="0"/>
              <a:t>Rozšiřování působnosti medicíny do sfér, které dříve do její kompetence nepatřily, aplikace postupů na problémy, které nesouvisejí s nemocemi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4000" dirty="0"/>
              <a:t>Aktivní účast pacientů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4000" dirty="0"/>
              <a:t>Také proces </a:t>
            </a:r>
            <a:r>
              <a:rPr lang="cs-CZ" sz="4000" dirty="0" err="1"/>
              <a:t>demedikalizace</a:t>
            </a:r>
            <a:endParaRPr lang="cs-CZ" sz="40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779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76401"/>
            <a:ext cx="8229600" cy="4454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3200"/>
              <a:t>snižuje naši toleranci rozdílů, zužuje definici toho, co je a co není normální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3200"/>
              <a:t>nehledají se příčiny problémů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3200"/>
              <a:t>medikalizace celého života, medikalizace ženského těla</a:t>
            </a:r>
          </a:p>
          <a:p>
            <a:endParaRPr lang="cs-CZ" altLang="cs-CZ"/>
          </a:p>
        </p:txBody>
      </p:sp>
      <p:sp>
        <p:nvSpPr>
          <p:cNvPr id="14339" name="TextovéPole 3"/>
          <p:cNvSpPr txBox="1">
            <a:spLocks noChangeArrowheads="1"/>
          </p:cNvSpPr>
          <p:nvPr/>
        </p:nvSpPr>
        <p:spPr bwMode="auto">
          <a:xfrm>
            <a:off x="1752600" y="228600"/>
            <a:ext cx="7467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4400"/>
              <a:t>Kritika medikalizace</a:t>
            </a:r>
          </a:p>
        </p:txBody>
      </p:sp>
    </p:spTree>
    <p:extLst>
      <p:ext uri="{BB962C8B-B14F-4D97-AF65-F5344CB8AC3E}">
        <p14:creationId xmlns:p14="http://schemas.microsoft.com/office/powerpoint/2010/main" val="397517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3072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</a:rPr>
              <a:t>Ivan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</a:rPr>
              <a:t>Illich</a:t>
            </a:r>
            <a:endParaRPr lang="cs-CZ" sz="2000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lnSpc>
                <a:spcPct val="80000"/>
              </a:lnSpc>
              <a:buNone/>
              <a:defRPr/>
            </a:pPr>
            <a:r>
              <a:rPr lang="cs-CZ" sz="2000" dirty="0" err="1"/>
              <a:t>iatrogenní</a:t>
            </a:r>
            <a:r>
              <a:rPr lang="cs-CZ" sz="2000" dirty="0"/>
              <a:t> působení medicíny (pevně zakotveno v praxi medicíny a odolné vůči snahám je řešit) </a:t>
            </a:r>
          </a:p>
          <a:p>
            <a:pPr marL="571500" indent="-571500">
              <a:lnSpc>
                <a:spcPct val="80000"/>
              </a:lnSpc>
              <a:buNone/>
              <a:defRPr/>
            </a:pPr>
            <a:endParaRPr lang="cs-CZ" sz="2000" dirty="0"/>
          </a:p>
        </p:txBody>
      </p:sp>
      <p:pic>
        <p:nvPicPr>
          <p:cNvPr id="4098" name="Picture 2" descr="Limity medicíny">
            <a:extLst>
              <a:ext uri="{FF2B5EF4-FFF2-40B4-BE49-F238E27FC236}">
                <a16:creationId xmlns:a16="http://schemas.microsoft.com/office/drawing/2014/main" id="{DB48C8EC-9503-4450-84CB-D8EF903D5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1" y="2636912"/>
            <a:ext cx="23717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30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Současné trendy v medicíně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1"/>
            <a:ext cx="5770984" cy="4525963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  <a:defRPr/>
            </a:pPr>
            <a:endParaRPr lang="cs-CZ" sz="1800" i="1" dirty="0"/>
          </a:p>
          <a:p>
            <a:pPr>
              <a:buFontTx/>
              <a:buChar char="-"/>
              <a:defRPr/>
            </a:pPr>
            <a:r>
              <a:rPr lang="cs-CZ" sz="2000" dirty="0"/>
              <a:t>rozvoj technologií a možností medicíny (např. genová terapie, reprodukční medicína atd.)</a:t>
            </a:r>
          </a:p>
          <a:p>
            <a:pPr>
              <a:buFontTx/>
              <a:buChar char="-"/>
              <a:defRPr/>
            </a:pPr>
            <a:r>
              <a:rPr lang="cs-CZ" sz="2000" dirty="0"/>
              <a:t>pozornost se obrací od nemoci ke zdraví – hledání rizikových faktorů nemocí (i v genech), náchylnosti k nemocem - je třeba konstantně monitorovat vlastní tělo</a:t>
            </a:r>
          </a:p>
          <a:p>
            <a:pPr>
              <a:buFontTx/>
              <a:buChar char="-"/>
              <a:defRPr/>
            </a:pPr>
            <a:r>
              <a:rPr lang="cs-CZ" sz="2000" dirty="0"/>
              <a:t>udržení zdraví jako otázka individuální morální zodpovědnosti a životního stylu</a:t>
            </a:r>
          </a:p>
          <a:p>
            <a:pPr>
              <a:buFontTx/>
              <a:buChar char="-"/>
              <a:defRPr/>
            </a:pPr>
            <a:r>
              <a:rPr lang="cs-CZ" sz="2000" dirty="0"/>
              <a:t>pacient jako konzument </a:t>
            </a:r>
          </a:p>
          <a:p>
            <a:pPr>
              <a:buFontTx/>
              <a:buChar char="-"/>
              <a:defRPr/>
            </a:pPr>
            <a:r>
              <a:rPr lang="cs-CZ" sz="2000" dirty="0"/>
              <a:t>budoucí „pacient“ oslovován přímo farmaceutickými firmami – spotřeba léků</a:t>
            </a:r>
          </a:p>
          <a:p>
            <a:pPr>
              <a:buFontTx/>
              <a:buChar char="-"/>
              <a:defRPr/>
            </a:pPr>
            <a:r>
              <a:rPr lang="cs-CZ" sz="2000" dirty="0"/>
              <a:t>proměna vztahu mezi lékařem a pacientem a vstup mnoha nových vztahů mezi vztah lékaře a pacienta</a:t>
            </a:r>
          </a:p>
          <a:p>
            <a:pPr>
              <a:buFontTx/>
              <a:buChar char="-"/>
              <a:defRPr/>
            </a:pPr>
            <a:r>
              <a:rPr lang="cs-CZ" sz="2000" dirty="0"/>
              <a:t>medicínský turismus (transplantace, experimentální léčba - kmenové buňky, ukončení života, léčba neplodnosti, stomatologie, estetická medicína, lázeňská léčba) </a:t>
            </a:r>
          </a:p>
          <a:p>
            <a:pPr>
              <a:buFontTx/>
              <a:buChar char="-"/>
              <a:defRPr/>
            </a:pPr>
            <a:endParaRPr lang="cs-CZ" sz="2000" dirty="0"/>
          </a:p>
          <a:p>
            <a:pPr lvl="0"/>
            <a:endParaRPr lang="cs-CZ" sz="2000" dirty="0"/>
          </a:p>
          <a:p>
            <a:pPr marL="0" indent="0">
              <a:buNone/>
              <a:defRPr/>
            </a:pPr>
            <a:endParaRPr lang="cs-CZ" sz="2400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3212977"/>
            <a:ext cx="2376264" cy="291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7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1981200" y="457200"/>
            <a:ext cx="8229600" cy="2590800"/>
          </a:xfrm>
        </p:spPr>
        <p:txBody>
          <a:bodyPr>
            <a:normAutofit/>
          </a:bodyPr>
          <a:lstStyle/>
          <a:p>
            <a:r>
              <a:rPr lang="cs-CZ" altLang="cs-CZ"/>
              <a:t>Př. Snížení kritického krevního tlaku ze 140/90 na 120/80 by přineslo na trh 30 milionů nových konzumentů léků v USA</a:t>
            </a:r>
          </a:p>
          <a:p>
            <a:r>
              <a:rPr lang="cs-CZ" altLang="cs-CZ"/>
              <a:t>Technologie pro konstantní kontrolu svého zdraví</a:t>
            </a:r>
          </a:p>
          <a:p>
            <a:endParaRPr lang="cs-CZ" altLang="cs-CZ"/>
          </a:p>
        </p:txBody>
      </p:sp>
      <p:pic>
        <p:nvPicPr>
          <p:cNvPr id="18435" name="Picture 4" descr="http://www.suncoastenterprises.com/images/babym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861049"/>
            <a:ext cx="2134676" cy="25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http://www.tensoval.cz/images/key_visual_moni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4327694"/>
            <a:ext cx="37703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.ytimg.com/vi/XVsxw3z70dw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" t="-337" r="-394" b="337"/>
          <a:stretch/>
        </p:blipFill>
        <p:spPr bwMode="auto">
          <a:xfrm>
            <a:off x="3431704" y="2746390"/>
            <a:ext cx="3815638" cy="222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ýsledek obrázku pro sperm test home 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49" y="4969262"/>
            <a:ext cx="2449871" cy="185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8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C698B4-4EF4-BF2A-6A82-13ED861E4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https://www.ceskatelevize.cz/porady/10176269182-retro/210411000360005/</a:t>
            </a:r>
          </a:p>
        </p:txBody>
      </p:sp>
    </p:spTree>
    <p:extLst>
      <p:ext uri="{BB962C8B-B14F-4D97-AF65-F5344CB8AC3E}">
        <p14:creationId xmlns:p14="http://schemas.microsoft.com/office/powerpoint/2010/main" val="3011968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B549233-70A4-4C7C-AF9F-5F889AE9E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42194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2800" dirty="0"/>
              <a:t>Spotřeba antidepresiv </a:t>
            </a:r>
            <a:br>
              <a:rPr lang="cs-CZ" altLang="cs-CZ" sz="2800" dirty="0"/>
            </a:br>
            <a:r>
              <a:rPr lang="cs-CZ" altLang="cs-CZ" sz="2800" dirty="0"/>
              <a:t>(počet obyvatel beroucí denní dávku na 1000 obyvatel </a:t>
            </a:r>
            <a:r>
              <a:rPr lang="en-US" altLang="cs-CZ" sz="2800" i="1" dirty="0" err="1"/>
              <a:t>Zdroj</a:t>
            </a:r>
            <a:r>
              <a:rPr lang="en-US" altLang="cs-CZ" sz="2800" i="1" dirty="0"/>
              <a:t>: OECD Health Data 2007</a:t>
            </a:r>
            <a:r>
              <a:rPr lang="cs-CZ" altLang="cs-CZ" sz="2800" i="1" dirty="0"/>
              <a:t>, 2020)</a:t>
            </a:r>
            <a:br>
              <a:rPr lang="cs-CZ" altLang="cs-CZ" sz="2800" dirty="0"/>
            </a:br>
            <a:endParaRPr lang="en-US" sz="28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B7A487C-59C9-44F7-B3C2-F968D906971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567609" y="2204866"/>
          <a:ext cx="7200801" cy="4234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511">
                  <a:extLst>
                    <a:ext uri="{9D8B030D-6E8A-4147-A177-3AD203B41FA5}">
                      <a16:colId xmlns:a16="http://schemas.microsoft.com/office/drawing/2014/main" val="1907791778"/>
                    </a:ext>
                  </a:extLst>
                </a:gridCol>
                <a:gridCol w="1835103">
                  <a:extLst>
                    <a:ext uri="{9D8B030D-6E8A-4147-A177-3AD203B41FA5}">
                      <a16:colId xmlns:a16="http://schemas.microsoft.com/office/drawing/2014/main" val="147658248"/>
                    </a:ext>
                  </a:extLst>
                </a:gridCol>
                <a:gridCol w="1835103">
                  <a:extLst>
                    <a:ext uri="{9D8B030D-6E8A-4147-A177-3AD203B41FA5}">
                      <a16:colId xmlns:a16="http://schemas.microsoft.com/office/drawing/2014/main" val="4083318439"/>
                    </a:ext>
                  </a:extLst>
                </a:gridCol>
                <a:gridCol w="1762084">
                  <a:extLst>
                    <a:ext uri="{9D8B030D-6E8A-4147-A177-3AD203B41FA5}">
                      <a16:colId xmlns:a16="http://schemas.microsoft.com/office/drawing/2014/main" val="381302238"/>
                    </a:ext>
                  </a:extLst>
                </a:gridCol>
              </a:tblGrid>
              <a:tr h="22249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300" u="none" strike="noStrike" dirty="0">
                          <a:effectLst/>
                        </a:rPr>
                        <a:t>Stát</a:t>
                      </a:r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300" u="none" strike="noStrike">
                          <a:effectLst/>
                        </a:rPr>
                        <a:t>1995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300" u="none" strike="noStrike">
                          <a:effectLst/>
                        </a:rPr>
                        <a:t>2005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300" u="none" strike="noStrike">
                          <a:effectLst/>
                        </a:rPr>
                        <a:t>2016-2017</a:t>
                      </a:r>
                      <a:endParaRPr lang="cs-CZ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extLst>
                  <a:ext uri="{0D108BD9-81ED-4DB2-BD59-A6C34878D82A}">
                    <a16:rowId xmlns:a16="http://schemas.microsoft.com/office/drawing/2014/main" val="2744405"/>
                  </a:ext>
                </a:extLst>
              </a:tr>
              <a:tr h="26482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Austrálie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21,4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67,2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106,7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extLst>
                  <a:ext uri="{0D108BD9-81ED-4DB2-BD59-A6C34878D82A}">
                    <a16:rowId xmlns:a16="http://schemas.microsoft.com/office/drawing/2014/main" val="2057526960"/>
                  </a:ext>
                </a:extLst>
              </a:tr>
              <a:tr h="26482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Belgie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?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53,3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79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extLst>
                  <a:ext uri="{0D108BD9-81ED-4DB2-BD59-A6C34878D82A}">
                    <a16:rowId xmlns:a16="http://schemas.microsoft.com/office/drawing/2014/main" val="3640348186"/>
                  </a:ext>
                </a:extLst>
              </a:tr>
              <a:tr h="26482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Česko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5,4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26,9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57,1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extLst>
                  <a:ext uri="{0D108BD9-81ED-4DB2-BD59-A6C34878D82A}">
                    <a16:rowId xmlns:a16="http://schemas.microsoft.com/office/drawing/2014/main" val="4216354591"/>
                  </a:ext>
                </a:extLst>
              </a:tr>
              <a:tr h="26482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Finsko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20,3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>
                          <a:effectLst/>
                        </a:rPr>
                        <a:t>?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67,6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extLst>
                  <a:ext uri="{0D108BD9-81ED-4DB2-BD59-A6C34878D82A}">
                    <a16:rowId xmlns:a16="http://schemas.microsoft.com/office/drawing/2014/main" val="3543057944"/>
                  </a:ext>
                </a:extLst>
              </a:tr>
              <a:tr h="3984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Island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33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94,8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141,4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extLst>
                  <a:ext uri="{0D108BD9-81ED-4DB2-BD59-A6C34878D82A}">
                    <a16:rowId xmlns:a16="http://schemas.microsoft.com/office/drawing/2014/main" val="2903704939"/>
                  </a:ext>
                </a:extLst>
              </a:tr>
              <a:tr h="26482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Maďarsko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6,3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22,5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28, 8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extLst>
                  <a:ext uri="{0D108BD9-81ED-4DB2-BD59-A6C34878D82A}">
                    <a16:rowId xmlns:a16="http://schemas.microsoft.com/office/drawing/2014/main" val="608322195"/>
                  </a:ext>
                </a:extLst>
              </a:tr>
              <a:tr h="26482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Nizozemí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?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39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48,1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extLst>
                  <a:ext uri="{0D108BD9-81ED-4DB2-BD59-A6C34878D82A}">
                    <a16:rowId xmlns:a16="http://schemas.microsoft.com/office/drawing/2014/main" val="1874657340"/>
                  </a:ext>
                </a:extLst>
              </a:tr>
              <a:tr h="26482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Slovensko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18,1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>
                          <a:effectLst/>
                        </a:rPr>
                        <a:t>38,9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extLst>
                  <a:ext uri="{0D108BD9-81ED-4DB2-BD59-A6C34878D82A}">
                    <a16:rowId xmlns:a16="http://schemas.microsoft.com/office/drawing/2014/main" val="273127710"/>
                  </a:ext>
                </a:extLst>
              </a:tr>
              <a:tr h="104715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 dirty="0">
                          <a:effectLst/>
                        </a:rPr>
                        <a:t>Velká Británie                                                         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 dirty="0">
                          <a:effectLst/>
                        </a:rPr>
                        <a:t>19,6          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 dirty="0">
                          <a:effectLst/>
                        </a:rPr>
                        <a:t>47,3          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2000" u="none" strike="noStrike" dirty="0">
                          <a:effectLst/>
                        </a:rPr>
                        <a:t>100,1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36" marR="4736" marT="4736" marB="0" anchor="ctr"/>
                </a:tc>
                <a:extLst>
                  <a:ext uri="{0D108BD9-81ED-4DB2-BD59-A6C34878D82A}">
                    <a16:rowId xmlns:a16="http://schemas.microsoft.com/office/drawing/2014/main" val="2712899035"/>
                  </a:ext>
                </a:extLst>
              </a:tr>
              <a:tr h="2224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>
                          <a:effectLst/>
                        </a:rPr>
                        <a:t> 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6" marR="4736" marT="47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u="none" strike="noStrike" dirty="0">
                          <a:effectLst/>
                        </a:rPr>
                        <a:t> 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6" marR="4736" marT="4736" marB="0" anchor="ctr"/>
                </a:tc>
                <a:extLst>
                  <a:ext uri="{0D108BD9-81ED-4DB2-BD59-A6C34878D82A}">
                    <a16:rowId xmlns:a16="http://schemas.microsoft.com/office/drawing/2014/main" val="2268263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01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10269B9-F477-47D4-AE4E-19A7F91FC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12006" r="24801" b="6601"/>
          <a:stretch/>
        </p:blipFill>
        <p:spPr>
          <a:xfrm>
            <a:off x="2351584" y="330330"/>
            <a:ext cx="6984776" cy="606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97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Medikalizace</a:t>
            </a:r>
            <a:r>
              <a:rPr lang="cs-CZ" dirty="0"/>
              <a:t>: Případ neplodnosti a umírání</a:t>
            </a:r>
          </a:p>
        </p:txBody>
      </p:sp>
      <p:pic>
        <p:nvPicPr>
          <p:cNvPr id="4" name="Picture 4" descr="ilu_doktoři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3212976"/>
            <a:ext cx="3456384" cy="2450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Ar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7939"/>
            <a:ext cx="3587402" cy="186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05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Specifika neplodnosti jako diagnózy</a:t>
            </a:r>
          </a:p>
          <a:p>
            <a:r>
              <a:rPr lang="cs-CZ" dirty="0"/>
              <a:t>Nemoc jako stigma</a:t>
            </a:r>
          </a:p>
        </p:txBody>
      </p:sp>
    </p:spTree>
    <p:extLst>
      <p:ext uri="{BB962C8B-B14F-4D97-AF65-F5344CB8AC3E}">
        <p14:creationId xmlns:p14="http://schemas.microsoft.com/office/powerpoint/2010/main" val="2233331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neplodnosti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1"/>
            <a:ext cx="7715200" cy="269289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Dlouhá tradice</a:t>
            </a:r>
          </a:p>
          <a:p>
            <a:r>
              <a:rPr lang="cs-CZ" dirty="0"/>
              <a:t>Liberální kontext a legislativa</a:t>
            </a:r>
          </a:p>
          <a:p>
            <a:r>
              <a:rPr lang="cs-CZ" dirty="0"/>
              <a:t>Částečná úhrada ze zdravotního pojištění</a:t>
            </a:r>
          </a:p>
          <a:p>
            <a:r>
              <a:rPr lang="cs-CZ" dirty="0"/>
              <a:t>Obdiv k technologiím v medicíně</a:t>
            </a:r>
          </a:p>
          <a:p>
            <a:r>
              <a:rPr lang="cs-CZ" dirty="0"/>
              <a:t>Mediální prezentace „zázraků medicíny“</a:t>
            </a:r>
          </a:p>
          <a:p>
            <a:r>
              <a:rPr lang="cs-CZ" dirty="0"/>
              <a:t>Limity léčby a diskuse o nich</a:t>
            </a:r>
          </a:p>
          <a:p>
            <a:r>
              <a:rPr lang="cs-CZ" dirty="0"/>
              <a:t>Reprodukční turistika</a:t>
            </a:r>
          </a:p>
        </p:txBody>
      </p:sp>
      <p:pic>
        <p:nvPicPr>
          <p:cNvPr id="4" name="Picture 2" descr="Výsledek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4797152"/>
            <a:ext cx="417646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cs-CZ" sz="3100" b="1" dirty="0" err="1"/>
              <a:t>The</a:t>
            </a:r>
            <a:r>
              <a:rPr lang="cs-CZ" sz="3100" b="1" dirty="0"/>
              <a:t> </a:t>
            </a:r>
            <a:r>
              <a:rPr lang="cs-CZ" sz="3100" b="1" dirty="0" err="1"/>
              <a:t>number</a:t>
            </a:r>
            <a:r>
              <a:rPr lang="cs-CZ" sz="3100" b="1" dirty="0"/>
              <a:t> </a:t>
            </a:r>
            <a:r>
              <a:rPr lang="cs-CZ" sz="3100" b="1" dirty="0" err="1"/>
              <a:t>of</a:t>
            </a:r>
            <a:r>
              <a:rPr lang="cs-CZ" sz="3100" b="1" dirty="0"/>
              <a:t> </a:t>
            </a:r>
            <a:r>
              <a:rPr lang="cs-CZ" sz="3100" b="1" dirty="0" err="1"/>
              <a:t>cycles</a:t>
            </a:r>
            <a:r>
              <a:rPr lang="cs-CZ" sz="3100" b="1" dirty="0"/>
              <a:t> </a:t>
            </a:r>
            <a:r>
              <a:rPr lang="cs-CZ" sz="3100" b="1" dirty="0" err="1"/>
              <a:t>provided</a:t>
            </a:r>
            <a:r>
              <a:rPr lang="cs-CZ" sz="3100" b="1" dirty="0"/>
              <a:t> </a:t>
            </a:r>
            <a:r>
              <a:rPr lang="cs-CZ" sz="3100" b="1" dirty="0" err="1"/>
              <a:t>according</a:t>
            </a:r>
            <a:r>
              <a:rPr lang="cs-CZ" sz="3100" b="1" dirty="0"/>
              <a:t> to </a:t>
            </a:r>
            <a:r>
              <a:rPr lang="cs-CZ" sz="3100" b="1" dirty="0" err="1"/>
              <a:t>the</a:t>
            </a:r>
            <a:r>
              <a:rPr lang="cs-CZ" sz="3100" b="1" dirty="0"/>
              <a:t> </a:t>
            </a:r>
            <a:r>
              <a:rPr lang="cs-CZ" sz="3100" b="1" dirty="0" err="1"/>
              <a:t>nationality</a:t>
            </a:r>
            <a:r>
              <a:rPr lang="cs-CZ" sz="3100" b="1" dirty="0"/>
              <a:t> </a:t>
            </a:r>
            <a:r>
              <a:rPr lang="cs-CZ" sz="3100" b="1" dirty="0" err="1"/>
              <a:t>of</a:t>
            </a:r>
            <a:r>
              <a:rPr lang="cs-CZ" sz="3100" b="1" dirty="0"/>
              <a:t> a </a:t>
            </a:r>
            <a:r>
              <a:rPr lang="cs-CZ" sz="3100" b="1" dirty="0" err="1"/>
              <a:t>patient</a:t>
            </a:r>
            <a:r>
              <a:rPr lang="cs-CZ" sz="3100" b="1" dirty="0"/>
              <a:t> (CZ – Czech, EU, </a:t>
            </a:r>
            <a:r>
              <a:rPr lang="cs-CZ" sz="3100" b="1" dirty="0" err="1"/>
              <a:t>outside</a:t>
            </a:r>
            <a:r>
              <a:rPr lang="cs-CZ" sz="3100" b="1" dirty="0"/>
              <a:t> EU)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6593" t="17985" r="40811" b="16941"/>
          <a:stretch/>
        </p:blipFill>
        <p:spPr bwMode="auto">
          <a:xfrm>
            <a:off x="1631504" y="1340768"/>
            <a:ext cx="8712968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7374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200">
                <a:latin typeface="Arial" charset="0"/>
              </a:rPr>
              <a:t>Jaká řešení byste zvažovali v případě problémů s plodností?  (% odpovědi „ano“)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5715001"/>
            <a:ext cx="8229600" cy="4159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Source: </a:t>
            </a:r>
            <a:r>
              <a:rPr lang="en-GB" altLang="cs-CZ" sz="2000"/>
              <a:t>Marriage, Work and Family, </a:t>
            </a:r>
            <a:r>
              <a:rPr lang="en-GB" altLang="cs-CZ" sz="1700"/>
              <a:t>2005</a:t>
            </a:r>
            <a:r>
              <a:rPr lang="cs-CZ" altLang="cs-CZ" sz="2200"/>
              <a:t> 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057401" y="1676400"/>
          <a:ext cx="7700963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2" imgW="6724530" imgH="4105290" progId="Excel.Chart.8">
                  <p:embed/>
                </p:oleObj>
              </mc:Choice>
              <mc:Fallback>
                <p:oleObj name="Graf" r:id="rId2" imgW="6724530" imgH="4105290" progId="Excel.Chart.8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1676400"/>
                        <a:ext cx="7700963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688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DDDE831-B279-4435-AB65-8B05342C1B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536" t="11291" r="11089" b="4838"/>
          <a:stretch/>
        </p:blipFill>
        <p:spPr>
          <a:xfrm>
            <a:off x="1652968" y="764704"/>
            <a:ext cx="8886065" cy="4968552"/>
          </a:xfrm>
        </p:spPr>
      </p:pic>
    </p:spTree>
    <p:extLst>
      <p:ext uri="{BB962C8B-B14F-4D97-AF65-F5344CB8AC3E}">
        <p14:creationId xmlns:p14="http://schemas.microsoft.com/office/powerpoint/2010/main" val="40518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31504" y="1340768"/>
            <a:ext cx="8568952" cy="511256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3750" dirty="0"/>
              <a:t>1) Sekularizace</a:t>
            </a:r>
            <a:endParaRPr lang="en-GB" sz="1800" dirty="0"/>
          </a:p>
          <a:p>
            <a:pPr marL="0" indent="0">
              <a:buNone/>
            </a:pPr>
            <a:endParaRPr lang="cs-CZ" sz="3750" dirty="0"/>
          </a:p>
          <a:p>
            <a:pPr marL="0" indent="0">
              <a:buNone/>
            </a:pPr>
            <a:r>
              <a:rPr lang="cs-CZ" sz="3750" dirty="0"/>
              <a:t>2) </a:t>
            </a:r>
            <a:r>
              <a:rPr lang="cs-CZ" sz="3750" dirty="0" err="1"/>
              <a:t>Medikalizace</a:t>
            </a:r>
            <a:r>
              <a:rPr lang="cs-CZ" sz="3750" dirty="0"/>
              <a:t>, medicínské inovace</a:t>
            </a:r>
          </a:p>
          <a:p>
            <a:pPr marL="0" indent="0">
              <a:buNone/>
            </a:pPr>
            <a:endParaRPr lang="cs-CZ" sz="3750" dirty="0"/>
          </a:p>
          <a:p>
            <a:pPr marL="0" indent="0">
              <a:buNone/>
            </a:pPr>
            <a:r>
              <a:rPr lang="cs-CZ" sz="3750" dirty="0"/>
              <a:t>3) Demografické změny </a:t>
            </a:r>
          </a:p>
          <a:p>
            <a:pPr marL="0" indent="0">
              <a:buNone/>
            </a:pPr>
            <a:endParaRPr lang="cs-CZ" sz="3750" dirty="0"/>
          </a:p>
          <a:p>
            <a:pPr marL="0" indent="0">
              <a:buNone/>
            </a:pPr>
            <a:endParaRPr lang="cs-CZ" sz="3750" dirty="0"/>
          </a:p>
          <a:p>
            <a:pPr marL="0" indent="0">
              <a:buNone/>
            </a:pPr>
            <a:endParaRPr lang="cs-CZ" sz="3750" dirty="0"/>
          </a:p>
          <a:p>
            <a:pPr marL="0" indent="0">
              <a:buNone/>
            </a:pPr>
            <a:r>
              <a:rPr lang="cs-CZ" sz="3750" dirty="0"/>
              <a:t>Nový typ zkušenosti a nový typ institucí – zkušenost </a:t>
            </a:r>
          </a:p>
          <a:p>
            <a:pPr marL="0" indent="0">
              <a:buNone/>
            </a:pPr>
            <a:r>
              <a:rPr lang="cs-CZ" sz="3750" dirty="0"/>
              <a:t>     s terminální nemocí</a:t>
            </a:r>
          </a:p>
          <a:p>
            <a:pPr marL="0" indent="0">
              <a:buNone/>
            </a:pPr>
            <a:endParaRPr lang="cs-CZ" sz="3750" dirty="0"/>
          </a:p>
          <a:p>
            <a:pPr marL="0" indent="0">
              <a:buNone/>
            </a:pPr>
            <a:r>
              <a:rPr lang="cs-CZ" sz="3750" dirty="0"/>
              <a:t>Paliativní péče a hospicové hnutí</a:t>
            </a:r>
          </a:p>
          <a:p>
            <a:pPr marL="0" indent="0">
              <a:buNone/>
            </a:pPr>
            <a:endParaRPr lang="cs-CZ" sz="3750" dirty="0"/>
          </a:p>
          <a:p>
            <a:pPr marL="0" indent="0">
              <a:buNone/>
            </a:pPr>
            <a:r>
              <a:rPr lang="cs-CZ" sz="3750" dirty="0"/>
              <a:t>„Dobrá smrt“</a:t>
            </a:r>
          </a:p>
          <a:p>
            <a:pPr marL="0" indent="0">
              <a:buNone/>
            </a:pPr>
            <a:endParaRPr lang="cs-CZ" sz="3750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</a:t>
            </a:r>
          </a:p>
        </p:txBody>
      </p:sp>
      <p:pic>
        <p:nvPicPr>
          <p:cNvPr id="4" name="Picture 2" descr="File:Original hypodermic syringe of Dr. Alexander Wood. Wellcome M0009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2852936"/>
            <a:ext cx="2083330" cy="11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commons/thumb/f/f5/Alexander_Wood_b.1817.jpg/220px-Alexander_Wood_b.18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186953"/>
            <a:ext cx="2088232" cy="27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2.bp.blogspot.com/-WahYuCKMMHg/TheYs4PxruI/AAAAAAAAAQE/YU8jbVVEnJA/s320/Extreme+Un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186953"/>
            <a:ext cx="2808312" cy="16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nd-of-life-ca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869160"/>
            <a:ext cx="270722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Ã½sledek obrÃ¡zku pro good deat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3957778"/>
            <a:ext cx="3096344" cy="28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4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Principles of good death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650" y="1996168"/>
            <a:ext cx="7886700" cy="325755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To know when death is coming, and to understand what can be expected</a:t>
            </a:r>
          </a:p>
          <a:p>
            <a:r>
              <a:rPr lang="en-US" dirty="0"/>
              <a:t>To be able to retain control of what happens</a:t>
            </a:r>
          </a:p>
          <a:p>
            <a:r>
              <a:rPr lang="en-US" dirty="0"/>
              <a:t>To be afforded dignity and privacy</a:t>
            </a:r>
          </a:p>
          <a:p>
            <a:r>
              <a:rPr lang="en-US" dirty="0"/>
              <a:t>To have control over pain relief and other symptom control</a:t>
            </a:r>
          </a:p>
          <a:p>
            <a:r>
              <a:rPr lang="en-US" dirty="0"/>
              <a:t>To have choice and control over where death occurs (at home or elsewhere)</a:t>
            </a:r>
          </a:p>
          <a:p>
            <a:r>
              <a:rPr lang="en-US" dirty="0"/>
              <a:t>To have access to information and expertise of whatever kind is necessary</a:t>
            </a:r>
          </a:p>
          <a:p>
            <a:r>
              <a:rPr lang="en-US" dirty="0"/>
              <a:t>To have access to any spiritual or emotional support required</a:t>
            </a:r>
          </a:p>
          <a:p>
            <a:r>
              <a:rPr lang="en-US" dirty="0"/>
              <a:t>To have access to hospice care in any location, not only in hospital</a:t>
            </a:r>
          </a:p>
          <a:p>
            <a:r>
              <a:rPr lang="en-US" dirty="0"/>
              <a:t>To have control over who is present and who shares the end</a:t>
            </a:r>
          </a:p>
          <a:p>
            <a:r>
              <a:rPr lang="en-US" dirty="0"/>
              <a:t>To be able to issue advance directives which ensure wishes are respected</a:t>
            </a:r>
          </a:p>
          <a:p>
            <a:r>
              <a:rPr lang="en-US" dirty="0"/>
              <a:t>To have time to say goodbye, and control over other aspects of timing</a:t>
            </a:r>
          </a:p>
          <a:p>
            <a:r>
              <a:rPr lang="en-US" dirty="0"/>
              <a:t>To be able to leave when it is time to go, and not to have life prolonged pointlessly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830160" y="5400677"/>
            <a:ext cx="82091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Debate of the Age Health and Care Study Group. The future of health and care of older people: the best is yet to come. London: Age Concern; 1999.</a:t>
            </a:r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01837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F67E84-2934-1420-DEF4-E375EFAE1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1371"/>
            <a:ext cx="10515600" cy="5545592"/>
          </a:xfrm>
        </p:spPr>
        <p:txBody>
          <a:bodyPr>
            <a:normAutofit/>
          </a:bodyPr>
          <a:lstStyle/>
          <a:p>
            <a:pPr indent="0">
              <a:lnSpc>
                <a:spcPct val="107000"/>
              </a:lnSpc>
              <a:buNone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Zaměřte se prosím při sledování na porodnictví. Porod v socialistickém Československu byl výrazně </a:t>
            </a:r>
            <a:r>
              <a:rPr lang="cs-CZ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medikalizován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Všimněte si těchto témat:</a:t>
            </a:r>
          </a:p>
          <a:p>
            <a:pPr marL="342900" indent="-342900">
              <a:lnSpc>
                <a:spcPct val="107000"/>
              </a:lnSpc>
              <a:buFont typeface="+mj-lt"/>
              <a:buAutoNum type="alphaUcPeriod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čem všem se moc medicíny projevovala?</a:t>
            </a:r>
          </a:p>
          <a:p>
            <a:pPr marL="342900" indent="-342900">
              <a:lnSpc>
                <a:spcPct val="107000"/>
              </a:lnSpc>
              <a:buFont typeface="+mj-lt"/>
              <a:buAutoNum type="alphaUcPeriod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Jakou pozici a roli zastávala rodička z hlediska jejího zobrazování i zkušenosti? Jak byste její roli pojmenovali</a:t>
            </a:r>
          </a:p>
          <a:p>
            <a:pPr marL="342900" indent="-342900">
              <a:lnSpc>
                <a:spcPct val="107000"/>
              </a:lnSpc>
              <a:buFont typeface="+mj-lt"/>
              <a:buAutoNum type="alphaUcPeriod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jaké reflexi dospěl lékař pracující v porodnictví?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Jaké trendy v porodnictví dnes sledujete? 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81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D91F0-AAB2-4120-B6D4-B50CA405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Jaké jsou příčiny odlišností ve zdraví mužů a žen?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D5D54E-F703-420E-96FE-F67ED290C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UcParenR"/>
            </a:pPr>
            <a:r>
              <a:rPr lang="cs-CZ" sz="7400" dirty="0">
                <a:solidFill>
                  <a:srgbClr val="2E2E2E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Biologické – hormony, genetika (imunita, estrogen)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UcParenR"/>
            </a:pPr>
            <a:r>
              <a:rPr lang="cs-CZ" sz="7400" dirty="0">
                <a:solidFill>
                  <a:srgbClr val="2E2E2E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– odlišná struktura práce, odlišné chování ve vztahu ke zdraví (rizikové chování, násilí, úrazy, sebevraždy)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UcParenR"/>
            </a:pPr>
            <a:r>
              <a:rPr lang="cs-CZ" sz="7400" dirty="0">
                <a:solidFill>
                  <a:srgbClr val="2E2E2E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Socializace – posiluje rozdíly mezi muži a ženami a má za následek odlišnosti ve zdraví – „depresivní ženy“, „agresivní muži“, „muži živitelé rodin“  https://theconversation.com/men-feel-stressed-if-their-female-partners-earn-more-than-40-of-household-income-new-research-126620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lphaUcParenR"/>
            </a:pPr>
            <a:r>
              <a:rPr lang="cs-CZ" sz="7400" dirty="0">
                <a:solidFill>
                  <a:srgbClr val="2E2E2E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Krizové situace – pandemie a související nechtěná těhotenství a komplikace, růst domácího násilí - </a:t>
            </a:r>
            <a:r>
              <a:rPr lang="cs-CZ" sz="7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https://reliefweb.int/report/philippines/significant-rise-maternal-deaths-and-unintended-pregnancies-feared-because-covid</a:t>
            </a:r>
            <a:endParaRPr lang="cs-CZ" sz="7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lphaUcParenR"/>
            </a:pPr>
            <a:endParaRPr lang="cs-CZ" sz="7400" dirty="0">
              <a:solidFill>
                <a:srgbClr val="2E2E2E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488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stůl&#10;&#10;Popis byl vytvořen automaticky">
            <a:extLst>
              <a:ext uri="{FF2B5EF4-FFF2-40B4-BE49-F238E27FC236}">
                <a16:creationId xmlns:a16="http://schemas.microsoft.com/office/drawing/2014/main" id="{B8D743A1-5F1A-47D2-BE1A-0AA9AFEE6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83" t="18679" r="11214" b="7989"/>
          <a:stretch/>
        </p:blipFill>
        <p:spPr>
          <a:xfrm>
            <a:off x="828674" y="552450"/>
            <a:ext cx="9563101" cy="500568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30C69F8-998D-474E-891F-AD3EC5AC12B4}"/>
              </a:ext>
            </a:extLst>
          </p:cNvPr>
          <p:cNvSpPr txBox="1"/>
          <p:nvPr/>
        </p:nvSpPr>
        <p:spPr>
          <a:xfrm>
            <a:off x="828675" y="5819775"/>
            <a:ext cx="9572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http://www.szu.cz/uploads/documents/szu/akce/materialy/14.10.2019/DANKOVA.pdf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Podrobné kategorie příčin úmrtí za každý rok zde: https://www.czso.cz/csu/czso/ceska-republika-podle-pohlavi-a-veku-20122021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148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5D1A665-CFCA-408F-AA42-1A84C0C5C9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33375"/>
          <a:ext cx="10515600" cy="584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ADDCFC39-FEF4-4FAE-B861-C4FB46101524}"/>
              </a:ext>
            </a:extLst>
          </p:cNvPr>
          <p:cNvSpPr txBox="1"/>
          <p:nvPr/>
        </p:nvSpPr>
        <p:spPr>
          <a:xfrm>
            <a:off x="371475" y="6343650"/>
            <a:ext cx="881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https://reporting.uzis.cz/cr/index.php?pg=statisticke-vystupy--mortalita--misto-umrti--zemreli-podle-mista-umrti</a:t>
            </a:r>
          </a:p>
        </p:txBody>
      </p:sp>
    </p:spTree>
    <p:extLst>
      <p:ext uri="{BB962C8B-B14F-4D97-AF65-F5344CB8AC3E}">
        <p14:creationId xmlns:p14="http://schemas.microsoft.com/office/powerpoint/2010/main" val="369729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692D140-8A85-CD12-5840-503409B40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29" t="30230" r="42840" b="20449"/>
          <a:stretch/>
        </p:blipFill>
        <p:spPr>
          <a:xfrm>
            <a:off x="1919536" y="764705"/>
            <a:ext cx="8424936" cy="4927793"/>
          </a:xfrm>
        </p:spPr>
      </p:pic>
    </p:spTree>
    <p:extLst>
      <p:ext uri="{BB962C8B-B14F-4D97-AF65-F5344CB8AC3E}">
        <p14:creationId xmlns:p14="http://schemas.microsoft.com/office/powerpoint/2010/main" val="112040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BC18C-3401-B47E-CFE0-FFFB4EF9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z tisku: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9F9128-9E3C-1264-6888-38C4A747A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Novorozenecké oddělení Slezské nemocnice v Opavě od soboty 4. dubna XXXX umožní tatínkům narozených dětí, aby si potomky přišli prohlédnout. Návštěva bude probíhat bez přímého kontaktu s dítětem za sklem. Trvat by měla přibližně deset minut. 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Návštěva dítěte bude umožněna nejdříve 2 hodiny po porodu, kdy je již dítě převezeno na novorozenecké oddělení. Návštěvy budou probíhat před vchodem na oddělení šestinedělí V8, ve třetím nadzemním podlaží pavilonu V (tatínci musí zazvonit na novorozenecké oddělení). Dětská sestra ukáže tatínkovi dítě na určenou dobu. Ten si může potomka vyfotit.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09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cs-CZ" altLang="cs-CZ" sz="1900"/>
          </a:p>
          <a:p>
            <a:pPr marL="0" indent="0">
              <a:lnSpc>
                <a:spcPct val="80000"/>
              </a:lnSpc>
              <a:buNone/>
            </a:pPr>
            <a:endParaRPr lang="cs-CZ" altLang="cs-CZ" sz="1900"/>
          </a:p>
          <a:p>
            <a:pPr marL="0" indent="0">
              <a:lnSpc>
                <a:spcPct val="80000"/>
              </a:lnSpc>
              <a:buNone/>
            </a:pPr>
            <a:endParaRPr lang="cs-CZ" altLang="cs-CZ" sz="1900"/>
          </a:p>
          <a:p>
            <a:pPr marL="0" indent="0">
              <a:lnSpc>
                <a:spcPct val="80000"/>
              </a:lnSpc>
              <a:buNone/>
            </a:pPr>
            <a:endParaRPr lang="cs-CZ" altLang="cs-CZ" sz="1900"/>
          </a:p>
          <a:p>
            <a:pPr marL="0" indent="0">
              <a:lnSpc>
                <a:spcPct val="80000"/>
              </a:lnSpc>
              <a:buNone/>
            </a:pPr>
            <a:endParaRPr lang="cs-CZ" altLang="cs-CZ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100" i="1">
                <a:solidFill>
                  <a:srgbClr val="C00000"/>
                </a:solidFill>
              </a:rPr>
              <a:t>„</a:t>
            </a:r>
            <a:r>
              <a:rPr lang="cs-CZ" altLang="cs-CZ" sz="2100" i="1">
                <a:solidFill>
                  <a:schemeClr val="accent2"/>
                </a:solidFill>
              </a:rPr>
              <a:t>Definice zdraví a nemoci, normality a nenormality, zdravého rozumu a šílenství se v závislosti na na společnosti, kultuře a historickém období velmi mění. Lékařské diagnostické kategorie, jako „nemocný“, „abnormální“ a „duševně chorý“ nejou univerzální, objektivní a nutně spolehlivé. Jsou dané kulturou, třídou a dobou (…).“</a:t>
            </a:r>
            <a:r>
              <a:rPr lang="cs-CZ" altLang="cs-CZ" sz="2100">
                <a:solidFill>
                  <a:schemeClr val="accent2"/>
                </a:solidFill>
              </a:rPr>
              <a:t>  	</a:t>
            </a:r>
            <a:r>
              <a:rPr lang="cs-CZ" altLang="cs-CZ" sz="2100"/>
              <a:t>	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100">
                <a:solidFill>
                  <a:schemeClr val="accent2"/>
                </a:solidFill>
              </a:rPr>
              <a:t>							R. C. Fox 197</a:t>
            </a:r>
            <a:endParaRPr lang="cs-CZ" altLang="cs-CZ" sz="2100" i="1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900"/>
          </a:p>
        </p:txBody>
      </p:sp>
    </p:spTree>
    <p:extLst>
      <p:ext uri="{BB962C8B-B14F-4D97-AF65-F5344CB8AC3E}">
        <p14:creationId xmlns:p14="http://schemas.microsoft.com/office/powerpoint/2010/main" val="11894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D5E88989-9386-4D67-80F6-E08EC4BA4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3" t="9074" r="32323" b="6787"/>
          <a:stretch>
            <a:fillRect/>
          </a:stretch>
        </p:blipFill>
        <p:spPr bwMode="auto">
          <a:xfrm>
            <a:off x="1600200" y="123825"/>
            <a:ext cx="4953000" cy="654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ovéPole 4">
            <a:extLst>
              <a:ext uri="{FF2B5EF4-FFF2-40B4-BE49-F238E27FC236}">
                <a16:creationId xmlns:a16="http://schemas.microsoft.com/office/drawing/2014/main" id="{0CCDE60E-F6DF-4B71-8C22-44AD15112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0960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Hrešanová 2012: 233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Př. Naděje dožití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https://www.cia.gov/library/publications/the-world-factbook/rankorder/2102rank.html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3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628643F-8701-49E4-987A-BAF6EB2D9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329" t="19686" r="7577" b="7230"/>
          <a:stretch/>
        </p:blipFill>
        <p:spPr>
          <a:xfrm>
            <a:off x="1952625" y="1068706"/>
            <a:ext cx="7650957" cy="490727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1A609DB-B1FB-4E5C-9A8E-594BF919758F}"/>
              </a:ext>
            </a:extLst>
          </p:cNvPr>
          <p:cNvSpPr txBox="1"/>
          <p:nvPr/>
        </p:nvSpPr>
        <p:spPr>
          <a:xfrm flipH="1">
            <a:off x="9210675" y="1164433"/>
            <a:ext cx="134302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https://www.oecd-ilibrary.org/sites/health_glance-2017-7-en/index.html?itemId=/content/component/health_glance-2017-7-en</a:t>
            </a:r>
          </a:p>
        </p:txBody>
      </p:sp>
    </p:spTree>
    <p:extLst>
      <p:ext uri="{BB962C8B-B14F-4D97-AF65-F5344CB8AC3E}">
        <p14:creationId xmlns:p14="http://schemas.microsoft.com/office/powerpoint/2010/main" val="32148885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4200</TotalTime>
  <Words>1619</Words>
  <Application>Microsoft Office PowerPoint</Application>
  <PresentationFormat>Širokoúhlá obrazovka</PresentationFormat>
  <Paragraphs>188</Paragraphs>
  <Slides>32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Open Sans</vt:lpstr>
      <vt:lpstr>Wingdings</vt:lpstr>
      <vt:lpstr>Motiv Office</vt:lpstr>
      <vt:lpstr>Graf</vt:lpstr>
      <vt:lpstr>Sociologie: Medicína</vt:lpstr>
      <vt:lpstr>Prezentace aplikace PowerPoint</vt:lpstr>
      <vt:lpstr>Prezentace aplikace PowerPoint</vt:lpstr>
      <vt:lpstr>Prezentace aplikace PowerPoint</vt:lpstr>
      <vt:lpstr>Zpráva z tisku:</vt:lpstr>
      <vt:lpstr>Prezentace aplikace PowerPoint</vt:lpstr>
      <vt:lpstr>Prezentace aplikace PowerPoint</vt:lpstr>
      <vt:lpstr>Př. Naděje dožití</vt:lpstr>
      <vt:lpstr>Prezentace aplikace PowerPoint</vt:lpstr>
      <vt:lpstr>Praktická aplikace sociologie</vt:lpstr>
      <vt:lpstr>Příklad 2: Diagnostika infarktu</vt:lpstr>
      <vt:lpstr>Tradiční společnost a zdraví a nemoc</vt:lpstr>
      <vt:lpstr>„Podhozenec“</vt:lpstr>
      <vt:lpstr>Moderní lékařství</vt:lpstr>
      <vt:lpstr>Medikalizace (medicinalizace) společnosti </vt:lpstr>
      <vt:lpstr>Prezentace aplikace PowerPoint</vt:lpstr>
      <vt:lpstr>Prezentace aplikace PowerPoint</vt:lpstr>
      <vt:lpstr>Současné trendy v medicíně</vt:lpstr>
      <vt:lpstr>Prezentace aplikace PowerPoint</vt:lpstr>
      <vt:lpstr>Spotřeba antidepresiv  (počet obyvatel beroucí denní dávku na 1000 obyvatel Zdroj: OECD Health Data 2007, 2020) </vt:lpstr>
      <vt:lpstr>Prezentace aplikace PowerPoint</vt:lpstr>
      <vt:lpstr>Prezentace aplikace PowerPoint</vt:lpstr>
      <vt:lpstr>Prezentace aplikace PowerPoint</vt:lpstr>
      <vt:lpstr>Léčba neplodnosti v ČR</vt:lpstr>
      <vt:lpstr>The number of cycles provided according to the nationality of a patient (CZ – Czech, EU, outside EU) </vt:lpstr>
      <vt:lpstr>Jaká řešení byste zvažovali v případě problémů s plodností?  (% odpovědi „ano“)</vt:lpstr>
      <vt:lpstr>Prezentace aplikace PowerPoint</vt:lpstr>
      <vt:lpstr>Prezentace aplikace PowerPoint</vt:lpstr>
      <vt:lpstr>Principles of good death</vt:lpstr>
      <vt:lpstr>Jaké jsou příčiny odlišností ve zdraví mužů a žen?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- Úvod</dc:title>
  <dc:creator>Lenka Slepičková</dc:creator>
  <cp:lastModifiedBy>Lenka Slepičková</cp:lastModifiedBy>
  <cp:revision>13</cp:revision>
  <dcterms:created xsi:type="dcterms:W3CDTF">2021-10-12T09:19:04Z</dcterms:created>
  <dcterms:modified xsi:type="dcterms:W3CDTF">2023-10-02T22:43:35Z</dcterms:modified>
</cp:coreProperties>
</file>