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3" r:id="rId6"/>
    <p:sldId id="262" r:id="rId7"/>
    <p:sldId id="265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5" r:id="rId17"/>
    <p:sldId id="273" r:id="rId18"/>
    <p:sldId id="257" r:id="rId19"/>
    <p:sldId id="258" r:id="rId20"/>
    <p:sldId id="274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1A43FE9-C08D-4382-BBFC-276F0BF3F1CA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637BF50-DF90-45B9-A379-403E3F6AB6B5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914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3FE9-C08D-4382-BBFC-276F0BF3F1CA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7BF50-DF90-45B9-A379-403E3F6AB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18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3FE9-C08D-4382-BBFC-276F0BF3F1CA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7BF50-DF90-45B9-A379-403E3F6AB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093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3FE9-C08D-4382-BBFC-276F0BF3F1CA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7BF50-DF90-45B9-A379-403E3F6AB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684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A43FE9-C08D-4382-BBFC-276F0BF3F1CA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637BF50-DF90-45B9-A379-403E3F6AB6B5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777090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3FE9-C08D-4382-BBFC-276F0BF3F1CA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7BF50-DF90-45B9-A379-403E3F6AB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10834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3FE9-C08D-4382-BBFC-276F0BF3F1CA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7BF50-DF90-45B9-A379-403E3F6AB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16658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3FE9-C08D-4382-BBFC-276F0BF3F1CA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7BF50-DF90-45B9-A379-403E3F6AB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38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3FE9-C08D-4382-BBFC-276F0BF3F1CA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7BF50-DF90-45B9-A379-403E3F6AB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33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1A43FE9-C08D-4382-BBFC-276F0BF3F1CA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637BF50-DF90-45B9-A379-403E3F6AB6B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2887198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1A43FE9-C08D-4382-BBFC-276F0BF3F1CA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637BF50-DF90-45B9-A379-403E3F6AB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41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1A43FE9-C08D-4382-BBFC-276F0BF3F1CA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637BF50-DF90-45B9-A379-403E3F6AB6B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6179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zkum-mladez.cz/zprava/1378735909.pdf" TargetMode="External"/><Relationship Id="rId7" Type="http://schemas.openxmlformats.org/officeDocument/2006/relationships/hyperlink" Target="http://www.oazlin.cz/prevence/9_2_4.php" TargetMode="External"/><Relationship Id="rId2" Type="http://schemas.openxmlformats.org/officeDocument/2006/relationships/hyperlink" Target="http://katalogpo.upol.cz/metodika-identifikace-socialniho-znevyhodneni/3-vybrane-oblasti-pedagogicke-diagnostiky/3-5-pedagogicka-diagnostika-chovani-zak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zis.cz/cz/mkn/" TargetMode="External"/><Relationship Id="rId5" Type="http://schemas.openxmlformats.org/officeDocument/2006/relationships/hyperlink" Target="http://www.psychodiagnostika-sro.cz/cz/Katalog_popis.asp?kod=584&amp;ZozArg=1&amp;Kateg=2" TargetMode="External"/><Relationship Id="rId4" Type="http://schemas.openxmlformats.org/officeDocument/2006/relationships/hyperlink" Target="http://www.ppppraha7a8.cz/files/chovani%20zaka%20dotaznik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Diagnostika chování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131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– dotazníky, škály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Celá řada metod</a:t>
            </a:r>
          </a:p>
          <a:p>
            <a:r>
              <a:rPr lang="cs-CZ" dirty="0" smtClean="0"/>
              <a:t>U škál možnost tvorby vlastních, ve vztahu ke konkrétním aktivitám</a:t>
            </a:r>
          </a:p>
          <a:p>
            <a:pPr lvl="1"/>
            <a:r>
              <a:rPr lang="cs-CZ" dirty="0" smtClean="0"/>
              <a:t>Líbilo, nelíbilo, </a:t>
            </a:r>
            <a:r>
              <a:rPr lang="cs-CZ" dirty="0" err="1" smtClean="0"/>
              <a:t>smajlíky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90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– standardizované testy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spolupráci s ŠPP, PPP</a:t>
            </a:r>
          </a:p>
          <a:p>
            <a:r>
              <a:rPr lang="cs-CZ" dirty="0" smtClean="0"/>
              <a:t>Pozor na využití metod využívaných při standardní diagnostice (opakování pak dalšími odborníky není možné)</a:t>
            </a:r>
          </a:p>
          <a:p>
            <a:pPr lvl="1"/>
            <a:r>
              <a:rPr lang="cs-CZ" dirty="0" smtClean="0"/>
              <a:t>Např. </a:t>
            </a:r>
            <a:r>
              <a:rPr lang="cs-CZ" dirty="0" err="1" smtClean="0"/>
              <a:t>sociometrie</a:t>
            </a:r>
            <a:endParaRPr lang="cs-CZ" dirty="0" smtClean="0"/>
          </a:p>
          <a:p>
            <a:r>
              <a:rPr lang="cs-CZ" dirty="0" smtClean="0"/>
              <a:t>Uvědomit si limity vlastní odborné kompetence </a:t>
            </a:r>
          </a:p>
          <a:p>
            <a:pPr lvl="1"/>
            <a:r>
              <a:rPr lang="cs-CZ" dirty="0" smtClean="0"/>
              <a:t>Typicky u projektivních metod (kresba stromu, postavy…)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209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- sebehodnocení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2583974"/>
          <a:ext cx="10515600" cy="2834640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368183574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929177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9073843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2645488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DNES JSEM: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Jak to vidím</a:t>
                      </a:r>
                      <a:endParaRPr lang="cs-CZ" b="0">
                        <a:effectLst/>
                        <a:latin typeface="inherit"/>
                      </a:endParaRPr>
                    </a:p>
                    <a:p>
                      <a:pPr algn="ctr"/>
                      <a:r>
                        <a:rPr lang="cs-CZ" b="0">
                          <a:effectLst/>
                          <a:latin typeface="inherit"/>
                        </a:rPr>
                        <a:t>JÁ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>
                          <a:effectLst/>
                          <a:latin typeface="inherit"/>
                        </a:rPr>
                        <a:t>Jak to vidí</a:t>
                      </a:r>
                    </a:p>
                    <a:p>
                      <a:pPr algn="ctr"/>
                      <a:r>
                        <a:rPr lang="cs-CZ" b="0">
                          <a:effectLst/>
                          <a:latin typeface="inherit"/>
                        </a:rPr>
                        <a:t>SPOLUŽÁK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>
                          <a:effectLst/>
                          <a:latin typeface="inherit"/>
                        </a:rPr>
                        <a:t>Jak to vidí</a:t>
                      </a:r>
                    </a:p>
                    <a:p>
                      <a:pPr algn="ctr"/>
                      <a:r>
                        <a:rPr lang="cs-CZ" b="0">
                          <a:effectLst/>
                          <a:latin typeface="inherit"/>
                        </a:rPr>
                        <a:t>UČITEL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383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  <a:latin typeface="inherit"/>
                        </a:rPr>
                        <a:t>naslouchal bez přerušování druhým, když něco říkali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:-)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:-(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:-)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025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pt-BR">
                          <a:effectLst/>
                          <a:latin typeface="inherit"/>
                        </a:rPr>
                        <a:t>se přihlásil, než jsem promluvil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:-)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:-)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:-)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2306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cs-CZ">
                          <a:effectLst/>
                          <a:latin typeface="inherit"/>
                        </a:rPr>
                        <a:t>udělal pro někoho ve třídě něco hezkého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:-)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:-)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:-)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956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655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– diagnostika jako součást IVP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Pedagogická diagnostika je povinnou složkou individuálního vzdělávacího plánu dítěte (pokud se dítě podle něj vzdělává).</a:t>
            </a:r>
          </a:p>
          <a:p>
            <a:r>
              <a:rPr lang="cs-CZ" dirty="0" smtClean="0"/>
              <a:t>Pedagogická diagnostika zde slouží ke konkretizaci potřeb žáka ve vyučování a je východiskem pro plánování účinných opatření v kontextu dané školy, kolektivu třídy, právě probíraného učiva, osobnosti a výukových stylů učitelů, kteří s dítětem pracují.</a:t>
            </a:r>
          </a:p>
          <a:p>
            <a:endParaRPr lang="cs-CZ" dirty="0" smtClean="0"/>
          </a:p>
          <a:p>
            <a:r>
              <a:rPr lang="cs-CZ" dirty="0" smtClean="0"/>
              <a:t>V individuálním vzdělávacím plánu (ale vlastně kdykoli pracujeme s dítětem s náročným chováním) nezapomínáme na průběžné vyhodnocování efektivity realizovaných opatření. </a:t>
            </a:r>
          </a:p>
          <a:p>
            <a:endParaRPr lang="cs-CZ" dirty="0"/>
          </a:p>
          <a:p>
            <a:r>
              <a:rPr lang="cs-CZ" dirty="0" smtClean="0"/>
              <a:t>Zabýváme se tím, jaký žák udělal za stanovenou jednotku času posun a co k němu přispělo nejvíce.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519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– autodiagnostika učitele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Reflektivní deník, poznámky</a:t>
            </a:r>
          </a:p>
          <a:p>
            <a:r>
              <a:rPr lang="cs-CZ" dirty="0" smtClean="0"/>
              <a:t>Hospitace, supervize</a:t>
            </a:r>
          </a:p>
          <a:p>
            <a:r>
              <a:rPr lang="cs-CZ" dirty="0" smtClean="0"/>
              <a:t>UPV…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0231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Síťování – je to kolektivní sport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b="1" dirty="0" smtClean="0"/>
              <a:t>Pedagogicko-psychologická poradna</a:t>
            </a:r>
            <a:r>
              <a:rPr lang="cs-CZ" dirty="0" smtClean="0"/>
              <a:t>: pomůže nám zejména s náročným chováním, které se objevuje v souvislosti s výukovými nezdary, výchovou, vývojovými poruchami chování, náročnými životními situacemi, nebo pokud máme podezření, že příčinou nestandardního chování žáka mohou být narušené vztahy ve třídě. Možnosti poradenství ale mohou překračovat zakázky, u nichž je potřeba akutní zdravotnická léčba (poruchy chování v souvislosti s depresí, traumatem, duševním onemocněním) a kdy je náročné chování již ve stadiu, které nelze řešit ambulantně. Jen omezené možnosti má poradenská služba také u rodin, které její služby odmítají. Sezení si sice lze „vynutit“ v indikovaných případech přes OSPOD, ale při skutečné opozici rodiny pak probíhá mnohdy jen formálně, bez větších výsledků.</a:t>
            </a:r>
          </a:p>
          <a:p>
            <a:r>
              <a:rPr lang="cs-CZ" b="1" dirty="0" smtClean="0"/>
              <a:t>Speciálně pedagogické centrum</a:t>
            </a:r>
            <a:r>
              <a:rPr lang="cs-CZ" dirty="0" smtClean="0"/>
              <a:t>: na něj se obracíme zejména s problémovým chováním, které se vyskytuje sekundárně u žáků se zdravotním postižením (nejčastěji to pravděpodobně budou děti s poruchami autistického spektra – PAS).</a:t>
            </a:r>
          </a:p>
          <a:p>
            <a:r>
              <a:rPr lang="cs-CZ" b="1" dirty="0" smtClean="0"/>
              <a:t>Středisko výchovné péče</a:t>
            </a:r>
            <a:r>
              <a:rPr lang="cs-CZ" dirty="0" smtClean="0"/>
              <a:t>: se zaměřuje přímo na práci se žáky s poruchami chování. Na rozdíl od dvou výše zmíněných poradenských zařízení má možnost pracovat se žákem v rámci osmitýdenního diagnosticko-terapeutického pobytu a organizuje i víkendové pobyty. Nabízí ale i služby ambulantní. Pobyty zde jsou dobrovolné a určitou část nákladů si rodina hradí sama. U rodin ve složité sociální situaci však sociální odbory většinou na tyto náklady rodině přispějí. Dobrovolný pobyt lze také vyžádat ve výchovných ústavech, kde ale hodně závisí na volné kapacitě zařízení – přednost mají děti umístěné soudem.</a:t>
            </a:r>
          </a:p>
          <a:p>
            <a:r>
              <a:rPr lang="cs-CZ" b="1" dirty="0" smtClean="0"/>
              <a:t>Dětský psychiatr</a:t>
            </a:r>
            <a:r>
              <a:rPr lang="cs-CZ" dirty="0" smtClean="0"/>
              <a:t>: se preventivně zapojuje vždy u dětí, které jsou zvýšeně agresivní, které se toulají, sebepoškozují, u nichž může náročné chování souviset s nápadně zhoršeným psychickým stavem nebo s podezřením na přítomnost duševní poruchy.</a:t>
            </a:r>
          </a:p>
          <a:p>
            <a:r>
              <a:rPr lang="cs-CZ" b="1" dirty="0" smtClean="0"/>
              <a:t>Klinický psycholog/terapeut</a:t>
            </a:r>
            <a:r>
              <a:rPr lang="cs-CZ" dirty="0" smtClean="0"/>
              <a:t>: je nejlepší volbou zejména v případech, kdy dáváme náročné chování do souvislosti s hlubšími osobnostními problémy dítěte. Pomohou společně s psychiatrem s náročným chováním, které je spojeno s úzkostí, depresemi, traumaty apod.</a:t>
            </a:r>
          </a:p>
          <a:p>
            <a:r>
              <a:rPr lang="cs-CZ" b="1" dirty="0" smtClean="0"/>
              <a:t>Krizové centrum</a:t>
            </a:r>
            <a:r>
              <a:rPr lang="cs-CZ" dirty="0" smtClean="0"/>
              <a:t>: je dobrou volbou zejména pokud máme podezření, že potíže v chování souvisí s možným týráním a zneužíváním dítěte nebo s jinou výrazně náročnou životní situací rodiny. V těchto případech plníme i oznamovací povinnost vůči OSPOD a policii.</a:t>
            </a:r>
          </a:p>
          <a:p>
            <a:r>
              <a:rPr lang="cs-CZ" b="1" dirty="0" smtClean="0"/>
              <a:t>Poradny pro manželství, rodinu a mezilidské vztahy</a:t>
            </a:r>
            <a:r>
              <a:rPr lang="cs-CZ" dirty="0" smtClean="0"/>
              <a:t>: zaměstnávají odborníky na řešení vztahových a komunikačních problémů v rodině, pomohou proto v případech, kdy náročné chování dítěte souvisí s rozvodovou problematikou, se zátěží z tahanic rodičů o svěření dítěte do péče apod. Péče sice cílí většinou více na rodiče, ale změna atmosféry v rodině se pak může odrazit i na chování dítěte.</a:t>
            </a:r>
          </a:p>
          <a:p>
            <a:r>
              <a:rPr lang="cs-CZ" b="1" dirty="0" smtClean="0"/>
              <a:t>K-centra a další organizace, které se zaměřují na práci s klienty v riziku vzniku závislostí</a:t>
            </a:r>
          </a:p>
          <a:p>
            <a:r>
              <a:rPr lang="cs-CZ" b="1" dirty="0" smtClean="0"/>
              <a:t>Neziskovky (Vigvam, Meta…)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44327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Žák nevhodně komentuje výuku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Žák napadá spolužáky se sexuálním podtextem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Žák zapomíná pomůcky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Žák pláče při jakékoli testové situaci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Žák nosí do školy nebezpečné předměty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Žák ve škole nemluví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Žák nerespektuje pravidla pro skupinovou práci (nechce pracovat </a:t>
            </a:r>
            <a:r>
              <a:rPr lang="cs-CZ" smtClean="0"/>
              <a:t>ve skupině)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561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v chování žáků - teorie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seminář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222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Čtyři cíle nevhodného chování (R. </a:t>
            </a:r>
            <a:r>
              <a:rPr lang="cs-CZ" dirty="0" err="1" smtClean="0"/>
              <a:t>Dreikurs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každé chování dítěte má určitý cíl a dítě k němu má konkrétní motivaci </a:t>
            </a:r>
          </a:p>
          <a:p>
            <a:r>
              <a:rPr lang="cs-CZ" dirty="0" smtClean="0"/>
              <a:t>Rudolf </a:t>
            </a:r>
            <a:r>
              <a:rPr lang="cs-CZ" dirty="0" err="1" smtClean="0"/>
              <a:t>Dreikurs</a:t>
            </a:r>
            <a:r>
              <a:rPr lang="cs-CZ" dirty="0" smtClean="0"/>
              <a:t> (žák A. Adlera) - 4 cíle, kterých dítě svým chováním chce dosáhnout, aby získalo pocit, že náleží do skupiny a je respektováno. Jedná se o cíl získat pozornost, pomstu, moc nebo se vyhnout neúspěchu.</a:t>
            </a:r>
          </a:p>
          <a:p>
            <a:pPr lvl="1"/>
            <a:r>
              <a:rPr lang="cs-CZ" b="1" dirty="0" smtClean="0"/>
              <a:t>Pozornost</a:t>
            </a:r>
            <a:r>
              <a:rPr lang="cs-CZ" dirty="0" smtClean="0"/>
              <a:t> – dítě někam patří pouze tehdy, když si ho někdo všímá nebo mu někdo slouží. Mylné přesvědčení dítěte</a:t>
            </a:r>
            <a:r>
              <a:rPr lang="cs-CZ" i="1" dirty="0" smtClean="0"/>
              <a:t>: „Pocit sounáležitosti mám jen tehdy, když si mě lidé všímají.“</a:t>
            </a:r>
          </a:p>
          <a:p>
            <a:pPr lvl="1"/>
            <a:r>
              <a:rPr lang="cs-CZ" b="1" dirty="0" smtClean="0"/>
              <a:t>Moc</a:t>
            </a:r>
            <a:r>
              <a:rPr lang="cs-CZ" dirty="0" smtClean="0"/>
              <a:t> – dítě někam patří pouze tehdy, když poroučí, je pánem, dokáže-li, že nikdo nebude rozkazovat a poroučet mu. Mylné přesvědčení dítěte: </a:t>
            </a:r>
            <a:r>
              <a:rPr lang="cs-CZ" i="1" dirty="0" smtClean="0"/>
              <a:t>„Součástí skupiny jsem jen pokud se sám rozhoduji, jsem silný a dokážu se vzepřít autoritě.“</a:t>
            </a:r>
          </a:p>
          <a:p>
            <a:pPr lvl="1"/>
            <a:r>
              <a:rPr lang="cs-CZ" b="1" dirty="0" smtClean="0"/>
              <a:t>Pomsta</a:t>
            </a:r>
            <a:r>
              <a:rPr lang="cs-CZ" dirty="0" smtClean="0"/>
              <a:t> – dítě někam patří pouze v případě, když ubližuje a má právo ubližovat a pomstít se jiným. Mylné přesvědčení dítěte: </a:t>
            </a:r>
            <a:r>
              <a:rPr lang="cs-CZ" i="1" dirty="0" smtClean="0"/>
              <a:t>„Když mě ostatní zraňují, mám právo jim to vracet.“</a:t>
            </a:r>
          </a:p>
          <a:p>
            <a:pPr lvl="1"/>
            <a:r>
              <a:rPr lang="cs-CZ" b="1" dirty="0" smtClean="0"/>
              <a:t>Vyhnout se neúspěchu </a:t>
            </a:r>
            <a:r>
              <a:rPr lang="cs-CZ" dirty="0" smtClean="0"/>
              <a:t>- svůj boj o nalezení místa ve společnosti prohrálo; přesvědčení dítěte, že by úspěchu stejně nedosáhlo; někam patří pouze v tom případě, jestliže přesvědčí ostatní, že od něho nemají nic očekávat. Mylné přesvědčení dítěte: </a:t>
            </a:r>
            <a:r>
              <a:rPr lang="cs-CZ" i="1" dirty="0" smtClean="0"/>
              <a:t>„Jsem neschopný a bezmocný.“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789697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řešení nevhodného </a:t>
            </a:r>
            <a:r>
              <a:rPr lang="cs-CZ" dirty="0" smtClean="0"/>
              <a:t>chování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/>
              <a:t>Typ chování: upoutávání pozornosti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Nepodlehněte pokušení žáka přemlouvat, nutit nebo reagovat nepřiměřeně.</a:t>
            </a:r>
          </a:p>
          <a:p>
            <a:pPr lvl="1"/>
            <a:r>
              <a:rPr lang="cs-CZ" dirty="0" smtClean="0"/>
              <a:t>Stanovte, jakým způsobem budete žákovi věnovat pozornost.</a:t>
            </a:r>
          </a:p>
          <a:p>
            <a:pPr lvl="1"/>
            <a:r>
              <a:rPr lang="cs-CZ" dirty="0" smtClean="0"/>
              <a:t>Podporujte kladné chování.</a:t>
            </a:r>
          </a:p>
          <a:p>
            <a:pPr lvl="1"/>
            <a:r>
              <a:rPr lang="cs-CZ" dirty="0" smtClean="0"/>
              <a:t>Typ chování: Boj o moc</a:t>
            </a:r>
          </a:p>
          <a:p>
            <a:endParaRPr lang="cs-CZ" dirty="0" smtClean="0"/>
          </a:p>
          <a:p>
            <a:r>
              <a:rPr lang="cs-CZ" b="1" dirty="0" smtClean="0"/>
              <a:t>Nevyhrocujte konflikt.</a:t>
            </a:r>
          </a:p>
          <a:p>
            <a:pPr lvl="1"/>
            <a:r>
              <a:rPr lang="cs-CZ" dirty="0" smtClean="0"/>
              <a:t>Ponechte žákům určitou svobodu rozhodování.</a:t>
            </a:r>
          </a:p>
          <a:p>
            <a:pPr lvl="1"/>
            <a:r>
              <a:rPr lang="cs-CZ" dirty="0" smtClean="0"/>
              <a:t>Naučte žáky, jak mají správně usilovat o získání autority a jak mohou s mocí konstruktivně nakládat.</a:t>
            </a:r>
          </a:p>
          <a:p>
            <a:pPr lvl="1"/>
            <a:r>
              <a:rPr lang="cs-CZ" dirty="0" smtClean="0"/>
              <a:t>Při hodině žákům poskytujte smysluplným způsobem prostor k aktivitě.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/>
              <a:t>Typ chování: Snaha pomstít se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Nedávejte najevo, že vás žákovo jednání zraňuje.</a:t>
            </a:r>
          </a:p>
          <a:p>
            <a:pPr lvl="1"/>
            <a:r>
              <a:rPr lang="cs-CZ" dirty="0" smtClean="0"/>
              <a:t>Projevte zájem o žáka.</a:t>
            </a:r>
          </a:p>
          <a:p>
            <a:pPr lvl="1"/>
            <a:r>
              <a:rPr lang="cs-CZ" dirty="0" smtClean="0"/>
              <a:t>Buďte vstřícní a věřte svým žákům.</a:t>
            </a:r>
          </a:p>
          <a:p>
            <a:pPr lvl="1"/>
            <a:r>
              <a:rPr lang="cs-CZ" dirty="0" smtClean="0"/>
              <a:t>Typ chování: Usilování o soucit</a:t>
            </a:r>
          </a:p>
          <a:p>
            <a:endParaRPr lang="cs-CZ" dirty="0" smtClean="0"/>
          </a:p>
          <a:p>
            <a:r>
              <a:rPr lang="cs-CZ" b="1" dirty="0" smtClean="0"/>
              <a:t>Zadávejte úkoly na takovém stupni obtížnosti, která je pro žáka odpovídající.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Nelitujte, nesympatizujte, nekritizujte.</a:t>
            </a:r>
          </a:p>
          <a:p>
            <a:pPr lvl="1"/>
            <a:r>
              <a:rPr lang="cs-CZ" dirty="0" smtClean="0"/>
              <a:t>Povzbuzujte u žáka veškeré pozitivní snahy.</a:t>
            </a:r>
          </a:p>
          <a:p>
            <a:pPr lvl="1"/>
            <a:r>
              <a:rPr lang="cs-CZ" dirty="0" smtClean="0"/>
              <a:t>Nebuďte hrubí, buďte však pevní ve svém očekávání.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745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Chování žáka je jedním z klíčových faktorů školní úspěšnosti. </a:t>
            </a:r>
          </a:p>
          <a:p>
            <a:r>
              <a:rPr lang="cs-CZ" dirty="0" smtClean="0"/>
              <a:t>Poruchy chování se objevují opakovaně ve vědeckých studiích na vrcholech žebříků důvodů pro předčasný odchod ze vzdělávání a pro školní </a:t>
            </a:r>
            <a:r>
              <a:rPr lang="cs-CZ" dirty="0" err="1" smtClean="0"/>
              <a:t>podvýkon</a:t>
            </a:r>
            <a:r>
              <a:rPr lang="cs-CZ" dirty="0" smtClean="0"/>
              <a:t>. </a:t>
            </a:r>
          </a:p>
          <a:p>
            <a:r>
              <a:rPr lang="cs-CZ" dirty="0" smtClean="0"/>
              <a:t>Mít ve třídě žáka s nestandardním chováním může být náročné jak pro učitele, tak pro spolužáky. </a:t>
            </a:r>
          </a:p>
          <a:p>
            <a:r>
              <a:rPr lang="cs-CZ" dirty="0" smtClean="0"/>
              <a:t>Největší zátěž však mnohdy zažívá dítě samotné, zejména ztrácí-li pro své projevy postupně nejen kamarády, ale i podporu nejbližších dospělých.</a:t>
            </a:r>
          </a:p>
          <a:p>
            <a:r>
              <a:rPr lang="cs-CZ" dirty="0" smtClean="0"/>
              <a:t>Je jedním z našich úkolů hledat prostředky, jimiž můžeme žákovi pomoci usměrnit a kultivovat jeho projevy do podoby, která bude lépe přijímána okolím.</a:t>
            </a:r>
          </a:p>
          <a:p>
            <a:r>
              <a:rPr lang="cs-CZ" dirty="0" smtClean="0"/>
              <a:t>Heterogenita složení žáků ve třídě, pestrost jejich chování i vzdělávacích potřeb vyžaduje od učitele vysokou úroveň diagnostických kompetencí.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133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hlinkClick r:id="rId2"/>
              </a:rPr>
              <a:t>http://katalogpo.upol.cz/metodika-identifikace-socialniho-znevyhodneni/3-vybrane-oblasti-pedagogicke-diagnostiky/3-5-pedagogicka-diagnostika-chovani-zaka/</a:t>
            </a:r>
            <a:endParaRPr lang="cs-CZ" dirty="0" smtClean="0"/>
          </a:p>
          <a:p>
            <a:r>
              <a:rPr lang="cs-CZ" dirty="0" err="1" smtClean="0"/>
              <a:t>Swierkoszová</a:t>
            </a:r>
            <a:r>
              <a:rPr lang="cs-CZ" dirty="0" smtClean="0"/>
              <a:t>, J. (2008). Specifické poruchy chování. Diagnostika – reedukace. Ostrava: Ostravská univerzita.</a:t>
            </a:r>
          </a:p>
          <a:p>
            <a:r>
              <a:rPr lang="cs-CZ" dirty="0" smtClean="0"/>
              <a:t>Ptáček, R. (2006). Poruchy chování v dětském věku. Praha: Vzdělávací institut ochrany dětí.</a:t>
            </a:r>
          </a:p>
          <a:p>
            <a:r>
              <a:rPr lang="cs-CZ" dirty="0" smtClean="0"/>
              <a:t>(</a:t>
            </a:r>
            <a:r>
              <a:rPr lang="cs-CZ" dirty="0" smtClean="0">
                <a:hlinkClick r:id="rId3"/>
              </a:rPr>
              <a:t>http://www.vyzkum-mladez.cz/zprava/1378735909.pdf</a:t>
            </a:r>
            <a:r>
              <a:rPr lang="cs-CZ" dirty="0" smtClean="0"/>
              <a:t> )</a:t>
            </a:r>
          </a:p>
          <a:p>
            <a:r>
              <a:rPr lang="cs-CZ" dirty="0" smtClean="0"/>
              <a:t>www.odyssea.cz – metodiky k osobnostní a sociální výchově s náměty</a:t>
            </a:r>
          </a:p>
          <a:p>
            <a:r>
              <a:rPr lang="cs-CZ" dirty="0" smtClean="0">
                <a:hlinkClick r:id="rId4"/>
              </a:rPr>
              <a:t>http://www.ppppraha7a8.cz/files/chovani%20zaka%20dotaznik.pdf</a:t>
            </a:r>
            <a:r>
              <a:rPr lang="cs-CZ" dirty="0" smtClean="0"/>
              <a:t>  – škálový dotazník problémového a rizikového chování, využitelný i pro učitele</a:t>
            </a:r>
          </a:p>
          <a:p>
            <a:r>
              <a:rPr lang="cs-CZ" dirty="0" smtClean="0">
                <a:hlinkClick r:id="rId5"/>
              </a:rPr>
              <a:t>http://www.psychodiagnostika-sro.cz/cz/Katalog_popis.asp?kod=584&amp;ZozArg=1&amp;Kateg=2</a:t>
            </a:r>
            <a:r>
              <a:rPr lang="cs-CZ" dirty="0" smtClean="0"/>
              <a:t>  – odkaz na dva dotazníky PhDr. Antonína Mezery k výskytu atypických projevů školního a sociálního chování (nutno zakoupit)</a:t>
            </a:r>
          </a:p>
          <a:p>
            <a:r>
              <a:rPr lang="cs-CZ" dirty="0" smtClean="0">
                <a:hlinkClick r:id="rId6"/>
              </a:rPr>
              <a:t>www.uzis.cz/cz/mkn/</a:t>
            </a:r>
            <a:r>
              <a:rPr lang="cs-CZ" dirty="0" smtClean="0"/>
              <a:t>  – vstup do Mezinárodní klasifikace nemocí, kde lze nalézt přehled „oficiálních“ poruch chování</a:t>
            </a:r>
          </a:p>
          <a:p>
            <a:r>
              <a:rPr lang="cs-CZ" dirty="0" smtClean="0">
                <a:hlinkClick r:id="rId7"/>
              </a:rPr>
              <a:t>http://www.oazlin.cz/prevence/9_2_4.php</a:t>
            </a:r>
            <a:r>
              <a:rPr lang="cs-CZ" dirty="0" smtClean="0"/>
              <a:t>  – stránky SOŠ ve Zlíně, zabývající se poruchami chování a primární prevencí sociálně patologických jevů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554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možné realisticky očekávat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Pokud uvažujeme o tom, jak změnit rušivé chování našeho žáka, musíme si při tom klást správné otázky a cíle. </a:t>
            </a:r>
          </a:p>
          <a:p>
            <a:r>
              <a:rPr lang="cs-CZ" dirty="0" smtClean="0"/>
              <a:t>Pozor, většinou neplatí, že porucha chování dítěte je vždy známkou pokaženého charakteru nebo výchovy rodičů. </a:t>
            </a:r>
          </a:p>
          <a:p>
            <a:pPr lvl="1"/>
            <a:r>
              <a:rPr lang="cs-CZ" dirty="0" smtClean="0"/>
              <a:t>To logicky vede ke snaze změnit chování dítěte „opravením“ jeho špatného přístupu, morálky, charakteru nebo usměrněním nezodpovědných rodičů.</a:t>
            </a:r>
          </a:p>
          <a:p>
            <a:r>
              <a:rPr lang="cs-CZ" dirty="0" smtClean="0"/>
              <a:t>Spolupráce s rodiči je klíčová, ale</a:t>
            </a:r>
          </a:p>
          <a:p>
            <a:pPr lvl="1"/>
            <a:r>
              <a:rPr lang="cs-CZ" dirty="0" smtClean="0"/>
              <a:t>u dětí s objektivními problémy v impulzivitě, sebeřízení, rozklíčování sociálních situací, pozornosti a v jiných podobných oblastech mohou být rušivé projevy také trvalou zdravotní kondicí s původem v odlišném vývoji některých funkcí centrální nervové soustavy. Bez doprovodné terapie není možné očekávat změnu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86234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Typické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Adaptace na (nové) podmínky ve škole (vstup, přechod)</a:t>
            </a:r>
          </a:p>
          <a:p>
            <a:r>
              <a:rPr lang="cs-CZ" dirty="0" smtClean="0"/>
              <a:t>Adaptace na nové vyučující a jejich specifika</a:t>
            </a:r>
          </a:p>
          <a:p>
            <a:r>
              <a:rPr lang="cs-CZ" dirty="0" smtClean="0"/>
              <a:t>Reaktivní stavy (rozvod, COVID, onemocnění…)</a:t>
            </a:r>
          </a:p>
          <a:p>
            <a:r>
              <a:rPr lang="cs-CZ" dirty="0" smtClean="0"/>
              <a:t>Problematické rodinné zázemí</a:t>
            </a:r>
          </a:p>
          <a:p>
            <a:r>
              <a:rPr lang="cs-CZ" dirty="0" smtClean="0"/>
              <a:t>Nediagnostikované SPU, PAS…</a:t>
            </a:r>
          </a:p>
          <a:p>
            <a:r>
              <a:rPr lang="cs-CZ" dirty="0" smtClean="0"/>
              <a:t>Problémové chování jako takové (DVO)</a:t>
            </a:r>
          </a:p>
          <a:p>
            <a:endParaRPr lang="cs-CZ" dirty="0"/>
          </a:p>
          <a:p>
            <a:r>
              <a:rPr lang="cs-CZ" dirty="0" smtClean="0"/>
              <a:t>…různé příčiny vyžadují různá řešení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6275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– školní anamnéza a analýza dokumentace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Nesmíme porušovat ochranu osobních údajů –vyplácí se spolupracovat s rodiči a vyžádat si starší informace buď jejich prostřednictvím přímo, nebo alespoň na základě jejich písemného zplnomocnění.</a:t>
            </a:r>
          </a:p>
          <a:p>
            <a:endParaRPr lang="cs-CZ" dirty="0" smtClean="0"/>
          </a:p>
          <a:p>
            <a:r>
              <a:rPr lang="cs-CZ" dirty="0" smtClean="0"/>
              <a:t>V dokumentaci sledujeme vývoj chování, které nás zajímá v kontextu času, školních výsledků, zapojení do skupiny vrstevníků, vztahu k autoritě učitele… Pokud dítě pracuje podle individuálního plánu, je cenným zdrojem informací i ten – zejména pokud škola provádí pravidelné vyhodnocování jeho průběžné efektivity.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596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– anamnéza (anamnestický rozhovor s rodiči)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jestli se dítě doma chová stejně, jako ve škole;</a:t>
            </a:r>
          </a:p>
          <a:p>
            <a:r>
              <a:rPr lang="cs-CZ" dirty="0" smtClean="0"/>
              <a:t>kdy nestandardní projevy v chování začaly a co jim předcházelo (případně zda se objevují v rodině ještě u někoho dalšího);</a:t>
            </a:r>
          </a:p>
          <a:p>
            <a:r>
              <a:rPr lang="cs-CZ" dirty="0" smtClean="0"/>
              <a:t>anamnestické údaje o tom, jak probíhal vývoj dítěte, vč. jeho dosavadního vývoje školního;</a:t>
            </a:r>
          </a:p>
          <a:p>
            <a:r>
              <a:rPr lang="cs-CZ" dirty="0" smtClean="0"/>
              <a:t>informace o zdravotním stavu dítěte a o závěrech spolupráce s lékaři, případně jinými odborníky;</a:t>
            </a:r>
          </a:p>
          <a:p>
            <a:r>
              <a:rPr lang="cs-CZ" dirty="0" smtClean="0"/>
              <a:t>údaje o aktuálních i minulých náročných životních situacích, které na dítě a jeho jednání mohou mít vliv, o ekonomické situaci rodiny a materiální podpoře dítěte;</a:t>
            </a:r>
          </a:p>
          <a:p>
            <a:r>
              <a:rPr lang="cs-CZ" dirty="0" smtClean="0"/>
              <a:t>jaké má dítě podmínky k učení doma;</a:t>
            </a:r>
          </a:p>
          <a:p>
            <a:r>
              <a:rPr lang="cs-CZ" dirty="0" smtClean="0"/>
              <a:t>jaká je kultura a filozofie rodiny, jakých si cení sociálních kompetencí a osobnostních vlastností, jaké volí výchovné přístupy;</a:t>
            </a:r>
          </a:p>
          <a:p>
            <a:r>
              <a:rPr lang="cs-CZ" dirty="0" smtClean="0"/>
              <a:t>o osobnosti dítěte, jeho zájmech;</a:t>
            </a:r>
          </a:p>
          <a:p>
            <a:r>
              <a:rPr lang="cs-CZ" dirty="0" smtClean="0"/>
              <a:t>co již rodiče pro korekci chování dítěte vyzkoušeli a s jakým výsledkem;</a:t>
            </a:r>
          </a:p>
          <a:p>
            <a:r>
              <a:rPr lang="cs-CZ" dirty="0" smtClean="0"/>
              <a:t>hypotézy rodičů o možných příčinách nestandardního chování a jak si mohou být rodina a škola vzájemně při řešení nastalé situace prospěšné.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7447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- pozorování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frekvenci výskytu nějakého projevu za určitou časovou jednotku (zaznamenáváme většinou do připraveného pozorovacího schématu);</a:t>
            </a:r>
          </a:p>
          <a:p>
            <a:pPr lvl="1"/>
            <a:r>
              <a:rPr lang="cs-CZ" dirty="0" smtClean="0"/>
              <a:t>v jakých situacích se projev vyskytuje a v jaké intenzitě;</a:t>
            </a:r>
          </a:p>
          <a:p>
            <a:pPr lvl="1"/>
            <a:r>
              <a:rPr lang="cs-CZ" dirty="0" smtClean="0"/>
              <a:t>co předchází demonstraci projevu v chování žáka (co se stalo těsně před);</a:t>
            </a:r>
          </a:p>
          <a:p>
            <a:pPr lvl="1"/>
            <a:r>
              <a:rPr lang="cs-CZ" dirty="0" smtClean="0"/>
              <a:t>co mu tento vzorec chování přináší ve svém důsledku za společenský zisk (zvýšenou pozornost, vyhnutí se zátěži);</a:t>
            </a:r>
          </a:p>
          <a:p>
            <a:pPr lvl="1"/>
            <a:r>
              <a:rPr lang="cs-CZ" dirty="0" smtClean="0"/>
              <a:t>účinek našich opatření na chování žáka a co při jeho motivaci skutečně pomáhá a co ne;</a:t>
            </a:r>
          </a:p>
          <a:p>
            <a:pPr lvl="1"/>
            <a:r>
              <a:rPr lang="cs-CZ" dirty="0" smtClean="0"/>
              <a:t>vlastní reakce na chování žáka a jak se promítají do naší práce s ním (měníme tón hlasu, pozornost vůči žákovi apod.);</a:t>
            </a:r>
          </a:p>
          <a:p>
            <a:pPr lvl="1"/>
            <a:r>
              <a:rPr lang="cs-CZ" dirty="0" smtClean="0"/>
              <a:t>jak na chování žáka reagují vrstevníci, kolegové, rodiče a jak žák tuto reakci reflektuje.</a:t>
            </a:r>
          </a:p>
          <a:p>
            <a:pPr lvl="1"/>
            <a:r>
              <a:rPr lang="cs-CZ" dirty="0" smtClean="0"/>
              <a:t>Žáka můžeme kromě přirozených podmínek sledovat i v cíleně navozených situacích (výborné pro ověření některých hypotéz – ale nemůžeme cíleně navozovat situace traumatizující).</a:t>
            </a:r>
          </a:p>
          <a:p>
            <a:endParaRPr lang="cs-CZ" dirty="0"/>
          </a:p>
          <a:p>
            <a:r>
              <a:rPr lang="cs-CZ" b="1" dirty="0" smtClean="0"/>
              <a:t>Klíčový doplněk všech ostatních metod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66566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– analýza produktů (školní práce, portfolio)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Ve vztahu k chování hledáme zejména:</a:t>
            </a:r>
          </a:p>
          <a:p>
            <a:endParaRPr lang="cs-CZ" dirty="0" smtClean="0"/>
          </a:p>
          <a:p>
            <a:r>
              <a:rPr lang="cs-CZ" dirty="0" smtClean="0"/>
              <a:t>jeho dopady na výkon (zda se v písemných pracích žáka objevují chyby způsobené zbrklostí, nepozorností; jak je výkon ovlivňován demotivací, úzkostí, zanedbáváním povinností; zda jsou ve výsledcích žáka výkyvy v čase; jaký podíl má náročné chování žáka na jeho výukovém selhávání; zda domácí příprava nese známky podpory rodiny apod.),</a:t>
            </a:r>
          </a:p>
          <a:p>
            <a:r>
              <a:rPr lang="cs-CZ" dirty="0" smtClean="0"/>
              <a:t>postoje, potřeby a hodnotové zaměření žáka jako východisko k porozumění motivaci jeho chování a možné příčiny specifického chování žáka (rozbor kreseb, školních prací, do nichž se </a:t>
            </a:r>
            <a:r>
              <a:rPr lang="cs-CZ" dirty="0" err="1" smtClean="0"/>
              <a:t>projikují</a:t>
            </a:r>
            <a:r>
              <a:rPr lang="cs-CZ" dirty="0" smtClean="0"/>
              <a:t> žákovy vnitřní myšlenky, zážitky, postoje).</a:t>
            </a:r>
          </a:p>
          <a:p>
            <a:endParaRPr lang="cs-CZ" dirty="0"/>
          </a:p>
          <a:p>
            <a:r>
              <a:rPr lang="cs-CZ" dirty="0" smtClean="0"/>
              <a:t>Portfolio nabízí možnost sledovat vývoj problému v čase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321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- rozhovor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Vhodný čas a místo</a:t>
            </a:r>
          </a:p>
          <a:p>
            <a:r>
              <a:rPr lang="cs-CZ" dirty="0" smtClean="0"/>
              <a:t>Vhodné emoční ladění (zejména učitele; časový odstup od události)</a:t>
            </a:r>
          </a:p>
          <a:p>
            <a:r>
              <a:rPr lang="cs-CZ" dirty="0" smtClean="0"/>
              <a:t>Pozornost dítěte (nemá zároveň vykonávat jinou aktivitu)</a:t>
            </a:r>
          </a:p>
          <a:p>
            <a:r>
              <a:rPr lang="cs-CZ" dirty="0" smtClean="0"/>
              <a:t>Pozor na sugestivní otázky</a:t>
            </a:r>
          </a:p>
          <a:p>
            <a:r>
              <a:rPr lang="cs-CZ" dirty="0" smtClean="0"/>
              <a:t>Pozor na popis chování (ne hodnocení)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83519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TM10001106[[fn=Odznáček]]</Template>
  <TotalTime>34</TotalTime>
  <Words>2148</Words>
  <Application>Microsoft Office PowerPoint</Application>
  <PresentationFormat>Širokoúhlá obrazovka</PresentationFormat>
  <Paragraphs>164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Gill Sans MT</vt:lpstr>
      <vt:lpstr>Impact</vt:lpstr>
      <vt:lpstr>inherit</vt:lpstr>
      <vt:lpstr>Badge</vt:lpstr>
      <vt:lpstr>Diagnostika chování</vt:lpstr>
      <vt:lpstr>Úvodem</vt:lpstr>
      <vt:lpstr>Co je možné realisticky očekávat</vt:lpstr>
      <vt:lpstr>Typické situace</vt:lpstr>
      <vt:lpstr>Metody – školní anamnéza a analýza dokumentace</vt:lpstr>
      <vt:lpstr>Metody – anamnéza (anamnestický rozhovor s rodiči)</vt:lpstr>
      <vt:lpstr>Metody - pozorování</vt:lpstr>
      <vt:lpstr>Metody – analýza produktů (školní práce, portfolio)</vt:lpstr>
      <vt:lpstr>Metody - rozhovor</vt:lpstr>
      <vt:lpstr>Metody – dotazníky, škály</vt:lpstr>
      <vt:lpstr>Metody – standardizované testy</vt:lpstr>
      <vt:lpstr>Metody - sebehodnocení</vt:lpstr>
      <vt:lpstr>Metody – diagnostika jako součást IVP</vt:lpstr>
      <vt:lpstr>Metody – autodiagnostika učitele</vt:lpstr>
      <vt:lpstr>Síťování – je to kolektivní sport</vt:lpstr>
      <vt:lpstr>Cvičení</vt:lpstr>
      <vt:lpstr>Problémy v chování žáků - teorie</vt:lpstr>
      <vt:lpstr>Čtyři cíle nevhodného chování (R. Dreikurs)</vt:lpstr>
      <vt:lpstr>Strategie řešení nevhodného chování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Diagnostika chování</dc:title>
  <dc:creator>Jan Mareš</dc:creator>
  <cp:lastModifiedBy>Jan Mareš</cp:lastModifiedBy>
  <cp:revision>6</cp:revision>
  <dcterms:created xsi:type="dcterms:W3CDTF">2021-10-06T10:17:39Z</dcterms:created>
  <dcterms:modified xsi:type="dcterms:W3CDTF">2021-10-06T10:51:54Z</dcterms:modified>
</cp:coreProperties>
</file>