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6" r:id="rId2"/>
    <p:sldId id="304" r:id="rId3"/>
    <p:sldId id="305" r:id="rId4"/>
    <p:sldId id="306" r:id="rId5"/>
    <p:sldId id="308" r:id="rId6"/>
    <p:sldId id="258" r:id="rId7"/>
    <p:sldId id="309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2438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41CFE-5261-468B-A0DA-05454A60C1DA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405A0-9BA8-4011-B3C9-BDD06B1FFB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636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05A0-9BA8-4011-B3C9-BDD06B1FFBC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789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05A0-9BA8-4011-B3C9-BDD06B1FFBC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450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05A0-9BA8-4011-B3C9-BDD06B1FFBC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09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05A0-9BA8-4011-B3C9-BDD06B1FFBC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308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05A0-9BA8-4011-B3C9-BDD06B1FFBC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252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05A0-9BA8-4011-B3C9-BDD06B1FFBC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412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B62B0F-6540-4F5A-B077-0C5DB3CF6AD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500" y="414001"/>
            <a:ext cx="17631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671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998" y="718713"/>
            <a:ext cx="3915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B62B0F-6540-4F5A-B077-0C5DB3CF6AD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8459" y="718713"/>
            <a:ext cx="3915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2688" y="6127425"/>
            <a:ext cx="85081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8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B62B0F-6540-4F5A-B077-0C5DB3CF6AD4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2688" y="6127425"/>
            <a:ext cx="85081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5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B62B0F-6540-4F5A-B077-0C5DB3CF6AD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2689" y="6127200"/>
            <a:ext cx="850813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99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968" y="2477312"/>
            <a:ext cx="4254065" cy="1620000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43B62B0F-6540-4F5A-B077-0C5DB3CF6A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215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656" y="2434289"/>
            <a:ext cx="5755117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43B62B0F-6540-4F5A-B077-0C5DB3CF6A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12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684C-288D-45F4-950E-CED748AE39AB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62B0F-6540-4F5A-B077-0C5DB3CF6A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17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B62B0F-6540-4F5A-B077-0C5DB3CF6AD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500" y="414001"/>
            <a:ext cx="17631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423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B62B0F-6540-4F5A-B077-0C5DB3CF6AD4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2688" y="6127425"/>
            <a:ext cx="85081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206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B62B0F-6540-4F5A-B077-0C5DB3CF6AD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2688" y="6127425"/>
            <a:ext cx="85081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B62B0F-6540-4F5A-B077-0C5DB3CF6AD4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9027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2688" y="6127425"/>
            <a:ext cx="85081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84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3" y="1695075"/>
            <a:ext cx="3913810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B62B0F-6540-4F5A-B077-0C5DB3CF6AD4}" type="slidenum">
              <a:rPr lang="cs-CZ" smtClean="0"/>
              <a:t>‹#›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67024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2688" y="6127425"/>
            <a:ext cx="85081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356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000" y="1692003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B62B0F-6540-4F5A-B077-0C5DB3CF6AD4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00" y="1692003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0001" y="1692003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2688" y="6127425"/>
            <a:ext cx="85081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748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B62B0F-6540-4F5A-B077-0C5DB3CF6AD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160" y="692150"/>
            <a:ext cx="390074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3" y="692151"/>
            <a:ext cx="3913810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2688" y="6127425"/>
            <a:ext cx="85081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974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B62B0F-6540-4F5A-B077-0C5DB3CF6AD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2688" y="6127425"/>
            <a:ext cx="85081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127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43B62B0F-6540-4F5A-B077-0C5DB3CF6AD4}" type="slidenum">
              <a:rPr lang="cs-CZ" smtClean="0"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196963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.muni.cz/journals/s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877" y="2492896"/>
            <a:ext cx="8521200" cy="1171580"/>
          </a:xfrm>
        </p:spPr>
        <p:txBody>
          <a:bodyPr/>
          <a:lstStyle/>
          <a:p>
            <a:pPr lvl="0" algn="ctr"/>
            <a:r>
              <a:rPr lang="cs-CZ" sz="4000" dirty="0" err="1">
                <a:effectLst/>
              </a:rPr>
              <a:t>Analyzing</a:t>
            </a:r>
            <a:r>
              <a:rPr lang="cs-CZ" sz="4000" dirty="0">
                <a:effectLst/>
              </a:rPr>
              <a:t> </a:t>
            </a:r>
            <a:r>
              <a:rPr lang="cs-CZ" sz="4000" dirty="0" err="1">
                <a:effectLst/>
              </a:rPr>
              <a:t>the</a:t>
            </a:r>
            <a:r>
              <a:rPr lang="cs-CZ" sz="4000" dirty="0">
                <a:effectLst/>
              </a:rPr>
              <a:t> </a:t>
            </a:r>
            <a:r>
              <a:rPr lang="cs-CZ" sz="4000" dirty="0" err="1">
                <a:effectLst/>
              </a:rPr>
              <a:t>result</a:t>
            </a:r>
            <a:r>
              <a:rPr lang="cs-CZ" sz="4000" dirty="0">
                <a:effectLst/>
              </a:rPr>
              <a:t> </a:t>
            </a:r>
            <a:br>
              <a:rPr lang="cs-CZ" sz="4000" dirty="0">
                <a:effectLst/>
              </a:rPr>
            </a:br>
            <a:r>
              <a:rPr lang="cs-CZ" sz="4000" dirty="0" err="1">
                <a:effectLst/>
              </a:rPr>
              <a:t>of</a:t>
            </a:r>
            <a:r>
              <a:rPr lang="cs-CZ" sz="4000" dirty="0">
                <a:effectLst/>
              </a:rPr>
              <a:t> </a:t>
            </a:r>
            <a:r>
              <a:rPr lang="cs-CZ" sz="4000" dirty="0" err="1">
                <a:effectLst/>
              </a:rPr>
              <a:t>the</a:t>
            </a:r>
            <a:r>
              <a:rPr lang="cs-CZ" sz="4000" dirty="0">
                <a:effectLst/>
              </a:rPr>
              <a:t> </a:t>
            </a:r>
            <a:r>
              <a:rPr lang="cs-CZ" sz="4000" dirty="0" err="1">
                <a:effectLst/>
              </a:rPr>
              <a:t>pupil’s</a:t>
            </a:r>
            <a:r>
              <a:rPr lang="cs-CZ" sz="4000" dirty="0">
                <a:effectLst/>
              </a:rPr>
              <a:t> </a:t>
            </a:r>
            <a:r>
              <a:rPr lang="cs-CZ" sz="4000" dirty="0" err="1">
                <a:effectLst/>
              </a:rPr>
              <a:t>activity</a:t>
            </a:r>
            <a:endParaRPr lang="cs-CZ" sz="4000" dirty="0">
              <a:effectLst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cs-CZ" sz="1800" dirty="0"/>
              <a:t>Pedagogická diagnostika</a:t>
            </a:r>
          </a:p>
        </p:txBody>
      </p:sp>
      <p:sp>
        <p:nvSpPr>
          <p:cNvPr id="4" name="Zástupný symbol pro zápatí 1">
            <a:extLst>
              <a:ext uri="{FF2B5EF4-FFF2-40B4-BE49-F238E27FC236}">
                <a16:creationId xmlns:a16="http://schemas.microsoft.com/office/drawing/2014/main" id="{527E9001-E440-4D6D-AE46-C8BE8F21D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9477" y="6093296"/>
            <a:ext cx="7920000" cy="252000"/>
          </a:xfrm>
        </p:spPr>
        <p:txBody>
          <a:bodyPr/>
          <a:lstStyle/>
          <a:p>
            <a:r>
              <a:rPr lang="cs-CZ" sz="1400" dirty="0"/>
              <a:t>Katedra pedagogiky</a:t>
            </a:r>
          </a:p>
        </p:txBody>
      </p:sp>
    </p:spTree>
    <p:extLst>
      <p:ext uri="{BB962C8B-B14F-4D97-AF65-F5344CB8AC3E}">
        <p14:creationId xmlns:p14="http://schemas.microsoft.com/office/powerpoint/2010/main" val="455908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sah 2"/>
          <p:cNvSpPr>
            <a:spLocks noGrp="1"/>
          </p:cNvSpPr>
          <p:nvPr>
            <p:ph sz="quarter" idx="24"/>
          </p:nvPr>
        </p:nvSpPr>
        <p:spPr>
          <a:xfrm>
            <a:off x="323528" y="1771856"/>
            <a:ext cx="3528591" cy="3896711"/>
          </a:xfrm>
        </p:spPr>
        <p:txBody>
          <a:bodyPr>
            <a:normAutofit/>
          </a:bodyPr>
          <a:lstStyle/>
          <a:p>
            <a:pPr marL="609600" indent="-609600" eaLnBrk="1" hangingPunct="1">
              <a:buFont typeface="Wingdings 2" pitchFamily="18" charset="2"/>
              <a:buNone/>
            </a:pPr>
            <a:r>
              <a:rPr lang="cs-CZ" sz="2400" b="1" dirty="0" err="1"/>
              <a:t>We</a:t>
            </a:r>
            <a:r>
              <a:rPr lang="cs-CZ" sz="2400" b="1" dirty="0"/>
              <a:t> </a:t>
            </a:r>
            <a:r>
              <a:rPr lang="cs-CZ" sz="2400" b="1" dirty="0" err="1"/>
              <a:t>can</a:t>
            </a:r>
            <a:r>
              <a:rPr lang="cs-CZ" sz="2400" b="1" dirty="0"/>
              <a:t> </a:t>
            </a:r>
            <a:r>
              <a:rPr lang="cs-CZ" sz="2400" b="1" dirty="0" err="1"/>
              <a:t>get</a:t>
            </a:r>
            <a:r>
              <a:rPr lang="cs-CZ" sz="2400" b="1" dirty="0"/>
              <a:t> </a:t>
            </a:r>
            <a:r>
              <a:rPr lang="cs-CZ" sz="2400" b="1" dirty="0" err="1"/>
              <a:t>datas</a:t>
            </a:r>
            <a:r>
              <a:rPr lang="cs-CZ" sz="2400" b="1" dirty="0"/>
              <a:t> </a:t>
            </a:r>
            <a:r>
              <a:rPr lang="cs-CZ" sz="2400" b="1" dirty="0" err="1"/>
              <a:t>about</a:t>
            </a:r>
            <a:r>
              <a:rPr lang="cs-CZ" b="1" dirty="0"/>
              <a:t>:</a:t>
            </a:r>
            <a:endParaRPr lang="cs-CZ" sz="2400" b="1" dirty="0"/>
          </a:p>
          <a:p>
            <a:pPr marL="609600" indent="-609600">
              <a:buFont typeface="Wingdings 2" pitchFamily="18" charset="2"/>
              <a:buAutoNum type="alphaLcParenR"/>
            </a:pPr>
            <a:r>
              <a:rPr lang="cs-CZ" b="1" dirty="0" err="1"/>
              <a:t>psychological</a:t>
            </a:r>
            <a:r>
              <a:rPr lang="cs-CZ" b="1" dirty="0"/>
              <a:t> and </a:t>
            </a:r>
            <a:r>
              <a:rPr lang="cs-CZ" b="1" dirty="0" err="1"/>
              <a:t>mental</a:t>
            </a:r>
            <a:r>
              <a:rPr lang="cs-CZ" b="1" dirty="0"/>
              <a:t> </a:t>
            </a:r>
            <a:r>
              <a:rPr lang="cs-CZ" b="1" dirty="0" err="1"/>
              <a:t>state</a:t>
            </a:r>
            <a:r>
              <a:rPr lang="cs-CZ" b="1" dirty="0"/>
              <a:t> </a:t>
            </a:r>
            <a:r>
              <a:rPr lang="cs-CZ" b="1" dirty="0" err="1"/>
              <a:t>which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hidden</a:t>
            </a:r>
            <a:r>
              <a:rPr lang="cs-CZ" b="1" dirty="0"/>
              <a:t>,  </a:t>
            </a:r>
            <a:r>
              <a:rPr lang="cs-CZ" b="1" dirty="0" err="1"/>
              <a:t>attitudes</a:t>
            </a:r>
            <a:r>
              <a:rPr lang="cs-CZ" b="1" dirty="0"/>
              <a:t>, </a:t>
            </a:r>
            <a:r>
              <a:rPr lang="cs-CZ" b="1" dirty="0" err="1"/>
              <a:t>values</a:t>
            </a:r>
            <a:r>
              <a:rPr lang="cs-CZ" b="1" dirty="0"/>
              <a:t> </a:t>
            </a:r>
            <a:r>
              <a:rPr lang="cs-CZ" b="1" dirty="0" err="1"/>
              <a:t>etc</a:t>
            </a:r>
            <a:r>
              <a:rPr lang="cs-CZ" b="1" dirty="0"/>
              <a:t>.</a:t>
            </a:r>
          </a:p>
          <a:p>
            <a:pPr marL="609600" indent="-609600">
              <a:buFont typeface="Wingdings 2" pitchFamily="18" charset="2"/>
              <a:buAutoNum type="alphaLcParenR"/>
            </a:pPr>
            <a:endParaRPr lang="cs-CZ" sz="2400" b="1" dirty="0"/>
          </a:p>
          <a:p>
            <a:pPr marL="609600" indent="-609600" eaLnBrk="1" hangingPunct="1">
              <a:buFont typeface="Wingdings 2" pitchFamily="18" charset="2"/>
              <a:buAutoNum type="alphaLcParenR"/>
            </a:pPr>
            <a:r>
              <a:rPr lang="cs-CZ" sz="2400" b="1" dirty="0" err="1"/>
              <a:t>skills</a:t>
            </a:r>
            <a:r>
              <a:rPr lang="cs-CZ" b="1" dirty="0"/>
              <a:t>,</a:t>
            </a:r>
            <a:r>
              <a:rPr lang="cs-CZ" sz="2400" b="1" dirty="0"/>
              <a:t> </a:t>
            </a:r>
            <a:r>
              <a:rPr lang="cs-CZ" sz="2400" b="1" dirty="0" err="1"/>
              <a:t>knowledge</a:t>
            </a:r>
            <a:r>
              <a:rPr lang="cs-CZ" b="1" dirty="0"/>
              <a:t>, </a:t>
            </a:r>
            <a:r>
              <a:rPr lang="cs-CZ" b="1" dirty="0" err="1"/>
              <a:t>preconcepts</a:t>
            </a:r>
            <a:endParaRPr lang="cs-CZ" sz="2400" b="1" dirty="0"/>
          </a:p>
          <a:p>
            <a:pPr marL="609600" indent="-609600" eaLnBrk="1" hangingPunct="1">
              <a:buFont typeface="Wingdings 2" pitchFamily="18" charset="2"/>
              <a:buNone/>
            </a:pPr>
            <a:endParaRPr lang="cs-CZ" sz="2400" b="1" dirty="0"/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cs-CZ" sz="2400" b="1" dirty="0" err="1"/>
              <a:t>Individual</a:t>
            </a:r>
            <a:r>
              <a:rPr lang="cs-CZ" sz="2400" b="1" dirty="0"/>
              <a:t> </a:t>
            </a:r>
            <a:r>
              <a:rPr lang="cs-CZ" sz="2400" b="1" dirty="0" err="1"/>
              <a:t>attributes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pupils</a:t>
            </a:r>
            <a:r>
              <a:rPr lang="cs-CZ" sz="2400" b="1" dirty="0"/>
              <a:t>. </a:t>
            </a:r>
          </a:p>
          <a:p>
            <a:pPr marL="609600" indent="-609600" eaLnBrk="1" hangingPunct="1">
              <a:buFont typeface="Wingdings 2" pitchFamily="18" charset="2"/>
              <a:buNone/>
            </a:pPr>
            <a:endParaRPr lang="cs-CZ" sz="2400" b="1" dirty="0"/>
          </a:p>
          <a:p>
            <a:pPr marL="609600" indent="-609600" eaLnBrk="1" hangingPunct="1">
              <a:buFont typeface="Wingdings 2" pitchFamily="18" charset="2"/>
              <a:buNone/>
            </a:pPr>
            <a:endParaRPr lang="cs-CZ" sz="2400" b="1" dirty="0"/>
          </a:p>
          <a:p>
            <a:pPr marL="609600" indent="-609600" eaLnBrk="1" hangingPunct="1">
              <a:buFont typeface="Wingdings 2" pitchFamily="18" charset="2"/>
              <a:buNone/>
            </a:pPr>
            <a:endParaRPr lang="cs-CZ" sz="2400" b="1" dirty="0"/>
          </a:p>
          <a:p>
            <a:pPr marL="609600" indent="-609600" eaLnBrk="1" hangingPunct="1">
              <a:buFont typeface="Wingdings 2" pitchFamily="18" charset="2"/>
              <a:buNone/>
            </a:pP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>
              <a:defRPr/>
            </a:pPr>
            <a:r>
              <a:rPr lang="cs-CZ" b="1" dirty="0"/>
              <a:t>A</a:t>
            </a:r>
            <a:r>
              <a:rPr lang="en-US" b="1" dirty="0" err="1"/>
              <a:t>nalyzing</a:t>
            </a:r>
            <a:r>
              <a:rPr lang="en-US" b="1" dirty="0"/>
              <a:t> the result of the pupil’s activity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771856"/>
            <a:ext cx="4968553" cy="407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89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cs-CZ" b="1" dirty="0"/>
              <a:t>A</a:t>
            </a:r>
            <a:r>
              <a:rPr lang="en-US" b="1" dirty="0" err="1"/>
              <a:t>nalyzing</a:t>
            </a:r>
            <a:r>
              <a:rPr lang="en-US" b="1" dirty="0"/>
              <a:t> the result</a:t>
            </a:r>
            <a:r>
              <a:rPr lang="cs-CZ" b="1" dirty="0"/>
              <a:t> </a:t>
            </a:r>
            <a:r>
              <a:rPr lang="en-US" b="1" dirty="0"/>
              <a:t>of the pupil’s activity</a:t>
            </a:r>
            <a:endParaRPr lang="cs-CZ" dirty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540000" y="1772816"/>
            <a:ext cx="8064900" cy="4139998"/>
          </a:xfrm>
        </p:spPr>
        <p:txBody>
          <a:bodyPr/>
          <a:lstStyle/>
          <a:p>
            <a:pPr lvl="1" eaLnBrk="1" hangingPunct="1">
              <a:buFontTx/>
              <a:buChar char="•"/>
            </a:pPr>
            <a:r>
              <a:rPr lang="cs-CZ" sz="2400" dirty="0"/>
              <a:t> </a:t>
            </a:r>
            <a:r>
              <a:rPr lang="cs-CZ" sz="2400" dirty="0" err="1"/>
              <a:t>Short</a:t>
            </a:r>
            <a:r>
              <a:rPr lang="cs-CZ" sz="2400" dirty="0"/>
              <a:t>-term X long-term </a:t>
            </a:r>
            <a:r>
              <a:rPr lang="cs-CZ" sz="2400" dirty="0" err="1"/>
              <a:t>results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work</a:t>
            </a:r>
            <a:endParaRPr lang="cs-CZ" sz="2400" dirty="0"/>
          </a:p>
          <a:p>
            <a:pPr lvl="1" eaLnBrk="1" hangingPunct="1">
              <a:buFontTx/>
              <a:buChar char="•"/>
            </a:pPr>
            <a:endParaRPr lang="cs-CZ" sz="2400" dirty="0"/>
          </a:p>
          <a:p>
            <a:pPr lvl="1" eaLnBrk="1" hangingPunct="1">
              <a:buFontTx/>
              <a:buChar char="•"/>
            </a:pPr>
            <a:r>
              <a:rPr lang="cs-CZ" sz="2400" dirty="0"/>
              <a:t> </a:t>
            </a:r>
            <a:r>
              <a:rPr lang="cs-CZ" sz="2400" dirty="0" err="1"/>
              <a:t>Products</a:t>
            </a:r>
            <a:r>
              <a:rPr lang="cs-CZ" sz="2400" dirty="0"/>
              <a:t>, </a:t>
            </a:r>
            <a:r>
              <a:rPr lang="cs-CZ" sz="2400" dirty="0" err="1"/>
              <a:t>artefacts</a:t>
            </a:r>
            <a:r>
              <a:rPr lang="cs-CZ" sz="2400" dirty="0"/>
              <a:t>, hand-</a:t>
            </a:r>
            <a:r>
              <a:rPr lang="cs-CZ" sz="2400" dirty="0" err="1"/>
              <a:t>crafts</a:t>
            </a:r>
            <a:r>
              <a:rPr lang="cs-CZ" sz="2400" dirty="0"/>
              <a:t>, </a:t>
            </a:r>
            <a:r>
              <a:rPr lang="cs-CZ" sz="2400" dirty="0" err="1"/>
              <a:t>written</a:t>
            </a:r>
            <a:r>
              <a:rPr lang="cs-CZ" sz="2400" dirty="0"/>
              <a:t> </a:t>
            </a:r>
            <a:r>
              <a:rPr lang="cs-CZ" sz="2400" dirty="0" err="1"/>
              <a:t>exams</a:t>
            </a:r>
            <a:r>
              <a:rPr lang="cs-CZ" sz="2400" dirty="0"/>
              <a:t>, </a:t>
            </a:r>
            <a:r>
              <a:rPr lang="cs-CZ" sz="2400" dirty="0" err="1"/>
              <a:t>graphical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art </a:t>
            </a:r>
            <a:r>
              <a:rPr lang="cs-CZ" sz="2400" dirty="0" err="1"/>
              <a:t>works</a:t>
            </a:r>
            <a:r>
              <a:rPr lang="cs-CZ" sz="2400" dirty="0"/>
              <a:t>, notes, </a:t>
            </a:r>
            <a:r>
              <a:rPr lang="cs-CZ" sz="2400" dirty="0" err="1"/>
              <a:t>cribs</a:t>
            </a:r>
            <a:r>
              <a:rPr lang="cs-CZ" sz="2400" dirty="0"/>
              <a:t>, </a:t>
            </a:r>
            <a:r>
              <a:rPr lang="cs-CZ" sz="2400" dirty="0" err="1"/>
              <a:t>letters</a:t>
            </a:r>
            <a:r>
              <a:rPr lang="cs-CZ" sz="2400" dirty="0"/>
              <a:t> </a:t>
            </a:r>
            <a:r>
              <a:rPr lang="cs-CZ" sz="2400" dirty="0" err="1"/>
              <a:t>etc</a:t>
            </a:r>
            <a:r>
              <a:rPr lang="cs-CZ" sz="2400" dirty="0"/>
              <a:t>. </a:t>
            </a:r>
          </a:p>
          <a:p>
            <a:pPr lvl="1" eaLnBrk="1" hangingPunct="1">
              <a:buFontTx/>
              <a:buChar char="•"/>
            </a:pPr>
            <a:endParaRPr lang="cs-CZ" sz="2400" dirty="0"/>
          </a:p>
          <a:p>
            <a:pPr lvl="1" eaLnBrk="1" hangingPunct="1">
              <a:buFontTx/>
              <a:buChar char="•"/>
            </a:pPr>
            <a:r>
              <a:rPr lang="cs-CZ" sz="2400" dirty="0"/>
              <a:t> Portfolio – </a:t>
            </a:r>
            <a:r>
              <a:rPr lang="cs-CZ" sz="2400" dirty="0" err="1"/>
              <a:t>package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pupil´s</a:t>
            </a:r>
            <a:r>
              <a:rPr lang="cs-CZ" sz="2400" dirty="0"/>
              <a:t> </a:t>
            </a:r>
            <a:r>
              <a:rPr lang="cs-CZ" sz="2400" dirty="0" err="1"/>
              <a:t>work</a:t>
            </a:r>
            <a:r>
              <a:rPr lang="cs-CZ" sz="2400" dirty="0"/>
              <a:t> per </a:t>
            </a:r>
            <a:r>
              <a:rPr lang="cs-CZ" sz="2400" dirty="0" err="1"/>
              <a:t>time</a:t>
            </a:r>
            <a:r>
              <a:rPr lang="cs-CZ" sz="2400" dirty="0"/>
              <a:t> </a:t>
            </a:r>
            <a:r>
              <a:rPr lang="cs-CZ" sz="2400" dirty="0" err="1"/>
              <a:t>span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6610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800212"/>
            <a:ext cx="8064900" cy="451576"/>
          </a:xfrm>
        </p:spPr>
        <p:txBody>
          <a:bodyPr anchor="t"/>
          <a:lstStyle/>
          <a:p>
            <a:r>
              <a:rPr lang="cs-CZ" dirty="0" err="1"/>
              <a:t>Projective</a:t>
            </a:r>
            <a:r>
              <a:rPr lang="cs-CZ" dirty="0"/>
              <a:t> </a:t>
            </a:r>
            <a:r>
              <a:rPr lang="cs-CZ" dirty="0" err="1"/>
              <a:t>methods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700808"/>
            <a:ext cx="8064900" cy="4139998"/>
          </a:xfrm>
        </p:spPr>
        <p:txBody>
          <a:bodyPr/>
          <a:lstStyle/>
          <a:p>
            <a:r>
              <a:rPr lang="cs-CZ" sz="2400" dirty="0" err="1"/>
              <a:t>The</a:t>
            </a:r>
            <a:r>
              <a:rPr lang="cs-CZ" sz="2400" dirty="0"/>
              <a:t> pupil </a:t>
            </a:r>
            <a:r>
              <a:rPr lang="cs-CZ" sz="2400" dirty="0" err="1"/>
              <a:t>does</a:t>
            </a:r>
            <a:r>
              <a:rPr lang="cs-CZ" sz="2400" dirty="0"/>
              <a:t> not </a:t>
            </a:r>
            <a:r>
              <a:rPr lang="cs-CZ" sz="2400" dirty="0" err="1"/>
              <a:t>know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diagnostic</a:t>
            </a:r>
            <a:r>
              <a:rPr lang="cs-CZ" sz="2400" dirty="0"/>
              <a:t> </a:t>
            </a:r>
            <a:r>
              <a:rPr lang="cs-CZ" sz="2400" dirty="0" err="1"/>
              <a:t>intention</a:t>
            </a:r>
            <a:r>
              <a:rPr lang="cs-CZ" sz="2400" dirty="0"/>
              <a:t>.</a:t>
            </a:r>
          </a:p>
          <a:p>
            <a:r>
              <a:rPr lang="cs-CZ" sz="2400" dirty="0"/>
              <a:t>It </a:t>
            </a:r>
            <a:r>
              <a:rPr lang="cs-CZ" sz="2400" dirty="0" err="1"/>
              <a:t>seems</a:t>
            </a:r>
            <a:r>
              <a:rPr lang="cs-CZ" sz="2400" dirty="0"/>
              <a:t> to </a:t>
            </a:r>
            <a:r>
              <a:rPr lang="cs-CZ" sz="2400" dirty="0" err="1"/>
              <a:t>be</a:t>
            </a:r>
            <a:r>
              <a:rPr lang="cs-CZ" sz="2400" dirty="0"/>
              <a:t> a game. </a:t>
            </a:r>
          </a:p>
          <a:p>
            <a:r>
              <a:rPr lang="cs-CZ" sz="2400" dirty="0" err="1"/>
              <a:t>Unfinished</a:t>
            </a:r>
            <a:r>
              <a:rPr lang="cs-CZ" sz="2400" dirty="0"/>
              <a:t> </a:t>
            </a:r>
            <a:r>
              <a:rPr lang="cs-CZ" sz="2400" dirty="0" err="1"/>
              <a:t>sentences</a:t>
            </a:r>
            <a:r>
              <a:rPr lang="cs-CZ" sz="2400" dirty="0"/>
              <a:t>, </a:t>
            </a:r>
            <a:r>
              <a:rPr lang="cs-CZ" sz="2400" dirty="0" err="1"/>
              <a:t>incomplete</a:t>
            </a:r>
            <a:r>
              <a:rPr lang="cs-CZ" sz="2400" dirty="0"/>
              <a:t> </a:t>
            </a:r>
            <a:r>
              <a:rPr lang="cs-CZ" sz="2400" dirty="0" err="1"/>
              <a:t>pictures</a:t>
            </a:r>
            <a:r>
              <a:rPr lang="cs-CZ" sz="2400" dirty="0"/>
              <a:t>, … </a:t>
            </a:r>
            <a:r>
              <a:rPr lang="cs-CZ" sz="2400" dirty="0" err="1"/>
              <a:t>we</a:t>
            </a:r>
            <a:r>
              <a:rPr lang="cs-CZ" sz="2400" dirty="0"/>
              <a:t> </a:t>
            </a:r>
            <a:r>
              <a:rPr lang="cs-CZ" sz="2400" dirty="0" err="1"/>
              <a:t>expect</a:t>
            </a:r>
            <a:r>
              <a:rPr lang="cs-CZ" sz="2400" dirty="0"/>
              <a:t> „</a:t>
            </a:r>
            <a:r>
              <a:rPr lang="cs-CZ" sz="2400" dirty="0" err="1"/>
              <a:t>projection</a:t>
            </a:r>
            <a:r>
              <a:rPr lang="cs-CZ" sz="2400" dirty="0"/>
              <a:t>“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personal</a:t>
            </a:r>
            <a:r>
              <a:rPr lang="cs-CZ" sz="2400" dirty="0"/>
              <a:t> </a:t>
            </a:r>
            <a:r>
              <a:rPr lang="cs-CZ" sz="2400" dirty="0" err="1"/>
              <a:t>tendency</a:t>
            </a:r>
            <a:endParaRPr lang="cs-CZ" sz="2400" dirty="0"/>
          </a:p>
          <a:p>
            <a:r>
              <a:rPr lang="cs-CZ" sz="2400" dirty="0" err="1"/>
              <a:t>Graphic</a:t>
            </a:r>
            <a:r>
              <a:rPr lang="cs-CZ" sz="2400" dirty="0"/>
              <a:t> </a:t>
            </a:r>
            <a:r>
              <a:rPr lang="cs-CZ" sz="2400" dirty="0" err="1"/>
              <a:t>methods</a:t>
            </a:r>
            <a:r>
              <a:rPr lang="cs-CZ" sz="2400" dirty="0"/>
              <a:t> – </a:t>
            </a:r>
            <a:r>
              <a:rPr lang="cs-CZ" sz="2400" dirty="0" err="1"/>
              <a:t>drawing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bewitched</a:t>
            </a:r>
            <a:r>
              <a:rPr lang="cs-CZ" sz="2400" dirty="0"/>
              <a:t> </a:t>
            </a:r>
            <a:r>
              <a:rPr lang="cs-CZ" sz="2400" dirty="0" err="1"/>
              <a:t>family</a:t>
            </a:r>
            <a:r>
              <a:rPr lang="cs-CZ" sz="2400" dirty="0"/>
              <a:t>, </a:t>
            </a:r>
            <a:r>
              <a:rPr lang="cs-CZ" sz="2400" dirty="0" err="1"/>
              <a:t>figure</a:t>
            </a:r>
            <a:r>
              <a:rPr lang="cs-CZ" sz="2400" dirty="0"/>
              <a:t>, …</a:t>
            </a:r>
          </a:p>
          <a:p>
            <a:r>
              <a:rPr lang="cs-CZ" sz="2400" dirty="0" err="1"/>
              <a:t>Unfinished</a:t>
            </a:r>
            <a:r>
              <a:rPr lang="cs-CZ" sz="2400" dirty="0"/>
              <a:t> </a:t>
            </a:r>
            <a:r>
              <a:rPr lang="cs-CZ" sz="2400" dirty="0" err="1"/>
              <a:t>sentences</a:t>
            </a:r>
            <a:r>
              <a:rPr lang="cs-CZ" sz="2400" dirty="0"/>
              <a:t> test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4410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0" t="2100" r="26488" b="-2100"/>
          <a:stretch/>
        </p:blipFill>
        <p:spPr>
          <a:xfrm>
            <a:off x="74754" y="118366"/>
            <a:ext cx="3660594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448" y="1268760"/>
            <a:ext cx="4968552" cy="47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22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sz="3600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M. Dvořáková. Diagnostika vnitřních podmínek výuky. In. Kalous, Z.; Obst, O. </a:t>
            </a:r>
            <a:r>
              <a:rPr lang="cs-CZ" i="1" dirty="0"/>
              <a:t>Školní didaktika</a:t>
            </a:r>
            <a:r>
              <a:rPr lang="cs-CZ" dirty="0"/>
              <a:t>. Praha: Portál, 2002. s. 189-190.</a:t>
            </a:r>
          </a:p>
          <a:p>
            <a:r>
              <a:rPr lang="cs-CZ" dirty="0"/>
              <a:t>Zelinková, O. </a:t>
            </a:r>
            <a:r>
              <a:rPr lang="cs-CZ" i="1" dirty="0"/>
              <a:t>Pedagogická diagnostika a individuální vzdělávací program</a:t>
            </a:r>
            <a:r>
              <a:rPr lang="cs-CZ" dirty="0"/>
              <a:t>. Praha: Portál, 2001. 207 s.28.</a:t>
            </a:r>
          </a:p>
          <a:p>
            <a:r>
              <a:rPr lang="cs-CZ" dirty="0"/>
              <a:t>Gajdošová, L.; </a:t>
            </a:r>
            <a:r>
              <a:rPr lang="cs-CZ" dirty="0" err="1"/>
              <a:t>Šatánek</a:t>
            </a:r>
            <a:r>
              <a:rPr lang="cs-CZ" dirty="0"/>
              <a:t>, J. </a:t>
            </a:r>
            <a:r>
              <a:rPr lang="cs-CZ" i="1" dirty="0"/>
              <a:t>Otázky </a:t>
            </a:r>
            <a:r>
              <a:rPr lang="cs-CZ" i="1" dirty="0" err="1"/>
              <a:t>poznávania</a:t>
            </a:r>
            <a:r>
              <a:rPr lang="cs-CZ" i="1" dirty="0"/>
              <a:t> osobnosti </a:t>
            </a:r>
            <a:r>
              <a:rPr lang="cs-CZ" i="1" dirty="0" err="1"/>
              <a:t>žiaka</a:t>
            </a:r>
            <a:r>
              <a:rPr lang="cs-CZ" i="1" dirty="0"/>
              <a:t> a školském </a:t>
            </a:r>
            <a:r>
              <a:rPr lang="cs-CZ" i="1" dirty="0" err="1"/>
              <a:t>triedy</a:t>
            </a:r>
            <a:r>
              <a:rPr lang="cs-CZ" dirty="0"/>
              <a:t>. Banská Bystrica:  Univerzita </a:t>
            </a:r>
            <a:r>
              <a:rPr lang="cs-CZ" dirty="0" err="1"/>
              <a:t>Mateja</a:t>
            </a:r>
            <a:r>
              <a:rPr lang="cs-CZ" dirty="0"/>
              <a:t> Bela, 1996. 61 s. ISBN 80 – 88825 – 81 – 4.</a:t>
            </a:r>
          </a:p>
          <a:p>
            <a:r>
              <a:rPr lang="cs-CZ" dirty="0"/>
              <a:t>Skalková, J. </a:t>
            </a:r>
            <a:r>
              <a:rPr lang="cs-CZ" i="1" dirty="0"/>
              <a:t>Úvod do metodologie a metod pedagogického výzkumu.</a:t>
            </a:r>
            <a:r>
              <a:rPr lang="cs-CZ" dirty="0"/>
              <a:t> Praha: SPN, 1983.</a:t>
            </a:r>
          </a:p>
          <a:p>
            <a:r>
              <a:rPr lang="cs-CZ" dirty="0"/>
              <a:t>Svatoš, T. Pedagogická interakce a komunikace pohledem kategoriálního systému. </a:t>
            </a:r>
            <a:r>
              <a:rPr lang="cs-CZ" i="1" dirty="0"/>
              <a:t>Studia </a:t>
            </a:r>
            <a:r>
              <a:rPr lang="cs-CZ" i="1" dirty="0" err="1"/>
              <a:t>paedagogica</a:t>
            </a:r>
            <a:r>
              <a:rPr lang="cs-CZ" i="1" dirty="0"/>
              <a:t>, </a:t>
            </a:r>
            <a:r>
              <a:rPr lang="pl-PL" i="1" dirty="0"/>
              <a:t>roč. 16, č. 1, rok 2011. Dostupné z: </a:t>
            </a:r>
            <a:r>
              <a:rPr lang="cs-CZ" i="1" dirty="0">
                <a:hlinkClick r:id="rId3"/>
              </a:rPr>
              <a:t>www.phil.muni.cz/journals/sp</a:t>
            </a:r>
            <a:endParaRPr lang="cs-CZ" i="1" dirty="0"/>
          </a:p>
          <a:p>
            <a:r>
              <a:rPr lang="cs-CZ" dirty="0" err="1"/>
              <a:t>Mertin</a:t>
            </a:r>
            <a:r>
              <a:rPr lang="cs-CZ" dirty="0"/>
              <a:t>, V. , &amp; Krejčová, L. 2016. </a:t>
            </a:r>
            <a:r>
              <a:rPr lang="cs-CZ" i="1" dirty="0"/>
              <a:t>Metody a postupy poznávání žáka.</a:t>
            </a:r>
            <a:r>
              <a:rPr lang="cs-CZ" dirty="0"/>
              <a:t> 2., doplněné a aktualizované vydání. Praha: </a:t>
            </a:r>
            <a:r>
              <a:rPr lang="cs-CZ" dirty="0" err="1"/>
              <a:t>Wolters</a:t>
            </a:r>
            <a:r>
              <a:rPr lang="cs-CZ" dirty="0"/>
              <a:t> </a:t>
            </a:r>
            <a:r>
              <a:rPr lang="cs-CZ" dirty="0" err="1"/>
              <a:t>Kluwer</a:t>
            </a:r>
            <a:r>
              <a:rPr lang="cs-CZ" dirty="0"/>
              <a:t> ČR. </a:t>
            </a:r>
          </a:p>
          <a:p>
            <a:r>
              <a:rPr lang="cs-CZ" dirty="0"/>
              <a:t>Kohoutek, R. 2005. Rozhovor jako metoda poznávání osobnosti a duševního zdraví. </a:t>
            </a:r>
            <a:r>
              <a:rPr lang="cs-CZ" i="1" dirty="0"/>
              <a:t>Pedagogická orientace </a:t>
            </a:r>
            <a:r>
              <a:rPr lang="cs-CZ" dirty="0"/>
              <a:t>3: 37-61. </a:t>
            </a:r>
          </a:p>
          <a:p>
            <a:r>
              <a:rPr lang="cs-CZ" dirty="0"/>
              <a:t>Svatoš, t. 2011. Pedagogická komunikace a interakce pohledem kategoriálního systému. </a:t>
            </a:r>
            <a:r>
              <a:rPr lang="cs-CZ" i="1" dirty="0"/>
              <a:t>Studia </a:t>
            </a:r>
            <a:r>
              <a:rPr lang="cs-CZ" i="1"/>
              <a:t>paedagogica</a:t>
            </a:r>
            <a:r>
              <a:rPr lang="cs-CZ" i="1" dirty="0"/>
              <a:t> </a:t>
            </a:r>
            <a:r>
              <a:rPr lang="cs-CZ" dirty="0"/>
              <a:t>16 (1): 175-190. </a:t>
            </a:r>
          </a:p>
          <a:p>
            <a:r>
              <a:rPr lang="cs-CZ" dirty="0"/>
              <a:t>Švaříček, R., </a:t>
            </a:r>
            <a:r>
              <a:rPr lang="cs-CZ" dirty="0" err="1"/>
              <a:t>Šeďová</a:t>
            </a:r>
            <a:r>
              <a:rPr lang="cs-CZ" dirty="0"/>
              <a:t>, K. (a kol.). 2014. </a:t>
            </a:r>
            <a:r>
              <a:rPr lang="cs-CZ" i="1" dirty="0"/>
              <a:t>kvalitativní výzkum v pedagogických vědách</a:t>
            </a:r>
            <a:r>
              <a:rPr lang="cs-CZ" dirty="0"/>
              <a:t>. Praha: Portál. 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1620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556700"/>
      </p:ext>
    </p:extLst>
  </p:cSld>
  <p:clrMapOvr>
    <a:masterClrMapping/>
  </p:clrMapOvr>
</p:sld>
</file>

<file path=ppt/theme/theme1.xml><?xml version="1.0" encoding="utf-8"?>
<a:theme xmlns:a="http://schemas.openxmlformats.org/drawingml/2006/main" name="MUNI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" id="{1077EDE1-CD9E-41EB-BFB4-B0C29D8A6C95}" vid="{4D9D38F1-5AB0-4D64-89B7-50680DD94575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</Template>
  <TotalTime>285</TotalTime>
  <Words>380</Words>
  <Application>Microsoft Office PowerPoint</Application>
  <PresentationFormat>Předvádění na obrazovce (4:3)</PresentationFormat>
  <Paragraphs>42</Paragraphs>
  <Slides>7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Tahoma</vt:lpstr>
      <vt:lpstr>Wingdings</vt:lpstr>
      <vt:lpstr>Wingdings 2</vt:lpstr>
      <vt:lpstr>MUNI</vt:lpstr>
      <vt:lpstr>Analyzing the result  of the pupil’s activity</vt:lpstr>
      <vt:lpstr>Analyzing the result of the pupil’s activity</vt:lpstr>
      <vt:lpstr>Analyzing the result of the pupil’s activity</vt:lpstr>
      <vt:lpstr>Projective methods</vt:lpstr>
      <vt:lpstr>Prezentace aplikace PowerPoint</vt:lpstr>
      <vt:lpstr>Literatura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Pozorování</dc:title>
  <dc:creator>Petr</dc:creator>
  <cp:lastModifiedBy>Uživatel systému Windows</cp:lastModifiedBy>
  <cp:revision>32</cp:revision>
  <dcterms:created xsi:type="dcterms:W3CDTF">2013-10-06T15:57:58Z</dcterms:created>
  <dcterms:modified xsi:type="dcterms:W3CDTF">2021-10-15T07:48:15Z</dcterms:modified>
</cp:coreProperties>
</file>