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embeddedFontLst>
    <p:embeddedFont>
      <p:font typeface="Questrial" panose="020B0604020202020204" charset="0"/>
      <p:regular r:id="rId15"/>
    </p:embeddedFont>
    <p:embeddedFont>
      <p:font typeface="Tahoma" panose="020B0604030504040204" pitchFamily="34" charset="0"/>
      <p:regular r:id="rId16"/>
      <p:bold r:id="rId17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85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462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268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550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4101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72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1_Úvodní sníme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estrial"/>
              <a:buNone/>
              <a:defRPr sz="4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ctr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8149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sz="3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7248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Prázdný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51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96738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15876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6010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92570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52567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16503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44394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38299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02193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15200" y="2379860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cs-CZ" sz="4000" b="1" dirty="0"/>
              <a:t>Interview as a </a:t>
            </a:r>
            <a:r>
              <a:rPr lang="cs-CZ" sz="4000" b="1" dirty="0" err="1"/>
              <a:t>Diagnostic</a:t>
            </a:r>
            <a:r>
              <a:rPr lang="cs-CZ" sz="4000" b="1" dirty="0"/>
              <a:t> </a:t>
            </a:r>
            <a:r>
              <a:rPr lang="cs-CZ" sz="4000" b="1" dirty="0" err="1"/>
              <a:t>Method</a:t>
            </a:r>
            <a:endParaRPr lang="cs-CZ" sz="4000" dirty="0"/>
          </a:p>
        </p:txBody>
      </p:sp>
      <p:sp>
        <p:nvSpPr>
          <p:cNvPr id="156" name="Shape 1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buClr>
                <a:schemeClr val="dk1"/>
              </a:buClr>
              <a:buSzPts val="2200"/>
            </a:pPr>
            <a:r>
              <a:rPr lang="cs-CZ" sz="2100" dirty="0"/>
              <a:t>P</a:t>
            </a:r>
            <a:r>
              <a:rPr lang="en-US" sz="2100" dirty="0" err="1"/>
              <a:t>edagogic</a:t>
            </a:r>
            <a:r>
              <a:rPr lang="en-US" sz="2100" dirty="0"/>
              <a:t>-psychological diagnostics</a:t>
            </a:r>
          </a:p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E2DCB3B-6B11-4351-9282-E55A47C2A8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sz="1400" dirty="0"/>
              <a:t>Katedra pedagogiky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</a:pP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School</a:t>
            </a:r>
            <a:r>
              <a:rPr lang="cs-CZ" i="0" u="none" strike="noStrike" cap="none" dirty="0">
                <a:ea typeface="Questrial"/>
                <a:cs typeface="Questrial"/>
                <a:sym typeface="Questrial"/>
              </a:rPr>
              <a:t> </a:t>
            </a: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anamnesis</a:t>
            </a:r>
            <a:endParaRPr i="0" u="none" strike="noStrike" cap="none" dirty="0">
              <a:ea typeface="Questrial"/>
              <a:cs typeface="Questrial"/>
              <a:sym typeface="Questrial"/>
            </a:endParaRPr>
          </a:p>
        </p:txBody>
      </p:sp>
      <p:sp>
        <p:nvSpPr>
          <p:cNvPr id="227" name="Shape 22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400" b="1" dirty="0" err="1"/>
              <a:t>School</a:t>
            </a:r>
            <a:r>
              <a:rPr lang="cs-CZ" sz="2400" dirty="0"/>
              <a:t> – </a:t>
            </a:r>
            <a:r>
              <a:rPr lang="cs-CZ" sz="2400" dirty="0" err="1"/>
              <a:t>monitors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development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/>
              <a:t>within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institutional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</a:t>
            </a:r>
          </a:p>
          <a:p>
            <a:pPr lvl="0"/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dirty="0" err="1"/>
              <a:t>entering</a:t>
            </a:r>
            <a:r>
              <a:rPr lang="cs-CZ" sz="2400" dirty="0"/>
              <a:t> </a:t>
            </a:r>
            <a:r>
              <a:rPr lang="cs-CZ" sz="2400" dirty="0" err="1"/>
              <a:t>nursery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primary</a:t>
            </a:r>
            <a:r>
              <a:rPr lang="cs-CZ" sz="2400" dirty="0"/>
              <a:t> </a:t>
            </a:r>
            <a:r>
              <a:rPr lang="cs-CZ" sz="2400" dirty="0" err="1"/>
              <a:t>school</a:t>
            </a:r>
            <a:r>
              <a:rPr lang="cs-CZ" sz="2400" dirty="0"/>
              <a:t>, </a:t>
            </a:r>
            <a:r>
              <a:rPr lang="cs-CZ" sz="2400" dirty="0" err="1"/>
              <a:t>adaptation</a:t>
            </a:r>
            <a:r>
              <a:rPr lang="cs-CZ" sz="2400" dirty="0"/>
              <a:t> </a:t>
            </a:r>
          </a:p>
          <a:p>
            <a:pPr marL="101600" lvl="0" indent="0">
              <a:buNone/>
            </a:pPr>
            <a:r>
              <a:rPr lang="cs-CZ" sz="2400" dirty="0"/>
              <a:t>to </a:t>
            </a:r>
            <a:r>
              <a:rPr lang="cs-CZ" sz="2400" dirty="0" err="1"/>
              <a:t>the</a:t>
            </a:r>
            <a:r>
              <a:rPr lang="cs-CZ" sz="2400" dirty="0"/>
              <a:t> (</a:t>
            </a:r>
            <a:r>
              <a:rPr lang="cs-CZ" sz="2400" dirty="0" err="1"/>
              <a:t>pre</a:t>
            </a:r>
            <a:r>
              <a:rPr lang="cs-CZ" sz="2400" dirty="0"/>
              <a:t>-)</a:t>
            </a:r>
            <a:r>
              <a:rPr lang="cs-CZ" sz="2400" dirty="0" err="1"/>
              <a:t>school</a:t>
            </a:r>
            <a:r>
              <a:rPr lang="cs-CZ" sz="2400" dirty="0"/>
              <a:t> environment, </a:t>
            </a:r>
            <a:r>
              <a:rPr lang="cs-CZ" sz="2400" dirty="0" err="1"/>
              <a:t>etc</a:t>
            </a:r>
            <a:r>
              <a:rPr lang="cs-CZ" sz="2400" dirty="0"/>
              <a:t>.), </a:t>
            </a:r>
          </a:p>
          <a:p>
            <a:pPr lvl="0"/>
            <a:r>
              <a:rPr lang="cs-CZ" sz="2400" dirty="0" err="1"/>
              <a:t>behavior</a:t>
            </a:r>
            <a:r>
              <a:rPr lang="cs-CZ" sz="2400" dirty="0"/>
              <a:t> </a:t>
            </a:r>
            <a:r>
              <a:rPr lang="cs-CZ" sz="2400" dirty="0" err="1"/>
              <a:t>towards</a:t>
            </a:r>
            <a:r>
              <a:rPr lang="cs-CZ" sz="2400" dirty="0"/>
              <a:t> </a:t>
            </a:r>
            <a:r>
              <a:rPr lang="cs-CZ" sz="2400" dirty="0" err="1"/>
              <a:t>classmates</a:t>
            </a:r>
            <a:r>
              <a:rPr lang="cs-CZ" sz="2400" dirty="0"/>
              <a:t> and </a:t>
            </a:r>
            <a:r>
              <a:rPr lang="cs-CZ" sz="2400" dirty="0" err="1"/>
              <a:t>teachers</a:t>
            </a:r>
            <a:r>
              <a:rPr lang="cs-CZ" sz="2400" dirty="0"/>
              <a:t>, </a:t>
            </a:r>
            <a:r>
              <a:rPr lang="cs-CZ" sz="2400" dirty="0" err="1"/>
              <a:t>reactions</a:t>
            </a:r>
            <a:r>
              <a:rPr lang="cs-CZ" sz="2400" dirty="0"/>
              <a:t> to </a:t>
            </a:r>
            <a:r>
              <a:rPr lang="cs-CZ" sz="2400" dirty="0" err="1"/>
              <a:t>school</a:t>
            </a:r>
            <a:r>
              <a:rPr lang="cs-CZ" sz="2400" dirty="0"/>
              <a:t> </a:t>
            </a:r>
            <a:r>
              <a:rPr lang="cs-CZ" sz="2400" dirty="0" err="1"/>
              <a:t>routines</a:t>
            </a:r>
            <a:r>
              <a:rPr lang="cs-CZ" sz="2400" dirty="0"/>
              <a:t> and </a:t>
            </a:r>
            <a:r>
              <a:rPr lang="cs-CZ" sz="2400" dirty="0" err="1"/>
              <a:t>standards</a:t>
            </a:r>
            <a:r>
              <a:rPr lang="cs-CZ" sz="2400" dirty="0"/>
              <a:t>, </a:t>
            </a:r>
            <a:r>
              <a:rPr lang="cs-CZ" sz="2400" dirty="0" err="1"/>
              <a:t>lists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schools</a:t>
            </a:r>
            <a:r>
              <a:rPr lang="cs-CZ" sz="2400" dirty="0"/>
              <a:t> </a:t>
            </a:r>
            <a:r>
              <a:rPr lang="cs-CZ" sz="2400" dirty="0" err="1"/>
              <a:t>attended</a:t>
            </a:r>
            <a:r>
              <a:rPr lang="cs-CZ" sz="2400" dirty="0"/>
              <a:t>.  </a:t>
            </a: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</a:pP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Social</a:t>
            </a:r>
            <a:r>
              <a:rPr lang="cs-CZ" i="0" u="none" strike="noStrike" cap="none" dirty="0">
                <a:ea typeface="Questrial"/>
                <a:cs typeface="Questrial"/>
                <a:sym typeface="Questrial"/>
              </a:rPr>
              <a:t> </a:t>
            </a: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anamnesis</a:t>
            </a:r>
            <a:endParaRPr i="0" u="none" strike="noStrike" cap="none" dirty="0">
              <a:ea typeface="Questrial"/>
              <a:cs typeface="Questrial"/>
              <a:sym typeface="Questrial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400" b="1" dirty="0" err="1"/>
              <a:t>Social</a:t>
            </a:r>
            <a:r>
              <a:rPr lang="cs-CZ" sz="2400" dirty="0"/>
              <a:t> – </a:t>
            </a:r>
            <a:r>
              <a:rPr lang="cs-CZ" sz="2400" dirty="0" err="1"/>
              <a:t>examines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development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viewpoint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integrating</a:t>
            </a:r>
            <a:r>
              <a:rPr lang="cs-CZ" sz="2400" dirty="0"/>
              <a:t> </a:t>
            </a:r>
            <a:r>
              <a:rPr lang="cs-CZ" sz="2400" dirty="0" err="1"/>
              <a:t>into</a:t>
            </a:r>
            <a:r>
              <a:rPr lang="cs-CZ" sz="2400" dirty="0"/>
              <a:t> peer </a:t>
            </a:r>
            <a:r>
              <a:rPr lang="cs-CZ" sz="2400" dirty="0" err="1"/>
              <a:t>groups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individual’s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, and </a:t>
            </a:r>
            <a:r>
              <a:rPr lang="cs-CZ" sz="2400" dirty="0" err="1"/>
              <a:t>leisure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activities</a:t>
            </a:r>
            <a:r>
              <a:rPr lang="cs-CZ" sz="2400" dirty="0"/>
              <a:t>. </a:t>
            </a: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30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719400" y="438646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cs-CZ" b="1" dirty="0"/>
              <a:t>Interview</a:t>
            </a:r>
            <a:endParaRPr sz="3600" b="0" i="0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idx="1"/>
          </p:nvPr>
        </p:nvSpPr>
        <p:spPr>
          <a:xfrm>
            <a:off x="326104" y="1044967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400" b="1" dirty="0" err="1"/>
              <a:t>Diagnostic</a:t>
            </a:r>
            <a:r>
              <a:rPr lang="cs-CZ" sz="2400" dirty="0"/>
              <a:t> (</a:t>
            </a:r>
            <a:r>
              <a:rPr lang="cs-CZ" sz="2400" dirty="0" err="1"/>
              <a:t>cognitive</a:t>
            </a:r>
            <a:r>
              <a:rPr lang="cs-CZ" sz="2400" dirty="0"/>
              <a:t>) interview – </a:t>
            </a:r>
            <a:r>
              <a:rPr lang="cs-CZ" sz="2400" dirty="0" err="1"/>
              <a:t>focuses</a:t>
            </a:r>
            <a:r>
              <a:rPr lang="cs-CZ" sz="2400" dirty="0"/>
              <a:t> on </a:t>
            </a:r>
            <a:r>
              <a:rPr lang="cs-CZ" sz="2400" dirty="0" err="1"/>
              <a:t>personal</a:t>
            </a:r>
            <a:r>
              <a:rPr lang="cs-CZ" sz="2400" dirty="0"/>
              <a:t> </a:t>
            </a:r>
            <a:r>
              <a:rPr lang="cs-CZ" sz="2400" dirty="0" err="1"/>
              <a:t>motives</a:t>
            </a:r>
            <a:r>
              <a:rPr lang="cs-CZ" sz="2400" dirty="0"/>
              <a:t>, </a:t>
            </a:r>
            <a:r>
              <a:rPr lang="cs-CZ" sz="2400" dirty="0" err="1"/>
              <a:t>beliefs</a:t>
            </a:r>
            <a:r>
              <a:rPr lang="cs-CZ" sz="2400" dirty="0"/>
              <a:t>, </a:t>
            </a:r>
            <a:r>
              <a:rPr lang="cs-CZ" sz="2400" dirty="0" err="1"/>
              <a:t>experiences</a:t>
            </a:r>
            <a:r>
              <a:rPr lang="cs-CZ" sz="2400" dirty="0"/>
              <a:t>, </a:t>
            </a:r>
            <a:r>
              <a:rPr lang="cs-CZ" sz="2400" dirty="0" err="1"/>
              <a:t>preconceptions</a:t>
            </a:r>
            <a:r>
              <a:rPr lang="cs-CZ" sz="2400" dirty="0"/>
              <a:t>, </a:t>
            </a:r>
            <a:r>
              <a:rPr lang="cs-CZ" sz="2400" dirty="0" err="1"/>
              <a:t>opinions</a:t>
            </a:r>
            <a:r>
              <a:rPr lang="cs-CZ" sz="2400" dirty="0"/>
              <a:t>, and </a:t>
            </a:r>
            <a:r>
              <a:rPr lang="cs-CZ" sz="2400" dirty="0" err="1"/>
              <a:t>values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;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reveals</a:t>
            </a:r>
            <a:r>
              <a:rPr lang="cs-CZ" sz="2400" dirty="0"/>
              <a:t> </a:t>
            </a:r>
            <a:r>
              <a:rPr lang="cs-CZ" sz="2400" dirty="0" err="1"/>
              <a:t>facts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dirty="0" err="1"/>
              <a:t>personal</a:t>
            </a:r>
            <a:r>
              <a:rPr lang="cs-CZ" sz="2400" dirty="0"/>
              <a:t>, </a:t>
            </a:r>
            <a:r>
              <a:rPr lang="cs-CZ" sz="2400" dirty="0" err="1"/>
              <a:t>health</a:t>
            </a:r>
            <a:r>
              <a:rPr lang="cs-CZ" sz="2400" dirty="0"/>
              <a:t>, </a:t>
            </a:r>
            <a:r>
              <a:rPr lang="cs-CZ" sz="2400" dirty="0" err="1"/>
              <a:t>family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history</a:t>
            </a:r>
            <a:r>
              <a:rPr lang="cs-CZ" sz="2400" dirty="0"/>
              <a:t>;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course</a:t>
            </a:r>
            <a:r>
              <a:rPr lang="cs-CZ" sz="2400" dirty="0"/>
              <a:t>, </a:t>
            </a:r>
            <a:r>
              <a:rPr lang="cs-CZ" sz="2400" dirty="0" err="1"/>
              <a:t>methods</a:t>
            </a:r>
            <a:r>
              <a:rPr lang="cs-CZ" sz="2400" dirty="0"/>
              <a:t>, and </a:t>
            </a:r>
            <a:r>
              <a:rPr lang="cs-CZ" sz="2400" dirty="0" err="1"/>
              <a:t>outcomes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learning. It </a:t>
            </a:r>
            <a:r>
              <a:rPr lang="cs-CZ" sz="2400" dirty="0" err="1"/>
              <a:t>makes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possible</a:t>
            </a:r>
            <a:r>
              <a:rPr lang="cs-CZ" sz="2400" dirty="0"/>
              <a:t> to </a:t>
            </a:r>
            <a:r>
              <a:rPr lang="cs-CZ" sz="2400" dirty="0" err="1"/>
              <a:t>obtain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on direct </a:t>
            </a:r>
            <a:r>
              <a:rPr lang="cs-CZ" sz="2400" dirty="0" err="1"/>
              <a:t>personal</a:t>
            </a:r>
            <a:r>
              <a:rPr lang="cs-CZ" sz="2400" dirty="0"/>
              <a:t> </a:t>
            </a:r>
            <a:r>
              <a:rPr lang="cs-CZ" sz="2400" dirty="0" err="1"/>
              <a:t>contact</a:t>
            </a:r>
            <a:r>
              <a:rPr lang="cs-CZ" sz="2400" dirty="0"/>
              <a:t>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interviewer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speaker</a:t>
            </a:r>
            <a:r>
              <a:rPr lang="cs-CZ" sz="2400" dirty="0"/>
              <a:t>.  </a:t>
            </a:r>
          </a:p>
          <a:p>
            <a:pPr lvl="0"/>
            <a:r>
              <a:rPr lang="cs-CZ" sz="2400" b="1" dirty="0" err="1"/>
              <a:t>Research</a:t>
            </a:r>
            <a:r>
              <a:rPr lang="cs-CZ" sz="2400" dirty="0"/>
              <a:t> interview – </a:t>
            </a:r>
            <a:r>
              <a:rPr lang="cs-CZ" sz="2400" dirty="0" err="1"/>
              <a:t>contributes</a:t>
            </a:r>
            <a:r>
              <a:rPr lang="cs-CZ" sz="2400" dirty="0"/>
              <a:t> to </a:t>
            </a:r>
            <a:r>
              <a:rPr lang="cs-CZ" sz="2400" dirty="0" err="1"/>
              <a:t>exploring</a:t>
            </a:r>
            <a:r>
              <a:rPr lang="cs-CZ" sz="2400" dirty="0"/>
              <a:t> a </a:t>
            </a:r>
            <a:r>
              <a:rPr lang="cs-CZ" sz="2400" dirty="0" err="1"/>
              <a:t>particular</a:t>
            </a:r>
            <a:r>
              <a:rPr lang="cs-CZ" sz="2400" dirty="0"/>
              <a:t> </a:t>
            </a:r>
            <a:r>
              <a:rPr lang="cs-CZ" sz="2400" dirty="0" err="1"/>
              <a:t>issue</a:t>
            </a:r>
            <a:r>
              <a:rPr lang="cs-CZ" sz="2400" dirty="0"/>
              <a:t> in </a:t>
            </a:r>
            <a:r>
              <a:rPr lang="cs-CZ" sz="2400" dirty="0" err="1"/>
              <a:t>order</a:t>
            </a:r>
            <a:r>
              <a:rPr lang="cs-CZ" sz="2400" dirty="0"/>
              <a:t> to </a:t>
            </a:r>
            <a:r>
              <a:rPr lang="cs-CZ" sz="2400" dirty="0" err="1"/>
              <a:t>better</a:t>
            </a:r>
            <a:r>
              <a:rPr lang="cs-CZ" sz="2400" dirty="0"/>
              <a:t> </a:t>
            </a:r>
            <a:r>
              <a:rPr lang="cs-CZ" sz="2400" dirty="0" err="1"/>
              <a:t>understand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get</a:t>
            </a:r>
            <a:r>
              <a:rPr lang="cs-CZ" sz="2400" dirty="0"/>
              <a:t> to </a:t>
            </a:r>
            <a:r>
              <a:rPr lang="cs-CZ" sz="2400" dirty="0" err="1"/>
              <a:t>know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reality;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contextualizes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individual’s</a:t>
            </a:r>
            <a:r>
              <a:rPr lang="cs-CZ" sz="2400" dirty="0"/>
              <a:t> </a:t>
            </a:r>
            <a:r>
              <a:rPr lang="cs-CZ" sz="2400" dirty="0" err="1"/>
              <a:t>subjective</a:t>
            </a:r>
            <a:r>
              <a:rPr lang="cs-CZ" sz="2400" dirty="0"/>
              <a:t> </a:t>
            </a:r>
            <a:r>
              <a:rPr lang="cs-CZ" sz="2400" dirty="0" err="1"/>
              <a:t>view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given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phenomenon</a:t>
            </a:r>
            <a:r>
              <a:rPr lang="cs-CZ" sz="2400" dirty="0"/>
              <a:t>. </a:t>
            </a:r>
          </a:p>
          <a:p>
            <a:r>
              <a:rPr lang="en-US" sz="2400" dirty="0"/>
              <a:t>The boundaries between the individual types of interview are permeable. </a:t>
            </a:r>
            <a:endParaRPr lang="cs-CZ" sz="24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diagnostic</a:t>
            </a:r>
            <a:r>
              <a:rPr lang="cs-CZ" b="1" dirty="0"/>
              <a:t> interview and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stages</a:t>
            </a:r>
            <a:endParaRPr lang="cs-CZ" dirty="0"/>
          </a:p>
        </p:txBody>
      </p:sp>
      <p:sp>
        <p:nvSpPr>
          <p:cNvPr id="174" name="Shape 174"/>
          <p:cNvSpPr txBox="1">
            <a:spLocks noGrp="1"/>
          </p:cNvSpPr>
          <p:nvPr>
            <p:ph idx="1"/>
          </p:nvPr>
        </p:nvSpPr>
        <p:spPr>
          <a:xfrm>
            <a:off x="579323" y="1466919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100" b="1" dirty="0"/>
              <a:t>Preparatory phase </a:t>
            </a:r>
            <a:endParaRPr lang="cs-CZ" sz="2100" dirty="0"/>
          </a:p>
          <a:p>
            <a:pPr marL="101600" lvl="0" indent="0">
              <a:buNone/>
            </a:pPr>
            <a:r>
              <a:rPr lang="cs-CZ" sz="2100" dirty="0" err="1"/>
              <a:t>Before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interview; basic </a:t>
            </a:r>
            <a:r>
              <a:rPr lang="cs-CZ" sz="2100" dirty="0" err="1"/>
              <a:t>information</a:t>
            </a:r>
            <a:r>
              <a:rPr lang="cs-CZ" sz="2100" dirty="0"/>
              <a:t> (</a:t>
            </a:r>
            <a:r>
              <a:rPr lang="cs-CZ" sz="2100" dirty="0" err="1"/>
              <a:t>e.g</a:t>
            </a:r>
            <a:r>
              <a:rPr lang="cs-CZ" sz="2100" dirty="0"/>
              <a:t>.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anamnesis</a:t>
            </a:r>
            <a:r>
              <a:rPr lang="cs-CZ" sz="2100" dirty="0"/>
              <a:t>)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pupil/</a:t>
            </a:r>
            <a:r>
              <a:rPr lang="cs-CZ" sz="2100" dirty="0" err="1"/>
              <a:t>parent</a:t>
            </a:r>
            <a:r>
              <a:rPr lang="cs-CZ" sz="2100" dirty="0"/>
              <a:t> (</a:t>
            </a:r>
            <a:r>
              <a:rPr lang="cs-CZ" sz="2100" dirty="0" err="1"/>
              <a:t>family</a:t>
            </a:r>
            <a:r>
              <a:rPr lang="cs-CZ" sz="2100" dirty="0"/>
              <a:t> </a:t>
            </a:r>
            <a:r>
              <a:rPr lang="cs-CZ" sz="2100" dirty="0" err="1"/>
              <a:t>situation</a:t>
            </a:r>
            <a:r>
              <a:rPr lang="cs-CZ" sz="2100" dirty="0"/>
              <a:t>, </a:t>
            </a:r>
            <a:r>
              <a:rPr lang="cs-CZ" sz="2100" dirty="0" err="1"/>
              <a:t>school</a:t>
            </a:r>
            <a:r>
              <a:rPr lang="cs-CZ" sz="2100" dirty="0"/>
              <a:t> </a:t>
            </a:r>
            <a:r>
              <a:rPr lang="cs-CZ" sz="2100" dirty="0" err="1"/>
              <a:t>results</a:t>
            </a:r>
            <a:r>
              <a:rPr lang="cs-CZ" sz="2100" dirty="0"/>
              <a:t> and </a:t>
            </a:r>
            <a:r>
              <a:rPr lang="cs-CZ" sz="2100" dirty="0" err="1"/>
              <a:t>grades</a:t>
            </a:r>
            <a:r>
              <a:rPr lang="cs-CZ" sz="2100" dirty="0"/>
              <a:t>, </a:t>
            </a:r>
            <a:r>
              <a:rPr lang="cs-CZ" sz="2100" dirty="0" err="1"/>
              <a:t>health</a:t>
            </a:r>
            <a:r>
              <a:rPr lang="cs-CZ" sz="2100" dirty="0"/>
              <a:t> </a:t>
            </a:r>
            <a:r>
              <a:rPr lang="cs-CZ" sz="2100" dirty="0" err="1"/>
              <a:t>situation</a:t>
            </a:r>
            <a:r>
              <a:rPr lang="cs-CZ" sz="2100" dirty="0"/>
              <a:t>, </a:t>
            </a:r>
            <a:r>
              <a:rPr lang="cs-CZ" sz="2100" dirty="0" err="1"/>
              <a:t>extracurricular</a:t>
            </a:r>
            <a:r>
              <a:rPr lang="cs-CZ" sz="2100" dirty="0"/>
              <a:t> </a:t>
            </a:r>
            <a:r>
              <a:rPr lang="cs-CZ" sz="2100" dirty="0" err="1"/>
              <a:t>activities</a:t>
            </a:r>
            <a:r>
              <a:rPr lang="cs-CZ" sz="2100" dirty="0"/>
              <a:t>, </a:t>
            </a:r>
            <a:r>
              <a:rPr lang="cs-CZ" sz="2100" dirty="0" err="1"/>
              <a:t>etc</a:t>
            </a:r>
            <a:r>
              <a:rPr lang="cs-CZ" sz="2100" dirty="0"/>
              <a:t>.). </a:t>
            </a:r>
          </a:p>
          <a:p>
            <a:pPr marL="101600" lvl="0" indent="0">
              <a:buNone/>
            </a:pPr>
            <a:r>
              <a:rPr lang="cs-CZ" sz="2100" dirty="0"/>
              <a:t>To </a:t>
            </a:r>
            <a:r>
              <a:rPr lang="cs-CZ" sz="2100" dirty="0" err="1"/>
              <a:t>conduct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interview;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goal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interview; </a:t>
            </a:r>
            <a:r>
              <a:rPr lang="cs-CZ" sz="2100" dirty="0" err="1"/>
              <a:t>estimate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approximate</a:t>
            </a:r>
            <a:r>
              <a:rPr lang="cs-CZ" sz="2100" dirty="0"/>
              <a:t> </a:t>
            </a:r>
            <a:r>
              <a:rPr lang="cs-CZ" sz="2100" dirty="0" err="1"/>
              <a:t>length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interview; </a:t>
            </a:r>
            <a:r>
              <a:rPr lang="cs-CZ" sz="2100" dirty="0" err="1"/>
              <a:t>ecide</a:t>
            </a:r>
            <a:r>
              <a:rPr lang="cs-CZ" sz="2100" dirty="0"/>
              <a:t> on </a:t>
            </a:r>
            <a:r>
              <a:rPr lang="cs-CZ" sz="2100" dirty="0" err="1"/>
              <a:t>how</a:t>
            </a:r>
            <a:r>
              <a:rPr lang="cs-CZ" sz="2100" dirty="0"/>
              <a:t> to </a:t>
            </a:r>
            <a:r>
              <a:rPr lang="cs-CZ" sz="2100" dirty="0" err="1"/>
              <a:t>record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 (</a:t>
            </a:r>
            <a:r>
              <a:rPr lang="cs-CZ" sz="2100" dirty="0" err="1"/>
              <a:t>recording</a:t>
            </a:r>
            <a:r>
              <a:rPr lang="cs-CZ" sz="2100" dirty="0"/>
              <a:t>, notes, </a:t>
            </a:r>
            <a:r>
              <a:rPr lang="cs-CZ" sz="2100" dirty="0" err="1"/>
              <a:t>observation</a:t>
            </a:r>
            <a:r>
              <a:rPr lang="cs-CZ" sz="2100" dirty="0"/>
              <a:t> </a:t>
            </a:r>
            <a:r>
              <a:rPr lang="cs-CZ" sz="2100" dirty="0" err="1"/>
              <a:t>sheet</a:t>
            </a:r>
            <a:r>
              <a:rPr lang="cs-CZ" sz="2100" dirty="0"/>
              <a:t>, </a:t>
            </a:r>
            <a:r>
              <a:rPr lang="cs-CZ" sz="2100" dirty="0" err="1"/>
              <a:t>etc</a:t>
            </a:r>
            <a:r>
              <a:rPr lang="cs-CZ" sz="2100" dirty="0"/>
              <a:t>.)  </a:t>
            </a: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228600" indent="-228600">
              <a:lnSpc>
                <a:spcPct val="100000"/>
              </a:lnSpc>
              <a:buSzPts val="1850"/>
            </a:pPr>
            <a:r>
              <a:rPr lang="en-US" sz="2100" b="1" dirty="0"/>
              <a:t>Introductory phase</a:t>
            </a:r>
            <a:endParaRPr lang="cs-CZ" sz="2100" b="1" dirty="0"/>
          </a:p>
          <a:p>
            <a:pPr marL="0" indent="0">
              <a:lnSpc>
                <a:spcPct val="100000"/>
              </a:lnSpc>
              <a:buSzPts val="1850"/>
              <a:buNone/>
            </a:pP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confidentiality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provided</a:t>
            </a:r>
            <a:r>
              <a:rPr lang="cs-CZ" sz="2100" dirty="0"/>
              <a:t> </a:t>
            </a:r>
            <a:r>
              <a:rPr lang="cs-CZ" sz="2100" dirty="0" err="1"/>
              <a:t>information</a:t>
            </a:r>
            <a:r>
              <a:rPr lang="cs-CZ" sz="2100" dirty="0"/>
              <a:t>;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option</a:t>
            </a:r>
            <a:r>
              <a:rPr lang="cs-CZ" sz="2100" dirty="0"/>
              <a:t> not to </a:t>
            </a:r>
            <a:r>
              <a:rPr lang="cs-CZ" sz="2100" dirty="0" err="1"/>
              <a:t>respond</a:t>
            </a:r>
            <a:r>
              <a:rPr lang="cs-CZ" sz="2100" dirty="0"/>
              <a:t>; </a:t>
            </a:r>
            <a:r>
              <a:rPr lang="cs-CZ" sz="2100" dirty="0" err="1"/>
              <a:t>it</a:t>
            </a:r>
            <a:r>
              <a:rPr lang="cs-CZ" sz="2100" dirty="0"/>
              <a:t>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better</a:t>
            </a:r>
            <a:r>
              <a:rPr lang="cs-CZ" sz="2100" dirty="0"/>
              <a:t> to </a:t>
            </a:r>
            <a:r>
              <a:rPr lang="cs-CZ" sz="2100" dirty="0" err="1"/>
              <a:t>proceed</a:t>
            </a:r>
            <a:r>
              <a:rPr lang="cs-CZ" sz="2100" dirty="0"/>
              <a:t> </a:t>
            </a:r>
            <a:r>
              <a:rPr lang="cs-CZ" sz="2100" dirty="0" err="1"/>
              <a:t>from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relatively</a:t>
            </a:r>
            <a:r>
              <a:rPr lang="cs-CZ" sz="2100" dirty="0"/>
              <a:t> positive </a:t>
            </a:r>
            <a:r>
              <a:rPr lang="cs-CZ" sz="2100" dirty="0" err="1"/>
              <a:t>characteristics</a:t>
            </a:r>
            <a:r>
              <a:rPr lang="cs-CZ" sz="2100" dirty="0"/>
              <a:t> to </a:t>
            </a:r>
            <a:r>
              <a:rPr lang="cs-CZ" sz="2100" dirty="0" err="1"/>
              <a:t>those</a:t>
            </a:r>
            <a:r>
              <a:rPr lang="cs-CZ" sz="2100" dirty="0"/>
              <a:t> </a:t>
            </a:r>
            <a:r>
              <a:rPr lang="cs-CZ" sz="2100" dirty="0" err="1"/>
              <a:t>less</a:t>
            </a:r>
            <a:r>
              <a:rPr lang="cs-CZ" sz="2100" dirty="0"/>
              <a:t> </a:t>
            </a:r>
            <a:r>
              <a:rPr lang="cs-CZ" sz="2100" dirty="0" err="1"/>
              <a:t>favorable</a:t>
            </a:r>
            <a:r>
              <a:rPr lang="cs-CZ" sz="2100" dirty="0"/>
              <a:t>; </a:t>
            </a:r>
            <a:r>
              <a:rPr lang="cs-CZ" sz="2100" dirty="0" err="1"/>
              <a:t>enough</a:t>
            </a:r>
            <a:r>
              <a:rPr lang="cs-CZ" sz="2100" dirty="0"/>
              <a:t> </a:t>
            </a:r>
            <a:r>
              <a:rPr lang="cs-CZ" sz="2100" dirty="0" err="1"/>
              <a:t>space</a:t>
            </a:r>
            <a:r>
              <a:rPr lang="cs-CZ" sz="2100" dirty="0"/>
              <a:t> to express </a:t>
            </a:r>
            <a:r>
              <a:rPr lang="cs-CZ" sz="2100" dirty="0" err="1"/>
              <a:t>themselves</a:t>
            </a:r>
            <a:r>
              <a:rPr lang="cs-CZ" sz="2100" dirty="0"/>
              <a:t>; </a:t>
            </a:r>
          </a:p>
          <a:p>
            <a:pPr marL="0" indent="0">
              <a:lnSpc>
                <a:spcPct val="100000"/>
              </a:lnSpc>
              <a:buSzPts val="1850"/>
              <a:buNone/>
            </a:pPr>
            <a:r>
              <a:rPr lang="cs-CZ" sz="2100" dirty="0" err="1"/>
              <a:t>Enough</a:t>
            </a:r>
            <a:r>
              <a:rPr lang="cs-CZ" sz="2100" dirty="0"/>
              <a:t> </a:t>
            </a:r>
            <a:r>
              <a:rPr lang="cs-CZ" sz="2100" dirty="0" err="1"/>
              <a:t>space</a:t>
            </a:r>
            <a:r>
              <a:rPr lang="cs-CZ" sz="2100" dirty="0"/>
              <a:t> to express </a:t>
            </a:r>
            <a:r>
              <a:rPr lang="cs-CZ" sz="2100" dirty="0" err="1"/>
              <a:t>themselves</a:t>
            </a:r>
            <a:r>
              <a:rPr lang="cs-CZ" sz="2100" dirty="0"/>
              <a:t>; a positive </a:t>
            </a:r>
            <a:r>
              <a:rPr lang="cs-CZ" sz="2100" dirty="0" err="1"/>
              <a:t>atmosphere</a:t>
            </a:r>
            <a:r>
              <a:rPr lang="cs-CZ" sz="2100" dirty="0"/>
              <a:t> and to </a:t>
            </a:r>
            <a:r>
              <a:rPr lang="cs-CZ" sz="2100" dirty="0" err="1"/>
              <a:t>encourage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respondent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active</a:t>
            </a:r>
            <a:r>
              <a:rPr lang="cs-CZ" sz="2100" dirty="0"/>
              <a:t> </a:t>
            </a:r>
            <a:r>
              <a:rPr lang="cs-CZ" sz="2100" dirty="0" err="1"/>
              <a:t>listening</a:t>
            </a:r>
            <a:r>
              <a:rPr lang="cs-CZ" sz="2100" dirty="0"/>
              <a:t> (</a:t>
            </a:r>
            <a:r>
              <a:rPr lang="cs-CZ" sz="2100" dirty="0" err="1"/>
              <a:t>nonverbal</a:t>
            </a:r>
            <a:r>
              <a:rPr lang="cs-CZ" sz="2100" dirty="0"/>
              <a:t> </a:t>
            </a:r>
            <a:r>
              <a:rPr lang="cs-CZ" sz="2100" dirty="0" err="1"/>
              <a:t>communication</a:t>
            </a:r>
            <a:r>
              <a:rPr lang="cs-CZ" sz="2100" dirty="0"/>
              <a:t>). </a:t>
            </a:r>
          </a:p>
          <a:p>
            <a:pPr marL="0" lvl="0" indent="0">
              <a:lnSpc>
                <a:spcPct val="100000"/>
              </a:lnSpc>
              <a:buSzPts val="1850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228600" marR="0" lvl="0" indent="-1111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228600" marR="0" lvl="0" indent="-1111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diagnostic</a:t>
            </a:r>
            <a:r>
              <a:rPr lang="cs-CZ" b="1" dirty="0"/>
              <a:t> interview and </a:t>
            </a:r>
            <a:r>
              <a:rPr lang="cs-CZ" b="1" dirty="0" err="1"/>
              <a:t>its</a:t>
            </a:r>
            <a:r>
              <a:rPr lang="cs-CZ" b="1" dirty="0"/>
              <a:t> </a:t>
            </a:r>
            <a:r>
              <a:rPr lang="cs-CZ" b="1" dirty="0" err="1"/>
              <a:t>stages</a:t>
            </a:r>
            <a:endParaRPr sz="36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cs-CZ" sz="2400" b="1" dirty="0" err="1"/>
              <a:t>Developing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interview</a:t>
            </a:r>
            <a:endParaRPr lang="cs-CZ" sz="2400" dirty="0"/>
          </a:p>
          <a:p>
            <a:pPr marL="101600" lvl="0" indent="0">
              <a:buNone/>
            </a:pPr>
            <a:r>
              <a:rPr lang="cs-CZ" sz="2400" dirty="0"/>
              <a:t>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later</a:t>
            </a:r>
            <a:r>
              <a:rPr lang="cs-CZ" sz="2400" dirty="0"/>
              <a:t> </a:t>
            </a:r>
            <a:r>
              <a:rPr lang="cs-CZ" sz="2400" dirty="0" err="1"/>
              <a:t>stages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interview, </a:t>
            </a:r>
            <a:r>
              <a:rPr lang="cs-CZ" sz="2400" dirty="0" err="1"/>
              <a:t>cognitively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emotionally</a:t>
            </a:r>
            <a:r>
              <a:rPr lang="cs-CZ" sz="2400" dirty="0"/>
              <a:t> more </a:t>
            </a:r>
            <a:r>
              <a:rPr lang="cs-CZ" sz="2400" dirty="0" err="1"/>
              <a:t>challenging</a:t>
            </a:r>
            <a:r>
              <a:rPr lang="cs-CZ" sz="2400" dirty="0"/>
              <a:t> </a:t>
            </a:r>
            <a:r>
              <a:rPr lang="cs-CZ" sz="2400" dirty="0" err="1"/>
              <a:t>questions</a:t>
            </a:r>
            <a:r>
              <a:rPr lang="cs-CZ" sz="2400" dirty="0"/>
              <a:t> </a:t>
            </a:r>
            <a:r>
              <a:rPr lang="cs-CZ" sz="2400" dirty="0" err="1"/>
              <a:t>usually</a:t>
            </a:r>
            <a:r>
              <a:rPr lang="cs-CZ" sz="2400" dirty="0"/>
              <a:t> </a:t>
            </a:r>
            <a:r>
              <a:rPr lang="cs-CZ" sz="2400" dirty="0" err="1"/>
              <a:t>continue</a:t>
            </a:r>
            <a:r>
              <a:rPr lang="cs-CZ" sz="2400" dirty="0"/>
              <a:t>;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interviewer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able</a:t>
            </a:r>
            <a:r>
              <a:rPr lang="cs-CZ" sz="2400" dirty="0"/>
              <a:t> to </a:t>
            </a:r>
            <a:r>
              <a:rPr lang="cs-CZ" sz="2400" dirty="0" err="1"/>
              <a:t>respond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speaker's</a:t>
            </a:r>
            <a:r>
              <a:rPr lang="cs-CZ" sz="2400" dirty="0"/>
              <a:t> personality and </a:t>
            </a:r>
            <a:r>
              <a:rPr lang="cs-CZ" sz="2400" dirty="0" err="1"/>
              <a:t>tailor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order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questions</a:t>
            </a:r>
            <a:r>
              <a:rPr lang="cs-CZ" sz="2400" dirty="0"/>
              <a:t>, </a:t>
            </a:r>
            <a:r>
              <a:rPr lang="cs-CZ" sz="2400" dirty="0" err="1"/>
              <a:t>language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wording</a:t>
            </a:r>
            <a:r>
              <a:rPr lang="cs-CZ" sz="2400" dirty="0"/>
              <a:t> to fit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given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en-US" sz="2400" dirty="0"/>
              <a:t>.</a:t>
            </a:r>
            <a:endParaRPr lang="cs-CZ" sz="2400" dirty="0"/>
          </a:p>
          <a:p>
            <a:r>
              <a:rPr lang="en-US" sz="2400" b="1" dirty="0"/>
              <a:t>Conclusion</a:t>
            </a:r>
            <a:endParaRPr lang="cs-CZ" sz="2400" dirty="0"/>
          </a:p>
          <a:p>
            <a:pPr marL="101600" lvl="0" indent="0">
              <a:buNone/>
            </a:pPr>
            <a:r>
              <a:rPr lang="cs-CZ" sz="2400" dirty="0" err="1"/>
              <a:t>Each</a:t>
            </a:r>
            <a:r>
              <a:rPr lang="cs-CZ" sz="2400" dirty="0"/>
              <a:t> interview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concluded</a:t>
            </a:r>
            <a:r>
              <a:rPr lang="cs-CZ" sz="2400" dirty="0"/>
              <a:t> in such a </a:t>
            </a:r>
            <a:r>
              <a:rPr lang="cs-CZ" sz="2400" dirty="0" err="1"/>
              <a:t>manner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further</a:t>
            </a:r>
            <a:r>
              <a:rPr lang="cs-CZ" sz="2400" dirty="0"/>
              <a:t> </a:t>
            </a:r>
            <a:r>
              <a:rPr lang="cs-CZ" sz="2400" dirty="0" err="1"/>
              <a:t>contact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respondent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later</a:t>
            </a:r>
            <a:r>
              <a:rPr lang="cs-CZ" sz="2400" dirty="0"/>
              <a:t>. </a:t>
            </a:r>
          </a:p>
          <a:p>
            <a:pPr marL="101600" lvl="0" indent="0"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teacher</a:t>
            </a:r>
            <a:r>
              <a:rPr lang="cs-CZ" sz="2400" dirty="0"/>
              <a:t> </a:t>
            </a:r>
            <a:r>
              <a:rPr lang="cs-CZ" sz="2400" dirty="0" err="1"/>
              <a:t>strives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emotional</a:t>
            </a:r>
            <a:r>
              <a:rPr lang="cs-CZ" sz="2400" dirty="0"/>
              <a:t> </a:t>
            </a:r>
            <a:r>
              <a:rPr lang="cs-CZ" sz="2400" dirty="0" err="1"/>
              <a:t>closure</a:t>
            </a:r>
            <a:r>
              <a:rPr lang="en-US" sz="2400" dirty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Principles of conducting the interview </a:t>
            </a:r>
            <a:endParaRPr sz="36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idx="1"/>
          </p:nvPr>
        </p:nvSpPr>
        <p:spPr>
          <a:xfrm>
            <a:off x="523052" y="1359001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context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reflected</a:t>
            </a:r>
            <a:r>
              <a:rPr lang="cs-CZ" sz="2100" dirty="0"/>
              <a:t> as </a:t>
            </a:r>
            <a:r>
              <a:rPr lang="cs-CZ" sz="2100" dirty="0" err="1"/>
              <a:t>well</a:t>
            </a:r>
            <a:r>
              <a:rPr lang="cs-CZ" sz="2100" dirty="0"/>
              <a:t> as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relationship</a:t>
            </a:r>
            <a:r>
              <a:rPr lang="cs-CZ" sz="2100" dirty="0"/>
              <a:t> </a:t>
            </a:r>
            <a:r>
              <a:rPr lang="cs-CZ" sz="2100" dirty="0" err="1"/>
              <a:t>between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speakers</a:t>
            </a:r>
            <a:r>
              <a:rPr lang="cs-CZ" sz="2100" dirty="0"/>
              <a:t> (</a:t>
            </a:r>
            <a:r>
              <a:rPr lang="cs-CZ" sz="2100" dirty="0" err="1"/>
              <a:t>e.g</a:t>
            </a:r>
            <a:r>
              <a:rPr lang="cs-CZ" sz="2100" dirty="0"/>
              <a:t>.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 </a:t>
            </a:r>
            <a:r>
              <a:rPr lang="cs-CZ" sz="2100" dirty="0" err="1"/>
              <a:t>maybe</a:t>
            </a:r>
            <a:r>
              <a:rPr lang="cs-CZ" sz="2100" dirty="0"/>
              <a:t> </a:t>
            </a:r>
            <a:r>
              <a:rPr lang="cs-CZ" sz="2100" dirty="0" err="1"/>
              <a:t>upset</a:t>
            </a:r>
            <a:r>
              <a:rPr lang="cs-CZ" sz="2100" dirty="0"/>
              <a:t> </a:t>
            </a:r>
            <a:r>
              <a:rPr lang="cs-CZ" sz="2100" dirty="0" err="1"/>
              <a:t>after</a:t>
            </a:r>
            <a:r>
              <a:rPr lang="cs-CZ" sz="2100" dirty="0"/>
              <a:t> a </a:t>
            </a:r>
            <a:r>
              <a:rPr lang="cs-CZ" sz="2100" dirty="0" err="1"/>
              <a:t>failed</a:t>
            </a:r>
            <a:r>
              <a:rPr lang="cs-CZ" sz="2100" dirty="0"/>
              <a:t> test? </a:t>
            </a:r>
            <a:r>
              <a:rPr lang="cs-CZ" sz="2100" dirty="0" err="1"/>
              <a:t>Would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 </a:t>
            </a:r>
            <a:r>
              <a:rPr lang="cs-CZ" sz="2100" dirty="0" err="1"/>
              <a:t>prefer</a:t>
            </a:r>
            <a:r>
              <a:rPr lang="cs-CZ" sz="2100" dirty="0"/>
              <a:t> to </a:t>
            </a:r>
            <a:r>
              <a:rPr lang="cs-CZ" sz="2100" dirty="0" err="1"/>
              <a:t>spend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break</a:t>
            </a:r>
            <a:r>
              <a:rPr lang="cs-CZ" sz="2100" dirty="0"/>
              <a:t>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their</a:t>
            </a:r>
            <a:r>
              <a:rPr lang="cs-CZ" sz="2100" dirty="0"/>
              <a:t> </a:t>
            </a:r>
            <a:r>
              <a:rPr lang="cs-CZ" sz="2100" dirty="0" err="1"/>
              <a:t>classmates</a:t>
            </a:r>
            <a:r>
              <a:rPr lang="cs-CZ" sz="2100" dirty="0"/>
              <a:t>?)</a:t>
            </a:r>
          </a:p>
          <a:p>
            <a:pPr lvl="0"/>
            <a:r>
              <a:rPr lang="cs-CZ" sz="2100" dirty="0"/>
              <a:t>A </a:t>
            </a:r>
            <a:r>
              <a:rPr lang="cs-CZ" sz="2100" dirty="0" err="1"/>
              <a:t>clear</a:t>
            </a:r>
            <a:r>
              <a:rPr lang="cs-CZ" sz="2100" dirty="0"/>
              <a:t> </a:t>
            </a:r>
            <a:r>
              <a:rPr lang="cs-CZ" sz="2100" dirty="0" err="1"/>
              <a:t>goal</a:t>
            </a:r>
            <a:r>
              <a:rPr lang="cs-CZ" sz="2100" dirty="0"/>
              <a:t> </a:t>
            </a:r>
            <a:r>
              <a:rPr lang="cs-CZ" sz="2100" dirty="0" err="1"/>
              <a:t>for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set. </a:t>
            </a:r>
          </a:p>
          <a:p>
            <a:pPr lvl="0"/>
            <a:r>
              <a:rPr lang="cs-CZ" sz="2100" dirty="0"/>
              <a:t>It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actively</a:t>
            </a:r>
            <a:r>
              <a:rPr lang="cs-CZ" sz="2100" dirty="0"/>
              <a:t> </a:t>
            </a:r>
            <a:r>
              <a:rPr lang="cs-CZ" sz="2100" dirty="0" err="1"/>
              <a:t>sought</a:t>
            </a:r>
            <a:r>
              <a:rPr lang="cs-CZ" sz="2100" dirty="0"/>
              <a:t> </a:t>
            </a:r>
            <a:r>
              <a:rPr lang="cs-CZ" sz="2100" dirty="0" err="1"/>
              <a:t>after</a:t>
            </a:r>
            <a:r>
              <a:rPr lang="cs-CZ" sz="2100" dirty="0"/>
              <a:t> </a:t>
            </a:r>
            <a:r>
              <a:rPr lang="cs-CZ" sz="2100" dirty="0" err="1"/>
              <a:t>establishing</a:t>
            </a:r>
            <a:r>
              <a:rPr lang="cs-CZ" sz="2100" dirty="0"/>
              <a:t> a </a:t>
            </a:r>
            <a:r>
              <a:rPr lang="cs-CZ" sz="2100" dirty="0" err="1"/>
              <a:t>relationship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trust (</a:t>
            </a:r>
            <a:r>
              <a:rPr lang="cs-CZ" sz="2100" dirty="0" err="1"/>
              <a:t>e.g</a:t>
            </a:r>
            <a:r>
              <a:rPr lang="cs-CZ" sz="2100" dirty="0"/>
              <a:t>. not </a:t>
            </a:r>
            <a:r>
              <a:rPr lang="cs-CZ" sz="2100" dirty="0" err="1"/>
              <a:t>talking</a:t>
            </a:r>
            <a:r>
              <a:rPr lang="cs-CZ" sz="2100" dirty="0"/>
              <a:t>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 in a </a:t>
            </a:r>
            <a:r>
              <a:rPr lang="cs-CZ" sz="2100" dirty="0" err="1"/>
              <a:t>lofty</a:t>
            </a:r>
            <a:r>
              <a:rPr lang="cs-CZ" sz="2100" dirty="0"/>
              <a:t> tone, </a:t>
            </a:r>
            <a:r>
              <a:rPr lang="cs-CZ" sz="2100" dirty="0" err="1"/>
              <a:t>maintaining</a:t>
            </a:r>
            <a:r>
              <a:rPr lang="cs-CZ" sz="2100" dirty="0"/>
              <a:t> </a:t>
            </a:r>
            <a:r>
              <a:rPr lang="cs-CZ" sz="2100" dirty="0" err="1"/>
              <a:t>eye</a:t>
            </a:r>
            <a:r>
              <a:rPr lang="cs-CZ" sz="2100" dirty="0"/>
              <a:t> </a:t>
            </a:r>
            <a:r>
              <a:rPr lang="cs-CZ" sz="2100" dirty="0" err="1"/>
              <a:t>contact</a:t>
            </a:r>
            <a:r>
              <a:rPr lang="cs-CZ" sz="2100" dirty="0"/>
              <a:t>, </a:t>
            </a:r>
            <a:r>
              <a:rPr lang="cs-CZ" sz="2100" dirty="0" err="1"/>
              <a:t>nodding</a:t>
            </a:r>
            <a:r>
              <a:rPr lang="cs-CZ" sz="2100" dirty="0"/>
              <a:t>, </a:t>
            </a:r>
            <a:r>
              <a:rPr lang="cs-CZ" sz="2100" dirty="0" err="1"/>
              <a:t>using</a:t>
            </a:r>
            <a:r>
              <a:rPr lang="cs-CZ" sz="2100" dirty="0"/>
              <a:t> </a:t>
            </a:r>
            <a:r>
              <a:rPr lang="cs-CZ" sz="2100" dirty="0" err="1"/>
              <a:t>words</a:t>
            </a:r>
            <a:r>
              <a:rPr lang="cs-CZ" sz="2100" dirty="0"/>
              <a:t> </a:t>
            </a:r>
            <a:r>
              <a:rPr lang="cs-CZ" sz="2100" dirty="0" err="1"/>
              <a:t>like</a:t>
            </a:r>
            <a:r>
              <a:rPr lang="cs-CZ" sz="2100" dirty="0"/>
              <a:t> </a:t>
            </a:r>
            <a:r>
              <a:rPr lang="cs-CZ" sz="2100" dirty="0" err="1"/>
              <a:t>hmm</a:t>
            </a:r>
            <a:r>
              <a:rPr lang="cs-CZ" sz="2100" dirty="0"/>
              <a:t>..., </a:t>
            </a:r>
            <a:r>
              <a:rPr lang="cs-CZ" sz="2100" dirty="0" err="1"/>
              <a:t>etc</a:t>
            </a:r>
            <a:r>
              <a:rPr lang="cs-CZ" sz="2100" dirty="0"/>
              <a:t>.). </a:t>
            </a:r>
          </a:p>
          <a:p>
            <a:pPr lvl="0"/>
            <a:r>
              <a:rPr lang="cs-CZ" sz="2100" dirty="0"/>
              <a:t>A </a:t>
            </a:r>
            <a:r>
              <a:rPr lang="cs-CZ" sz="2100" dirty="0" err="1"/>
              <a:t>suitable</a:t>
            </a:r>
            <a:r>
              <a:rPr lang="cs-CZ" sz="2100" dirty="0"/>
              <a:t> place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chosen</a:t>
            </a:r>
            <a:r>
              <a:rPr lang="cs-CZ" sz="2100" dirty="0"/>
              <a:t> to </a:t>
            </a:r>
            <a:r>
              <a:rPr lang="cs-CZ" sz="2100" dirty="0" err="1"/>
              <a:t>conduct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interview.</a:t>
            </a:r>
          </a:p>
          <a:p>
            <a:pPr lvl="0"/>
            <a:r>
              <a:rPr lang="cs-CZ" sz="2100" dirty="0" err="1"/>
              <a:t>Simple</a:t>
            </a:r>
            <a:r>
              <a:rPr lang="cs-CZ" sz="2100" dirty="0"/>
              <a:t> </a:t>
            </a:r>
            <a:r>
              <a:rPr lang="cs-CZ" sz="2100" dirty="0" err="1"/>
              <a:t>language</a:t>
            </a:r>
            <a:r>
              <a:rPr lang="cs-CZ" sz="2100" dirty="0"/>
              <a:t>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used</a:t>
            </a:r>
            <a:r>
              <a:rPr lang="cs-CZ" sz="2100" dirty="0"/>
              <a:t>, </a:t>
            </a:r>
            <a:r>
              <a:rPr lang="cs-CZ" sz="2100" dirty="0" err="1"/>
              <a:t>without</a:t>
            </a:r>
            <a:r>
              <a:rPr lang="cs-CZ" sz="2100" dirty="0"/>
              <a:t> </a:t>
            </a:r>
            <a:r>
              <a:rPr lang="cs-CZ" sz="2100" dirty="0" err="1"/>
              <a:t>technical</a:t>
            </a:r>
            <a:r>
              <a:rPr lang="cs-CZ" sz="2100" dirty="0"/>
              <a:t> </a:t>
            </a:r>
            <a:r>
              <a:rPr lang="cs-CZ" sz="2100" dirty="0" err="1"/>
              <a:t>terms</a:t>
            </a:r>
            <a:r>
              <a:rPr lang="cs-CZ" sz="2100" dirty="0"/>
              <a:t>, and </a:t>
            </a:r>
            <a:r>
              <a:rPr lang="cs-CZ" sz="2100" dirty="0" err="1"/>
              <a:t>adjusted</a:t>
            </a:r>
            <a:r>
              <a:rPr lang="cs-CZ" sz="2100" dirty="0"/>
              <a:t> to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age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pupil. </a:t>
            </a: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Principles of conducting the interview </a:t>
            </a:r>
            <a:endParaRPr sz="36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order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question</a:t>
            </a:r>
            <a:r>
              <a:rPr lang="cs-CZ" sz="2100" dirty="0"/>
              <a:t> and </a:t>
            </a:r>
            <a:r>
              <a:rPr lang="cs-CZ" sz="2100" dirty="0" err="1"/>
              <a:t>the</a:t>
            </a:r>
            <a:r>
              <a:rPr lang="cs-CZ" sz="2100" dirty="0"/>
              <a:t> dramaturgy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interview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well</a:t>
            </a:r>
            <a:r>
              <a:rPr lang="cs-CZ" sz="2100" dirty="0"/>
              <a:t> </a:t>
            </a:r>
            <a:r>
              <a:rPr lang="cs-CZ" sz="2100" dirty="0" err="1"/>
              <a:t>designed</a:t>
            </a:r>
            <a:r>
              <a:rPr lang="cs-CZ" sz="2100" dirty="0"/>
              <a:t> (</a:t>
            </a:r>
            <a:r>
              <a:rPr lang="cs-CZ" sz="2100" dirty="0" err="1"/>
              <a:t>at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beginning</a:t>
            </a:r>
            <a:r>
              <a:rPr lang="cs-CZ" sz="2100" dirty="0"/>
              <a:t>, more </a:t>
            </a:r>
            <a:r>
              <a:rPr lang="cs-CZ" sz="2100" dirty="0" err="1"/>
              <a:t>general</a:t>
            </a:r>
            <a:r>
              <a:rPr lang="cs-CZ" sz="2100" dirty="0"/>
              <a:t> and </a:t>
            </a:r>
            <a:r>
              <a:rPr lang="cs-CZ" sz="2100" dirty="0" err="1"/>
              <a:t>fewer</a:t>
            </a:r>
            <a:r>
              <a:rPr lang="cs-CZ" sz="2100" dirty="0"/>
              <a:t> </a:t>
            </a:r>
            <a:r>
              <a:rPr lang="cs-CZ" sz="2100" dirty="0" err="1"/>
              <a:t>personal</a:t>
            </a:r>
            <a:r>
              <a:rPr lang="cs-CZ" sz="2100" dirty="0"/>
              <a:t> </a:t>
            </a:r>
            <a:r>
              <a:rPr lang="cs-CZ" sz="2100" dirty="0" err="1"/>
              <a:t>questions</a:t>
            </a:r>
            <a:r>
              <a:rPr lang="cs-CZ" sz="2100" dirty="0"/>
              <a:t>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asked</a:t>
            </a:r>
            <a:r>
              <a:rPr lang="cs-CZ" sz="2100" dirty="0"/>
              <a:t>). </a:t>
            </a:r>
          </a:p>
          <a:p>
            <a:pPr lvl="0"/>
            <a:r>
              <a:rPr lang="cs-CZ" sz="2100" dirty="0"/>
              <a:t>Positive feedback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provided</a:t>
            </a:r>
            <a:r>
              <a:rPr lang="cs-CZ" sz="2100" dirty="0"/>
              <a:t> ("</a:t>
            </a:r>
            <a:r>
              <a:rPr lang="cs-CZ" sz="2100" dirty="0" err="1"/>
              <a:t>your</a:t>
            </a:r>
            <a:r>
              <a:rPr lang="cs-CZ" sz="2100" dirty="0"/>
              <a:t> </a:t>
            </a:r>
            <a:r>
              <a:rPr lang="cs-CZ" sz="2100" dirty="0" err="1"/>
              <a:t>answers</a:t>
            </a:r>
            <a:r>
              <a:rPr lang="cs-CZ" sz="2100" dirty="0"/>
              <a:t> </a:t>
            </a:r>
            <a:r>
              <a:rPr lang="cs-CZ" sz="2100" dirty="0" err="1"/>
              <a:t>help</a:t>
            </a:r>
            <a:r>
              <a:rPr lang="cs-CZ" sz="2100" dirty="0"/>
              <a:t> </a:t>
            </a:r>
            <a:r>
              <a:rPr lang="cs-CZ" sz="2100" dirty="0" err="1"/>
              <a:t>me</a:t>
            </a:r>
            <a:r>
              <a:rPr lang="cs-CZ" sz="2100" dirty="0"/>
              <a:t> to </a:t>
            </a:r>
            <a:r>
              <a:rPr lang="cs-CZ" sz="2100" dirty="0" err="1"/>
              <a:t>understand</a:t>
            </a:r>
            <a:r>
              <a:rPr lang="cs-CZ" sz="2100" dirty="0"/>
              <a:t> </a:t>
            </a:r>
            <a:r>
              <a:rPr lang="cs-CZ" sz="2100" dirty="0" err="1"/>
              <a:t>what</a:t>
            </a:r>
            <a:r>
              <a:rPr lang="cs-CZ" sz="2100" dirty="0"/>
              <a:t> </a:t>
            </a:r>
            <a:r>
              <a:rPr lang="cs-CZ" sz="2100" dirty="0" err="1"/>
              <a:t>is</a:t>
            </a:r>
            <a:r>
              <a:rPr lang="cs-CZ" sz="2100" dirty="0"/>
              <a:t> </a:t>
            </a:r>
            <a:r>
              <a:rPr lang="cs-CZ" sz="2100" dirty="0" err="1"/>
              <a:t>going</a:t>
            </a:r>
            <a:r>
              <a:rPr lang="cs-CZ" sz="2100" dirty="0"/>
              <a:t> on..." </a:t>
            </a:r>
            <a:r>
              <a:rPr lang="cs-CZ" sz="2100" dirty="0" err="1"/>
              <a:t>or</a:t>
            </a:r>
            <a:r>
              <a:rPr lang="cs-CZ" sz="2100" dirty="0"/>
              <a:t>, "I </a:t>
            </a:r>
            <a:r>
              <a:rPr lang="cs-CZ" sz="2100" dirty="0" err="1"/>
              <a:t>think</a:t>
            </a:r>
            <a:r>
              <a:rPr lang="cs-CZ" sz="2100" dirty="0"/>
              <a:t> I </a:t>
            </a:r>
            <a:r>
              <a:rPr lang="cs-CZ" sz="2100" dirty="0" err="1"/>
              <a:t>learned</a:t>
            </a:r>
            <a:r>
              <a:rPr lang="cs-CZ" sz="2100" dirty="0"/>
              <a:t> a lot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new</a:t>
            </a:r>
            <a:r>
              <a:rPr lang="cs-CZ" sz="2100" dirty="0"/>
              <a:t> </a:t>
            </a:r>
            <a:r>
              <a:rPr lang="cs-CZ" sz="2100" dirty="0" err="1"/>
              <a:t>information</a:t>
            </a:r>
            <a:r>
              <a:rPr lang="cs-CZ" sz="2100" dirty="0"/>
              <a:t> </a:t>
            </a:r>
            <a:r>
              <a:rPr lang="cs-CZ" sz="2100" dirty="0" err="1"/>
              <a:t>from</a:t>
            </a:r>
            <a:r>
              <a:rPr lang="cs-CZ" sz="2100" dirty="0"/>
              <a:t> </a:t>
            </a:r>
            <a:r>
              <a:rPr lang="cs-CZ" sz="2100" dirty="0" err="1"/>
              <a:t>you</a:t>
            </a:r>
            <a:r>
              <a:rPr lang="cs-CZ" sz="2100" dirty="0"/>
              <a:t>...”).</a:t>
            </a:r>
          </a:p>
          <a:p>
            <a:pPr lvl="0"/>
            <a:r>
              <a:rPr lang="cs-CZ" sz="2100" dirty="0" err="1"/>
              <a:t>Nonverbal</a:t>
            </a:r>
            <a:r>
              <a:rPr lang="cs-CZ" sz="2100" dirty="0"/>
              <a:t> </a:t>
            </a:r>
            <a:r>
              <a:rPr lang="cs-CZ" sz="2100" dirty="0" err="1"/>
              <a:t>communication</a:t>
            </a:r>
            <a:r>
              <a:rPr lang="cs-CZ" sz="2100" dirty="0"/>
              <a:t>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noted</a:t>
            </a:r>
            <a:r>
              <a:rPr lang="cs-CZ" sz="2100" dirty="0"/>
              <a:t> (</a:t>
            </a:r>
            <a:r>
              <a:rPr lang="cs-CZ" sz="2100" dirty="0" err="1"/>
              <a:t>voice</a:t>
            </a:r>
            <a:r>
              <a:rPr lang="cs-CZ" sz="2100" dirty="0"/>
              <a:t> </a:t>
            </a:r>
            <a:r>
              <a:rPr lang="cs-CZ" sz="2100" dirty="0" err="1"/>
              <a:t>intonation</a:t>
            </a:r>
            <a:r>
              <a:rPr lang="cs-CZ" sz="2100" dirty="0"/>
              <a:t>, </a:t>
            </a:r>
            <a:r>
              <a:rPr lang="cs-CZ" sz="2100" dirty="0" err="1"/>
              <a:t>accent</a:t>
            </a:r>
            <a:r>
              <a:rPr lang="cs-CZ" sz="2100" dirty="0"/>
              <a:t>, pace, any </a:t>
            </a:r>
            <a:r>
              <a:rPr lang="cs-CZ" sz="2100" dirty="0" err="1"/>
              <a:t>changes</a:t>
            </a:r>
            <a:r>
              <a:rPr lang="cs-CZ" sz="2100" dirty="0"/>
              <a:t> in </a:t>
            </a:r>
            <a:r>
              <a:rPr lang="cs-CZ" sz="2100" dirty="0" err="1"/>
              <a:t>facial</a:t>
            </a:r>
            <a:r>
              <a:rPr lang="cs-CZ" sz="2100" dirty="0"/>
              <a:t> </a:t>
            </a:r>
            <a:r>
              <a:rPr lang="cs-CZ" sz="2100" dirty="0" err="1"/>
              <a:t>expressions</a:t>
            </a:r>
            <a:r>
              <a:rPr lang="cs-CZ" sz="2100" dirty="0"/>
              <a:t>, </a:t>
            </a:r>
            <a:r>
              <a:rPr lang="cs-CZ" sz="2100" dirty="0" err="1"/>
              <a:t>blushing</a:t>
            </a:r>
            <a:r>
              <a:rPr lang="cs-CZ" sz="2100" dirty="0"/>
              <a:t>, </a:t>
            </a:r>
            <a:r>
              <a:rPr lang="cs-CZ" sz="2100" dirty="0" err="1"/>
              <a:t>looks</a:t>
            </a:r>
            <a:r>
              <a:rPr lang="cs-CZ" sz="2100" dirty="0"/>
              <a:t>, </a:t>
            </a:r>
            <a:r>
              <a:rPr lang="cs-CZ" sz="2100" dirty="0" err="1"/>
              <a:t>sweating</a:t>
            </a:r>
            <a:r>
              <a:rPr lang="cs-CZ" sz="2100" dirty="0"/>
              <a:t>, </a:t>
            </a:r>
            <a:r>
              <a:rPr lang="cs-CZ" sz="2100" dirty="0" err="1"/>
              <a:t>tearfulness</a:t>
            </a:r>
            <a:r>
              <a:rPr lang="cs-CZ" sz="2100" dirty="0"/>
              <a:t>, </a:t>
            </a:r>
            <a:r>
              <a:rPr lang="cs-CZ" sz="2100" dirty="0" err="1"/>
              <a:t>folding</a:t>
            </a:r>
            <a:r>
              <a:rPr lang="cs-CZ" sz="2100" dirty="0"/>
              <a:t> </a:t>
            </a:r>
            <a:r>
              <a:rPr lang="cs-CZ" sz="2100" dirty="0" err="1"/>
              <a:t>arms</a:t>
            </a:r>
            <a:r>
              <a:rPr lang="cs-CZ" sz="2100" dirty="0"/>
              <a:t> </a:t>
            </a:r>
            <a:r>
              <a:rPr lang="cs-CZ" sz="2100" dirty="0" err="1"/>
              <a:t>across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chest</a:t>
            </a:r>
            <a:r>
              <a:rPr lang="cs-CZ" sz="2100" dirty="0"/>
              <a:t>, </a:t>
            </a:r>
            <a:r>
              <a:rPr lang="cs-CZ" sz="2100" dirty="0" err="1"/>
              <a:t>coughing</a:t>
            </a:r>
            <a:r>
              <a:rPr lang="cs-CZ" sz="2100" dirty="0"/>
              <a:t>). </a:t>
            </a:r>
            <a:r>
              <a:rPr lang="cs-CZ" sz="2100" dirty="0" err="1"/>
              <a:t>Changes</a:t>
            </a:r>
            <a:r>
              <a:rPr lang="cs-CZ" sz="2100" dirty="0"/>
              <a:t> are </a:t>
            </a:r>
            <a:r>
              <a:rPr lang="cs-CZ" sz="2100" dirty="0" err="1"/>
              <a:t>important</a:t>
            </a:r>
            <a:r>
              <a:rPr lang="cs-CZ" sz="2100" dirty="0"/>
              <a:t>, </a:t>
            </a:r>
            <a:r>
              <a:rPr lang="cs-CZ" sz="2100" dirty="0" err="1"/>
              <a:t>e.g</a:t>
            </a:r>
            <a:r>
              <a:rPr lang="cs-CZ" sz="2100" dirty="0"/>
              <a:t>. </a:t>
            </a:r>
            <a:r>
              <a:rPr lang="cs-CZ" sz="2100" dirty="0" err="1"/>
              <a:t>the</a:t>
            </a:r>
            <a:r>
              <a:rPr lang="cs-CZ" sz="2100" dirty="0"/>
              <a:t> pupil </a:t>
            </a:r>
            <a:r>
              <a:rPr lang="cs-CZ" sz="2100" dirty="0" err="1"/>
              <a:t>starts</a:t>
            </a:r>
            <a:r>
              <a:rPr lang="cs-CZ" sz="2100" dirty="0"/>
              <a:t> to </a:t>
            </a:r>
            <a:r>
              <a:rPr lang="cs-CZ" sz="2100" dirty="0" err="1"/>
              <a:t>crumple</a:t>
            </a:r>
            <a:r>
              <a:rPr lang="cs-CZ" sz="2100" dirty="0"/>
              <a:t> up a </a:t>
            </a:r>
            <a:r>
              <a:rPr lang="cs-CZ" sz="2100" dirty="0" err="1"/>
              <a:t>handkerchief</a:t>
            </a:r>
            <a:r>
              <a:rPr lang="cs-CZ" sz="2100" dirty="0"/>
              <a:t>, </a:t>
            </a:r>
            <a:r>
              <a:rPr lang="cs-CZ" sz="2100" dirty="0" err="1"/>
              <a:t>etc</a:t>
            </a:r>
            <a:r>
              <a:rPr lang="cs-CZ" sz="2100" dirty="0"/>
              <a:t>. </a:t>
            </a:r>
          </a:p>
          <a:p>
            <a:pPr lvl="0"/>
            <a:r>
              <a:rPr lang="cs-CZ" sz="2100" dirty="0" err="1"/>
              <a:t>Own</a:t>
            </a:r>
            <a:r>
              <a:rPr lang="cs-CZ" sz="2100" dirty="0"/>
              <a:t> </a:t>
            </a:r>
            <a:r>
              <a:rPr lang="cs-CZ" sz="2100" dirty="0" err="1"/>
              <a:t>beliefs</a:t>
            </a:r>
            <a:r>
              <a:rPr lang="cs-CZ" sz="2100" dirty="0"/>
              <a:t> and </a:t>
            </a:r>
            <a:r>
              <a:rPr lang="cs-CZ" sz="2100" dirty="0" err="1"/>
              <a:t>stereotypes</a:t>
            </a:r>
            <a:r>
              <a:rPr lang="cs-CZ" sz="2100" dirty="0"/>
              <a:t> </a:t>
            </a:r>
            <a:r>
              <a:rPr lang="cs-CZ" sz="2100" dirty="0" err="1"/>
              <a:t>about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pupil </a:t>
            </a:r>
            <a:r>
              <a:rPr lang="cs-CZ" sz="2100" dirty="0" err="1"/>
              <a:t>should</a:t>
            </a:r>
            <a:r>
              <a:rPr lang="cs-CZ" sz="2100" dirty="0"/>
              <a:t> </a:t>
            </a:r>
            <a:r>
              <a:rPr lang="cs-CZ" sz="2100" dirty="0" err="1"/>
              <a:t>be</a:t>
            </a:r>
            <a:r>
              <a:rPr lang="cs-CZ" sz="2100" dirty="0"/>
              <a:t> </a:t>
            </a:r>
            <a:r>
              <a:rPr lang="cs-CZ" sz="2100" dirty="0" err="1"/>
              <a:t>reflected</a:t>
            </a:r>
            <a:r>
              <a:rPr lang="cs-CZ" sz="2100" dirty="0"/>
              <a:t> to </a:t>
            </a:r>
            <a:r>
              <a:rPr lang="cs-CZ" sz="2100" dirty="0" err="1"/>
              <a:t>avoid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halo </a:t>
            </a:r>
            <a:r>
              <a:rPr lang="cs-CZ" sz="2100" dirty="0" err="1"/>
              <a:t>effect</a:t>
            </a:r>
            <a:r>
              <a:rPr lang="cs-CZ" sz="2100" dirty="0"/>
              <a:t> (</a:t>
            </a:r>
            <a:r>
              <a:rPr lang="cs-CZ" sz="2100" dirty="0" err="1"/>
              <a:t>the</a:t>
            </a:r>
            <a:r>
              <a:rPr lang="cs-CZ" sz="2100" dirty="0"/>
              <a:t> so-</a:t>
            </a:r>
            <a:r>
              <a:rPr lang="cs-CZ" sz="2100" dirty="0" err="1"/>
              <a:t>called</a:t>
            </a:r>
            <a:r>
              <a:rPr lang="cs-CZ" sz="2100" dirty="0"/>
              <a:t> </a:t>
            </a:r>
            <a:r>
              <a:rPr lang="cs-CZ" sz="2100" dirty="0" err="1"/>
              <a:t>first</a:t>
            </a:r>
            <a:r>
              <a:rPr lang="cs-CZ" sz="2100" dirty="0"/>
              <a:t> </a:t>
            </a:r>
            <a:r>
              <a:rPr lang="cs-CZ" sz="2100" dirty="0" err="1"/>
              <a:t>impression</a:t>
            </a:r>
            <a:r>
              <a:rPr lang="cs-CZ" sz="2100" dirty="0"/>
              <a:t> </a:t>
            </a:r>
            <a:r>
              <a:rPr lang="cs-CZ" sz="2100" dirty="0" err="1"/>
              <a:t>error</a:t>
            </a:r>
            <a:r>
              <a:rPr lang="cs-CZ" sz="2100" dirty="0"/>
              <a:t>). </a:t>
            </a:r>
          </a:p>
          <a:p>
            <a:pPr marL="274320" marR="0" lvl="0" indent="-12903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b="1" dirty="0"/>
              <a:t>Anamnesis and the anamnestic interview</a:t>
            </a:r>
            <a:endParaRPr sz="36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idx="1"/>
          </p:nvPr>
        </p:nvSpPr>
        <p:spPr>
          <a:xfrm>
            <a:off x="537120" y="1171576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01600">
              <a:buNone/>
            </a:pPr>
            <a:r>
              <a:rPr lang="en-US" sz="2100" dirty="0"/>
              <a:t>“Anamnesis is one of the methods that helps us to gain such information from the pupil’s previous life that could contribute to clarify the current situation.” </a:t>
            </a:r>
            <a:r>
              <a:rPr lang="cs-CZ" sz="2100" dirty="0"/>
              <a:t> (</a:t>
            </a:r>
            <a:r>
              <a:rPr lang="en-US" sz="2100" dirty="0" err="1"/>
              <a:t>Zelinková</a:t>
            </a:r>
            <a:r>
              <a:rPr lang="cs-CZ" sz="2100" dirty="0"/>
              <a:t>; </a:t>
            </a:r>
            <a:r>
              <a:rPr lang="en-US" sz="2100" dirty="0"/>
              <a:t> 2001, 31-34) </a:t>
            </a:r>
            <a:endParaRPr lang="cs-CZ" sz="2100" dirty="0"/>
          </a:p>
          <a:p>
            <a:pPr marL="228600" indent="-101600">
              <a:buNone/>
            </a:pPr>
            <a:r>
              <a:rPr lang="en-US" sz="2100" b="1" dirty="0"/>
              <a:t>Anamnesis types according to their focus:</a:t>
            </a:r>
            <a:endParaRPr lang="cs-CZ" sz="2100" dirty="0"/>
          </a:p>
          <a:p>
            <a:pPr marL="228600" lvl="0" indent="-101600">
              <a:buNone/>
            </a:pPr>
            <a:r>
              <a:rPr lang="cs-CZ" sz="2100" b="1" dirty="0" err="1"/>
              <a:t>Personal</a:t>
            </a:r>
            <a:r>
              <a:rPr lang="cs-CZ" sz="2100" dirty="0"/>
              <a:t> (</a:t>
            </a:r>
            <a:r>
              <a:rPr lang="cs-CZ" sz="2100" dirty="0" err="1"/>
              <a:t>Developmental</a:t>
            </a:r>
            <a:r>
              <a:rPr lang="cs-CZ" sz="2100" dirty="0"/>
              <a:t>) – </a:t>
            </a:r>
            <a:r>
              <a:rPr lang="cs-CZ" sz="2100" dirty="0" err="1"/>
              <a:t>includes</a:t>
            </a:r>
            <a:r>
              <a:rPr lang="cs-CZ" sz="2100" dirty="0"/>
              <a:t> data </a:t>
            </a:r>
            <a:r>
              <a:rPr lang="cs-CZ" sz="2100" dirty="0" err="1"/>
              <a:t>about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prenatal</a:t>
            </a:r>
            <a:r>
              <a:rPr lang="cs-CZ" sz="2100" dirty="0"/>
              <a:t> and </a:t>
            </a:r>
            <a:r>
              <a:rPr lang="cs-CZ" sz="2100" dirty="0" err="1"/>
              <a:t>perinatal</a:t>
            </a:r>
            <a:r>
              <a:rPr lang="cs-CZ" sz="2100" dirty="0"/>
              <a:t> development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individual</a:t>
            </a:r>
            <a:endParaRPr lang="cs-CZ" sz="2100" dirty="0"/>
          </a:p>
          <a:p>
            <a:pPr marL="228600" lvl="0" indent="-101600">
              <a:buNone/>
            </a:pPr>
            <a:r>
              <a:rPr lang="cs-CZ" sz="2100" b="1" dirty="0" err="1"/>
              <a:t>Family</a:t>
            </a:r>
            <a:r>
              <a:rPr lang="cs-CZ" sz="2100" dirty="0"/>
              <a:t> (</a:t>
            </a:r>
            <a:r>
              <a:rPr lang="cs-CZ" sz="2100" dirty="0" err="1"/>
              <a:t>Related</a:t>
            </a:r>
            <a:r>
              <a:rPr lang="cs-CZ" sz="2100" dirty="0"/>
              <a:t> to </a:t>
            </a:r>
            <a:r>
              <a:rPr lang="cs-CZ" sz="2100" dirty="0" err="1"/>
              <a:t>upbringing</a:t>
            </a:r>
            <a:r>
              <a:rPr lang="cs-CZ" sz="2100" dirty="0"/>
              <a:t>) – </a:t>
            </a:r>
            <a:r>
              <a:rPr lang="cs-CZ" sz="2100" dirty="0" err="1"/>
              <a:t>includes</a:t>
            </a:r>
            <a:r>
              <a:rPr lang="cs-CZ" sz="2100" dirty="0"/>
              <a:t> basic </a:t>
            </a:r>
            <a:r>
              <a:rPr lang="cs-CZ" sz="2100" dirty="0" err="1"/>
              <a:t>information</a:t>
            </a:r>
            <a:r>
              <a:rPr lang="cs-CZ" sz="2100" dirty="0"/>
              <a:t> </a:t>
            </a:r>
            <a:r>
              <a:rPr lang="cs-CZ" sz="2100" dirty="0" err="1"/>
              <a:t>about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family</a:t>
            </a:r>
            <a:r>
              <a:rPr lang="cs-CZ" sz="2100" dirty="0"/>
              <a:t> </a:t>
            </a:r>
          </a:p>
          <a:p>
            <a:pPr marL="228600" lvl="0" indent="-101600">
              <a:buNone/>
            </a:pPr>
            <a:r>
              <a:rPr lang="cs-CZ" sz="2100" b="1" dirty="0" err="1"/>
              <a:t>School</a:t>
            </a:r>
            <a:r>
              <a:rPr lang="cs-CZ" sz="2100" dirty="0"/>
              <a:t> – </a:t>
            </a:r>
            <a:r>
              <a:rPr lang="cs-CZ" sz="2100" dirty="0" err="1"/>
              <a:t>monitors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development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individual</a:t>
            </a:r>
            <a:r>
              <a:rPr lang="cs-CZ" sz="2100" dirty="0"/>
              <a:t> </a:t>
            </a:r>
            <a:r>
              <a:rPr lang="cs-CZ" sz="2100" dirty="0" err="1"/>
              <a:t>within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institutional</a:t>
            </a:r>
            <a:r>
              <a:rPr lang="cs-CZ" sz="2100" dirty="0"/>
              <a:t> </a:t>
            </a:r>
            <a:r>
              <a:rPr lang="cs-CZ" sz="2100" dirty="0" err="1"/>
              <a:t>education</a:t>
            </a:r>
            <a:r>
              <a:rPr lang="cs-CZ" sz="2100" dirty="0"/>
              <a:t>, </a:t>
            </a:r>
            <a:r>
              <a:rPr lang="cs-CZ" sz="2100" dirty="0" err="1"/>
              <a:t>behavior</a:t>
            </a:r>
            <a:r>
              <a:rPr lang="cs-CZ" sz="2100" dirty="0"/>
              <a:t> </a:t>
            </a:r>
            <a:r>
              <a:rPr lang="cs-CZ" sz="2100" dirty="0" err="1"/>
              <a:t>towards</a:t>
            </a:r>
            <a:r>
              <a:rPr lang="cs-CZ" sz="2100" dirty="0"/>
              <a:t> </a:t>
            </a:r>
            <a:r>
              <a:rPr lang="cs-CZ" sz="2100" dirty="0" err="1"/>
              <a:t>classmates</a:t>
            </a:r>
            <a:r>
              <a:rPr lang="cs-CZ" sz="2100" dirty="0"/>
              <a:t> and </a:t>
            </a:r>
            <a:r>
              <a:rPr lang="cs-CZ" sz="2100" dirty="0" err="1"/>
              <a:t>teachers</a:t>
            </a:r>
            <a:r>
              <a:rPr lang="cs-CZ" sz="2100" dirty="0"/>
              <a:t>, </a:t>
            </a:r>
            <a:r>
              <a:rPr lang="cs-CZ" sz="2100" dirty="0" err="1"/>
              <a:t>reactions</a:t>
            </a:r>
            <a:r>
              <a:rPr lang="cs-CZ" sz="2100" dirty="0"/>
              <a:t> to </a:t>
            </a:r>
            <a:r>
              <a:rPr lang="cs-CZ" sz="2100" dirty="0" err="1"/>
              <a:t>school</a:t>
            </a:r>
            <a:r>
              <a:rPr lang="cs-CZ" sz="2100" dirty="0"/>
              <a:t> </a:t>
            </a:r>
            <a:r>
              <a:rPr lang="cs-CZ" sz="2100" dirty="0" err="1"/>
              <a:t>etc</a:t>
            </a:r>
            <a:r>
              <a:rPr lang="cs-CZ" sz="2100" dirty="0"/>
              <a:t>.</a:t>
            </a:r>
          </a:p>
          <a:p>
            <a:pPr marL="228600" indent="-101600">
              <a:buNone/>
            </a:pPr>
            <a:r>
              <a:rPr lang="cs-CZ" sz="2100" b="1" dirty="0" err="1"/>
              <a:t>Social</a:t>
            </a:r>
            <a:r>
              <a:rPr lang="cs-CZ" sz="2100" dirty="0"/>
              <a:t> – </a:t>
            </a:r>
            <a:r>
              <a:rPr lang="cs-CZ" sz="2100" dirty="0" err="1"/>
              <a:t>examines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development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individual</a:t>
            </a:r>
            <a:r>
              <a:rPr lang="cs-CZ" sz="2100" dirty="0"/>
              <a:t> </a:t>
            </a:r>
            <a:r>
              <a:rPr lang="cs-CZ" sz="2100" dirty="0" err="1"/>
              <a:t>from</a:t>
            </a:r>
            <a:r>
              <a:rPr lang="cs-CZ" sz="2100" dirty="0"/>
              <a:t>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viewpoint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integrating</a:t>
            </a:r>
            <a:r>
              <a:rPr lang="cs-CZ" sz="2100" dirty="0"/>
              <a:t> </a:t>
            </a:r>
            <a:r>
              <a:rPr lang="cs-CZ" sz="2100" dirty="0" err="1"/>
              <a:t>into</a:t>
            </a:r>
            <a:r>
              <a:rPr lang="cs-CZ" sz="2100" dirty="0"/>
              <a:t> peer </a:t>
            </a:r>
            <a:r>
              <a:rPr lang="cs-CZ" sz="2100" dirty="0" err="1"/>
              <a:t>groups</a:t>
            </a:r>
            <a:r>
              <a:rPr lang="cs-CZ" sz="2100" dirty="0"/>
              <a:t>,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individual’s</a:t>
            </a:r>
            <a:r>
              <a:rPr lang="cs-CZ" sz="2100" dirty="0"/>
              <a:t> </a:t>
            </a:r>
            <a:r>
              <a:rPr lang="cs-CZ" sz="2100" dirty="0" err="1"/>
              <a:t>interests</a:t>
            </a:r>
            <a:r>
              <a:rPr lang="cs-CZ" sz="2100" dirty="0"/>
              <a:t>, and </a:t>
            </a:r>
            <a:r>
              <a:rPr lang="cs-CZ" sz="2100" dirty="0" err="1"/>
              <a:t>leisure</a:t>
            </a:r>
            <a:r>
              <a:rPr lang="cs-CZ" sz="2100" dirty="0"/>
              <a:t> </a:t>
            </a:r>
            <a:r>
              <a:rPr lang="cs-CZ" sz="2100" dirty="0" err="1"/>
              <a:t>time</a:t>
            </a:r>
            <a:r>
              <a:rPr lang="cs-CZ" sz="2100" dirty="0"/>
              <a:t> </a:t>
            </a:r>
            <a:r>
              <a:rPr lang="cs-CZ" sz="2100" dirty="0" err="1"/>
              <a:t>activities</a:t>
            </a:r>
            <a:r>
              <a:rPr lang="cs-CZ" sz="2100" dirty="0"/>
              <a:t>. </a:t>
            </a:r>
          </a:p>
          <a:p>
            <a:pPr marL="228600" indent="-101600">
              <a:buNone/>
            </a:pPr>
            <a:endParaRPr lang="cs-CZ" sz="2100" dirty="0"/>
          </a:p>
          <a:p>
            <a:pPr marL="228600" lvl="0" indent="-101600">
              <a:buNone/>
            </a:pPr>
            <a:endParaRPr sz="2100" b="0" i="0" u="none" strike="noStrike" cap="none" dirty="0">
              <a:solidFill>
                <a:srgbClr val="1E2E4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</a:pP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Family</a:t>
            </a:r>
            <a:r>
              <a:rPr lang="cs-CZ" i="0" u="none" strike="noStrike" cap="none" dirty="0">
                <a:ea typeface="Questrial"/>
                <a:cs typeface="Questrial"/>
                <a:sym typeface="Questrial"/>
              </a:rPr>
              <a:t> </a:t>
            </a:r>
            <a:r>
              <a:rPr lang="cs-CZ" i="0" u="none" strike="noStrike" cap="none" dirty="0" err="1">
                <a:ea typeface="Questrial"/>
                <a:cs typeface="Questrial"/>
                <a:sym typeface="Questrial"/>
              </a:rPr>
              <a:t>anamnesis</a:t>
            </a:r>
            <a:r>
              <a:rPr lang="cs-CZ" sz="3600" b="0" i="0" u="none" strike="noStrike" cap="none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cs-CZ" sz="3600" b="0" i="0" u="none" strike="noStrike" cap="none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sz="3600" b="0" i="0" u="none" strike="noStrike" cap="none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cs-CZ" sz="2400" b="1" dirty="0" err="1"/>
              <a:t>Family</a:t>
            </a:r>
            <a:r>
              <a:rPr lang="cs-CZ" sz="2400" dirty="0"/>
              <a:t> (</a:t>
            </a:r>
            <a:r>
              <a:rPr lang="cs-CZ" sz="2400" dirty="0" err="1"/>
              <a:t>Related</a:t>
            </a:r>
            <a:r>
              <a:rPr lang="cs-CZ" sz="2400" dirty="0"/>
              <a:t> to </a:t>
            </a:r>
            <a:r>
              <a:rPr lang="cs-CZ" sz="2400" dirty="0" err="1"/>
              <a:t>upbringing</a:t>
            </a:r>
            <a:r>
              <a:rPr lang="cs-CZ" sz="2400" dirty="0"/>
              <a:t>) – </a:t>
            </a:r>
          </a:p>
          <a:p>
            <a:pPr lvl="0"/>
            <a:r>
              <a:rPr lang="cs-CZ" sz="2400" dirty="0" err="1"/>
              <a:t>includes</a:t>
            </a:r>
            <a:r>
              <a:rPr lang="cs-CZ" sz="2400" dirty="0"/>
              <a:t> basic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family</a:t>
            </a:r>
            <a:r>
              <a:rPr lang="cs-CZ" sz="2400" dirty="0"/>
              <a:t> (</a:t>
            </a:r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dirty="0" err="1"/>
              <a:t>family</a:t>
            </a:r>
            <a:r>
              <a:rPr lang="cs-CZ" sz="2400" dirty="0"/>
              <a:t> </a:t>
            </a:r>
            <a:r>
              <a:rPr lang="cs-CZ" sz="2400" dirty="0" err="1"/>
              <a:t>structure</a:t>
            </a:r>
            <a:r>
              <a:rPr lang="cs-CZ" sz="2400" dirty="0"/>
              <a:t>, </a:t>
            </a:r>
            <a:r>
              <a:rPr lang="cs-CZ" sz="2400" dirty="0" err="1"/>
              <a:t>number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family</a:t>
            </a:r>
            <a:r>
              <a:rPr lang="cs-CZ" sz="2400" dirty="0"/>
              <a:t> </a:t>
            </a:r>
            <a:r>
              <a:rPr lang="cs-CZ" sz="2400" dirty="0" err="1"/>
              <a:t>members</a:t>
            </a:r>
            <a:r>
              <a:rPr lang="cs-CZ" sz="2400" dirty="0"/>
              <a:t>, </a:t>
            </a:r>
            <a:r>
              <a:rPr lang="cs-CZ" sz="2400" dirty="0" err="1"/>
              <a:t>age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parents</a:t>
            </a:r>
            <a:r>
              <a:rPr lang="cs-CZ" sz="2400" dirty="0"/>
              <a:t>, </a:t>
            </a:r>
            <a:r>
              <a:rPr lang="cs-CZ" sz="2400" dirty="0" err="1"/>
              <a:t>etc</a:t>
            </a:r>
            <a:r>
              <a:rPr lang="cs-CZ" sz="2400" dirty="0"/>
              <a:t>.). </a:t>
            </a:r>
          </a:p>
          <a:p>
            <a:pPr lvl="0"/>
            <a:r>
              <a:rPr lang="cs-CZ" sz="2400" dirty="0"/>
              <a:t>It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reflects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relationships</a:t>
            </a:r>
            <a:r>
              <a:rPr lang="cs-CZ" sz="2400" dirty="0"/>
              <a:t>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family</a:t>
            </a:r>
            <a:r>
              <a:rPr lang="cs-CZ" sz="2400" dirty="0"/>
              <a:t> </a:t>
            </a:r>
            <a:r>
              <a:rPr lang="cs-CZ" sz="2400" dirty="0" err="1"/>
              <a:t>members</a:t>
            </a:r>
            <a:r>
              <a:rPr lang="cs-CZ" sz="2400" dirty="0"/>
              <a:t>, type and style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upbringing</a:t>
            </a:r>
            <a:r>
              <a:rPr lang="cs-CZ" sz="2400" dirty="0"/>
              <a:t>, </a:t>
            </a:r>
            <a:r>
              <a:rPr lang="cs-CZ" sz="2400" dirty="0" err="1"/>
              <a:t>behavior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family</a:t>
            </a:r>
            <a:r>
              <a:rPr lang="cs-CZ" sz="2400" dirty="0"/>
              <a:t>, </a:t>
            </a:r>
            <a:r>
              <a:rPr lang="cs-CZ" sz="2400" dirty="0" err="1"/>
              <a:t>difficulties</a:t>
            </a:r>
            <a:r>
              <a:rPr lang="cs-CZ" sz="2400" dirty="0"/>
              <a:t> in </a:t>
            </a:r>
            <a:r>
              <a:rPr lang="cs-CZ" sz="2400" dirty="0" err="1"/>
              <a:t>upbringing</a:t>
            </a:r>
            <a:r>
              <a:rPr lang="cs-CZ" sz="2400" dirty="0"/>
              <a:t>, and </a:t>
            </a:r>
            <a:r>
              <a:rPr lang="cs-CZ" sz="2400" dirty="0" err="1"/>
              <a:t>the</a:t>
            </a:r>
            <a:r>
              <a:rPr lang="cs-CZ" sz="2400" dirty="0"/>
              <a:t> socio-</a:t>
            </a:r>
            <a:r>
              <a:rPr lang="cs-CZ" sz="2400" dirty="0" err="1"/>
              <a:t>economic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family</a:t>
            </a:r>
            <a:r>
              <a:rPr lang="cs-CZ" sz="2400" dirty="0"/>
              <a:t>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Shape 221" descr="H:\Jana\Brno MU Fakulta\Dokumenty\Výuka\Pedagogická diagnostika\Metody\Anamnéza\rodiná anamnéza Michal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91544" y="471846"/>
            <a:ext cx="8280920" cy="596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UNI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" id="{1077EDE1-CD9E-41EB-BFB4-B0C29D8A6C95}" vid="{4D9D38F1-5AB0-4D64-89B7-50680DD94575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</Template>
  <TotalTime>614</TotalTime>
  <Words>873</Words>
  <Application>Microsoft Office PowerPoint</Application>
  <PresentationFormat>Širokoúhlá obrazovka</PresentationFormat>
  <Paragraphs>50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Questrial</vt:lpstr>
      <vt:lpstr>Arial</vt:lpstr>
      <vt:lpstr>Wingdings</vt:lpstr>
      <vt:lpstr>Tahoma</vt:lpstr>
      <vt:lpstr>MUNI</vt:lpstr>
      <vt:lpstr>Interview as a Diagnostic Method</vt:lpstr>
      <vt:lpstr>Interview</vt:lpstr>
      <vt:lpstr>The diagnostic interview and its stages</vt:lpstr>
      <vt:lpstr>The diagnostic interview and its stages</vt:lpstr>
      <vt:lpstr>Principles of conducting the interview </vt:lpstr>
      <vt:lpstr>Principles of conducting the interview </vt:lpstr>
      <vt:lpstr>Anamnesis and the anamnestic interview</vt:lpstr>
      <vt:lpstr>Family anamnesis </vt:lpstr>
      <vt:lpstr>Prezentace aplikace PowerPoint</vt:lpstr>
      <vt:lpstr>School anamnesis</vt:lpstr>
      <vt:lpstr>Social anamnesis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as a Diagnostic Method</dc:title>
  <dc:creator>Bradova</dc:creator>
  <cp:lastModifiedBy>Uživatel systému Windows</cp:lastModifiedBy>
  <cp:revision>7</cp:revision>
  <dcterms:modified xsi:type="dcterms:W3CDTF">2021-10-15T07:25:12Z</dcterms:modified>
</cp:coreProperties>
</file>