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66" r:id="rId5"/>
    <p:sldId id="259" r:id="rId6"/>
    <p:sldId id="274" r:id="rId7"/>
    <p:sldId id="275" r:id="rId8"/>
    <p:sldId id="293" r:id="rId9"/>
    <p:sldId id="267" r:id="rId10"/>
    <p:sldId id="268" r:id="rId11"/>
    <p:sldId id="269" r:id="rId12"/>
    <p:sldId id="270" r:id="rId13"/>
    <p:sldId id="271" r:id="rId14"/>
    <p:sldId id="272" r:id="rId15"/>
    <p:sldId id="260" r:id="rId16"/>
    <p:sldId id="295" r:id="rId17"/>
    <p:sldId id="278" r:id="rId18"/>
    <p:sldId id="279" r:id="rId19"/>
    <p:sldId id="258" r:id="rId20"/>
    <p:sldId id="273" r:id="rId21"/>
    <p:sldId id="280" r:id="rId22"/>
    <p:sldId id="261" r:id="rId23"/>
    <p:sldId id="282" r:id="rId24"/>
    <p:sldId id="283" r:id="rId25"/>
    <p:sldId id="284" r:id="rId26"/>
    <p:sldId id="285" r:id="rId27"/>
    <p:sldId id="286" r:id="rId28"/>
    <p:sldId id="288" r:id="rId29"/>
    <p:sldId id="296" r:id="rId30"/>
    <p:sldId id="287" r:id="rId31"/>
    <p:sldId id="289" r:id="rId32"/>
    <p:sldId id="291" r:id="rId33"/>
    <p:sldId id="292" r:id="rId34"/>
    <p:sldId id="298" r:id="rId35"/>
    <p:sldId id="299" r:id="rId36"/>
    <p:sldId id="300" r:id="rId37"/>
    <p:sldId id="301" r:id="rId38"/>
    <p:sldId id="302" r:id="rId39"/>
    <p:sldId id="303" r:id="rId40"/>
    <p:sldId id="304" r:id="rId41"/>
    <p:sldId id="305" r:id="rId42"/>
    <p:sldId id="262" r:id="rId43"/>
    <p:sldId id="307" r:id="rId44"/>
    <p:sldId id="308" r:id="rId45"/>
    <p:sldId id="309" r:id="rId46"/>
    <p:sldId id="290" r:id="rId47"/>
    <p:sldId id="310" r:id="rId48"/>
    <p:sldId id="311" r:id="rId49"/>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9CFF1-6E00-47F1-9480-8C41A19BF925}" v="71" dt="2023-11-28T11:07:53.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77" d="100"/>
          <a:sy n="77" d="100"/>
        </p:scale>
        <p:origin x="1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3A155D-E1FA-479C-95E9-B91BEC63103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BA7D7D4-23EE-475B-90D3-BB2EEE52575C}">
      <dgm:prSet/>
      <dgm:spPr/>
      <dgm:t>
        <a:bodyPr/>
        <a:lstStyle/>
        <a:p>
          <a:r>
            <a:rPr lang="cs-CZ" dirty="0">
              <a:latin typeface="Roboto" panose="02000000000000000000" pitchFamily="2" charset="0"/>
              <a:ea typeface="Roboto" panose="02000000000000000000" pitchFamily="2" charset="0"/>
              <a:cs typeface="Roboto" panose="02000000000000000000" pitchFamily="2" charset="0"/>
            </a:rPr>
            <a:t>Všudypřítomnost digitálních technologií zásadním způsobem ovlivňuje téměř všechny aspekty našeho života: </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EAAB1D41-3F47-4AF8-B6AE-A55613A9DED2}" type="parTrans" cxnId="{13837A04-EB87-4CB4-BE2F-6EA1D95790D4}">
      <dgm:prSet/>
      <dgm:spPr/>
      <dgm:t>
        <a:bodyPr/>
        <a:lstStyle/>
        <a:p>
          <a:endParaRPr lang="en-US"/>
        </a:p>
      </dgm:t>
    </dgm:pt>
    <dgm:pt modelId="{50BE6894-174B-49CA-B1E0-B8B5018AABBD}" type="sibTrans" cxnId="{13837A04-EB87-4CB4-BE2F-6EA1D95790D4}">
      <dgm:prSet/>
      <dgm:spPr/>
      <dgm:t>
        <a:bodyPr/>
        <a:lstStyle/>
        <a:p>
          <a:endParaRPr lang="en-US"/>
        </a:p>
      </dgm:t>
    </dgm:pt>
    <dgm:pt modelId="{AAF5426E-A2C3-4D0F-BA29-D48B312EDB2D}">
      <dgm:prSet/>
      <dgm:spPr/>
      <dgm:t>
        <a:bodyPr/>
        <a:lstStyle/>
        <a:p>
          <a:r>
            <a:rPr lang="cs-CZ">
              <a:latin typeface="+mj-lt"/>
            </a:rPr>
            <a:t>jak komunikujeme,</a:t>
          </a:r>
          <a:endParaRPr lang="en-US">
            <a:latin typeface="+mj-lt"/>
          </a:endParaRPr>
        </a:p>
      </dgm:t>
    </dgm:pt>
    <dgm:pt modelId="{500C6DD0-0F33-4991-8109-4E5F8BB1D624}" type="parTrans" cxnId="{04EDEA45-7660-4F4D-A7E2-6F66622D3FCB}">
      <dgm:prSet/>
      <dgm:spPr/>
      <dgm:t>
        <a:bodyPr/>
        <a:lstStyle/>
        <a:p>
          <a:endParaRPr lang="en-US"/>
        </a:p>
      </dgm:t>
    </dgm:pt>
    <dgm:pt modelId="{97BD4D0B-B884-4B43-9F9E-175FAE981FE0}" type="sibTrans" cxnId="{04EDEA45-7660-4F4D-A7E2-6F66622D3FCB}">
      <dgm:prSet/>
      <dgm:spPr/>
      <dgm:t>
        <a:bodyPr/>
        <a:lstStyle/>
        <a:p>
          <a:endParaRPr lang="en-US"/>
        </a:p>
      </dgm:t>
    </dgm:pt>
    <dgm:pt modelId="{1E78DEA5-242D-4510-A97B-6371172B9964}">
      <dgm:prSet/>
      <dgm:spPr/>
      <dgm:t>
        <a:bodyPr/>
        <a:lstStyle/>
        <a:p>
          <a:r>
            <a:rPr lang="cs-CZ">
              <a:latin typeface="+mj-lt"/>
            </a:rPr>
            <a:t>pracujeme, </a:t>
          </a:r>
          <a:endParaRPr lang="en-US">
            <a:latin typeface="+mj-lt"/>
          </a:endParaRPr>
        </a:p>
      </dgm:t>
    </dgm:pt>
    <dgm:pt modelId="{8EAF31B5-FAC5-4CBC-B4B3-5E955DCF6159}" type="parTrans" cxnId="{62B3DC7B-7911-4DBB-B426-4E91306BE3F6}">
      <dgm:prSet/>
      <dgm:spPr/>
      <dgm:t>
        <a:bodyPr/>
        <a:lstStyle/>
        <a:p>
          <a:endParaRPr lang="en-US"/>
        </a:p>
      </dgm:t>
    </dgm:pt>
    <dgm:pt modelId="{CCD6F03B-2C2E-44B3-8913-A5B371C595B6}" type="sibTrans" cxnId="{62B3DC7B-7911-4DBB-B426-4E91306BE3F6}">
      <dgm:prSet/>
      <dgm:spPr/>
      <dgm:t>
        <a:bodyPr/>
        <a:lstStyle/>
        <a:p>
          <a:endParaRPr lang="en-US"/>
        </a:p>
      </dgm:t>
    </dgm:pt>
    <dgm:pt modelId="{310ACB45-4832-4E50-8DF3-B7CDF763CBD4}">
      <dgm:prSet/>
      <dgm:spPr/>
      <dgm:t>
        <a:bodyPr/>
        <a:lstStyle/>
        <a:p>
          <a:r>
            <a:rPr lang="cs-CZ" dirty="0">
              <a:latin typeface="+mj-lt"/>
            </a:rPr>
            <a:t>jak trávíme volný čas, </a:t>
          </a:r>
          <a:endParaRPr lang="en-US" dirty="0">
            <a:latin typeface="+mj-lt"/>
          </a:endParaRPr>
        </a:p>
      </dgm:t>
    </dgm:pt>
    <dgm:pt modelId="{61540FC8-BB96-43E0-A454-3A222D02EC06}" type="parTrans" cxnId="{11365F8D-0AA3-403A-B531-6C67931F7CA4}">
      <dgm:prSet/>
      <dgm:spPr/>
      <dgm:t>
        <a:bodyPr/>
        <a:lstStyle/>
        <a:p>
          <a:endParaRPr lang="en-US"/>
        </a:p>
      </dgm:t>
    </dgm:pt>
    <dgm:pt modelId="{DD53B483-3DD8-4E2D-8972-4B67F9B2ABE2}" type="sibTrans" cxnId="{11365F8D-0AA3-403A-B531-6C67931F7CA4}">
      <dgm:prSet/>
      <dgm:spPr/>
      <dgm:t>
        <a:bodyPr/>
        <a:lstStyle/>
        <a:p>
          <a:endParaRPr lang="en-US"/>
        </a:p>
      </dgm:t>
    </dgm:pt>
    <dgm:pt modelId="{1F781401-2838-4766-9866-6524F4D5D83E}">
      <dgm:prSet/>
      <dgm:spPr/>
      <dgm:t>
        <a:bodyPr/>
        <a:lstStyle/>
        <a:p>
          <a:r>
            <a:rPr lang="cs-CZ" dirty="0">
              <a:latin typeface="+mj-lt"/>
            </a:rPr>
            <a:t>organizujeme své aktivity, </a:t>
          </a:r>
          <a:endParaRPr lang="en-US" dirty="0">
            <a:latin typeface="+mj-lt"/>
          </a:endParaRPr>
        </a:p>
      </dgm:t>
    </dgm:pt>
    <dgm:pt modelId="{9FA35C2E-F038-4945-AC70-27EC9916958C}" type="parTrans" cxnId="{C44B3509-4614-4915-ADF1-B9FF99808A54}">
      <dgm:prSet/>
      <dgm:spPr/>
      <dgm:t>
        <a:bodyPr/>
        <a:lstStyle/>
        <a:p>
          <a:endParaRPr lang="en-US"/>
        </a:p>
      </dgm:t>
    </dgm:pt>
    <dgm:pt modelId="{BEFF1AF7-6972-44CF-AA2B-988BFD7F7FA3}" type="sibTrans" cxnId="{C44B3509-4614-4915-ADF1-B9FF99808A54}">
      <dgm:prSet/>
      <dgm:spPr/>
      <dgm:t>
        <a:bodyPr/>
        <a:lstStyle/>
        <a:p>
          <a:endParaRPr lang="en-US"/>
        </a:p>
      </dgm:t>
    </dgm:pt>
    <dgm:pt modelId="{EC06963D-6E82-47F0-ABCC-4816488847BC}">
      <dgm:prSet/>
      <dgm:spPr/>
      <dgm:t>
        <a:bodyPr/>
        <a:lstStyle/>
        <a:p>
          <a:r>
            <a:rPr lang="cs-CZ" dirty="0">
              <a:latin typeface="+mj-lt"/>
            </a:rPr>
            <a:t>jak přijímáme informace a poznáváme. </a:t>
          </a:r>
          <a:endParaRPr lang="en-US" dirty="0">
            <a:latin typeface="+mj-lt"/>
          </a:endParaRPr>
        </a:p>
      </dgm:t>
    </dgm:pt>
    <dgm:pt modelId="{DC37C48D-D741-43C2-B63F-E41052A4CA77}" type="parTrans" cxnId="{9A6BC300-7A99-4395-B3AD-CED7C043DCEF}">
      <dgm:prSet/>
      <dgm:spPr/>
      <dgm:t>
        <a:bodyPr/>
        <a:lstStyle/>
        <a:p>
          <a:endParaRPr lang="en-US"/>
        </a:p>
      </dgm:t>
    </dgm:pt>
    <dgm:pt modelId="{172A3212-624E-48B6-A318-1BF932307D01}" type="sibTrans" cxnId="{9A6BC300-7A99-4395-B3AD-CED7C043DCEF}">
      <dgm:prSet/>
      <dgm:spPr/>
      <dgm:t>
        <a:bodyPr/>
        <a:lstStyle/>
        <a:p>
          <a:endParaRPr lang="en-US"/>
        </a:p>
      </dgm:t>
    </dgm:pt>
    <dgm:pt modelId="{4E897CF6-A1BA-4399-8160-45267EE426FD}">
      <dgm:prSet/>
      <dgm:spPr/>
      <dgm:t>
        <a:bodyPr/>
        <a:lstStyle/>
        <a:p>
          <a:r>
            <a:rPr lang="cs-CZ" dirty="0">
              <a:latin typeface="Roboto" panose="02000000000000000000" pitchFamily="2" charset="0"/>
              <a:ea typeface="Roboto" panose="02000000000000000000" pitchFamily="2" charset="0"/>
              <a:cs typeface="Roboto" panose="02000000000000000000" pitchFamily="2" charset="0"/>
            </a:rPr>
            <a:t>Zároveň se mění způsob, jakým přemýšlíme a jak se chováme. </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E4834E32-57EE-422B-9FEB-02AC0C64877C}" type="parTrans" cxnId="{BD465FA3-8641-4924-9AF7-98DAE76DDD4C}">
      <dgm:prSet/>
      <dgm:spPr/>
      <dgm:t>
        <a:bodyPr/>
        <a:lstStyle/>
        <a:p>
          <a:endParaRPr lang="en-US"/>
        </a:p>
      </dgm:t>
    </dgm:pt>
    <dgm:pt modelId="{C3057471-27D3-4AB0-981C-ED552891AA6F}" type="sibTrans" cxnId="{BD465FA3-8641-4924-9AF7-98DAE76DDD4C}">
      <dgm:prSet/>
      <dgm:spPr/>
      <dgm:t>
        <a:bodyPr/>
        <a:lstStyle/>
        <a:p>
          <a:endParaRPr lang="en-US"/>
        </a:p>
      </dgm:t>
    </dgm:pt>
    <dgm:pt modelId="{68B726C7-B532-42BB-99C5-050600BBE8EE}">
      <dgm:prSet/>
      <dgm:spPr/>
      <dgm:t>
        <a:bodyPr/>
        <a:lstStyle/>
        <a:p>
          <a:r>
            <a:rPr lang="cs-CZ" dirty="0">
              <a:latin typeface="Roboto" panose="02000000000000000000" pitchFamily="2" charset="0"/>
              <a:ea typeface="Roboto" panose="02000000000000000000" pitchFamily="2" charset="0"/>
              <a:cs typeface="Roboto" panose="02000000000000000000" pitchFamily="2" charset="0"/>
            </a:rPr>
            <a:t>Děti a mladí lidé si změny neuvědomují, technologie jsou pro ně samozřejmostí. </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0B0A128C-096C-4801-8187-930C5D511B28}" type="parTrans" cxnId="{04020C7C-35E7-48E6-86C5-DBD5F79920EB}">
      <dgm:prSet/>
      <dgm:spPr/>
      <dgm:t>
        <a:bodyPr/>
        <a:lstStyle/>
        <a:p>
          <a:endParaRPr lang="en-US"/>
        </a:p>
      </dgm:t>
    </dgm:pt>
    <dgm:pt modelId="{6063C041-AA06-4C0C-8744-3E090EC74C06}" type="sibTrans" cxnId="{04020C7C-35E7-48E6-86C5-DBD5F79920EB}">
      <dgm:prSet/>
      <dgm:spPr/>
      <dgm:t>
        <a:bodyPr/>
        <a:lstStyle/>
        <a:p>
          <a:endParaRPr lang="en-US"/>
        </a:p>
      </dgm:t>
    </dgm:pt>
    <dgm:pt modelId="{6B528154-1458-4096-B5F5-509626157AD5}" type="pres">
      <dgm:prSet presAssocID="{AD3A155D-E1FA-479C-95E9-B91BEC631036}" presName="linear" presStyleCnt="0">
        <dgm:presLayoutVars>
          <dgm:animLvl val="lvl"/>
          <dgm:resizeHandles val="exact"/>
        </dgm:presLayoutVars>
      </dgm:prSet>
      <dgm:spPr/>
    </dgm:pt>
    <dgm:pt modelId="{08834A95-4FA9-4D19-93F4-793D607AE74C}" type="pres">
      <dgm:prSet presAssocID="{9BA7D7D4-23EE-475B-90D3-BB2EEE52575C}" presName="parentText" presStyleLbl="node1" presStyleIdx="0" presStyleCnt="3">
        <dgm:presLayoutVars>
          <dgm:chMax val="0"/>
          <dgm:bulletEnabled val="1"/>
        </dgm:presLayoutVars>
      </dgm:prSet>
      <dgm:spPr/>
    </dgm:pt>
    <dgm:pt modelId="{DE61FA5E-F655-4C79-B620-BFB301D2A120}" type="pres">
      <dgm:prSet presAssocID="{9BA7D7D4-23EE-475B-90D3-BB2EEE52575C}" presName="childText" presStyleLbl="revTx" presStyleIdx="0" presStyleCnt="1">
        <dgm:presLayoutVars>
          <dgm:bulletEnabled val="1"/>
        </dgm:presLayoutVars>
      </dgm:prSet>
      <dgm:spPr/>
    </dgm:pt>
    <dgm:pt modelId="{22E7022E-ECFD-4028-9FBA-B2D84E901AC5}" type="pres">
      <dgm:prSet presAssocID="{4E897CF6-A1BA-4399-8160-45267EE426FD}" presName="parentText" presStyleLbl="node1" presStyleIdx="1" presStyleCnt="3">
        <dgm:presLayoutVars>
          <dgm:chMax val="0"/>
          <dgm:bulletEnabled val="1"/>
        </dgm:presLayoutVars>
      </dgm:prSet>
      <dgm:spPr/>
    </dgm:pt>
    <dgm:pt modelId="{D7CF8B27-1BED-44F1-B996-84470150A0A1}" type="pres">
      <dgm:prSet presAssocID="{C3057471-27D3-4AB0-981C-ED552891AA6F}" presName="spacer" presStyleCnt="0"/>
      <dgm:spPr/>
    </dgm:pt>
    <dgm:pt modelId="{3705276F-1F38-4C4D-9162-17A02A8FE10B}" type="pres">
      <dgm:prSet presAssocID="{68B726C7-B532-42BB-99C5-050600BBE8EE}" presName="parentText" presStyleLbl="node1" presStyleIdx="2" presStyleCnt="3">
        <dgm:presLayoutVars>
          <dgm:chMax val="0"/>
          <dgm:bulletEnabled val="1"/>
        </dgm:presLayoutVars>
      </dgm:prSet>
      <dgm:spPr/>
    </dgm:pt>
  </dgm:ptLst>
  <dgm:cxnLst>
    <dgm:cxn modelId="{9A6BC300-7A99-4395-B3AD-CED7C043DCEF}" srcId="{9BA7D7D4-23EE-475B-90D3-BB2EEE52575C}" destId="{EC06963D-6E82-47F0-ABCC-4816488847BC}" srcOrd="4" destOrd="0" parTransId="{DC37C48D-D741-43C2-B63F-E41052A4CA77}" sibTransId="{172A3212-624E-48B6-A318-1BF932307D01}"/>
    <dgm:cxn modelId="{FEFA6602-CE84-473E-B41B-3C37FA45B525}" type="presOf" srcId="{9BA7D7D4-23EE-475B-90D3-BB2EEE52575C}" destId="{08834A95-4FA9-4D19-93F4-793D607AE74C}" srcOrd="0" destOrd="0" presId="urn:microsoft.com/office/officeart/2005/8/layout/vList2"/>
    <dgm:cxn modelId="{13837A04-EB87-4CB4-BE2F-6EA1D95790D4}" srcId="{AD3A155D-E1FA-479C-95E9-B91BEC631036}" destId="{9BA7D7D4-23EE-475B-90D3-BB2EEE52575C}" srcOrd="0" destOrd="0" parTransId="{EAAB1D41-3F47-4AF8-B6AE-A55613A9DED2}" sibTransId="{50BE6894-174B-49CA-B1E0-B8B5018AABBD}"/>
    <dgm:cxn modelId="{C44B3509-4614-4915-ADF1-B9FF99808A54}" srcId="{9BA7D7D4-23EE-475B-90D3-BB2EEE52575C}" destId="{1F781401-2838-4766-9866-6524F4D5D83E}" srcOrd="3" destOrd="0" parTransId="{9FA35C2E-F038-4945-AC70-27EC9916958C}" sibTransId="{BEFF1AF7-6972-44CF-AA2B-988BFD7F7FA3}"/>
    <dgm:cxn modelId="{B739C730-365B-40E9-A079-9D3AC52CC31C}" type="presOf" srcId="{310ACB45-4832-4E50-8DF3-B7CDF763CBD4}" destId="{DE61FA5E-F655-4C79-B620-BFB301D2A120}" srcOrd="0" destOrd="2" presId="urn:microsoft.com/office/officeart/2005/8/layout/vList2"/>
    <dgm:cxn modelId="{7231F440-0B4F-4FA0-B1A4-33E0DC2FC081}" type="presOf" srcId="{AD3A155D-E1FA-479C-95E9-B91BEC631036}" destId="{6B528154-1458-4096-B5F5-509626157AD5}" srcOrd="0" destOrd="0" presId="urn:microsoft.com/office/officeart/2005/8/layout/vList2"/>
    <dgm:cxn modelId="{97842061-B6F8-46F9-8DFA-3D3B1DD5DE88}" type="presOf" srcId="{68B726C7-B532-42BB-99C5-050600BBE8EE}" destId="{3705276F-1F38-4C4D-9162-17A02A8FE10B}" srcOrd="0" destOrd="0" presId="urn:microsoft.com/office/officeart/2005/8/layout/vList2"/>
    <dgm:cxn modelId="{04EDEA45-7660-4F4D-A7E2-6F66622D3FCB}" srcId="{9BA7D7D4-23EE-475B-90D3-BB2EEE52575C}" destId="{AAF5426E-A2C3-4D0F-BA29-D48B312EDB2D}" srcOrd="0" destOrd="0" parTransId="{500C6DD0-0F33-4991-8109-4E5F8BB1D624}" sibTransId="{97BD4D0B-B884-4B43-9F9E-175FAE981FE0}"/>
    <dgm:cxn modelId="{D0B44366-8409-4A04-8E33-A4A1266FE216}" type="presOf" srcId="{4E897CF6-A1BA-4399-8160-45267EE426FD}" destId="{22E7022E-ECFD-4028-9FBA-B2D84E901AC5}" srcOrd="0" destOrd="0" presId="urn:microsoft.com/office/officeart/2005/8/layout/vList2"/>
    <dgm:cxn modelId="{50566247-144F-4428-91E1-D588E4DD9BBB}" type="presOf" srcId="{1F781401-2838-4766-9866-6524F4D5D83E}" destId="{DE61FA5E-F655-4C79-B620-BFB301D2A120}" srcOrd="0" destOrd="3" presId="urn:microsoft.com/office/officeart/2005/8/layout/vList2"/>
    <dgm:cxn modelId="{62B3DC7B-7911-4DBB-B426-4E91306BE3F6}" srcId="{9BA7D7D4-23EE-475B-90D3-BB2EEE52575C}" destId="{1E78DEA5-242D-4510-A97B-6371172B9964}" srcOrd="1" destOrd="0" parTransId="{8EAF31B5-FAC5-4CBC-B4B3-5E955DCF6159}" sibTransId="{CCD6F03B-2C2E-44B3-8913-A5B371C595B6}"/>
    <dgm:cxn modelId="{04020C7C-35E7-48E6-86C5-DBD5F79920EB}" srcId="{AD3A155D-E1FA-479C-95E9-B91BEC631036}" destId="{68B726C7-B532-42BB-99C5-050600BBE8EE}" srcOrd="2" destOrd="0" parTransId="{0B0A128C-096C-4801-8187-930C5D511B28}" sibTransId="{6063C041-AA06-4C0C-8744-3E090EC74C06}"/>
    <dgm:cxn modelId="{11365F8D-0AA3-403A-B531-6C67931F7CA4}" srcId="{9BA7D7D4-23EE-475B-90D3-BB2EEE52575C}" destId="{310ACB45-4832-4E50-8DF3-B7CDF763CBD4}" srcOrd="2" destOrd="0" parTransId="{61540FC8-BB96-43E0-A454-3A222D02EC06}" sibTransId="{DD53B483-3DD8-4E2D-8972-4B67F9B2ABE2}"/>
    <dgm:cxn modelId="{BD465FA3-8641-4924-9AF7-98DAE76DDD4C}" srcId="{AD3A155D-E1FA-479C-95E9-B91BEC631036}" destId="{4E897CF6-A1BA-4399-8160-45267EE426FD}" srcOrd="1" destOrd="0" parTransId="{E4834E32-57EE-422B-9FEB-02AC0C64877C}" sibTransId="{C3057471-27D3-4AB0-981C-ED552891AA6F}"/>
    <dgm:cxn modelId="{98154FD8-A90D-4E0D-8C56-4B589F61A63E}" type="presOf" srcId="{EC06963D-6E82-47F0-ABCC-4816488847BC}" destId="{DE61FA5E-F655-4C79-B620-BFB301D2A120}" srcOrd="0" destOrd="4" presId="urn:microsoft.com/office/officeart/2005/8/layout/vList2"/>
    <dgm:cxn modelId="{F25F59F2-C282-49E5-9DCD-F8D3775BE61C}" type="presOf" srcId="{AAF5426E-A2C3-4D0F-BA29-D48B312EDB2D}" destId="{DE61FA5E-F655-4C79-B620-BFB301D2A120}" srcOrd="0" destOrd="0" presId="urn:microsoft.com/office/officeart/2005/8/layout/vList2"/>
    <dgm:cxn modelId="{3C9E22FC-9F30-463F-BD31-700B2CF017E8}" type="presOf" srcId="{1E78DEA5-242D-4510-A97B-6371172B9964}" destId="{DE61FA5E-F655-4C79-B620-BFB301D2A120}" srcOrd="0" destOrd="1" presId="urn:microsoft.com/office/officeart/2005/8/layout/vList2"/>
    <dgm:cxn modelId="{6D627A95-A07E-4A68-976B-2EAF8C7F43EE}" type="presParOf" srcId="{6B528154-1458-4096-B5F5-509626157AD5}" destId="{08834A95-4FA9-4D19-93F4-793D607AE74C}" srcOrd="0" destOrd="0" presId="urn:microsoft.com/office/officeart/2005/8/layout/vList2"/>
    <dgm:cxn modelId="{AE23E887-F23B-40A5-801D-09FFA5B52FB9}" type="presParOf" srcId="{6B528154-1458-4096-B5F5-509626157AD5}" destId="{DE61FA5E-F655-4C79-B620-BFB301D2A120}" srcOrd="1" destOrd="0" presId="urn:microsoft.com/office/officeart/2005/8/layout/vList2"/>
    <dgm:cxn modelId="{BDB21531-4103-43D0-8BBD-41C4380BAB8D}" type="presParOf" srcId="{6B528154-1458-4096-B5F5-509626157AD5}" destId="{22E7022E-ECFD-4028-9FBA-B2D84E901AC5}" srcOrd="2" destOrd="0" presId="urn:microsoft.com/office/officeart/2005/8/layout/vList2"/>
    <dgm:cxn modelId="{5C775ABC-BCEB-40A6-A8E0-076CF9D46495}" type="presParOf" srcId="{6B528154-1458-4096-B5F5-509626157AD5}" destId="{D7CF8B27-1BED-44F1-B996-84470150A0A1}" srcOrd="3" destOrd="0" presId="urn:microsoft.com/office/officeart/2005/8/layout/vList2"/>
    <dgm:cxn modelId="{AF947705-2566-4FB8-B522-6F68DEF36EAB}" type="presParOf" srcId="{6B528154-1458-4096-B5F5-509626157AD5}" destId="{3705276F-1F38-4C4D-9162-17A02A8FE10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245829-0816-4894-B494-5359C192504B}"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72BFF3FF-568A-48D3-A610-8102EFD6894D}">
      <dgm:prSet/>
      <dgm:spPr/>
      <dgm:t>
        <a:bodyPr/>
        <a:lstStyle/>
        <a:p>
          <a:r>
            <a:rPr lang="cs-CZ" dirty="0">
              <a:latin typeface="Roboto" panose="02000000000000000000" pitchFamily="2" charset="0"/>
              <a:ea typeface="Roboto" panose="02000000000000000000" pitchFamily="2" charset="0"/>
              <a:cs typeface="Roboto" panose="02000000000000000000" pitchFamily="2" charset="0"/>
            </a:rPr>
            <a:t>Tvořivost </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C0E52732-AA57-4A77-AE51-401E2C5C1B42}" type="parTrans" cxnId="{0384F1EE-952F-4A4F-B34E-17D435D0F62B}">
      <dgm:prSet/>
      <dgm:spPr/>
      <dgm:t>
        <a:bodyPr/>
        <a:lstStyle/>
        <a:p>
          <a:endParaRPr lang="en-US"/>
        </a:p>
      </dgm:t>
    </dgm:pt>
    <dgm:pt modelId="{E7131DB5-7715-4904-98CB-AD0B02381565}" type="sibTrans" cxnId="{0384F1EE-952F-4A4F-B34E-17D435D0F62B}">
      <dgm:prSet/>
      <dgm:spPr/>
      <dgm:t>
        <a:bodyPr/>
        <a:lstStyle/>
        <a:p>
          <a:endParaRPr lang="en-US"/>
        </a:p>
      </dgm:t>
    </dgm:pt>
    <dgm:pt modelId="{EE3757FF-917A-4F6A-8850-BEEA0B1E78A1}">
      <dgm:prSet/>
      <dgm:spPr/>
      <dgm:t>
        <a:bodyPr/>
        <a:lstStyle/>
        <a:p>
          <a:r>
            <a:rPr lang="cs-CZ" dirty="0">
              <a:latin typeface="Roboto" panose="02000000000000000000" pitchFamily="2" charset="0"/>
              <a:ea typeface="Roboto" panose="02000000000000000000" pitchFamily="2" charset="0"/>
              <a:cs typeface="Roboto" panose="02000000000000000000" pitchFamily="2" charset="0"/>
            </a:rPr>
            <a:t>Nové a rozšířené způsoby vyjadřování, které nebyly v době analogové možné</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04139A85-0DBE-40DF-99CC-EA6740B09CE9}" type="parTrans" cxnId="{58FCCD32-F162-4EBB-BFF9-7723B7B602DC}">
      <dgm:prSet/>
      <dgm:spPr/>
      <dgm:t>
        <a:bodyPr/>
        <a:lstStyle/>
        <a:p>
          <a:endParaRPr lang="en-US"/>
        </a:p>
      </dgm:t>
    </dgm:pt>
    <dgm:pt modelId="{E9AF6C52-A7C0-46ED-B6F7-53A44E6775AF}" type="sibTrans" cxnId="{58FCCD32-F162-4EBB-BFF9-7723B7B602DC}">
      <dgm:prSet/>
      <dgm:spPr/>
      <dgm:t>
        <a:bodyPr/>
        <a:lstStyle/>
        <a:p>
          <a:endParaRPr lang="en-US"/>
        </a:p>
      </dgm:t>
    </dgm:pt>
    <dgm:pt modelId="{AA6B3AE3-D191-4B66-8CFC-B8B3C7AC6C03}">
      <dgm:prSet/>
      <dgm:spPr/>
      <dgm:t>
        <a:bodyPr/>
        <a:lstStyle/>
        <a:p>
          <a:r>
            <a:rPr lang="cs-CZ" dirty="0">
              <a:effectLst/>
              <a:latin typeface="Calibri" panose="020F0502020204030204" pitchFamily="34" charset="0"/>
              <a:ea typeface="Calibri" panose="020F0502020204030204" pitchFamily="34" charset="0"/>
              <a:cs typeface="Times New Roman" panose="02020603050405020304" pitchFamily="18" charset="0"/>
            </a:rPr>
            <a:t>Individualizace - každé dítě, kterému umožníme pracovat s nějakým počítačovým zařízením, může dělat něco jiného, plnit jiný cíl, pracovat s jinou aplikací, jiným tempem…</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EF02F21D-0198-4BF9-A5C3-CD732A58786D}" type="parTrans" cxnId="{8754369C-35E6-4180-A2FE-C3AE26A219D4}">
      <dgm:prSet/>
      <dgm:spPr/>
      <dgm:t>
        <a:bodyPr/>
        <a:lstStyle/>
        <a:p>
          <a:endParaRPr lang="cs-CZ"/>
        </a:p>
      </dgm:t>
    </dgm:pt>
    <dgm:pt modelId="{D10FDEBA-2577-4B77-BFAA-1D07960E917A}" type="sibTrans" cxnId="{8754369C-35E6-4180-A2FE-C3AE26A219D4}">
      <dgm:prSet/>
      <dgm:spPr/>
      <dgm:t>
        <a:bodyPr/>
        <a:lstStyle/>
        <a:p>
          <a:endParaRPr lang="cs-CZ"/>
        </a:p>
      </dgm:t>
    </dgm:pt>
    <dgm:pt modelId="{9996995C-71F4-43E6-A03C-28B0836529EA}" type="pres">
      <dgm:prSet presAssocID="{CE245829-0816-4894-B494-5359C192504B}" presName="outerComposite" presStyleCnt="0">
        <dgm:presLayoutVars>
          <dgm:chMax val="5"/>
          <dgm:dir/>
          <dgm:resizeHandles val="exact"/>
        </dgm:presLayoutVars>
      </dgm:prSet>
      <dgm:spPr/>
    </dgm:pt>
    <dgm:pt modelId="{7E6070A4-265A-46EF-A83B-4B1D0831F20C}" type="pres">
      <dgm:prSet presAssocID="{CE245829-0816-4894-B494-5359C192504B}" presName="dummyMaxCanvas" presStyleCnt="0">
        <dgm:presLayoutVars/>
      </dgm:prSet>
      <dgm:spPr/>
    </dgm:pt>
    <dgm:pt modelId="{24B4440E-02C7-4AF6-84A8-9782BEA08ECC}" type="pres">
      <dgm:prSet presAssocID="{CE245829-0816-4894-B494-5359C192504B}" presName="ThreeNodes_1" presStyleLbl="node1" presStyleIdx="0" presStyleCnt="3">
        <dgm:presLayoutVars>
          <dgm:bulletEnabled val="1"/>
        </dgm:presLayoutVars>
      </dgm:prSet>
      <dgm:spPr/>
    </dgm:pt>
    <dgm:pt modelId="{1A5250D5-E469-4517-AC14-CAF16D67089C}" type="pres">
      <dgm:prSet presAssocID="{CE245829-0816-4894-B494-5359C192504B}" presName="ThreeNodes_2" presStyleLbl="node1" presStyleIdx="1" presStyleCnt="3">
        <dgm:presLayoutVars>
          <dgm:bulletEnabled val="1"/>
        </dgm:presLayoutVars>
      </dgm:prSet>
      <dgm:spPr/>
    </dgm:pt>
    <dgm:pt modelId="{65D9C079-280B-4572-8983-18F26BD8B9A4}" type="pres">
      <dgm:prSet presAssocID="{CE245829-0816-4894-B494-5359C192504B}" presName="ThreeNodes_3" presStyleLbl="node1" presStyleIdx="2" presStyleCnt="3">
        <dgm:presLayoutVars>
          <dgm:bulletEnabled val="1"/>
        </dgm:presLayoutVars>
      </dgm:prSet>
      <dgm:spPr/>
    </dgm:pt>
    <dgm:pt modelId="{CE4963A3-977E-4B51-B0C4-A072B2B14A5D}" type="pres">
      <dgm:prSet presAssocID="{CE245829-0816-4894-B494-5359C192504B}" presName="ThreeConn_1-2" presStyleLbl="fgAccFollowNode1" presStyleIdx="0" presStyleCnt="2">
        <dgm:presLayoutVars>
          <dgm:bulletEnabled val="1"/>
        </dgm:presLayoutVars>
      </dgm:prSet>
      <dgm:spPr/>
    </dgm:pt>
    <dgm:pt modelId="{6B1F12EE-1DA7-4AC7-BF39-B5355C86EE6A}" type="pres">
      <dgm:prSet presAssocID="{CE245829-0816-4894-B494-5359C192504B}" presName="ThreeConn_2-3" presStyleLbl="fgAccFollowNode1" presStyleIdx="1" presStyleCnt="2">
        <dgm:presLayoutVars>
          <dgm:bulletEnabled val="1"/>
        </dgm:presLayoutVars>
      </dgm:prSet>
      <dgm:spPr/>
    </dgm:pt>
    <dgm:pt modelId="{E4FDD6E9-D6CE-453F-8808-77152C6FFF83}" type="pres">
      <dgm:prSet presAssocID="{CE245829-0816-4894-B494-5359C192504B}" presName="ThreeNodes_1_text" presStyleLbl="node1" presStyleIdx="2" presStyleCnt="3">
        <dgm:presLayoutVars>
          <dgm:bulletEnabled val="1"/>
        </dgm:presLayoutVars>
      </dgm:prSet>
      <dgm:spPr/>
    </dgm:pt>
    <dgm:pt modelId="{94E74636-FBBC-4DA6-BD4D-23AB92955637}" type="pres">
      <dgm:prSet presAssocID="{CE245829-0816-4894-B494-5359C192504B}" presName="ThreeNodes_2_text" presStyleLbl="node1" presStyleIdx="2" presStyleCnt="3">
        <dgm:presLayoutVars>
          <dgm:bulletEnabled val="1"/>
        </dgm:presLayoutVars>
      </dgm:prSet>
      <dgm:spPr/>
    </dgm:pt>
    <dgm:pt modelId="{C7F4F472-E645-4D65-B74F-000BC2F2631B}" type="pres">
      <dgm:prSet presAssocID="{CE245829-0816-4894-B494-5359C192504B}" presName="ThreeNodes_3_text" presStyleLbl="node1" presStyleIdx="2" presStyleCnt="3">
        <dgm:presLayoutVars>
          <dgm:bulletEnabled val="1"/>
        </dgm:presLayoutVars>
      </dgm:prSet>
      <dgm:spPr/>
    </dgm:pt>
  </dgm:ptLst>
  <dgm:cxnLst>
    <dgm:cxn modelId="{28258A27-D43D-4F54-BEB8-EFEFA9750BD7}" type="presOf" srcId="{72BFF3FF-568A-48D3-A610-8102EFD6894D}" destId="{24B4440E-02C7-4AF6-84A8-9782BEA08ECC}" srcOrd="0" destOrd="0" presId="urn:microsoft.com/office/officeart/2005/8/layout/vProcess5"/>
    <dgm:cxn modelId="{6EFFDF27-97DC-404A-B591-077E789AA4B9}" type="presOf" srcId="{AA6B3AE3-D191-4B66-8CFC-B8B3C7AC6C03}" destId="{C7F4F472-E645-4D65-B74F-000BC2F2631B}" srcOrd="1" destOrd="0" presId="urn:microsoft.com/office/officeart/2005/8/layout/vProcess5"/>
    <dgm:cxn modelId="{58FCCD32-F162-4EBB-BFF9-7723B7B602DC}" srcId="{CE245829-0816-4894-B494-5359C192504B}" destId="{EE3757FF-917A-4F6A-8850-BEEA0B1E78A1}" srcOrd="1" destOrd="0" parTransId="{04139A85-0DBE-40DF-99CC-EA6740B09CE9}" sibTransId="{E9AF6C52-A7C0-46ED-B6F7-53A44E6775AF}"/>
    <dgm:cxn modelId="{663BC663-B197-4E74-B523-C1C2D19D8FC3}" type="presOf" srcId="{CE245829-0816-4894-B494-5359C192504B}" destId="{9996995C-71F4-43E6-A03C-28B0836529EA}" srcOrd="0" destOrd="0" presId="urn:microsoft.com/office/officeart/2005/8/layout/vProcess5"/>
    <dgm:cxn modelId="{8754369C-35E6-4180-A2FE-C3AE26A219D4}" srcId="{CE245829-0816-4894-B494-5359C192504B}" destId="{AA6B3AE3-D191-4B66-8CFC-B8B3C7AC6C03}" srcOrd="2" destOrd="0" parTransId="{EF02F21D-0198-4BF9-A5C3-CD732A58786D}" sibTransId="{D10FDEBA-2577-4B77-BFAA-1D07960E917A}"/>
    <dgm:cxn modelId="{70900AA0-3831-4C01-901E-E960D98096B8}" type="presOf" srcId="{AA6B3AE3-D191-4B66-8CFC-B8B3C7AC6C03}" destId="{65D9C079-280B-4572-8983-18F26BD8B9A4}" srcOrd="0" destOrd="0" presId="urn:microsoft.com/office/officeart/2005/8/layout/vProcess5"/>
    <dgm:cxn modelId="{823479A4-D4A3-4768-97F9-DBF68F94CB4B}" type="presOf" srcId="{E7131DB5-7715-4904-98CB-AD0B02381565}" destId="{CE4963A3-977E-4B51-B0C4-A072B2B14A5D}" srcOrd="0" destOrd="0" presId="urn:microsoft.com/office/officeart/2005/8/layout/vProcess5"/>
    <dgm:cxn modelId="{F116F4C9-896F-4477-82BF-4F5552723B9C}" type="presOf" srcId="{EE3757FF-917A-4F6A-8850-BEEA0B1E78A1}" destId="{94E74636-FBBC-4DA6-BD4D-23AB92955637}" srcOrd="1" destOrd="0" presId="urn:microsoft.com/office/officeart/2005/8/layout/vProcess5"/>
    <dgm:cxn modelId="{68C97ECB-9F49-4B7E-A545-4CEE4CB4C06C}" type="presOf" srcId="{72BFF3FF-568A-48D3-A610-8102EFD6894D}" destId="{E4FDD6E9-D6CE-453F-8808-77152C6FFF83}" srcOrd="1" destOrd="0" presId="urn:microsoft.com/office/officeart/2005/8/layout/vProcess5"/>
    <dgm:cxn modelId="{2D5B94DF-A423-4DDA-9CFC-72182F98CCC7}" type="presOf" srcId="{EE3757FF-917A-4F6A-8850-BEEA0B1E78A1}" destId="{1A5250D5-E469-4517-AC14-CAF16D67089C}" srcOrd="0" destOrd="0" presId="urn:microsoft.com/office/officeart/2005/8/layout/vProcess5"/>
    <dgm:cxn modelId="{0384F1EE-952F-4A4F-B34E-17D435D0F62B}" srcId="{CE245829-0816-4894-B494-5359C192504B}" destId="{72BFF3FF-568A-48D3-A610-8102EFD6894D}" srcOrd="0" destOrd="0" parTransId="{C0E52732-AA57-4A77-AE51-401E2C5C1B42}" sibTransId="{E7131DB5-7715-4904-98CB-AD0B02381565}"/>
    <dgm:cxn modelId="{5808AEFF-181C-494F-AF54-14A6D5B6754D}" type="presOf" srcId="{E9AF6C52-A7C0-46ED-B6F7-53A44E6775AF}" destId="{6B1F12EE-1DA7-4AC7-BF39-B5355C86EE6A}" srcOrd="0" destOrd="0" presId="urn:microsoft.com/office/officeart/2005/8/layout/vProcess5"/>
    <dgm:cxn modelId="{12F2E0FD-61AA-427D-9148-DBED809775A8}" type="presParOf" srcId="{9996995C-71F4-43E6-A03C-28B0836529EA}" destId="{7E6070A4-265A-46EF-A83B-4B1D0831F20C}" srcOrd="0" destOrd="0" presId="urn:microsoft.com/office/officeart/2005/8/layout/vProcess5"/>
    <dgm:cxn modelId="{28BCD072-C42A-4A69-ADE6-7A55C9F14299}" type="presParOf" srcId="{9996995C-71F4-43E6-A03C-28B0836529EA}" destId="{24B4440E-02C7-4AF6-84A8-9782BEA08ECC}" srcOrd="1" destOrd="0" presId="urn:microsoft.com/office/officeart/2005/8/layout/vProcess5"/>
    <dgm:cxn modelId="{F0E64828-A957-4B1B-BA31-466527A5F923}" type="presParOf" srcId="{9996995C-71F4-43E6-A03C-28B0836529EA}" destId="{1A5250D5-E469-4517-AC14-CAF16D67089C}" srcOrd="2" destOrd="0" presId="urn:microsoft.com/office/officeart/2005/8/layout/vProcess5"/>
    <dgm:cxn modelId="{25AEC646-31A7-4989-BCB1-C6CDC7CFEE18}" type="presParOf" srcId="{9996995C-71F4-43E6-A03C-28B0836529EA}" destId="{65D9C079-280B-4572-8983-18F26BD8B9A4}" srcOrd="3" destOrd="0" presId="urn:microsoft.com/office/officeart/2005/8/layout/vProcess5"/>
    <dgm:cxn modelId="{528CEFE5-9E10-4675-ADE1-F116D1F3B4B4}" type="presParOf" srcId="{9996995C-71F4-43E6-A03C-28B0836529EA}" destId="{CE4963A3-977E-4B51-B0C4-A072B2B14A5D}" srcOrd="4" destOrd="0" presId="urn:microsoft.com/office/officeart/2005/8/layout/vProcess5"/>
    <dgm:cxn modelId="{158876EC-E5A4-467F-BF4B-BD502076C43D}" type="presParOf" srcId="{9996995C-71F4-43E6-A03C-28B0836529EA}" destId="{6B1F12EE-1DA7-4AC7-BF39-B5355C86EE6A}" srcOrd="5" destOrd="0" presId="urn:microsoft.com/office/officeart/2005/8/layout/vProcess5"/>
    <dgm:cxn modelId="{588D94DE-4EE4-4670-BE45-570A4D08FFBD}" type="presParOf" srcId="{9996995C-71F4-43E6-A03C-28B0836529EA}" destId="{E4FDD6E9-D6CE-453F-8808-77152C6FFF83}" srcOrd="6" destOrd="0" presId="urn:microsoft.com/office/officeart/2005/8/layout/vProcess5"/>
    <dgm:cxn modelId="{85A58102-E39C-4207-9EF6-254FD0986AC6}" type="presParOf" srcId="{9996995C-71F4-43E6-A03C-28B0836529EA}" destId="{94E74636-FBBC-4DA6-BD4D-23AB92955637}" srcOrd="7" destOrd="0" presId="urn:microsoft.com/office/officeart/2005/8/layout/vProcess5"/>
    <dgm:cxn modelId="{55C50C53-065E-46DB-9308-11174578CD59}" type="presParOf" srcId="{9996995C-71F4-43E6-A03C-28B0836529EA}" destId="{C7F4F472-E645-4D65-B74F-000BC2F2631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4A95-4FA9-4D19-93F4-793D607AE74C}">
      <dsp:nvSpPr>
        <dsp:cNvPr id="0" name=""/>
        <dsp:cNvSpPr/>
      </dsp:nvSpPr>
      <dsp:spPr>
        <a:xfrm>
          <a:off x="0" y="106238"/>
          <a:ext cx="9448799" cy="10740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dirty="0">
              <a:latin typeface="Roboto" panose="02000000000000000000" pitchFamily="2" charset="0"/>
              <a:ea typeface="Roboto" panose="02000000000000000000" pitchFamily="2" charset="0"/>
              <a:cs typeface="Roboto" panose="02000000000000000000" pitchFamily="2" charset="0"/>
            </a:rPr>
            <a:t>Všudypřítomnost digitálních technologií zásadním způsobem ovlivňuje téměř všechny aspekty našeho života: </a:t>
          </a:r>
          <a:endParaRPr lang="en-US" sz="2700" kern="1200" dirty="0">
            <a:latin typeface="Roboto" panose="02000000000000000000" pitchFamily="2" charset="0"/>
            <a:ea typeface="Roboto" panose="02000000000000000000" pitchFamily="2" charset="0"/>
            <a:cs typeface="Roboto" panose="02000000000000000000" pitchFamily="2" charset="0"/>
          </a:endParaRPr>
        </a:p>
      </dsp:txBody>
      <dsp:txXfrm>
        <a:off x="52431" y="158669"/>
        <a:ext cx="9343937" cy="969198"/>
      </dsp:txXfrm>
    </dsp:sp>
    <dsp:sp modelId="{DE61FA5E-F655-4C79-B620-BFB301D2A120}">
      <dsp:nvSpPr>
        <dsp:cNvPr id="0" name=""/>
        <dsp:cNvSpPr/>
      </dsp:nvSpPr>
      <dsp:spPr>
        <a:xfrm>
          <a:off x="0" y="1180298"/>
          <a:ext cx="9448799"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99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cs-CZ" sz="2100" kern="1200">
              <a:latin typeface="+mj-lt"/>
            </a:rPr>
            <a:t>jak komunikujeme,</a:t>
          </a:r>
          <a:endParaRPr lang="en-US" sz="2100" kern="1200">
            <a:latin typeface="+mj-lt"/>
          </a:endParaRPr>
        </a:p>
        <a:p>
          <a:pPr marL="228600" lvl="1" indent="-228600" algn="l" defTabSz="933450">
            <a:lnSpc>
              <a:spcPct val="90000"/>
            </a:lnSpc>
            <a:spcBef>
              <a:spcPct val="0"/>
            </a:spcBef>
            <a:spcAft>
              <a:spcPct val="20000"/>
            </a:spcAft>
            <a:buChar char="•"/>
          </a:pPr>
          <a:r>
            <a:rPr lang="cs-CZ" sz="2100" kern="1200">
              <a:latin typeface="+mj-lt"/>
            </a:rPr>
            <a:t>pracujeme, </a:t>
          </a:r>
          <a:endParaRPr lang="en-US" sz="2100" kern="1200">
            <a:latin typeface="+mj-lt"/>
          </a:endParaRPr>
        </a:p>
        <a:p>
          <a:pPr marL="228600" lvl="1" indent="-228600" algn="l" defTabSz="933450">
            <a:lnSpc>
              <a:spcPct val="90000"/>
            </a:lnSpc>
            <a:spcBef>
              <a:spcPct val="0"/>
            </a:spcBef>
            <a:spcAft>
              <a:spcPct val="20000"/>
            </a:spcAft>
            <a:buChar char="•"/>
          </a:pPr>
          <a:r>
            <a:rPr lang="cs-CZ" sz="2100" kern="1200" dirty="0">
              <a:latin typeface="+mj-lt"/>
            </a:rPr>
            <a:t>jak trávíme volný čas, </a:t>
          </a:r>
          <a:endParaRPr lang="en-US" sz="2100" kern="1200" dirty="0">
            <a:latin typeface="+mj-lt"/>
          </a:endParaRPr>
        </a:p>
        <a:p>
          <a:pPr marL="228600" lvl="1" indent="-228600" algn="l" defTabSz="933450">
            <a:lnSpc>
              <a:spcPct val="90000"/>
            </a:lnSpc>
            <a:spcBef>
              <a:spcPct val="0"/>
            </a:spcBef>
            <a:spcAft>
              <a:spcPct val="20000"/>
            </a:spcAft>
            <a:buChar char="•"/>
          </a:pPr>
          <a:r>
            <a:rPr lang="cs-CZ" sz="2100" kern="1200" dirty="0">
              <a:latin typeface="+mj-lt"/>
            </a:rPr>
            <a:t>organizujeme své aktivity, </a:t>
          </a:r>
          <a:endParaRPr lang="en-US" sz="2100" kern="1200" dirty="0">
            <a:latin typeface="+mj-lt"/>
          </a:endParaRPr>
        </a:p>
        <a:p>
          <a:pPr marL="228600" lvl="1" indent="-228600" algn="l" defTabSz="933450">
            <a:lnSpc>
              <a:spcPct val="90000"/>
            </a:lnSpc>
            <a:spcBef>
              <a:spcPct val="0"/>
            </a:spcBef>
            <a:spcAft>
              <a:spcPct val="20000"/>
            </a:spcAft>
            <a:buChar char="•"/>
          </a:pPr>
          <a:r>
            <a:rPr lang="cs-CZ" sz="2100" kern="1200" dirty="0">
              <a:latin typeface="+mj-lt"/>
            </a:rPr>
            <a:t>jak přijímáme informace a poznáváme. </a:t>
          </a:r>
          <a:endParaRPr lang="en-US" sz="2100" kern="1200" dirty="0">
            <a:latin typeface="+mj-lt"/>
          </a:endParaRPr>
        </a:p>
      </dsp:txBody>
      <dsp:txXfrm>
        <a:off x="0" y="1180298"/>
        <a:ext cx="9448799" cy="1844369"/>
      </dsp:txXfrm>
    </dsp:sp>
    <dsp:sp modelId="{22E7022E-ECFD-4028-9FBA-B2D84E901AC5}">
      <dsp:nvSpPr>
        <dsp:cNvPr id="0" name=""/>
        <dsp:cNvSpPr/>
      </dsp:nvSpPr>
      <dsp:spPr>
        <a:xfrm>
          <a:off x="0" y="3024668"/>
          <a:ext cx="9448799" cy="10740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dirty="0">
              <a:latin typeface="Roboto" panose="02000000000000000000" pitchFamily="2" charset="0"/>
              <a:ea typeface="Roboto" panose="02000000000000000000" pitchFamily="2" charset="0"/>
              <a:cs typeface="Roboto" panose="02000000000000000000" pitchFamily="2" charset="0"/>
            </a:rPr>
            <a:t>Zároveň se mění způsob, jakým přemýšlíme a jak se chováme. </a:t>
          </a:r>
          <a:endParaRPr lang="en-US" sz="2700" kern="1200" dirty="0">
            <a:latin typeface="Roboto" panose="02000000000000000000" pitchFamily="2" charset="0"/>
            <a:ea typeface="Roboto" panose="02000000000000000000" pitchFamily="2" charset="0"/>
            <a:cs typeface="Roboto" panose="02000000000000000000" pitchFamily="2" charset="0"/>
          </a:endParaRPr>
        </a:p>
      </dsp:txBody>
      <dsp:txXfrm>
        <a:off x="52431" y="3077099"/>
        <a:ext cx="9343937" cy="969198"/>
      </dsp:txXfrm>
    </dsp:sp>
    <dsp:sp modelId="{3705276F-1F38-4C4D-9162-17A02A8FE10B}">
      <dsp:nvSpPr>
        <dsp:cNvPr id="0" name=""/>
        <dsp:cNvSpPr/>
      </dsp:nvSpPr>
      <dsp:spPr>
        <a:xfrm>
          <a:off x="0" y="4176488"/>
          <a:ext cx="9448799" cy="10740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dirty="0">
              <a:latin typeface="Roboto" panose="02000000000000000000" pitchFamily="2" charset="0"/>
              <a:ea typeface="Roboto" panose="02000000000000000000" pitchFamily="2" charset="0"/>
              <a:cs typeface="Roboto" panose="02000000000000000000" pitchFamily="2" charset="0"/>
            </a:rPr>
            <a:t>Děti a mladí lidé si změny neuvědomují, technologie jsou pro ně samozřejmostí. </a:t>
          </a:r>
          <a:endParaRPr lang="en-US" sz="2700" kern="1200" dirty="0">
            <a:latin typeface="Roboto" panose="02000000000000000000" pitchFamily="2" charset="0"/>
            <a:ea typeface="Roboto" panose="02000000000000000000" pitchFamily="2" charset="0"/>
            <a:cs typeface="Roboto" panose="02000000000000000000" pitchFamily="2" charset="0"/>
          </a:endParaRPr>
        </a:p>
      </dsp:txBody>
      <dsp:txXfrm>
        <a:off x="52431" y="4228919"/>
        <a:ext cx="9343937" cy="969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4440E-02C7-4AF6-84A8-9782BEA08ECC}">
      <dsp:nvSpPr>
        <dsp:cNvPr id="0" name=""/>
        <dsp:cNvSpPr/>
      </dsp:nvSpPr>
      <dsp:spPr>
        <a:xfrm>
          <a:off x="0" y="0"/>
          <a:ext cx="8990074" cy="12526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dirty="0">
              <a:latin typeface="Roboto" panose="02000000000000000000" pitchFamily="2" charset="0"/>
              <a:ea typeface="Roboto" panose="02000000000000000000" pitchFamily="2" charset="0"/>
              <a:cs typeface="Roboto" panose="02000000000000000000" pitchFamily="2" charset="0"/>
            </a:rPr>
            <a:t>Tvořivost </a:t>
          </a:r>
          <a:endParaRPr lang="en-US" sz="2300" kern="1200" dirty="0">
            <a:latin typeface="Roboto" panose="02000000000000000000" pitchFamily="2" charset="0"/>
            <a:ea typeface="Roboto" panose="02000000000000000000" pitchFamily="2" charset="0"/>
            <a:cs typeface="Roboto" panose="02000000000000000000" pitchFamily="2" charset="0"/>
          </a:endParaRPr>
        </a:p>
      </dsp:txBody>
      <dsp:txXfrm>
        <a:off x="36689" y="36689"/>
        <a:ext cx="7638376" cy="1179262"/>
      </dsp:txXfrm>
    </dsp:sp>
    <dsp:sp modelId="{1A5250D5-E469-4517-AC14-CAF16D67089C}">
      <dsp:nvSpPr>
        <dsp:cNvPr id="0" name=""/>
        <dsp:cNvSpPr/>
      </dsp:nvSpPr>
      <dsp:spPr>
        <a:xfrm>
          <a:off x="793241" y="1461413"/>
          <a:ext cx="8990074" cy="1252640"/>
        </a:xfrm>
        <a:prstGeom prst="roundRect">
          <a:avLst>
            <a:gd name="adj" fmla="val 10000"/>
          </a:avLst>
        </a:prstGeom>
        <a:solidFill>
          <a:schemeClr val="accent2">
            <a:hueOff val="7751862"/>
            <a:satOff val="-2940"/>
            <a:lumOff val="6079"/>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dirty="0">
              <a:latin typeface="Roboto" panose="02000000000000000000" pitchFamily="2" charset="0"/>
              <a:ea typeface="Roboto" panose="02000000000000000000" pitchFamily="2" charset="0"/>
              <a:cs typeface="Roboto" panose="02000000000000000000" pitchFamily="2" charset="0"/>
            </a:rPr>
            <a:t>Nové a rozšířené způsoby vyjadřování, které nebyly v době analogové možné</a:t>
          </a:r>
          <a:endParaRPr lang="en-US" sz="2300" kern="1200" dirty="0">
            <a:latin typeface="Roboto" panose="02000000000000000000" pitchFamily="2" charset="0"/>
            <a:ea typeface="Roboto" panose="02000000000000000000" pitchFamily="2" charset="0"/>
            <a:cs typeface="Roboto" panose="02000000000000000000" pitchFamily="2" charset="0"/>
          </a:endParaRPr>
        </a:p>
      </dsp:txBody>
      <dsp:txXfrm>
        <a:off x="829930" y="1498102"/>
        <a:ext cx="7309238" cy="1179262"/>
      </dsp:txXfrm>
    </dsp:sp>
    <dsp:sp modelId="{65D9C079-280B-4572-8983-18F26BD8B9A4}">
      <dsp:nvSpPr>
        <dsp:cNvPr id="0" name=""/>
        <dsp:cNvSpPr/>
      </dsp:nvSpPr>
      <dsp:spPr>
        <a:xfrm>
          <a:off x="1586483" y="2922827"/>
          <a:ext cx="8990074" cy="1252640"/>
        </a:xfrm>
        <a:prstGeom prst="roundRect">
          <a:avLst>
            <a:gd name="adj" fmla="val 10000"/>
          </a:avLst>
        </a:prstGeom>
        <a:solidFill>
          <a:schemeClr val="accent2">
            <a:hueOff val="15503723"/>
            <a:satOff val="-5880"/>
            <a:lumOff val="12158"/>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dirty="0">
              <a:effectLst/>
              <a:latin typeface="Calibri" panose="020F0502020204030204" pitchFamily="34" charset="0"/>
              <a:ea typeface="Calibri" panose="020F0502020204030204" pitchFamily="34" charset="0"/>
              <a:cs typeface="Times New Roman" panose="02020603050405020304" pitchFamily="18" charset="0"/>
            </a:rPr>
            <a:t>Individualizace - každé dítě, kterému umožníme pracovat s nějakým počítačovým zařízením, může dělat něco jiného, plnit jiný cíl, pracovat s jinou aplikací, jiným tempem…</a:t>
          </a:r>
          <a:endParaRPr lang="en-US" sz="2300" kern="1200" dirty="0">
            <a:latin typeface="Roboto" panose="02000000000000000000" pitchFamily="2" charset="0"/>
            <a:ea typeface="Roboto" panose="02000000000000000000" pitchFamily="2" charset="0"/>
            <a:cs typeface="Roboto" panose="02000000000000000000" pitchFamily="2" charset="0"/>
          </a:endParaRPr>
        </a:p>
      </dsp:txBody>
      <dsp:txXfrm>
        <a:off x="1623172" y="2959516"/>
        <a:ext cx="7309238" cy="1179262"/>
      </dsp:txXfrm>
    </dsp:sp>
    <dsp:sp modelId="{CE4963A3-977E-4B51-B0C4-A072B2B14A5D}">
      <dsp:nvSpPr>
        <dsp:cNvPr id="0" name=""/>
        <dsp:cNvSpPr/>
      </dsp:nvSpPr>
      <dsp:spPr>
        <a:xfrm>
          <a:off x="8175858" y="949918"/>
          <a:ext cx="814216" cy="81421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59057" y="949918"/>
        <a:ext cx="447818" cy="612698"/>
      </dsp:txXfrm>
    </dsp:sp>
    <dsp:sp modelId="{6B1F12EE-1DA7-4AC7-BF39-B5355C86EE6A}">
      <dsp:nvSpPr>
        <dsp:cNvPr id="0" name=""/>
        <dsp:cNvSpPr/>
      </dsp:nvSpPr>
      <dsp:spPr>
        <a:xfrm>
          <a:off x="8969099" y="2402981"/>
          <a:ext cx="814216" cy="814216"/>
        </a:xfrm>
        <a:prstGeom prst="downArrow">
          <a:avLst>
            <a:gd name="adj1" fmla="val 55000"/>
            <a:gd name="adj2" fmla="val 45000"/>
          </a:avLst>
        </a:prstGeom>
        <a:solidFill>
          <a:schemeClr val="accent2">
            <a:tint val="40000"/>
            <a:alpha val="90000"/>
            <a:hueOff val="15554874"/>
            <a:satOff val="4725"/>
            <a:lumOff val="1271"/>
            <a:alphaOff val="0"/>
          </a:schemeClr>
        </a:solidFill>
        <a:ln w="15875" cap="flat" cmpd="sng" algn="ctr">
          <a:solidFill>
            <a:schemeClr val="accent2">
              <a:tint val="40000"/>
              <a:alpha val="90000"/>
              <a:hueOff val="15554874"/>
              <a:satOff val="4725"/>
              <a:lumOff val="12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152298" y="2402981"/>
        <a:ext cx="447818" cy="6126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cs-CZ"/>
              <a:t>Kliknutím lze upravit styl.</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12/3/2023</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12/3/2023</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cs-CZ"/>
              <a:t>Kliknutím lze upravit styl.</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cs-CZ"/>
              <a:t>Kliknutím lze upravit styl.</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12/3/2023</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cs-CZ"/>
              <a:t>Kliknutím lze upravit styl.</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12/3/2023</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cs-CZ"/>
              <a:t>Kliknutím lze upravit styl.</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5125305" y="1488985"/>
            <a:ext cx="6264350" cy="169685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118447" y="4351687"/>
            <a:ext cx="6265588" cy="17040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12/3/2023</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12/3/2023</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cs-CZ"/>
              <a:t>Kliknutím lze upravit styl.</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cs-CZ"/>
              <a:t>Kliknutím lze upravit styl.</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12/3/2023</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12/3/2023</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ondrej.neumajer.cz/casopis-komensky-rozhovor-o-digitalnich-technologiich-ve-vzdelavani/"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iea.nl/news-events/news/icils-2018-results" TargetMode="External"/><Relationship Id="rId2" Type="http://schemas.openxmlformats.org/officeDocument/2006/relationships/hyperlink" Target="https://www.oecd-ilibrary.org/education/talis-2018-results-volume-i_1d0bc92a-en" TargetMode="External"/><Relationship Id="rId1" Type="http://schemas.openxmlformats.org/officeDocument/2006/relationships/slideLayout" Target="../slideLayouts/slideLayout7.xml"/><Relationship Id="rId4" Type="http://schemas.openxmlformats.org/officeDocument/2006/relationships/hyperlink" Target="https://ec.europa.eu/eurostat/statistics-explained/index.php/Digital_economy_and_society_statistics_-_households_and_individuals"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www.nuv.cz/t/strucne-vymezeni-digitalni-gramotnosti-a-informatickeho"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npi.cz/images/publikace/DigCompEdu.pdf" TargetMode="External"/><Relationship Id="rId2" Type="http://schemas.openxmlformats.org/officeDocument/2006/relationships/hyperlink" Target="https://www.msmt.cz/uploads/Brozura_S2030_online_CZ.pdf" TargetMode="External"/><Relationship Id="rId1" Type="http://schemas.openxmlformats.org/officeDocument/2006/relationships/slideLayout" Target="../slideLayouts/slideLayout2.xml"/><Relationship Id="rId4" Type="http://schemas.openxmlformats.org/officeDocument/2006/relationships/hyperlink" Target="https://ucitel21.rvp.cz/"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16/j.compedu.2018.07.021"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eduzin.cz/wp/2020/09/30/klicove-je-aby-deti-chodily-do-skoly-rady-pak-se-toho-nauci-mnohem-vic-rika-reditel-jehoz-zaci-skoncili-na-prvnich-mistech-v-testech-pisa/"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irtis.muni.cz/media/3203088/reportprestavky_2212020.pdf"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file/d/1lYn9pBL3P_XHVYIOKA_18ckYJDPj5qGz/view?usp=sharing" TargetMode="External"/><Relationship Id="rId7" Type="http://schemas.openxmlformats.org/officeDocument/2006/relationships/image" Target="../media/image11.svg"/><Relationship Id="rId2" Type="http://schemas.openxmlformats.org/officeDocument/2006/relationships/hyperlink" Target="https://drive.google.com/file/d/1nUUcUGnMSm6wHqWQn3FNm8TyNWI2du3S/view?usp=sharing" TargetMode="Externa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drive.google.com/file/d/1Y2p4UwFXWObJnGM9f5VlokUWxt2mMt3b/view?usp=sharing" TargetMode="External"/><Relationship Id="rId4" Type="http://schemas.openxmlformats.org/officeDocument/2006/relationships/hyperlink" Target="https://drive.google.com/file/d/1I-HIuVbRtLTB5zQ96cw0kIYjtwYhElXe/view?usp=sharin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replug.me/pro-skoly/"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idetem.cz/skoleni-cast-3-ai-pomocnik-pedagoga/" TargetMode="Externa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aidetem.cz/chatgpt-pracovni-listy-pro-deti-zaky-studenty/" TargetMode="External"/><Relationship Id="rId2" Type="http://schemas.openxmlformats.org/officeDocument/2006/relationships/hyperlink" Target="https://gptveskole.cz/" TargetMode="External"/><Relationship Id="rId1" Type="http://schemas.openxmlformats.org/officeDocument/2006/relationships/slideLayout" Target="../slideLayouts/slideLayout7.xml"/><Relationship Id="rId4" Type="http://schemas.openxmlformats.org/officeDocument/2006/relationships/hyperlink" Target="https://revize.edu.cz/ke-stazeni#ai"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spomocnik.rvp.cz/clanek/10639/TECHNOLOGIE-JAKO-PRICINA-VYVOJOVE-NESPOJITOSTI.html?nahled="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spomocnik.rvp.cz/clanek/23366/30-FAKTU-O-GENERACI-Z%2C-KTERE-BY-MELY-ZAJIMAT-NEJEN-UCITELE.html?nahled="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ceskaskola.cz/2014/09/ondrej-steffl-pripravujeme-nase-deti-na.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D23378-2DFE-E605-0689-3649B9F5549A}"/>
              </a:ext>
            </a:extLst>
          </p:cNvPr>
          <p:cNvSpPr>
            <a:spLocks noGrp="1"/>
          </p:cNvSpPr>
          <p:nvPr>
            <p:ph type="ctrTitle"/>
          </p:nvPr>
        </p:nvSpPr>
        <p:spPr/>
        <p:txBody>
          <a:bodyPr/>
          <a:lstStyle/>
          <a:p>
            <a:r>
              <a:rPr lang="cs-CZ" dirty="0"/>
              <a:t>Technologie a žáci</a:t>
            </a:r>
          </a:p>
        </p:txBody>
      </p:sp>
      <p:sp>
        <p:nvSpPr>
          <p:cNvPr id="3" name="Podnadpis 2">
            <a:extLst>
              <a:ext uri="{FF2B5EF4-FFF2-40B4-BE49-F238E27FC236}">
                <a16:creationId xmlns:a16="http://schemas.microsoft.com/office/drawing/2014/main" id="{9500DF8A-AF5A-73D7-B2AA-67492B580F03}"/>
              </a:ext>
            </a:extLst>
          </p:cNvPr>
          <p:cNvSpPr>
            <a:spLocks noGrp="1"/>
          </p:cNvSpPr>
          <p:nvPr>
            <p:ph type="subTitle" idx="1"/>
          </p:nvPr>
        </p:nvSpPr>
        <p:spPr/>
        <p:txBody>
          <a:bodyPr/>
          <a:lstStyle/>
          <a:p>
            <a:r>
              <a:rPr lang="cs-CZ" dirty="0"/>
              <a:t>Mgr. Gabriela Šimková, podzim 2023</a:t>
            </a:r>
          </a:p>
          <a:p>
            <a:r>
              <a:rPr lang="cs-CZ" dirty="0"/>
              <a:t>Technologie, nástroje, umělá inteligence, digitální wellbeing</a:t>
            </a:r>
          </a:p>
        </p:txBody>
      </p:sp>
    </p:spTree>
    <p:extLst>
      <p:ext uri="{BB962C8B-B14F-4D97-AF65-F5344CB8AC3E}">
        <p14:creationId xmlns:p14="http://schemas.microsoft.com/office/powerpoint/2010/main" val="1347840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31E73AB-EA7B-A724-A413-85398E362315}"/>
              </a:ext>
            </a:extLst>
          </p:cNvPr>
          <p:cNvSpPr txBox="1"/>
          <p:nvPr/>
        </p:nvSpPr>
        <p:spPr>
          <a:xfrm>
            <a:off x="1920240" y="982176"/>
            <a:ext cx="8351520" cy="4893647"/>
          </a:xfrm>
          <a:prstGeom prst="rect">
            <a:avLst/>
          </a:prstGeom>
          <a:noFill/>
        </p:spPr>
        <p:txBody>
          <a:bodyPr wrap="square">
            <a:spAutoFit/>
          </a:bodyPr>
          <a:lstStyle/>
          <a:p>
            <a:r>
              <a:rPr lang="cs-CZ" sz="2400" kern="0" dirty="0">
                <a:effectLst/>
                <a:latin typeface="Calibri" panose="020F0502020204030204" pitchFamily="34" charset="0"/>
                <a:ea typeface="Calibri" panose="020F0502020204030204" pitchFamily="34" charset="0"/>
                <a:cs typeface="Times New Roman" panose="02020603050405020304" pitchFamily="18" charset="0"/>
              </a:rPr>
              <a:t>„Dnešní děti už nechtějí být popeláři nebo fotbalisty, jako tomu bylo dříve, ale youtubery. A když tyto dnešní dětské vzory sleduji, jsem neskutečně překvapen, jak kreativní, nápadité a atraktivní multimediální show dovedou tito mladí lidé připravit, a jak se díky tomu stávají </a:t>
            </a:r>
            <a:r>
              <a:rPr lang="cs-CZ" sz="2400" kern="0" dirty="0" err="1">
                <a:effectLst/>
                <a:latin typeface="Calibri" panose="020F0502020204030204" pitchFamily="34" charset="0"/>
                <a:ea typeface="Calibri" panose="020F0502020204030204" pitchFamily="34" charset="0"/>
                <a:cs typeface="Times New Roman" panose="02020603050405020304" pitchFamily="18" charset="0"/>
              </a:rPr>
              <a:t>influencery</a:t>
            </a:r>
            <a:r>
              <a:rPr lang="cs-CZ" sz="2400" kern="0" dirty="0">
                <a:effectLst/>
                <a:latin typeface="Calibri" panose="020F0502020204030204" pitchFamily="34" charset="0"/>
                <a:ea typeface="Calibri" panose="020F0502020204030204" pitchFamily="34" charset="0"/>
                <a:cs typeface="Times New Roman" panose="02020603050405020304" pitchFamily="18" charset="0"/>
              </a:rPr>
              <a:t>, ke kterým ostatní vzhlíží. Zpravidla za sebou nemají žádný tým, jen počítač, internet a vlastní nápady. Oproti nám, starším, se mladí nebojí experimentovat, technologie pro to nabízejí neskutečné možnosti. V tom by je škola měla podporovat…“</a:t>
            </a:r>
          </a:p>
          <a:p>
            <a:endParaRPr lang="cs-CZ" sz="2400" kern="0" dirty="0">
              <a:latin typeface="Calibri" panose="020F0502020204030204" pitchFamily="34" charset="0"/>
              <a:cs typeface="Times New Roman" panose="02020603050405020304" pitchFamily="18" charset="0"/>
            </a:endParaRPr>
          </a:p>
          <a:p>
            <a:endParaRPr lang="cs-CZ" kern="0" dirty="0">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cs typeface="Times New Roman" panose="02020603050405020304" pitchFamily="18" charset="0"/>
              </a:rPr>
              <a:t>Rozhovor s Ondřejem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Neumajerem</a:t>
            </a:r>
            <a:r>
              <a:rPr lang="cs-CZ" sz="1800" dirty="0">
                <a:effectLst/>
                <a:latin typeface="Calibri" panose="020F0502020204030204" pitchFamily="34" charset="0"/>
                <a:ea typeface="Calibri" panose="020F0502020204030204" pitchFamily="34" charset="0"/>
                <a:cs typeface="Times New Roman" panose="02020603050405020304" pitchFamily="18" charset="0"/>
              </a:rPr>
              <a:t> v časopisu Komenský, dostupný také na </a:t>
            </a: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https://ondrej.neumajer.cz/casopis-komensky-rozhovor-o-digitalnich-technologiich-ve-vzdelavani/</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67959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7CDB4C69-68AD-1C0A-86D7-3B9CBF1C9E5B}"/>
              </a:ext>
            </a:extLst>
          </p:cNvPr>
          <p:cNvGrpSpPr/>
          <p:nvPr/>
        </p:nvGrpSpPr>
        <p:grpSpPr>
          <a:xfrm>
            <a:off x="1371600" y="2991420"/>
            <a:ext cx="9448799" cy="875160"/>
            <a:chOff x="0" y="4345553"/>
            <a:chExt cx="9448799" cy="875160"/>
          </a:xfrm>
        </p:grpSpPr>
        <p:sp>
          <p:nvSpPr>
            <p:cNvPr id="3" name="Obdélník: se zakulacenými rohy 2">
              <a:extLst>
                <a:ext uri="{FF2B5EF4-FFF2-40B4-BE49-F238E27FC236}">
                  <a16:creationId xmlns:a16="http://schemas.microsoft.com/office/drawing/2014/main" id="{BA365A7A-F57C-1618-0EAC-1511D64C6381}"/>
                </a:ext>
              </a:extLst>
            </p:cNvPr>
            <p:cNvSpPr/>
            <p:nvPr/>
          </p:nvSpPr>
          <p:spPr>
            <a:xfrm>
              <a:off x="0" y="4345553"/>
              <a:ext cx="9448799" cy="8751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4" name="Obdélník: se zakulacenými rohy 4">
              <a:extLst>
                <a:ext uri="{FF2B5EF4-FFF2-40B4-BE49-F238E27FC236}">
                  <a16:creationId xmlns:a16="http://schemas.microsoft.com/office/drawing/2014/main" id="{65223265-B40E-0C4A-BBC8-BFA4E32CF054}"/>
                </a:ext>
              </a:extLst>
            </p:cNvPr>
            <p:cNvSpPr txBox="1"/>
            <p:nvPr/>
          </p:nvSpPr>
          <p:spPr>
            <a:xfrm>
              <a:off x="42722" y="4388275"/>
              <a:ext cx="9363355" cy="789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latin typeface="Roboto" panose="02000000000000000000" pitchFamily="2" charset="0"/>
                  <a:ea typeface="Roboto" panose="02000000000000000000" pitchFamily="2" charset="0"/>
                  <a:cs typeface="Roboto" panose="02000000000000000000" pitchFamily="2" charset="0"/>
                </a:rPr>
                <a:t>To však zároveň neznamená, že jsou automaticky vybaveni potřebnými schopnostmi je efektivně ke svému maximálnímu prospěchu využívat.</a:t>
              </a:r>
              <a:endParaRPr lang="en-US" sz="2200" kern="1200" dirty="0">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10785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BEC1D1B-DA18-FCC6-DD82-E0FF4F2E6307}"/>
              </a:ext>
            </a:extLst>
          </p:cNvPr>
          <p:cNvSpPr txBox="1"/>
          <p:nvPr/>
        </p:nvSpPr>
        <p:spPr>
          <a:xfrm>
            <a:off x="812800" y="422343"/>
            <a:ext cx="10312400" cy="6013313"/>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cs-CZ" sz="2400" dirty="0">
                <a:effectLst/>
                <a:latin typeface="Roboto" panose="02000000000000000000" pitchFamily="2" charset="0"/>
                <a:ea typeface="Roboto" panose="02000000000000000000" pitchFamily="2" charset="0"/>
                <a:cs typeface="Roboto" panose="02000000000000000000" pitchFamily="2" charset="0"/>
              </a:rPr>
              <a:t>podle </a:t>
            </a:r>
            <a:r>
              <a:rPr lang="cs-CZ" sz="2400" u="sng" dirty="0">
                <a:solidFill>
                  <a:srgbClr val="0563C1"/>
                </a:solidFill>
                <a:effectLst/>
                <a:latin typeface="Roboto" panose="02000000000000000000" pitchFamily="2" charset="0"/>
                <a:ea typeface="Roboto" panose="02000000000000000000" pitchFamily="2" charset="0"/>
                <a:cs typeface="Roboto" panose="02000000000000000000" pitchFamily="2" charset="0"/>
                <a:hlinkClick r:id="rId2"/>
              </a:rPr>
              <a:t>studie</a:t>
            </a:r>
            <a:r>
              <a:rPr lang="cs-CZ" sz="2400" dirty="0">
                <a:effectLst/>
                <a:latin typeface="Roboto" panose="02000000000000000000" pitchFamily="2" charset="0"/>
                <a:ea typeface="Roboto" panose="02000000000000000000" pitchFamily="2" charset="0"/>
                <a:cs typeface="Roboto" panose="02000000000000000000" pitchFamily="2" charset="0"/>
              </a:rPr>
              <a:t> Organizace pro hospodářskou spolupráci a rozvoj (OECD) z roku 2018 méně než 40 % pedagogů vnímá, že je připraveno používat digitální technologie ve výuce, přičemž mezi členskými státy existují rozdíly.</a:t>
            </a:r>
          </a:p>
          <a:p>
            <a:pPr lvl="0">
              <a:lnSpc>
                <a:spcPct val="107000"/>
              </a:lnSpc>
              <a:spcAft>
                <a:spcPts val="800"/>
              </a:spcAft>
              <a:buSzPts val="1000"/>
              <a:tabLst>
                <a:tab pos="457200" algn="l"/>
              </a:tabLst>
            </a:pPr>
            <a:endParaRPr lang="cs-CZ" sz="24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cs-CZ" sz="2400" dirty="0">
                <a:effectLst/>
                <a:latin typeface="Roboto" panose="02000000000000000000" pitchFamily="2" charset="0"/>
                <a:ea typeface="Roboto" panose="02000000000000000000" pitchFamily="2" charset="0"/>
                <a:cs typeface="Roboto" panose="02000000000000000000" pitchFamily="2" charset="0"/>
              </a:rPr>
              <a:t>více než třetině osob ve věku 13–14 let, které se v roce 2018 zúčastnily </a:t>
            </a:r>
            <a:r>
              <a:rPr lang="cs-CZ" sz="2400" u="sng" dirty="0">
                <a:solidFill>
                  <a:srgbClr val="0563C1"/>
                </a:solidFill>
                <a:effectLst/>
                <a:latin typeface="Roboto" panose="02000000000000000000" pitchFamily="2" charset="0"/>
                <a:ea typeface="Roboto" panose="02000000000000000000" pitchFamily="2" charset="0"/>
                <a:cs typeface="Roboto" panose="02000000000000000000" pitchFamily="2" charset="0"/>
                <a:hlinkClick r:id="rId3"/>
              </a:rPr>
              <a:t>Mezinárodní studie počítačové a informační gramotnosti</a:t>
            </a:r>
            <a:r>
              <a:rPr lang="cs-CZ" sz="2400" dirty="0">
                <a:effectLst/>
                <a:latin typeface="Roboto" panose="02000000000000000000" pitchFamily="2" charset="0"/>
                <a:ea typeface="Roboto" panose="02000000000000000000" pitchFamily="2" charset="0"/>
                <a:cs typeface="Roboto" panose="02000000000000000000" pitchFamily="2" charset="0"/>
              </a:rPr>
              <a:t> (ICILS), chyběla alespoň základní úroveň digitálních dovedností a pouhá 2 % studentů prokázala schopnost kriticky posoudit informace nalezené na internetu.</a:t>
            </a:r>
          </a:p>
          <a:p>
            <a:pPr lvl="0">
              <a:lnSpc>
                <a:spcPct val="107000"/>
              </a:lnSpc>
              <a:spcAft>
                <a:spcPts val="800"/>
              </a:spcAft>
              <a:buSzPts val="1000"/>
              <a:tabLst>
                <a:tab pos="457200" algn="l"/>
              </a:tabLst>
            </a:pPr>
            <a:endParaRPr lang="cs-CZ" sz="24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cs-CZ" sz="2400" dirty="0">
                <a:effectLst/>
                <a:latin typeface="Roboto" panose="02000000000000000000" pitchFamily="2" charset="0"/>
                <a:ea typeface="Roboto" panose="02000000000000000000" pitchFamily="2" charset="0"/>
                <a:cs typeface="Roboto" panose="02000000000000000000" pitchFamily="2" charset="0"/>
              </a:rPr>
              <a:t>čtvrtina domácností s nízkými příjmy nemá přístup k počítači a širokopásmovému připojení, přičemž rozdíly mezi jednotlivými zeměmi EU kolísají podle příjmů jednotlivých domácností (</a:t>
            </a:r>
            <a:r>
              <a:rPr lang="cs-CZ" sz="2400" u="sng" dirty="0" err="1">
                <a:solidFill>
                  <a:srgbClr val="0563C1"/>
                </a:solidFill>
                <a:effectLst/>
                <a:latin typeface="Roboto" panose="02000000000000000000" pitchFamily="2" charset="0"/>
                <a:ea typeface="Roboto" panose="02000000000000000000" pitchFamily="2" charset="0"/>
                <a:cs typeface="Roboto" panose="02000000000000000000" pitchFamily="2" charset="0"/>
                <a:hlinkClick r:id="rId4"/>
              </a:rPr>
              <a:t>Eurostat</a:t>
            </a:r>
            <a:r>
              <a:rPr lang="cs-CZ" sz="2400" dirty="0">
                <a:effectLst/>
                <a:latin typeface="Roboto" panose="02000000000000000000" pitchFamily="2" charset="0"/>
                <a:ea typeface="Roboto" panose="02000000000000000000" pitchFamily="2" charset="0"/>
                <a:cs typeface="Roboto" panose="02000000000000000000" pitchFamily="2" charset="0"/>
              </a:rPr>
              <a:t>, 2019)</a:t>
            </a:r>
          </a:p>
        </p:txBody>
      </p:sp>
    </p:spTree>
    <p:extLst>
      <p:ext uri="{BB962C8B-B14F-4D97-AF65-F5344CB8AC3E}">
        <p14:creationId xmlns:p14="http://schemas.microsoft.com/office/powerpoint/2010/main" val="237734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72989BA-C0EE-6E0B-806D-321E8B076BAF}"/>
              </a:ext>
            </a:extLst>
          </p:cNvPr>
          <p:cNvSpPr txBox="1"/>
          <p:nvPr/>
        </p:nvSpPr>
        <p:spPr>
          <a:xfrm>
            <a:off x="924560" y="866912"/>
            <a:ext cx="9560560" cy="5597366"/>
          </a:xfrm>
          <a:prstGeom prst="rect">
            <a:avLst/>
          </a:prstGeom>
          <a:noFill/>
        </p:spPr>
        <p:txBody>
          <a:bodyPr wrap="square">
            <a:spAutoFit/>
          </a:bodyPr>
          <a:lstStyle/>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Digitální gramotnost = </a:t>
            </a:r>
            <a:r>
              <a:rPr lang="cs-CZ" sz="2400" b="1" dirty="0">
                <a:effectLst/>
                <a:latin typeface="Calibri" panose="020F0502020204030204" pitchFamily="34" charset="0"/>
                <a:ea typeface="Calibri" panose="020F0502020204030204" pitchFamily="34" charset="0"/>
                <a:cs typeface="Times New Roman" panose="02020603050405020304" pitchFamily="18" charset="0"/>
              </a:rPr>
              <a:t>soubor digitálních kompetencí</a:t>
            </a:r>
            <a:r>
              <a:rPr lang="cs-CZ" sz="2400" dirty="0">
                <a:effectLst/>
                <a:latin typeface="Calibri" panose="020F0502020204030204" pitchFamily="34" charset="0"/>
                <a:ea typeface="Calibri" panose="020F0502020204030204" pitchFamily="34" charset="0"/>
                <a:cs typeface="Times New Roman" panose="02020603050405020304" pitchFamily="18" charset="0"/>
              </a:rPr>
              <a:t> (vědomostí, dovedností, postojů, hodnot), které jedinec potřebuje k bezpečnému, sebejistému, kritickému a tvořivému využívání digitálních technologií při práci, při učení, ve volném čase i při svém zapojení do společenského života.</a:t>
            </a:r>
          </a:p>
          <a:p>
            <a:pPr>
              <a:lnSpc>
                <a:spcPct val="107000"/>
              </a:lnSpc>
              <a:spcAft>
                <a:spcPts val="80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2400" b="1" kern="0" dirty="0">
                <a:effectLst/>
                <a:latin typeface="Calibri" panose="020F0502020204030204" pitchFamily="34" charset="0"/>
                <a:ea typeface="Calibri" panose="020F0502020204030204" pitchFamily="34" charset="0"/>
                <a:cs typeface="Times New Roman" panose="02020603050405020304" pitchFamily="18" charset="0"/>
              </a:rPr>
              <a:t>Digitální kompetence </a:t>
            </a:r>
            <a:r>
              <a:rPr lang="cs-CZ" sz="2400" kern="0" dirty="0">
                <a:effectLst/>
                <a:latin typeface="Calibri" panose="020F0502020204030204" pitchFamily="34" charset="0"/>
                <a:ea typeface="Calibri" panose="020F0502020204030204" pitchFamily="34" charset="0"/>
                <a:cs typeface="Times New Roman" panose="02020603050405020304" pitchFamily="18" charset="0"/>
              </a:rPr>
              <a:t>= průřezové klíčové kompetence, tj. kompetence, bez kterých není možné rozvíjet u dětí a žáků plnohodnotně další klíčové kompetence. Jejich základní charakteristikou je aplikace – využití digitálních technologií při nejrůznějších činnostech, při řešení nejrůznějších problémů. Z toho plyne i jejich proměnlivost v čase v závislosti na tom, jak se mění způsob a šíře využívání digitálních technologií ve společnosti a v životě člověka.</a:t>
            </a:r>
          </a:p>
          <a:p>
            <a:endParaRPr lang="cs-CZ" sz="2400" kern="0" dirty="0">
              <a:latin typeface="Calibri" panose="020F0502020204030204" pitchFamily="34" charset="0"/>
              <a:cs typeface="Times New Roman" panose="02020603050405020304" pitchFamily="18" charset="0"/>
            </a:endParaRPr>
          </a:p>
          <a:p>
            <a:r>
              <a:rPr lang="cs-CZ" sz="2400" dirty="0">
                <a:effectLst/>
              </a:rPr>
              <a:t> </a:t>
            </a:r>
            <a:r>
              <a:rPr lang="cs-CZ"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http://www.nuv.cz/t/strucne-vymezeni-digitalni-gramotnosti-a-informatickeho</a:t>
            </a:r>
            <a:r>
              <a:rPr lang="cs-CZ"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8388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9EB64B-9437-0D5F-1A07-58A4ACAD3358}"/>
              </a:ext>
            </a:extLst>
          </p:cNvPr>
          <p:cNvSpPr>
            <a:spLocks noGrp="1"/>
          </p:cNvSpPr>
          <p:nvPr>
            <p:ph type="title"/>
          </p:nvPr>
        </p:nvSpPr>
        <p:spPr/>
        <p:txBody>
          <a:bodyPr>
            <a:normAutofit fontScale="90000"/>
          </a:bodyPr>
          <a:lstStyle/>
          <a:p>
            <a:r>
              <a:rPr lang="cs-CZ" dirty="0"/>
              <a:t>Vzdělávací politika v oblasti digitální gramotnosti </a:t>
            </a:r>
          </a:p>
        </p:txBody>
      </p:sp>
      <p:sp>
        <p:nvSpPr>
          <p:cNvPr id="3" name="Zástupný obsah 2">
            <a:extLst>
              <a:ext uri="{FF2B5EF4-FFF2-40B4-BE49-F238E27FC236}">
                <a16:creationId xmlns:a16="http://schemas.microsoft.com/office/drawing/2014/main" id="{744DC34F-6E68-26E6-8AD8-ECF8BE3F7C9E}"/>
              </a:ext>
            </a:extLst>
          </p:cNvPr>
          <p:cNvSpPr>
            <a:spLocks noGrp="1"/>
          </p:cNvSpPr>
          <p:nvPr>
            <p:ph idx="1"/>
          </p:nvPr>
        </p:nvSpPr>
        <p:spPr/>
        <p:txBody>
          <a:bodyPr>
            <a:normAutofit/>
          </a:bodyPr>
          <a:lstStyle/>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Strategie vzdělávací politiky ČR do roku 2030+</a:t>
            </a:r>
            <a:r>
              <a:rPr lang="cs-CZ" sz="1800" dirty="0">
                <a:effectLst/>
                <a:latin typeface="Calibri" panose="020F0502020204030204" pitchFamily="34" charset="0"/>
                <a:ea typeface="Calibri" panose="020F0502020204030204" pitchFamily="34" charset="0"/>
                <a:cs typeface="Times New Roman" panose="02020603050405020304" pitchFamily="18" charset="0"/>
              </a:rPr>
              <a:t>(2020) - </a:t>
            </a:r>
            <a:r>
              <a:rPr lang="cs-CZ" b="1" dirty="0">
                <a:latin typeface="Calibri" panose="020F0502020204030204" pitchFamily="34" charset="0"/>
                <a:ea typeface="Calibri" panose="020F0502020204030204" pitchFamily="34" charset="0"/>
                <a:cs typeface="Times New Roman" panose="02020603050405020304" pitchFamily="18" charset="0"/>
              </a:rPr>
              <a:t>p</a:t>
            </a:r>
            <a:r>
              <a:rPr lang="cs-CZ" sz="1800" b="1" dirty="0">
                <a:effectLst/>
                <a:latin typeface="Calibri" panose="020F0502020204030204" pitchFamily="34" charset="0"/>
                <a:ea typeface="Calibri" panose="020F0502020204030204" pitchFamily="34" charset="0"/>
                <a:cs typeface="Times New Roman" panose="02020603050405020304" pitchFamily="18" charset="0"/>
              </a:rPr>
              <a:t>odkapitola </a:t>
            </a:r>
            <a:r>
              <a:rPr lang="cs-CZ" sz="1800" b="1" i="1" dirty="0">
                <a:effectLst/>
                <a:latin typeface="Calibri" panose="020F0502020204030204" pitchFamily="34" charset="0"/>
                <a:ea typeface="Calibri" panose="020F0502020204030204" pitchFamily="34" charset="0"/>
                <a:cs typeface="Times New Roman" panose="02020603050405020304" pitchFamily="18" charset="0"/>
              </a:rPr>
              <a:t>1.4 Digitální vzdělávání</a:t>
            </a:r>
            <a:r>
              <a:rPr lang="cs-CZ" sz="1800" dirty="0">
                <a:effectLst/>
                <a:latin typeface="Calibri" panose="020F0502020204030204" pitchFamily="34" charset="0"/>
                <a:ea typeface="Calibri" panose="020F0502020204030204" pitchFamily="34" charset="0"/>
                <a:cs typeface="Times New Roman" panose="02020603050405020304" pitchFamily="18" charset="0"/>
              </a:rPr>
              <a:t> - větší integrace informatického myšlení a digitální gramotnosti žáků do Rámcových vzdělávacích programů. </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Potenciál digitálních technologií snižovat vzdělávací nerovnosti</a:t>
            </a:r>
          </a:p>
          <a:p>
            <a:r>
              <a:rPr lang="cs-CZ" sz="1800" kern="0" dirty="0">
                <a:effectLst/>
                <a:latin typeface="Calibri" panose="020F0502020204030204" pitchFamily="34" charset="0"/>
                <a:ea typeface="Calibri" panose="020F0502020204030204" pitchFamily="34" charset="0"/>
                <a:cs typeface="Times New Roman" panose="02020603050405020304" pitchFamily="18" charset="0"/>
              </a:rPr>
              <a:t>Vznik modelových školních vzdělávacích programů obsahujících nové pojetí informatiky a digitální gramotnosti </a:t>
            </a:r>
          </a:p>
          <a:p>
            <a:r>
              <a:rPr lang="cs-CZ" kern="0" dirty="0">
                <a:latin typeface="Calibri" panose="020F0502020204030204" pitchFamily="34" charset="0"/>
                <a:ea typeface="Calibri" panose="020F0502020204030204" pitchFamily="34" charset="0"/>
                <a:cs typeface="Times New Roman" panose="02020603050405020304" pitchFamily="18" charset="0"/>
              </a:rPr>
              <a:t>P</a:t>
            </a:r>
            <a:r>
              <a:rPr lang="cs-CZ" sz="1800" kern="0" dirty="0">
                <a:effectLst/>
                <a:latin typeface="Calibri" panose="020F0502020204030204" pitchFamily="34" charset="0"/>
                <a:ea typeface="Calibri" panose="020F0502020204030204" pitchFamily="34" charset="0"/>
                <a:cs typeface="Times New Roman" panose="02020603050405020304" pitchFamily="18" charset="0"/>
              </a:rPr>
              <a:t>říprava minimálního standardu materiální vybavenosti školy pro výuku v této oblasti</a:t>
            </a:r>
          </a:p>
          <a:p>
            <a:r>
              <a:rPr lang="cs-CZ" kern="0" dirty="0">
                <a:latin typeface="Calibri" panose="020F0502020204030204" pitchFamily="34" charset="0"/>
                <a:ea typeface="Calibri" panose="020F0502020204030204" pitchFamily="34" charset="0"/>
                <a:cs typeface="Times New Roman" panose="02020603050405020304" pitchFamily="18" charset="0"/>
              </a:rPr>
              <a:t>I</a:t>
            </a:r>
            <a:r>
              <a:rPr lang="cs-CZ" sz="1800" kern="0" dirty="0">
                <a:effectLst/>
                <a:latin typeface="Calibri" panose="020F0502020204030204" pitchFamily="34" charset="0"/>
                <a:ea typeface="Calibri" panose="020F0502020204030204" pitchFamily="34" charset="0"/>
                <a:cs typeface="Times New Roman" panose="02020603050405020304" pitchFamily="18" charset="0"/>
              </a:rPr>
              <a:t>mplementace rámců pro digitální vzdělávání, konkrétně Rámce digitálních kompetencí učitele (</a:t>
            </a:r>
            <a:r>
              <a:rPr lang="cs-CZ" sz="1800" kern="0" dirty="0">
                <a:effectLst/>
                <a:latin typeface="Calibri" panose="020F0502020204030204" pitchFamily="34" charset="0"/>
                <a:ea typeface="Calibri" panose="020F0502020204030204" pitchFamily="34" charset="0"/>
                <a:cs typeface="Times New Roman" panose="02020603050405020304" pitchFamily="18" charset="0"/>
                <a:hlinkClick r:id="rId3"/>
              </a:rPr>
              <a:t>DigCompEdu</a:t>
            </a:r>
            <a:r>
              <a:rPr lang="cs-CZ" sz="1800" kern="0" dirty="0">
                <a:effectLst/>
                <a:latin typeface="Calibri" panose="020F0502020204030204" pitchFamily="34" charset="0"/>
                <a:ea typeface="Calibri" panose="020F0502020204030204" pitchFamily="34" charset="0"/>
                <a:cs typeface="Times New Roman" panose="02020603050405020304" pitchFamily="18" charset="0"/>
              </a:rPr>
              <a:t>), portál Učitel 21 (</a:t>
            </a:r>
            <a:r>
              <a:rPr lang="cs-CZ" sz="1800" kern="0" dirty="0">
                <a:effectLst/>
                <a:latin typeface="Calibri" panose="020F0502020204030204" pitchFamily="34" charset="0"/>
                <a:ea typeface="Calibri" panose="020F0502020204030204" pitchFamily="34" charset="0"/>
                <a:cs typeface="Times New Roman" panose="02020603050405020304" pitchFamily="18" charset="0"/>
                <a:hlinkClick r:id="rId4"/>
              </a:rPr>
              <a:t>https://ucitel21.rvp.cz/</a:t>
            </a:r>
            <a:r>
              <a:rPr lang="cs-CZ" sz="1800" kern="0" dirty="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78254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snímek obrazovky, Písmo, diagram&#10;&#10;Popis byl vytvořen automaticky">
            <a:extLst>
              <a:ext uri="{FF2B5EF4-FFF2-40B4-BE49-F238E27FC236}">
                <a16:creationId xmlns:a16="http://schemas.microsoft.com/office/drawing/2014/main" id="{43CA8D37-005C-D7C6-4493-639A3080F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89" y="47943"/>
            <a:ext cx="9175749" cy="6675358"/>
          </a:xfrm>
          <a:prstGeom prst="rect">
            <a:avLst/>
          </a:prstGeom>
        </p:spPr>
      </p:pic>
    </p:spTree>
    <p:extLst>
      <p:ext uri="{BB962C8B-B14F-4D97-AF65-F5344CB8AC3E}">
        <p14:creationId xmlns:p14="http://schemas.microsoft.com/office/powerpoint/2010/main" val="639768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17748F-3AB9-7AE2-CAC8-CA5086B79A03}"/>
              </a:ext>
            </a:extLst>
          </p:cNvPr>
          <p:cNvSpPr>
            <a:spLocks noGrp="1"/>
          </p:cNvSpPr>
          <p:nvPr>
            <p:ph type="title"/>
          </p:nvPr>
        </p:nvSpPr>
        <p:spPr/>
        <p:txBody>
          <a:bodyPr/>
          <a:lstStyle/>
          <a:p>
            <a:r>
              <a:rPr lang="cs-CZ" dirty="0"/>
              <a:t>Jak zavádět technologii do škol</a:t>
            </a:r>
          </a:p>
        </p:txBody>
      </p:sp>
    </p:spTree>
    <p:extLst>
      <p:ext uri="{BB962C8B-B14F-4D97-AF65-F5344CB8AC3E}">
        <p14:creationId xmlns:p14="http://schemas.microsoft.com/office/powerpoint/2010/main" val="225180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0" name="Group 29">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2" name="Isosceles Triangle 31">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3" name="Rectangle 32">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useBgFill="1">
        <p:nvSpPr>
          <p:cNvPr id="35" name="Rectangle 34">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59" name="Rectangle 58">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a:extLst>
              <a:ext uri="{FF2B5EF4-FFF2-40B4-BE49-F238E27FC236}">
                <a16:creationId xmlns:a16="http://schemas.microsoft.com/office/drawing/2014/main" id="{E6E8E63D-BA28-16F7-E696-B9666134646F}"/>
              </a:ext>
            </a:extLst>
          </p:cNvPr>
          <p:cNvSpPr>
            <a:spLocks noGrp="1"/>
          </p:cNvSpPr>
          <p:nvPr>
            <p:ph type="title"/>
          </p:nvPr>
        </p:nvSpPr>
        <p:spPr>
          <a:xfrm>
            <a:off x="895415" y="2075504"/>
            <a:ext cx="3654569" cy="2042725"/>
          </a:xfrm>
        </p:spPr>
        <p:txBody>
          <a:bodyPr vert="horz" lIns="228600" tIns="228600" rIns="228600" bIns="0" rtlCol="0" anchor="b">
            <a:normAutofit/>
          </a:bodyPr>
          <a:lstStyle/>
          <a:p>
            <a:pPr>
              <a:lnSpc>
                <a:spcPct val="80000"/>
              </a:lnSpc>
            </a:pPr>
            <a:r>
              <a:rPr lang="en-US" sz="5400"/>
              <a:t>Flipped class</a:t>
            </a:r>
          </a:p>
        </p:txBody>
      </p:sp>
      <p:sp>
        <p:nvSpPr>
          <p:cNvPr id="63" name="Rectangle 62">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0" y="-6706"/>
            <a:ext cx="67518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descr="Obsah obrázku text, diagram, kruh, Písmo&#10;&#10;Popis byl vytvořen automaticky">
            <a:extLst>
              <a:ext uri="{FF2B5EF4-FFF2-40B4-BE49-F238E27FC236}">
                <a16:creationId xmlns:a16="http://schemas.microsoft.com/office/drawing/2014/main" id="{18381C4A-BA4D-E9BF-4195-BE4CA567A3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74705" y="552356"/>
            <a:ext cx="6899911" cy="5899423"/>
          </a:xfrm>
          <a:prstGeom prst="rect">
            <a:avLst/>
          </a:prstGeom>
          <a:ln w="9525">
            <a:noFill/>
          </a:ln>
        </p:spPr>
      </p:pic>
      <p:sp>
        <p:nvSpPr>
          <p:cNvPr id="5" name="TextovéPole 4">
            <a:extLst>
              <a:ext uri="{FF2B5EF4-FFF2-40B4-BE49-F238E27FC236}">
                <a16:creationId xmlns:a16="http://schemas.microsoft.com/office/drawing/2014/main" id="{094F0F58-AA53-FCB3-2F52-3C4EE5E0C4D7}"/>
              </a:ext>
            </a:extLst>
          </p:cNvPr>
          <p:cNvSpPr txBox="1"/>
          <p:nvPr/>
        </p:nvSpPr>
        <p:spPr>
          <a:xfrm>
            <a:off x="4675714" y="6345854"/>
            <a:ext cx="11515725" cy="369332"/>
          </a:xfrm>
          <a:prstGeom prst="rect">
            <a:avLst/>
          </a:prstGeom>
          <a:noFill/>
        </p:spPr>
        <p:txBody>
          <a:bodyPr wrap="square">
            <a:spAutoFit/>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Článek </a:t>
            </a:r>
            <a:r>
              <a:rPr lang="cs-CZ"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The</a:t>
            </a: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cs-CZ"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flipped</a:t>
            </a: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cs-CZ"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classroom</a:t>
            </a: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 </a:t>
            </a:r>
            <a:r>
              <a:rPr lang="cs-CZ"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review</a:t>
            </a: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cs-CZ"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of</a:t>
            </a: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cs-CZ"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its</a:t>
            </a: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cs-CZ"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advantages</a:t>
            </a: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and </a:t>
            </a:r>
            <a:r>
              <a:rPr lang="cs-CZ"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challenges</a:t>
            </a:r>
            <a:endParaRPr lang="cs-CZ" dirty="0"/>
          </a:p>
        </p:txBody>
      </p:sp>
    </p:spTree>
    <p:extLst>
      <p:ext uri="{BB962C8B-B14F-4D97-AF65-F5344CB8AC3E}">
        <p14:creationId xmlns:p14="http://schemas.microsoft.com/office/powerpoint/2010/main" val="178823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1CC6889-58E9-6D33-501D-13BD9F5DADCB}"/>
              </a:ext>
            </a:extLst>
          </p:cNvPr>
          <p:cNvSpPr txBox="1"/>
          <p:nvPr/>
        </p:nvSpPr>
        <p:spPr>
          <a:xfrm>
            <a:off x="546100" y="870319"/>
            <a:ext cx="10528300" cy="4934684"/>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řadu aktivit, které se ve výuce odehrávají, lze nahradit efektivnějším způsobem</a:t>
            </a:r>
            <a:r>
              <a:rPr lang="cs-CZ" sz="2400" dirty="0">
                <a:latin typeface="Calibri" panose="020F0502020204030204" pitchFamily="34" charset="0"/>
                <a:ea typeface="Calibri" panose="020F0502020204030204" pitchFamily="34" charset="0"/>
                <a:cs typeface="Times New Roman" panose="02020603050405020304" pitchFamily="18" charset="0"/>
              </a:rPr>
              <a:t>;</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cs-CZ" sz="2400" dirty="0">
                <a:latin typeface="Calibri" panose="020F0502020204030204" pitchFamily="34" charset="0"/>
                <a:ea typeface="Calibri" panose="020F0502020204030204" pitchFamily="34" charset="0"/>
                <a:cs typeface="Times New Roman" panose="02020603050405020304" pitchFamily="18" charset="0"/>
              </a:rPr>
              <a:t>výkladová </a:t>
            </a:r>
            <a:r>
              <a:rPr lang="cs-CZ" sz="2400" dirty="0">
                <a:effectLst/>
                <a:latin typeface="Calibri" panose="020F0502020204030204" pitchFamily="34" charset="0"/>
                <a:ea typeface="Calibri" panose="020F0502020204030204" pitchFamily="34" charset="0"/>
                <a:cs typeface="Times New Roman" panose="02020603050405020304" pitchFamily="18" charset="0"/>
              </a:rPr>
              <a:t>část, které se většinou ve třídě věnuje velký prostor, může být realizována pomocí videa</a:t>
            </a:r>
            <a:r>
              <a:rPr lang="cs-CZ" sz="2400" dirty="0">
                <a:latin typeface="Calibri" panose="020F0502020204030204" pitchFamily="34" charset="0"/>
                <a:ea typeface="Calibri" panose="020F0502020204030204" pitchFamily="34" charset="0"/>
                <a:cs typeface="Times New Roman" panose="02020603050405020304" pitchFamily="18" charset="0"/>
              </a:rPr>
              <a:t>;</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žák si jej může pustit opakovaně, problematickou pasáž pozastavit. Nemá tak problém s rychlostí výkladu, nebo se zapisováním</a:t>
            </a:r>
            <a:r>
              <a:rPr lang="cs-CZ" sz="2400" dirty="0">
                <a:latin typeface="Calibri" panose="020F0502020204030204" pitchFamily="34" charset="0"/>
                <a:ea typeface="Calibri" panose="020F0502020204030204" pitchFamily="34" charset="0"/>
                <a:cs typeface="Times New Roman" panose="02020603050405020304" pitchFamily="18" charset="0"/>
              </a:rPr>
              <a:t>;</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cs-CZ" sz="2400" dirty="0">
                <a:latin typeface="Calibri" panose="020F0502020204030204" pitchFamily="34" charset="0"/>
                <a:ea typeface="Calibri" panose="020F0502020204030204" pitchFamily="34" charset="0"/>
                <a:cs typeface="Times New Roman" panose="02020603050405020304" pitchFamily="18" charset="0"/>
              </a:rPr>
              <a:t>m</a:t>
            </a:r>
            <a:r>
              <a:rPr lang="cs-CZ" sz="2400" dirty="0">
                <a:effectLst/>
                <a:latin typeface="Calibri" panose="020F0502020204030204" pitchFamily="34" charset="0"/>
                <a:ea typeface="Calibri" panose="020F0502020204030204" pitchFamily="34" charset="0"/>
                <a:cs typeface="Times New Roman" panose="02020603050405020304" pitchFamily="18" charset="0"/>
              </a:rPr>
              <a:t>ožnost využití videa ve výkladu představuje základní aspekt převrácené třídy – domácí úkoly se dělají ve škole, mimo školu pak žák naslouchá výkladu</a:t>
            </a:r>
            <a:r>
              <a:rPr lang="cs-CZ" sz="24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Aft>
                <a:spcPts val="800"/>
              </a:spcAft>
              <a:buFont typeface="Arial" panose="020B0604020202020204" pitchFamily="34" charset="0"/>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učitel má možnost se v takovém modelu vzdělávání aktivně věnovat potřebám každého jednotlivého žáka, který vypracovává domácí úkol</a:t>
            </a:r>
            <a:r>
              <a:rPr lang="cs-CZ" sz="24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Aft>
                <a:spcPts val="800"/>
              </a:spcAft>
              <a:buFont typeface="Arial" panose="020B0604020202020204" pitchFamily="34" charset="0"/>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prostor také pro diskusi a řešení složitějších otázek nebo problematických míst, na které žáci ve výkladu narazí.</a:t>
            </a:r>
          </a:p>
        </p:txBody>
      </p:sp>
    </p:spTree>
    <p:extLst>
      <p:ext uri="{BB962C8B-B14F-4D97-AF65-F5344CB8AC3E}">
        <p14:creationId xmlns:p14="http://schemas.microsoft.com/office/powerpoint/2010/main" val="176467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snímek obrazovky, Písmo, Značka&#10;&#10;Popis byl vytvořen automaticky">
            <a:extLst>
              <a:ext uri="{FF2B5EF4-FFF2-40B4-BE49-F238E27FC236}">
                <a16:creationId xmlns:a16="http://schemas.microsoft.com/office/drawing/2014/main" id="{77FC32AD-144C-7823-1C4C-2B9F49920C3F}"/>
              </a:ext>
            </a:extLst>
          </p:cNvPr>
          <p:cNvPicPr>
            <a:picLocks noChangeAspect="1"/>
          </p:cNvPicPr>
          <p:nvPr/>
        </p:nvPicPr>
        <p:blipFill>
          <a:blip r:embed="rId2"/>
          <a:stretch>
            <a:fillRect/>
          </a:stretch>
        </p:blipFill>
        <p:spPr>
          <a:xfrm>
            <a:off x="838200" y="266700"/>
            <a:ext cx="10515600" cy="6324600"/>
          </a:xfrm>
          <a:prstGeom prst="rect">
            <a:avLst/>
          </a:prstGeom>
        </p:spPr>
      </p:pic>
    </p:spTree>
    <p:extLst>
      <p:ext uri="{BB962C8B-B14F-4D97-AF65-F5344CB8AC3E}">
        <p14:creationId xmlns:p14="http://schemas.microsoft.com/office/powerpoint/2010/main" val="304245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BC388D-69DA-ABA8-61E8-68F3F0C1671D}"/>
              </a:ext>
            </a:extLst>
          </p:cNvPr>
          <p:cNvSpPr>
            <a:spLocks noGrp="1"/>
          </p:cNvSpPr>
          <p:nvPr>
            <p:ph type="title"/>
          </p:nvPr>
        </p:nvSpPr>
        <p:spPr/>
        <p:txBody>
          <a:bodyPr/>
          <a:lstStyle/>
          <a:p>
            <a:r>
              <a:rPr lang="cs-CZ" dirty="0"/>
              <a:t>Cíle dnešního setkání</a:t>
            </a:r>
          </a:p>
        </p:txBody>
      </p:sp>
      <p:sp>
        <p:nvSpPr>
          <p:cNvPr id="3" name="Zástupný obsah 2">
            <a:extLst>
              <a:ext uri="{FF2B5EF4-FFF2-40B4-BE49-F238E27FC236}">
                <a16:creationId xmlns:a16="http://schemas.microsoft.com/office/drawing/2014/main" id="{14D89E2A-E567-1907-23D5-933C08BA97FB}"/>
              </a:ext>
            </a:extLst>
          </p:cNvPr>
          <p:cNvSpPr>
            <a:spLocks noGrp="1"/>
          </p:cNvSpPr>
          <p:nvPr>
            <p:ph idx="1"/>
          </p:nvPr>
        </p:nvSpPr>
        <p:spPr/>
        <p:txBody>
          <a:bodyPr/>
          <a:lstStyle/>
          <a:p>
            <a:r>
              <a:rPr lang="cs-CZ" dirty="0">
                <a:latin typeface="+mj-lt"/>
                <a:ea typeface="Roboto" panose="02000000000000000000" pitchFamily="2" charset="0"/>
                <a:cs typeface="Roboto" panose="02000000000000000000" pitchFamily="2" charset="0"/>
              </a:rPr>
              <a:t>Kdo je současná generace žáků</a:t>
            </a:r>
          </a:p>
          <a:p>
            <a:r>
              <a:rPr lang="cs-CZ" dirty="0">
                <a:latin typeface="+mj-lt"/>
                <a:ea typeface="Roboto" panose="02000000000000000000" pitchFamily="2" charset="0"/>
                <a:cs typeface="Roboto" panose="02000000000000000000" pitchFamily="2" charset="0"/>
              </a:rPr>
              <a:t>V čem jsou technologie unikátní</a:t>
            </a:r>
          </a:p>
          <a:p>
            <a:r>
              <a:rPr lang="cs-CZ" dirty="0">
                <a:latin typeface="+mj-lt"/>
                <a:ea typeface="Roboto" panose="02000000000000000000" pitchFamily="2" charset="0"/>
                <a:cs typeface="Roboto" panose="02000000000000000000" pitchFamily="2" charset="0"/>
              </a:rPr>
              <a:t>Co je digitální gramotnost a k čemu ji potřebujeme</a:t>
            </a:r>
          </a:p>
          <a:p>
            <a:r>
              <a:rPr lang="cs-CZ" dirty="0">
                <a:latin typeface="+mj-lt"/>
                <a:ea typeface="Roboto" panose="02000000000000000000" pitchFamily="2" charset="0"/>
                <a:cs typeface="Roboto" panose="02000000000000000000" pitchFamily="2" charset="0"/>
              </a:rPr>
              <a:t>Jak zavádět technologie do výuky</a:t>
            </a:r>
          </a:p>
          <a:p>
            <a:r>
              <a:rPr lang="cs-CZ" dirty="0">
                <a:latin typeface="+mj-lt"/>
                <a:ea typeface="Roboto" panose="02000000000000000000" pitchFamily="2" charset="0"/>
                <a:cs typeface="Roboto" panose="02000000000000000000" pitchFamily="2" charset="0"/>
              </a:rPr>
              <a:t>Používání mobilních telefonů ve výuce</a:t>
            </a:r>
          </a:p>
          <a:p>
            <a:r>
              <a:rPr lang="cs-CZ" dirty="0">
                <a:latin typeface="+mj-lt"/>
                <a:ea typeface="Roboto" panose="02000000000000000000" pitchFamily="2" charset="0"/>
                <a:cs typeface="Roboto" panose="02000000000000000000" pitchFamily="2" charset="0"/>
              </a:rPr>
              <a:t>Žáci a nová média</a:t>
            </a:r>
          </a:p>
          <a:p>
            <a:r>
              <a:rPr lang="cs-CZ" dirty="0">
                <a:latin typeface="+mj-lt"/>
                <a:ea typeface="Roboto" panose="02000000000000000000" pitchFamily="2" charset="0"/>
                <a:cs typeface="Roboto" panose="02000000000000000000" pitchFamily="2" charset="0"/>
              </a:rPr>
              <a:t>Digitální wellbeing</a:t>
            </a:r>
          </a:p>
          <a:p>
            <a:r>
              <a:rPr lang="cs-CZ" dirty="0">
                <a:latin typeface="+mj-lt"/>
              </a:rPr>
              <a:t>Umělá inteligence</a:t>
            </a:r>
          </a:p>
          <a:p>
            <a:endParaRPr lang="cs-CZ" dirty="0">
              <a:latin typeface="+mj-lt"/>
            </a:endParaRPr>
          </a:p>
        </p:txBody>
      </p:sp>
    </p:spTree>
    <p:extLst>
      <p:ext uri="{BB962C8B-B14F-4D97-AF65-F5344CB8AC3E}">
        <p14:creationId xmlns:p14="http://schemas.microsoft.com/office/powerpoint/2010/main" val="3121807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92CB708-E233-7E38-14CC-556CF5503AC3}"/>
              </a:ext>
            </a:extLst>
          </p:cNvPr>
          <p:cNvSpPr txBox="1"/>
          <p:nvPr/>
        </p:nvSpPr>
        <p:spPr>
          <a:xfrm>
            <a:off x="985520" y="928360"/>
            <a:ext cx="10576560" cy="5324535"/>
          </a:xfrm>
          <a:prstGeom prst="rect">
            <a:avLst/>
          </a:prstGeom>
          <a:noFill/>
        </p:spPr>
        <p:txBody>
          <a:bodyPr wrap="square">
            <a:spAutoFit/>
          </a:bodyPr>
          <a:lstStyle/>
          <a:p>
            <a:pPr algn="l"/>
            <a:r>
              <a:rPr lang="cs-CZ" sz="2000" b="1" i="0" dirty="0">
                <a:solidFill>
                  <a:srgbClr val="232731"/>
                </a:solidFill>
                <a:effectLst/>
                <a:latin typeface="Roboto" panose="02000000000000000000" pitchFamily="2" charset="0"/>
              </a:rPr>
              <a:t>Nahrazení</a:t>
            </a:r>
            <a:r>
              <a:rPr lang="cs-CZ" sz="2000" b="0" i="0" dirty="0">
                <a:solidFill>
                  <a:srgbClr val="232731"/>
                </a:solidFill>
                <a:effectLst/>
                <a:latin typeface="Roboto" panose="02000000000000000000" pitchFamily="2" charset="0"/>
              </a:rPr>
              <a:t> (</a:t>
            </a:r>
            <a:r>
              <a:rPr lang="cs-CZ" sz="2000" b="0" i="0" dirty="0" err="1">
                <a:solidFill>
                  <a:srgbClr val="232731"/>
                </a:solidFill>
                <a:effectLst/>
                <a:latin typeface="Roboto" panose="02000000000000000000" pitchFamily="2" charset="0"/>
              </a:rPr>
              <a:t>Substitution</a:t>
            </a:r>
            <a:r>
              <a:rPr lang="cs-CZ" sz="2000" b="0" i="0" dirty="0">
                <a:solidFill>
                  <a:srgbClr val="232731"/>
                </a:solidFill>
                <a:effectLst/>
                <a:latin typeface="Roboto" panose="02000000000000000000" pitchFamily="2" charset="0"/>
              </a:rPr>
              <a:t>)</a:t>
            </a:r>
            <a:br>
              <a:rPr lang="cs-CZ" sz="2000" b="0" i="0" dirty="0">
                <a:solidFill>
                  <a:srgbClr val="232731"/>
                </a:solidFill>
                <a:effectLst/>
                <a:latin typeface="Roboto" panose="02000000000000000000" pitchFamily="2" charset="0"/>
              </a:rPr>
            </a:br>
            <a:r>
              <a:rPr lang="cs-CZ" sz="2000" b="0" i="0" dirty="0">
                <a:solidFill>
                  <a:srgbClr val="232731"/>
                </a:solidFill>
                <a:effectLst/>
                <a:latin typeface="Roboto" panose="02000000000000000000" pitchFamily="2" charset="0"/>
              </a:rPr>
              <a:t>Technologie přímo nahrazují dříve používané postupy a nevyvolávají žádné funkční změny (vyfocení stránky knihy a jeho promítnutí na počítače či tablety žáků)</a:t>
            </a:r>
          </a:p>
          <a:p>
            <a:pPr algn="l"/>
            <a:endParaRPr lang="cs-CZ" sz="2000" b="0" i="0" dirty="0">
              <a:solidFill>
                <a:srgbClr val="232731"/>
              </a:solidFill>
              <a:effectLst/>
              <a:latin typeface="Roboto" panose="02000000000000000000" pitchFamily="2" charset="0"/>
            </a:endParaRPr>
          </a:p>
          <a:p>
            <a:pPr algn="l"/>
            <a:r>
              <a:rPr lang="cs-CZ" sz="2000" b="1" i="0" dirty="0">
                <a:solidFill>
                  <a:srgbClr val="232731"/>
                </a:solidFill>
                <a:effectLst/>
                <a:latin typeface="Roboto" panose="02000000000000000000" pitchFamily="2" charset="0"/>
              </a:rPr>
              <a:t>Rozšíření</a:t>
            </a:r>
            <a:r>
              <a:rPr lang="cs-CZ" sz="2000" b="0" i="0" dirty="0">
                <a:solidFill>
                  <a:srgbClr val="232731"/>
                </a:solidFill>
                <a:effectLst/>
                <a:latin typeface="Roboto" panose="02000000000000000000" pitchFamily="2" charset="0"/>
              </a:rPr>
              <a:t> (</a:t>
            </a:r>
            <a:r>
              <a:rPr lang="cs-CZ" sz="2000" b="0" i="0" dirty="0" err="1">
                <a:solidFill>
                  <a:srgbClr val="232731"/>
                </a:solidFill>
                <a:effectLst/>
                <a:latin typeface="Roboto" panose="02000000000000000000" pitchFamily="2" charset="0"/>
              </a:rPr>
              <a:t>Augmentation</a:t>
            </a:r>
            <a:r>
              <a:rPr lang="cs-CZ" sz="2000" b="0" i="0" dirty="0">
                <a:solidFill>
                  <a:srgbClr val="232731"/>
                </a:solidFill>
                <a:effectLst/>
                <a:latin typeface="Roboto" panose="02000000000000000000" pitchFamily="2" charset="0"/>
              </a:rPr>
              <a:t>)</a:t>
            </a:r>
            <a:br>
              <a:rPr lang="cs-CZ" sz="2000" b="0" i="0" dirty="0">
                <a:solidFill>
                  <a:srgbClr val="232731"/>
                </a:solidFill>
                <a:effectLst/>
                <a:latin typeface="Roboto" panose="02000000000000000000" pitchFamily="2" charset="0"/>
              </a:rPr>
            </a:br>
            <a:r>
              <a:rPr lang="cs-CZ" sz="2000" b="0" i="0" dirty="0">
                <a:solidFill>
                  <a:srgbClr val="232731"/>
                </a:solidFill>
                <a:effectLst/>
                <a:latin typeface="Roboto" panose="02000000000000000000" pitchFamily="2" charset="0"/>
              </a:rPr>
              <a:t>Technologie přímo nahrazují dříve používané postupy, ale přitom zlepšují funkci výukových postupů (multimediální materiály vytvořené pomocí textového editoru – takový materiál obsahuje videa, galerie obrázků, odkazy na internetové zdroje, animace atp.)</a:t>
            </a:r>
          </a:p>
          <a:p>
            <a:pPr algn="l"/>
            <a:endParaRPr lang="cs-CZ" sz="2000" b="0" i="0" dirty="0">
              <a:solidFill>
                <a:srgbClr val="232731"/>
              </a:solidFill>
              <a:effectLst/>
              <a:latin typeface="Roboto" panose="02000000000000000000" pitchFamily="2" charset="0"/>
            </a:endParaRPr>
          </a:p>
          <a:p>
            <a:pPr algn="l"/>
            <a:r>
              <a:rPr lang="cs-CZ" sz="2000" b="1" i="0" dirty="0">
                <a:solidFill>
                  <a:srgbClr val="232731"/>
                </a:solidFill>
                <a:effectLst/>
                <a:latin typeface="Roboto" panose="02000000000000000000" pitchFamily="2" charset="0"/>
              </a:rPr>
              <a:t>Modifikace</a:t>
            </a:r>
            <a:r>
              <a:rPr lang="cs-CZ" sz="2000" b="0" i="0" dirty="0">
                <a:solidFill>
                  <a:srgbClr val="232731"/>
                </a:solidFill>
                <a:effectLst/>
                <a:latin typeface="Roboto" panose="02000000000000000000" pitchFamily="2" charset="0"/>
              </a:rPr>
              <a:t> (</a:t>
            </a:r>
            <a:r>
              <a:rPr lang="cs-CZ" sz="2000" b="0" i="0" dirty="0" err="1">
                <a:solidFill>
                  <a:srgbClr val="232731"/>
                </a:solidFill>
                <a:effectLst/>
                <a:latin typeface="Roboto" panose="02000000000000000000" pitchFamily="2" charset="0"/>
              </a:rPr>
              <a:t>Modification</a:t>
            </a:r>
            <a:r>
              <a:rPr lang="cs-CZ" sz="2000" b="0" i="0" dirty="0">
                <a:solidFill>
                  <a:srgbClr val="232731"/>
                </a:solidFill>
                <a:effectLst/>
                <a:latin typeface="Roboto" panose="02000000000000000000" pitchFamily="2" charset="0"/>
              </a:rPr>
              <a:t>)</a:t>
            </a:r>
            <a:br>
              <a:rPr lang="cs-CZ" sz="2000" b="0" i="0" dirty="0">
                <a:solidFill>
                  <a:srgbClr val="232731"/>
                </a:solidFill>
                <a:effectLst/>
                <a:latin typeface="Roboto" panose="02000000000000000000" pitchFamily="2" charset="0"/>
              </a:rPr>
            </a:br>
            <a:r>
              <a:rPr lang="cs-CZ" sz="2000" b="0" i="0" dirty="0">
                <a:solidFill>
                  <a:srgbClr val="232731"/>
                </a:solidFill>
                <a:effectLst/>
                <a:latin typeface="Roboto" panose="02000000000000000000" pitchFamily="2" charset="0"/>
              </a:rPr>
              <a:t>Technologie způsobují znatelnou modifikaci výukových postupů (vytváření učebních materiálů žáky, využívání online nástrojů ve výuce (vlastní blogy, online publikování)</a:t>
            </a:r>
          </a:p>
          <a:p>
            <a:pPr algn="l"/>
            <a:endParaRPr lang="cs-CZ" sz="2000" b="0" i="0" dirty="0">
              <a:solidFill>
                <a:srgbClr val="232731"/>
              </a:solidFill>
              <a:effectLst/>
              <a:latin typeface="Roboto" panose="02000000000000000000" pitchFamily="2" charset="0"/>
            </a:endParaRPr>
          </a:p>
          <a:p>
            <a:pPr algn="l"/>
            <a:r>
              <a:rPr lang="cs-CZ" sz="2000" b="1" i="0" dirty="0">
                <a:solidFill>
                  <a:srgbClr val="232731"/>
                </a:solidFill>
                <a:effectLst/>
                <a:latin typeface="Roboto" panose="02000000000000000000" pitchFamily="2" charset="0"/>
              </a:rPr>
              <a:t>Úplná změna</a:t>
            </a:r>
            <a:r>
              <a:rPr lang="cs-CZ" sz="2000" b="0" i="0" dirty="0">
                <a:solidFill>
                  <a:srgbClr val="232731"/>
                </a:solidFill>
                <a:effectLst/>
                <a:latin typeface="Roboto" panose="02000000000000000000" pitchFamily="2" charset="0"/>
              </a:rPr>
              <a:t> (</a:t>
            </a:r>
            <a:r>
              <a:rPr lang="cs-CZ" sz="2000" b="0" i="0" dirty="0" err="1">
                <a:solidFill>
                  <a:srgbClr val="232731"/>
                </a:solidFill>
                <a:effectLst/>
                <a:latin typeface="Roboto" panose="02000000000000000000" pitchFamily="2" charset="0"/>
              </a:rPr>
              <a:t>Redefinition</a:t>
            </a:r>
            <a:r>
              <a:rPr lang="cs-CZ" sz="2000" b="0" i="0" dirty="0">
                <a:solidFill>
                  <a:srgbClr val="232731"/>
                </a:solidFill>
                <a:effectLst/>
                <a:latin typeface="Roboto" panose="02000000000000000000" pitchFamily="2" charset="0"/>
              </a:rPr>
              <a:t>)</a:t>
            </a:r>
            <a:br>
              <a:rPr lang="cs-CZ" sz="2000" b="0" i="0" dirty="0">
                <a:solidFill>
                  <a:srgbClr val="232731"/>
                </a:solidFill>
                <a:effectLst/>
                <a:latin typeface="Roboto" panose="02000000000000000000" pitchFamily="2" charset="0"/>
              </a:rPr>
            </a:br>
            <a:r>
              <a:rPr lang="cs-CZ" sz="2000" b="0" i="0" dirty="0">
                <a:solidFill>
                  <a:srgbClr val="232731"/>
                </a:solidFill>
                <a:effectLst/>
                <a:latin typeface="Roboto" panose="02000000000000000000" pitchFamily="2" charset="0"/>
              </a:rPr>
              <a:t>Aplikace technologií vede k nasazování nových, dříve nepoužitelných postupů (ověření získaných znalostí a získání možnosti okamžitě změnit průběh vyučovací hodiny na základě získaných výsledků)</a:t>
            </a:r>
          </a:p>
        </p:txBody>
      </p:sp>
      <p:cxnSp>
        <p:nvCxnSpPr>
          <p:cNvPr id="5" name="Přímá spojnice se šipkou 4">
            <a:extLst>
              <a:ext uri="{FF2B5EF4-FFF2-40B4-BE49-F238E27FC236}">
                <a16:creationId xmlns:a16="http://schemas.microsoft.com/office/drawing/2014/main" id="{EB32DEDA-A547-B06F-0C50-F2428167083B}"/>
              </a:ext>
            </a:extLst>
          </p:cNvPr>
          <p:cNvCxnSpPr/>
          <p:nvPr/>
        </p:nvCxnSpPr>
        <p:spPr>
          <a:xfrm>
            <a:off x="457200" y="1005840"/>
            <a:ext cx="0" cy="48564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679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9" name="Group 28">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0" name="Rectangle 29">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1" name="Isosceles Triangle 30">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2" name="Rectangle 31">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useBgFill="1">
        <p:nvSpPr>
          <p:cNvPr id="34" name="Rectangle 33">
            <a:extLst>
              <a:ext uri="{FF2B5EF4-FFF2-40B4-BE49-F238E27FC236}">
                <a16:creationId xmlns:a16="http://schemas.microsoft.com/office/drawing/2014/main" id="{B029B82E-722D-45BB-B34F-D4423CBF9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1F7980BB-894F-43B4-B764-9CE95DEF8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7" name="Freeform 5">
              <a:extLst>
                <a:ext uri="{FF2B5EF4-FFF2-40B4-BE49-F238E27FC236}">
                  <a16:creationId xmlns:a16="http://schemas.microsoft.com/office/drawing/2014/main" id="{D6D9E82D-9E8F-4365-8DD3-F87F575AF8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1CD7CE6C-6D35-4CDB-8C9B-3749731FB4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7">
              <a:extLst>
                <a:ext uri="{FF2B5EF4-FFF2-40B4-BE49-F238E27FC236}">
                  <a16:creationId xmlns:a16="http://schemas.microsoft.com/office/drawing/2014/main" id="{1D897CC5-D9DC-4B84-8FEE-769DDB3ED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8">
              <a:extLst>
                <a:ext uri="{FF2B5EF4-FFF2-40B4-BE49-F238E27FC236}">
                  <a16:creationId xmlns:a16="http://schemas.microsoft.com/office/drawing/2014/main" id="{A7F9F68E-05A6-4B4F-A9C4-99F56BA4DE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9">
              <a:extLst>
                <a:ext uri="{FF2B5EF4-FFF2-40B4-BE49-F238E27FC236}">
                  <a16:creationId xmlns:a16="http://schemas.microsoft.com/office/drawing/2014/main" id="{FE459AB8-6C83-4017-AD7E-34DDCC29B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0">
              <a:extLst>
                <a:ext uri="{FF2B5EF4-FFF2-40B4-BE49-F238E27FC236}">
                  <a16:creationId xmlns:a16="http://schemas.microsoft.com/office/drawing/2014/main" id="{7E35D375-D544-4AA6-B2C0-AECF72D6D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1">
              <a:extLst>
                <a:ext uri="{FF2B5EF4-FFF2-40B4-BE49-F238E27FC236}">
                  <a16:creationId xmlns:a16="http://schemas.microsoft.com/office/drawing/2014/main" id="{330D17F1-A1B0-40BD-8617-EE4D6750C8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2">
              <a:extLst>
                <a:ext uri="{FF2B5EF4-FFF2-40B4-BE49-F238E27FC236}">
                  <a16:creationId xmlns:a16="http://schemas.microsoft.com/office/drawing/2014/main" id="{B66F0F2E-CF96-4F3A-B20B-7A67FED935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3">
              <a:extLst>
                <a:ext uri="{FF2B5EF4-FFF2-40B4-BE49-F238E27FC236}">
                  <a16:creationId xmlns:a16="http://schemas.microsoft.com/office/drawing/2014/main" id="{6A12D58E-271D-4783-99B0-2C1098B90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4">
              <a:extLst>
                <a:ext uri="{FF2B5EF4-FFF2-40B4-BE49-F238E27FC236}">
                  <a16:creationId xmlns:a16="http://schemas.microsoft.com/office/drawing/2014/main" id="{F9B86422-0052-4CDC-906A-A0991A2900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5">
              <a:extLst>
                <a:ext uri="{FF2B5EF4-FFF2-40B4-BE49-F238E27FC236}">
                  <a16:creationId xmlns:a16="http://schemas.microsoft.com/office/drawing/2014/main" id="{C6847113-CFAE-4362-A26F-0B1D189964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6">
              <a:extLst>
                <a:ext uri="{FF2B5EF4-FFF2-40B4-BE49-F238E27FC236}">
                  <a16:creationId xmlns:a16="http://schemas.microsoft.com/office/drawing/2014/main" id="{2AD566C5-BF8B-4C51-82C6-4633CAE5BD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7">
              <a:extLst>
                <a:ext uri="{FF2B5EF4-FFF2-40B4-BE49-F238E27FC236}">
                  <a16:creationId xmlns:a16="http://schemas.microsoft.com/office/drawing/2014/main" id="{F156CA36-0366-443D-9A53-7806BDE2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8">
              <a:extLst>
                <a:ext uri="{FF2B5EF4-FFF2-40B4-BE49-F238E27FC236}">
                  <a16:creationId xmlns:a16="http://schemas.microsoft.com/office/drawing/2014/main" id="{E854E694-6F0F-4143-B88B-DE4C9E02E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9">
              <a:extLst>
                <a:ext uri="{FF2B5EF4-FFF2-40B4-BE49-F238E27FC236}">
                  <a16:creationId xmlns:a16="http://schemas.microsoft.com/office/drawing/2014/main" id="{65CBB851-7142-4AAB-8038-999CAB8CE9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0">
              <a:extLst>
                <a:ext uri="{FF2B5EF4-FFF2-40B4-BE49-F238E27FC236}">
                  <a16:creationId xmlns:a16="http://schemas.microsoft.com/office/drawing/2014/main" id="{5560487F-527D-416F-A6A5-16BC6F62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1">
              <a:extLst>
                <a:ext uri="{FF2B5EF4-FFF2-40B4-BE49-F238E27FC236}">
                  <a16:creationId xmlns:a16="http://schemas.microsoft.com/office/drawing/2014/main" id="{1F3D29D7-04A7-4C39-ABC0-CCFFE39BD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2">
              <a:extLst>
                <a:ext uri="{FF2B5EF4-FFF2-40B4-BE49-F238E27FC236}">
                  <a16:creationId xmlns:a16="http://schemas.microsoft.com/office/drawing/2014/main" id="{AB11EF01-3B4E-41D2-9E08-0106F319A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3">
              <a:extLst>
                <a:ext uri="{FF2B5EF4-FFF2-40B4-BE49-F238E27FC236}">
                  <a16:creationId xmlns:a16="http://schemas.microsoft.com/office/drawing/2014/main" id="{9E2C3217-DC0B-4F91-9F62-A04CDEB2F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B3BCD89E-CC1B-DFE0-188D-471620CD5B9E}"/>
              </a:ext>
            </a:extLst>
          </p:cNvPr>
          <p:cNvPicPr>
            <a:picLocks noChangeAspect="1"/>
          </p:cNvPicPr>
          <p:nvPr/>
        </p:nvPicPr>
        <p:blipFill rotWithShape="1">
          <a:blip r:embed="rId2"/>
          <a:srcRect l="29213" r="36978"/>
          <a:stretch/>
        </p:blipFill>
        <p:spPr>
          <a:xfrm>
            <a:off x="20" y="227"/>
            <a:ext cx="4637303" cy="6858000"/>
          </a:xfrm>
          <a:prstGeom prst="rect">
            <a:avLst/>
          </a:prstGeom>
          <a:ln w="9525">
            <a:noFill/>
          </a:ln>
        </p:spPr>
      </p:pic>
      <p:grpSp>
        <p:nvGrpSpPr>
          <p:cNvPr id="57" name="Group 56">
            <a:extLst>
              <a:ext uri="{FF2B5EF4-FFF2-40B4-BE49-F238E27FC236}">
                <a16:creationId xmlns:a16="http://schemas.microsoft.com/office/drawing/2014/main" id="{F2B7CF55-CC81-4559-9768-354C7462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55064" y="1186483"/>
            <a:ext cx="5941686" cy="4477933"/>
            <a:chOff x="807084" y="1186483"/>
            <a:chExt cx="5941686" cy="4477933"/>
          </a:xfrm>
        </p:grpSpPr>
        <p:sp>
          <p:nvSpPr>
            <p:cNvPr id="58" name="Rectangle 57">
              <a:extLst>
                <a:ext uri="{FF2B5EF4-FFF2-40B4-BE49-F238E27FC236}">
                  <a16:creationId xmlns:a16="http://schemas.microsoft.com/office/drawing/2014/main" id="{9FDAF335-846C-48F5-A261-6D242B1ED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39">
              <a:extLst>
                <a:ext uri="{FF2B5EF4-FFF2-40B4-BE49-F238E27FC236}">
                  <a16:creationId xmlns:a16="http://schemas.microsoft.com/office/drawing/2014/main" id="{598CCBBA-616E-4339-A7DE-6168CEEE5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FDCDAE4-2A39-4204-B094-CA4F1493D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a:extLst>
              <a:ext uri="{FF2B5EF4-FFF2-40B4-BE49-F238E27FC236}">
                <a16:creationId xmlns:a16="http://schemas.microsoft.com/office/drawing/2014/main" id="{27D067EC-36E7-8906-FEF9-E78B8DA35BF1}"/>
              </a:ext>
            </a:extLst>
          </p:cNvPr>
          <p:cNvSpPr>
            <a:spLocks noGrp="1"/>
          </p:cNvSpPr>
          <p:nvPr>
            <p:ph type="title"/>
          </p:nvPr>
        </p:nvSpPr>
        <p:spPr>
          <a:xfrm>
            <a:off x="5543394" y="2075504"/>
            <a:ext cx="5769989" cy="1748729"/>
          </a:xfrm>
        </p:spPr>
        <p:txBody>
          <a:bodyPr vert="horz" lIns="228600" tIns="228600" rIns="228600" bIns="0" rtlCol="0" anchor="b">
            <a:normAutofit/>
          </a:bodyPr>
          <a:lstStyle/>
          <a:p>
            <a:pPr>
              <a:lnSpc>
                <a:spcPct val="80000"/>
              </a:lnSpc>
            </a:pPr>
            <a:r>
              <a:rPr lang="en-US" sz="5400"/>
              <a:t>Má smysl zákaz mobilů žákům?</a:t>
            </a:r>
          </a:p>
        </p:txBody>
      </p:sp>
    </p:spTree>
    <p:extLst>
      <p:ext uri="{BB962C8B-B14F-4D97-AF65-F5344CB8AC3E}">
        <p14:creationId xmlns:p14="http://schemas.microsoft.com/office/powerpoint/2010/main" val="127814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1"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 name="TextovéPole 3">
            <a:extLst>
              <a:ext uri="{FF2B5EF4-FFF2-40B4-BE49-F238E27FC236}">
                <a16:creationId xmlns:a16="http://schemas.microsoft.com/office/drawing/2014/main" id="{9B8A64CF-5B79-A319-B75A-264B09DCCFD3}"/>
              </a:ext>
            </a:extLst>
          </p:cNvPr>
          <p:cNvSpPr txBox="1"/>
          <p:nvPr/>
        </p:nvSpPr>
        <p:spPr>
          <a:xfrm>
            <a:off x="1028700" y="477361"/>
            <a:ext cx="10472738" cy="6242543"/>
          </a:xfrm>
          <a:prstGeom prst="rect">
            <a:avLst/>
          </a:prstGeom>
          <a:noFill/>
        </p:spPr>
        <p:txBody>
          <a:bodyPr wrap="square">
            <a:spAutoFit/>
          </a:bodyPr>
          <a:lstStyle/>
          <a:p>
            <a:pPr>
              <a:lnSpc>
                <a:spcPct val="107000"/>
              </a:lnSpc>
              <a:spcAft>
                <a:spcPts val="800"/>
              </a:spcAft>
            </a:pPr>
            <a:r>
              <a:rPr lang="cs-CZ" sz="2400" dirty="0">
                <a:solidFill>
                  <a:srgbClr val="212529"/>
                </a:solidFill>
                <a:effectLst/>
                <a:latin typeface="Arial" panose="020B0604020202020204" pitchFamily="34" charset="0"/>
                <a:ea typeface="Calibri" panose="020F0502020204030204" pitchFamily="34" charset="0"/>
                <a:cs typeface="Times New Roman" panose="02020603050405020304" pitchFamily="18" charset="0"/>
              </a:rPr>
              <a:t>Když si vezmu třeba přestávky – mám rád, když je tady o přestávkách „</a:t>
            </a:r>
            <a:r>
              <a:rPr lang="cs-CZ" sz="2400" dirty="0" err="1">
                <a:solidFill>
                  <a:srgbClr val="212529"/>
                </a:solidFill>
                <a:effectLst/>
                <a:latin typeface="Arial" panose="020B0604020202020204" pitchFamily="34" charset="0"/>
                <a:ea typeface="Calibri" panose="020F0502020204030204" pitchFamily="34" charset="0"/>
                <a:cs typeface="Times New Roman" panose="02020603050405020304" pitchFamily="18" charset="0"/>
              </a:rPr>
              <a:t>bugr</a:t>
            </a:r>
            <a:r>
              <a:rPr lang="cs-CZ" sz="2400" dirty="0">
                <a:solidFill>
                  <a:srgbClr val="212529"/>
                </a:solidFill>
                <a:effectLst/>
                <a:latin typeface="Arial" panose="020B0604020202020204" pitchFamily="34" charset="0"/>
                <a:ea typeface="Calibri" panose="020F0502020204030204" pitchFamily="34" charset="0"/>
                <a:cs typeface="Times New Roman" panose="02020603050405020304" pitchFamily="18" charset="0"/>
              </a:rPr>
              <a:t>“. A nebylo to tak vždycky. Bývaly časy, kdy děti koukaly do mobilu, byly potichu, nepotřebovali jsme žádné dozory. Jenže oni prosedí jednu hodinu, pak prosedí přestávku u mobilu, pak velkou přestávku, a třetí hodinu už se tam nedá vůbec učit. Takže i když jinak bazíruju na tom, že jsme moderní škola a ve výuce mobily používáme, tak o přestávkách jsme je zakázali. Vysvětlili jsme jim, že to děláme proto, že chceme, aby je trávili jinak. Na chodbu jsme dali piana, fotbálek, nakoupili jsme kytary, bicí, </a:t>
            </a:r>
            <a:r>
              <a:rPr lang="cs-CZ" sz="2400" dirty="0" err="1">
                <a:solidFill>
                  <a:srgbClr val="212529"/>
                </a:solidFill>
                <a:effectLst/>
                <a:latin typeface="Arial" panose="020B0604020202020204" pitchFamily="34" charset="0"/>
                <a:ea typeface="Calibri" panose="020F0502020204030204" pitchFamily="34" charset="0"/>
                <a:cs typeface="Times New Roman" panose="02020603050405020304" pitchFamily="18" charset="0"/>
              </a:rPr>
              <a:t>pingpong</a:t>
            </a:r>
            <a:r>
              <a:rPr lang="cs-CZ" sz="2400" dirty="0">
                <a:solidFill>
                  <a:srgbClr val="212529"/>
                </a:solidFill>
                <a:effectLst/>
                <a:latin typeface="Arial" panose="020B0604020202020204" pitchFamily="34" charset="0"/>
                <a:ea typeface="Calibri" panose="020F0502020204030204" pitchFamily="34" charset="0"/>
                <a:cs typeface="Times New Roman" panose="02020603050405020304" pitchFamily="18" charset="0"/>
              </a:rPr>
              <a:t>, a je tu živo. Kdo chce mít klid, může si jít do klubovny zahrát šachy. Když je hezky, lítají po venku. Přestávka je strašně důležitá součást výuky. Děti se vyblbnou, prokrví se jim hlavičky a pak vydrží čtyřicet pět minut sedět. Další důležitá věc: chováme se k dětem partnersky. Děti vycítí, že nám o ně jde. Že jsme jejich partneři a ne policajti a že když vydáváme nějaké zákazy a příkazy, je to většinou kvůli bezpečnosti.</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https://eduzin.cz/wp/2020/09/30/klicove-je-aby-deti-chodily-do-skoly-rady-pak-se-toho-nauci-mnohem-vic-rika-reditel-jehoz-zaci-skoncili-na-prvnich-mistech-v-testech-pisa/</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8327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4813A5E-EA77-1EF1-DE4D-30439CDD04F3}"/>
              </a:ext>
            </a:extLst>
          </p:cNvPr>
          <p:cNvSpPr txBox="1"/>
          <p:nvPr/>
        </p:nvSpPr>
        <p:spPr>
          <a:xfrm>
            <a:off x="1097280" y="6250731"/>
            <a:ext cx="7975600" cy="369332"/>
          </a:xfrm>
          <a:prstGeom prst="rect">
            <a:avLst/>
          </a:prstGeom>
          <a:noFill/>
        </p:spPr>
        <p:txBody>
          <a:bodyPr wrap="square">
            <a:spAutoFit/>
          </a:bodyPr>
          <a:lstStyle/>
          <a:p>
            <a:r>
              <a:rPr lang="cs-CZ" dirty="0">
                <a:latin typeface="Roboto" panose="02000000000000000000" pitchFamily="2" charset="0"/>
                <a:ea typeface="Roboto" panose="02000000000000000000" pitchFamily="2" charset="0"/>
                <a:cs typeface="Roboto" panose="02000000000000000000" pitchFamily="2" charset="0"/>
                <a:hlinkClick r:id="rId2"/>
              </a:rPr>
              <a:t>https://irtis.muni.cz/media/3203088/reportprestavky_2212020.pdf</a:t>
            </a:r>
            <a:r>
              <a:rPr lang="cs-CZ" dirty="0">
                <a:latin typeface="Roboto" panose="02000000000000000000" pitchFamily="2" charset="0"/>
                <a:ea typeface="Roboto" panose="02000000000000000000" pitchFamily="2" charset="0"/>
                <a:cs typeface="Roboto" panose="02000000000000000000" pitchFamily="2" charset="0"/>
              </a:rPr>
              <a:t> </a:t>
            </a:r>
          </a:p>
        </p:txBody>
      </p:sp>
      <p:sp>
        <p:nvSpPr>
          <p:cNvPr id="5" name="TextovéPole 4">
            <a:extLst>
              <a:ext uri="{FF2B5EF4-FFF2-40B4-BE49-F238E27FC236}">
                <a16:creationId xmlns:a16="http://schemas.microsoft.com/office/drawing/2014/main" id="{19D07C78-D0CC-9B24-9833-895136213ACA}"/>
              </a:ext>
            </a:extLst>
          </p:cNvPr>
          <p:cNvSpPr txBox="1"/>
          <p:nvPr/>
        </p:nvSpPr>
        <p:spPr>
          <a:xfrm>
            <a:off x="944880" y="422603"/>
            <a:ext cx="9591040" cy="5355312"/>
          </a:xfrm>
          <a:prstGeom prst="rect">
            <a:avLst/>
          </a:prstGeom>
          <a:noFill/>
        </p:spPr>
        <p:txBody>
          <a:bodyPr wrap="square">
            <a:spAutoFit/>
          </a:bodyPr>
          <a:lstStyle/>
          <a:p>
            <a:r>
              <a:rPr lang="cs-CZ" b="1" dirty="0">
                <a:latin typeface="+mj-lt"/>
              </a:rPr>
              <a:t>Diskuze týkající se zákazu používání mobilních technologií dětmi a dospívajícími během školních přestávek.</a:t>
            </a:r>
          </a:p>
          <a:p>
            <a:pPr marL="285750" indent="-285750">
              <a:buFont typeface="Arial" panose="020B0604020202020204" pitchFamily="34" charset="0"/>
              <a:buChar char="•"/>
            </a:pPr>
            <a:endParaRPr lang="cs-CZ" dirty="0">
              <a:latin typeface="+mj-lt"/>
            </a:endParaRPr>
          </a:p>
          <a:p>
            <a:pPr marL="285750" indent="-285750">
              <a:buFont typeface="Arial" panose="020B0604020202020204" pitchFamily="34" charset="0"/>
              <a:buChar char="•"/>
            </a:pPr>
            <a:r>
              <a:rPr lang="cs-CZ" dirty="0">
                <a:latin typeface="+mj-lt"/>
              </a:rPr>
              <a:t> Zastánci zákazu nejčastěji prezentují jako hlavní důvod to, že žáci spolu o přestávkách nekomunikují, protože se soustředí jen na mobilní telefony a aplikace v nich, např. sociální sítě nebo hry (</a:t>
            </a:r>
            <a:r>
              <a:rPr lang="cs-CZ" dirty="0" err="1">
                <a:latin typeface="+mj-lt"/>
              </a:rPr>
              <a:t>Mačí</a:t>
            </a:r>
            <a:r>
              <a:rPr lang="cs-CZ" dirty="0">
                <a:latin typeface="+mj-lt"/>
              </a:rPr>
              <a:t>, 2018; </a:t>
            </a:r>
            <a:r>
              <a:rPr lang="cs-CZ" dirty="0" err="1">
                <a:latin typeface="+mj-lt"/>
              </a:rPr>
              <a:t>Endrštová</a:t>
            </a:r>
            <a:r>
              <a:rPr lang="cs-CZ" dirty="0">
                <a:latin typeface="+mj-lt"/>
              </a:rPr>
              <a:t> 2018). Dospívající se údajně dorozumívají mezi sebou raději prostřednictvím obrazovek (Russell, 2018), a přichází tak o možnost socializovat se s vrstevníky v přímém kontaktu, který je potřebný pro získání mezilidských dovedností (Kopecký &amp; Szotkowski, 2019). Dalším argumentem ve prospěch zákazu je také to, že přestávky slouží primárně pro odpočinek, který se ale při sledování novinek na sociálních sítích nebo při hraní her na mobilu dětem nedostává. Děti a dospívající jsou pak podle některých autorů nesoustředění a nepozorní, což negativně ovlivňuje výuku (Kopecký, 2018; </a:t>
            </a:r>
            <a:r>
              <a:rPr lang="cs-CZ" dirty="0" err="1">
                <a:latin typeface="+mj-lt"/>
              </a:rPr>
              <a:t>Wright</a:t>
            </a:r>
            <a:r>
              <a:rPr lang="cs-CZ" dirty="0">
                <a:latin typeface="+mj-lt"/>
              </a:rPr>
              <a:t>, 2018). </a:t>
            </a:r>
          </a:p>
          <a:p>
            <a:endParaRPr lang="cs-CZ" dirty="0">
              <a:latin typeface="+mj-lt"/>
            </a:endParaRPr>
          </a:p>
          <a:p>
            <a:pPr marL="285750" indent="-285750">
              <a:buFont typeface="Arial" panose="020B0604020202020204" pitchFamily="34" charset="0"/>
              <a:buChar char="•"/>
            </a:pPr>
            <a:r>
              <a:rPr lang="cs-CZ" dirty="0">
                <a:latin typeface="+mj-lt"/>
              </a:rPr>
              <a:t>Na druhou stranu je ale podle České školní inspekce zákaz mobilních telefonů o přestávkách zasahováním do soukromých vlastnických práv žáků (</a:t>
            </a:r>
            <a:r>
              <a:rPr lang="cs-CZ" dirty="0" err="1">
                <a:latin typeface="+mj-lt"/>
              </a:rPr>
              <a:t>Mačí</a:t>
            </a:r>
            <a:r>
              <a:rPr lang="cs-CZ" dirty="0">
                <a:latin typeface="+mj-lt"/>
              </a:rPr>
              <a:t>, 2018; </a:t>
            </a:r>
            <a:r>
              <a:rPr lang="cs-CZ" dirty="0" err="1">
                <a:latin typeface="+mj-lt"/>
              </a:rPr>
              <a:t>Endrštová</a:t>
            </a:r>
            <a:r>
              <a:rPr lang="cs-CZ" dirty="0">
                <a:latin typeface="+mj-lt"/>
              </a:rPr>
              <a:t>, 2018). Přestávky jsou pro děti a dospívající volným časem, se kterým mohou naložit podle vlastního uvážení, do čehož spadá také používání mobilních telefonů nebo tabletů. Mobilní telefony navíc mohou mít na učební proces také pozitivní a obohacující efekt, protože slouží k dohledávání informací týkajících se přímo výuky (</a:t>
            </a:r>
            <a:r>
              <a:rPr lang="cs-CZ" dirty="0" err="1">
                <a:latin typeface="+mj-lt"/>
              </a:rPr>
              <a:t>Selwyn</a:t>
            </a:r>
            <a:r>
              <a:rPr lang="cs-CZ" dirty="0">
                <a:latin typeface="+mj-lt"/>
              </a:rPr>
              <a:t>, 2019). </a:t>
            </a:r>
          </a:p>
        </p:txBody>
      </p:sp>
    </p:spTree>
    <p:extLst>
      <p:ext uri="{BB962C8B-B14F-4D97-AF65-F5344CB8AC3E}">
        <p14:creationId xmlns:p14="http://schemas.microsoft.com/office/powerpoint/2010/main" val="1341792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p:nvSpPr>
          <p:cNvPr id="36" name="Rectangle 35">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3"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4"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5"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6"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7"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8"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9"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0"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3"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8"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9"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61" name="Rectangle 60">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ovéPole 2">
            <a:extLst>
              <a:ext uri="{FF2B5EF4-FFF2-40B4-BE49-F238E27FC236}">
                <a16:creationId xmlns:a16="http://schemas.microsoft.com/office/drawing/2014/main" id="{5CF0EA3E-AA4D-D4EF-8CF9-A94B80BFE1E8}"/>
              </a:ext>
            </a:extLst>
          </p:cNvPr>
          <p:cNvSpPr txBox="1"/>
          <p:nvPr/>
        </p:nvSpPr>
        <p:spPr>
          <a:xfrm>
            <a:off x="4983164" y="960120"/>
            <a:ext cx="6946898" cy="4171278"/>
          </a:xfrm>
          <a:prstGeom prst="rect">
            <a:avLst/>
          </a:prstGeom>
        </p:spPr>
        <p:txBody>
          <a:bodyPr vert="horz" lIns="91440" tIns="45720" rIns="91440" bIns="45720" rtlCol="0" anchor="ctr">
            <a:noAutofit/>
          </a:bodyPr>
          <a:lstStyle/>
          <a:p>
            <a:pPr marL="342900" indent="-228600" defTabSz="914400">
              <a:lnSpc>
                <a:spcPct val="110000"/>
              </a:lnSpc>
              <a:spcAft>
                <a:spcPts val="600"/>
              </a:spcAft>
              <a:buClr>
                <a:schemeClr val="accent1"/>
              </a:buClr>
              <a:buSzPct val="110000"/>
              <a:buFont typeface="Wingdings" panose="05000000000000000000" pitchFamily="2" charset="2"/>
              <a:buChar char="§"/>
            </a:pPr>
            <a:r>
              <a:rPr lang="en-US" dirty="0" err="1">
                <a:latin typeface="+mj-lt"/>
                <a:ea typeface="Roboto" panose="02000000000000000000" pitchFamily="2" charset="0"/>
                <a:cs typeface="Roboto" panose="02000000000000000000" pitchFamily="2" charset="0"/>
              </a:rPr>
              <a:t>Nejčastější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aktivitou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kterou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žáci</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denně</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tráví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přestávky</a:t>
            </a:r>
            <a:r>
              <a:rPr lang="en-US" dirty="0">
                <a:latin typeface="+mj-lt"/>
                <a:ea typeface="Roboto" panose="02000000000000000000" pitchFamily="2" charset="0"/>
                <a:cs typeface="Roboto" panose="02000000000000000000" pitchFamily="2" charset="0"/>
              </a:rPr>
              <a:t>, je </a:t>
            </a:r>
            <a:r>
              <a:rPr lang="en-US" dirty="0" err="1">
                <a:latin typeface="+mj-lt"/>
                <a:ea typeface="Roboto" panose="02000000000000000000" pitchFamily="2" charset="0"/>
                <a:cs typeface="Roboto" panose="02000000000000000000" pitchFamily="2" charset="0"/>
              </a:rPr>
              <a:t>bavení</a:t>
            </a:r>
            <a:r>
              <a:rPr lang="en-US" dirty="0">
                <a:latin typeface="+mj-lt"/>
                <a:ea typeface="Roboto" panose="02000000000000000000" pitchFamily="2" charset="0"/>
                <a:cs typeface="Roboto" panose="02000000000000000000" pitchFamily="2" charset="0"/>
              </a:rPr>
              <a:t> se </a:t>
            </a:r>
            <a:r>
              <a:rPr lang="en-US" dirty="0" err="1">
                <a:latin typeface="+mj-lt"/>
                <a:ea typeface="Roboto" panose="02000000000000000000" pitchFamily="2" charset="0"/>
                <a:cs typeface="Roboto" panose="02000000000000000000" pitchFamily="2" charset="0"/>
              </a:rPr>
              <a:t>se</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spolužáky</a:t>
            </a:r>
            <a:r>
              <a:rPr lang="en-US" dirty="0">
                <a:latin typeface="+mj-lt"/>
                <a:ea typeface="Roboto" panose="02000000000000000000" pitchFamily="2" charset="0"/>
                <a:cs typeface="Roboto" panose="02000000000000000000" pitchFamily="2" charset="0"/>
              </a:rPr>
              <a:t> (93 %), </a:t>
            </a:r>
            <a:r>
              <a:rPr lang="en-US" dirty="0" err="1">
                <a:latin typeface="+mj-lt"/>
                <a:ea typeface="Roboto" panose="02000000000000000000" pitchFamily="2" charset="0"/>
                <a:cs typeface="Roboto" panose="02000000000000000000" pitchFamily="2" charset="0"/>
              </a:rPr>
              <a:t>příprava</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na</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další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hodinu</a:t>
            </a:r>
            <a:r>
              <a:rPr lang="en-US" dirty="0">
                <a:latin typeface="+mj-lt"/>
                <a:ea typeface="Roboto" panose="02000000000000000000" pitchFamily="2" charset="0"/>
                <a:cs typeface="Roboto" panose="02000000000000000000" pitchFamily="2" charset="0"/>
              </a:rPr>
              <a:t> (55 %) a </a:t>
            </a:r>
            <a:r>
              <a:rPr lang="en-US" dirty="0" err="1">
                <a:latin typeface="+mj-lt"/>
                <a:ea typeface="Roboto" panose="02000000000000000000" pitchFamily="2" charset="0"/>
                <a:cs typeface="Roboto" panose="02000000000000000000" pitchFamily="2" charset="0"/>
              </a:rPr>
              <a:t>používání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mobilního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telefonu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nebo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tabletu</a:t>
            </a:r>
            <a:r>
              <a:rPr lang="en-US" dirty="0">
                <a:latin typeface="+mj-lt"/>
                <a:ea typeface="Roboto" panose="02000000000000000000" pitchFamily="2" charset="0"/>
                <a:cs typeface="Roboto" panose="02000000000000000000" pitchFamily="2" charset="0"/>
              </a:rPr>
              <a:t> (51 %)</a:t>
            </a:r>
          </a:p>
          <a:p>
            <a:pPr marL="342900" indent="-228600" defTabSz="914400">
              <a:lnSpc>
                <a:spcPct val="110000"/>
              </a:lnSpc>
              <a:spcAft>
                <a:spcPts val="600"/>
              </a:spcAft>
              <a:buClr>
                <a:schemeClr val="accent1"/>
              </a:buClr>
              <a:buSzPct val="110000"/>
              <a:buFont typeface="Wingdings" panose="05000000000000000000" pitchFamily="2" charset="2"/>
              <a:buChar char="§"/>
            </a:pPr>
            <a:r>
              <a:rPr lang="en-US" dirty="0" err="1">
                <a:latin typeface="+mj-lt"/>
                <a:ea typeface="Roboto" panose="02000000000000000000" pitchFamily="2" charset="0"/>
                <a:cs typeface="Roboto" panose="02000000000000000000" pitchFamily="2" charset="0"/>
              </a:rPr>
              <a:t>Pokud</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žáci</a:t>
            </a:r>
            <a:r>
              <a:rPr lang="en-US" dirty="0">
                <a:latin typeface="+mj-lt"/>
                <a:ea typeface="Roboto" panose="02000000000000000000" pitchFamily="2" charset="0"/>
                <a:cs typeface="Roboto" panose="02000000000000000000" pitchFamily="2" charset="0"/>
              </a:rPr>
              <a:t> o </a:t>
            </a:r>
            <a:r>
              <a:rPr lang="en-US" dirty="0" err="1">
                <a:latin typeface="+mj-lt"/>
                <a:ea typeface="Roboto" panose="02000000000000000000" pitchFamily="2" charset="0"/>
                <a:cs typeface="Roboto" panose="02000000000000000000" pitchFamily="2" charset="0"/>
              </a:rPr>
              <a:t>přestávkách</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mobily</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nebo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tablety</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používají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jsou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nejčastěji</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na</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sociálních</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sítích</a:t>
            </a:r>
            <a:r>
              <a:rPr lang="en-US" dirty="0">
                <a:latin typeface="+mj-lt"/>
                <a:ea typeface="Roboto" panose="02000000000000000000" pitchFamily="2" charset="0"/>
                <a:cs typeface="Roboto" panose="02000000000000000000" pitchFamily="2" charset="0"/>
              </a:rPr>
              <a:t> (56 % </a:t>
            </a:r>
            <a:r>
              <a:rPr lang="en-US" dirty="0" err="1">
                <a:latin typeface="+mj-lt"/>
                <a:ea typeface="Roboto" panose="02000000000000000000" pitchFamily="2" charset="0"/>
                <a:cs typeface="Roboto" panose="02000000000000000000" pitchFamily="2" charset="0"/>
              </a:rPr>
              <a:t>denně</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baví</a:t>
            </a:r>
            <a:r>
              <a:rPr lang="en-US" dirty="0">
                <a:latin typeface="+mj-lt"/>
                <a:ea typeface="Roboto" panose="02000000000000000000" pitchFamily="2" charset="0"/>
                <a:cs typeface="Roboto" panose="02000000000000000000" pitchFamily="2" charset="0"/>
              </a:rPr>
              <a:t> se online s </a:t>
            </a:r>
            <a:r>
              <a:rPr lang="en-US" dirty="0" err="1">
                <a:latin typeface="+mj-lt"/>
                <a:ea typeface="Roboto" panose="02000000000000000000" pitchFamily="2" charset="0"/>
                <a:cs typeface="Roboto" panose="02000000000000000000" pitchFamily="2" charset="0"/>
              </a:rPr>
              <a:t>rodinou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přáteli</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nebo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někým</a:t>
            </a:r>
            <a:r>
              <a:rPr lang="en-US" dirty="0">
                <a:latin typeface="+mj-lt"/>
                <a:ea typeface="Roboto" panose="02000000000000000000" pitchFamily="2" charset="0"/>
                <a:cs typeface="Roboto" panose="02000000000000000000" pitchFamily="2" charset="0"/>
              </a:rPr>
              <a:t> z </a:t>
            </a:r>
            <a:r>
              <a:rPr lang="en-US" dirty="0" err="1">
                <a:latin typeface="+mj-lt"/>
                <a:ea typeface="Roboto" panose="02000000000000000000" pitchFamily="2" charset="0"/>
                <a:cs typeface="Roboto" panose="02000000000000000000" pitchFamily="2" charset="0"/>
              </a:rPr>
              <a:t>internetu</a:t>
            </a:r>
            <a:r>
              <a:rPr lang="en-US" dirty="0">
                <a:latin typeface="+mj-lt"/>
                <a:ea typeface="Roboto" panose="02000000000000000000" pitchFamily="2" charset="0"/>
                <a:cs typeface="Roboto" panose="02000000000000000000" pitchFamily="2" charset="0"/>
              </a:rPr>
              <a:t> (41 % </a:t>
            </a:r>
            <a:r>
              <a:rPr lang="en-US" dirty="0" err="1">
                <a:latin typeface="+mj-lt"/>
                <a:ea typeface="Roboto" panose="02000000000000000000" pitchFamily="2" charset="0"/>
                <a:cs typeface="Roboto" panose="02000000000000000000" pitchFamily="2" charset="0"/>
              </a:rPr>
              <a:t>denně</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Žáci</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však</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také</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často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dělají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věci</a:t>
            </a:r>
            <a:r>
              <a:rPr lang="en-US" dirty="0">
                <a:latin typeface="+mj-lt"/>
                <a:ea typeface="Roboto" panose="02000000000000000000" pitchFamily="2" charset="0"/>
                <a:cs typeface="Roboto" panose="02000000000000000000" pitchFamily="2" charset="0"/>
              </a:rPr>
              <a:t> do </a:t>
            </a:r>
            <a:r>
              <a:rPr lang="en-US" dirty="0" err="1">
                <a:latin typeface="+mj-lt"/>
                <a:ea typeface="Roboto" panose="02000000000000000000" pitchFamily="2" charset="0"/>
                <a:cs typeface="Roboto" panose="02000000000000000000" pitchFamily="2" charset="0"/>
              </a:rPr>
              <a:t>školy</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na</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mobilu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nebo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tabletu</a:t>
            </a:r>
            <a:r>
              <a:rPr lang="en-US" dirty="0">
                <a:latin typeface="+mj-lt"/>
                <a:ea typeface="Roboto" panose="02000000000000000000" pitchFamily="2" charset="0"/>
                <a:cs typeface="Roboto" panose="02000000000000000000" pitchFamily="2" charset="0"/>
              </a:rPr>
              <a:t> (29 % </a:t>
            </a:r>
            <a:r>
              <a:rPr lang="en-US" dirty="0" err="1">
                <a:latin typeface="+mj-lt"/>
                <a:ea typeface="Roboto" panose="02000000000000000000" pitchFamily="2" charset="0"/>
                <a:cs typeface="Roboto" panose="02000000000000000000" pitchFamily="2" charset="0"/>
              </a:rPr>
              <a:t>denně</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nebo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čtou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zprávy</a:t>
            </a:r>
            <a:r>
              <a:rPr lang="en-US" dirty="0">
                <a:latin typeface="+mj-lt"/>
                <a:ea typeface="Roboto" panose="02000000000000000000" pitchFamily="2" charset="0"/>
                <a:cs typeface="Roboto" panose="02000000000000000000" pitchFamily="2" charset="0"/>
              </a:rPr>
              <a:t> (35 % </a:t>
            </a:r>
            <a:r>
              <a:rPr lang="en-US" dirty="0" err="1">
                <a:latin typeface="+mj-lt"/>
                <a:ea typeface="Roboto" panose="02000000000000000000" pitchFamily="2" charset="0"/>
                <a:cs typeface="Roboto" panose="02000000000000000000" pitchFamily="2" charset="0"/>
              </a:rPr>
              <a:t>denně</a:t>
            </a:r>
            <a:r>
              <a:rPr lang="en-US" dirty="0">
                <a:latin typeface="+mj-lt"/>
                <a:ea typeface="Roboto" panose="02000000000000000000" pitchFamily="2" charset="0"/>
                <a:cs typeface="Roboto" panose="02000000000000000000" pitchFamily="2" charset="0"/>
              </a:rPr>
              <a:t>).</a:t>
            </a:r>
          </a:p>
        </p:txBody>
      </p:sp>
      <p:pic>
        <p:nvPicPr>
          <p:cNvPr id="5" name="Obrázek 4" descr="Učitel ukazující na chcítění">
            <a:extLst>
              <a:ext uri="{FF2B5EF4-FFF2-40B4-BE49-F238E27FC236}">
                <a16:creationId xmlns:a16="http://schemas.microsoft.com/office/drawing/2014/main" id="{0577BCB8-3A87-36BE-555F-4C4349F118FE}"/>
              </a:ext>
            </a:extLst>
          </p:cNvPr>
          <p:cNvPicPr>
            <a:picLocks noChangeAspect="1"/>
          </p:cNvPicPr>
          <p:nvPr/>
        </p:nvPicPr>
        <p:blipFill>
          <a:blip r:embed="rId2"/>
          <a:stretch>
            <a:fillRect/>
          </a:stretch>
        </p:blipFill>
        <p:spPr>
          <a:xfrm>
            <a:off x="-4553240" y="0"/>
            <a:ext cx="9327648" cy="6858000"/>
          </a:xfrm>
          <a:prstGeom prst="rect">
            <a:avLst/>
          </a:prstGeom>
        </p:spPr>
      </p:pic>
    </p:spTree>
    <p:extLst>
      <p:ext uri="{BB962C8B-B14F-4D97-AF65-F5344CB8AC3E}">
        <p14:creationId xmlns:p14="http://schemas.microsoft.com/office/powerpoint/2010/main" val="377501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p:nvSpPr>
          <p:cNvPr id="36" name="Rectangle 35">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3"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4"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5"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6"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7"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8"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9"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0"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3"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8"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9"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61" name="Rectangle 60">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ovéPole 2">
            <a:extLst>
              <a:ext uri="{FF2B5EF4-FFF2-40B4-BE49-F238E27FC236}">
                <a16:creationId xmlns:a16="http://schemas.microsoft.com/office/drawing/2014/main" id="{5CF0EA3E-AA4D-D4EF-8CF9-A94B80BFE1E8}"/>
              </a:ext>
            </a:extLst>
          </p:cNvPr>
          <p:cNvSpPr txBox="1"/>
          <p:nvPr/>
        </p:nvSpPr>
        <p:spPr>
          <a:xfrm>
            <a:off x="4983164" y="960120"/>
            <a:ext cx="6946898" cy="4171278"/>
          </a:xfrm>
          <a:prstGeom prst="rect">
            <a:avLst/>
          </a:prstGeom>
        </p:spPr>
        <p:txBody>
          <a:bodyPr vert="horz" lIns="91440" tIns="45720" rIns="91440" bIns="45720" rtlCol="0" anchor="ctr">
            <a:noAutofit/>
          </a:bodyPr>
          <a:lstStyle/>
          <a:p>
            <a:pPr marL="342900" indent="-228600" defTabSz="914400">
              <a:lnSpc>
                <a:spcPct val="110000"/>
              </a:lnSpc>
              <a:spcAft>
                <a:spcPts val="600"/>
              </a:spcAft>
              <a:buClr>
                <a:schemeClr val="accent1"/>
              </a:buClr>
              <a:buSzPct val="110000"/>
              <a:buFont typeface="Wingdings" panose="05000000000000000000" pitchFamily="2" charset="2"/>
              <a:buChar char="§"/>
            </a:pPr>
            <a:r>
              <a:rPr lang="en-US" dirty="0" err="1">
                <a:latin typeface="+mj-lt"/>
                <a:ea typeface="Roboto" panose="02000000000000000000" pitchFamily="2" charset="0"/>
                <a:cs typeface="Roboto" panose="02000000000000000000" pitchFamily="2" charset="0"/>
              </a:rPr>
              <a:t>Pouze</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čtvrtina</a:t>
            </a:r>
            <a:r>
              <a:rPr lang="en-US" dirty="0">
                <a:latin typeface="+mj-lt"/>
                <a:ea typeface="Roboto" panose="02000000000000000000" pitchFamily="2" charset="0"/>
                <a:cs typeface="Roboto" panose="02000000000000000000" pitchFamily="2" charset="0"/>
              </a:rPr>
              <a:t> (24 %) </a:t>
            </a:r>
            <a:r>
              <a:rPr lang="en-US" dirty="0" err="1">
                <a:latin typeface="+mj-lt"/>
                <a:ea typeface="Roboto" panose="02000000000000000000" pitchFamily="2" charset="0"/>
                <a:cs typeface="Roboto" panose="02000000000000000000" pitchFamily="2" charset="0"/>
              </a:rPr>
              <a:t>žáků</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kteří</a:t>
            </a:r>
            <a:r>
              <a:rPr lang="en-US" dirty="0">
                <a:latin typeface="+mj-lt"/>
                <a:ea typeface="Roboto" panose="02000000000000000000" pitchFamily="2" charset="0"/>
                <a:cs typeface="Roboto" panose="02000000000000000000" pitchFamily="2" charset="0"/>
              </a:rPr>
              <a:t> o </a:t>
            </a:r>
            <a:r>
              <a:rPr lang="en-US" dirty="0" err="1">
                <a:latin typeface="+mj-lt"/>
                <a:ea typeface="Roboto" panose="02000000000000000000" pitchFamily="2" charset="0"/>
                <a:cs typeface="Roboto" panose="02000000000000000000" pitchFamily="2" charset="0"/>
              </a:rPr>
              <a:t>přestávkách</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používají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mobilní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telefon</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nebo</a:t>
            </a:r>
            <a:r>
              <a:rPr lang="en-US" dirty="0">
                <a:latin typeface="+mj-lt"/>
                <a:ea typeface="Roboto" panose="02000000000000000000" pitchFamily="2" charset="0"/>
                <a:cs typeface="Roboto" panose="02000000000000000000" pitchFamily="2" charset="0"/>
              </a:rPr>
              <a:t> tablet, </a:t>
            </a:r>
            <a:r>
              <a:rPr lang="en-US" dirty="0" err="1">
                <a:latin typeface="+mj-lt"/>
                <a:ea typeface="Roboto" panose="02000000000000000000" pitchFamily="2" charset="0"/>
                <a:cs typeface="Roboto" panose="02000000000000000000" pitchFamily="2" charset="0"/>
              </a:rPr>
              <a:t>tráví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na</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těchto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zařízeních</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většinu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přestávky</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Téměř</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polovina</a:t>
            </a:r>
            <a:r>
              <a:rPr lang="en-US" dirty="0">
                <a:latin typeface="+mj-lt"/>
                <a:ea typeface="Roboto" panose="02000000000000000000" pitchFamily="2" charset="0"/>
                <a:cs typeface="Roboto" panose="02000000000000000000" pitchFamily="2" charset="0"/>
              </a:rPr>
              <a:t> (46 %) je </a:t>
            </a:r>
            <a:r>
              <a:rPr lang="en-US" dirty="0" err="1">
                <a:latin typeface="+mj-lt"/>
                <a:ea typeface="Roboto" panose="02000000000000000000" pitchFamily="2" charset="0"/>
                <a:cs typeface="Roboto" panose="02000000000000000000" pitchFamily="2" charset="0"/>
              </a:rPr>
              <a:t>na</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mobilu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aktivní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jenom</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menší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část</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přestávky</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nebo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skoro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vůbec</a:t>
            </a:r>
            <a:r>
              <a:rPr lang="en-US" dirty="0">
                <a:latin typeface="+mj-lt"/>
                <a:ea typeface="Roboto" panose="02000000000000000000" pitchFamily="2" charset="0"/>
                <a:cs typeface="Roboto" panose="02000000000000000000" pitchFamily="2" charset="0"/>
              </a:rPr>
              <a:t>.</a:t>
            </a:r>
            <a:endParaRPr lang="cs-CZ" dirty="0">
              <a:latin typeface="+mj-lt"/>
              <a:ea typeface="Roboto" panose="02000000000000000000" pitchFamily="2" charset="0"/>
              <a:cs typeface="Roboto" panose="02000000000000000000" pitchFamily="2" charset="0"/>
            </a:endParaRPr>
          </a:p>
          <a:p>
            <a:pPr marL="114300" defTabSz="914400">
              <a:lnSpc>
                <a:spcPct val="110000"/>
              </a:lnSpc>
              <a:spcAft>
                <a:spcPts val="600"/>
              </a:spcAft>
              <a:buClr>
                <a:schemeClr val="accent1"/>
              </a:buClr>
              <a:buSzPct val="110000"/>
            </a:pPr>
            <a:endParaRPr lang="en-US" dirty="0">
              <a:latin typeface="+mj-lt"/>
              <a:ea typeface="Roboto" panose="02000000000000000000" pitchFamily="2" charset="0"/>
              <a:cs typeface="Roboto" panose="02000000000000000000" pitchFamily="2" charset="0"/>
            </a:endParaRPr>
          </a:p>
          <a:p>
            <a:pPr marL="342900" indent="-228600" defTabSz="914400">
              <a:lnSpc>
                <a:spcPct val="110000"/>
              </a:lnSpc>
              <a:spcAft>
                <a:spcPts val="600"/>
              </a:spcAft>
              <a:buClr>
                <a:schemeClr val="accent1"/>
              </a:buClr>
              <a:buSzPct val="110000"/>
              <a:buFont typeface="Wingdings" panose="05000000000000000000" pitchFamily="2" charset="2"/>
              <a:buChar char="§"/>
            </a:pPr>
            <a:r>
              <a:rPr lang="en-US" dirty="0" err="1">
                <a:latin typeface="+mj-lt"/>
                <a:ea typeface="Roboto" panose="02000000000000000000" pitchFamily="2" charset="0"/>
                <a:cs typeface="Roboto" panose="02000000000000000000" pitchFamily="2" charset="0"/>
              </a:rPr>
              <a:t>Povolení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nebo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zákaz</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používání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mobilního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telefonu</a:t>
            </a:r>
            <a:r>
              <a:rPr lang="en-US" dirty="0">
                <a:latin typeface="+mj-lt"/>
                <a:ea typeface="Roboto" panose="02000000000000000000" pitchFamily="2" charset="0"/>
                <a:cs typeface="Roboto" panose="02000000000000000000" pitchFamily="2" charset="0"/>
              </a:rPr>
              <a:t> o </a:t>
            </a:r>
            <a:r>
              <a:rPr lang="en-US" dirty="0" err="1">
                <a:latin typeface="+mj-lt"/>
                <a:ea typeface="Roboto" panose="02000000000000000000" pitchFamily="2" charset="0"/>
                <a:cs typeface="Roboto" panose="02000000000000000000" pitchFamily="2" charset="0"/>
              </a:rPr>
              <a:t>přestávkách</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jen</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velmi</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málo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souvisí</a:t>
            </a:r>
            <a:r>
              <a:rPr lang="en-US" dirty="0">
                <a:latin typeface="+mj-lt"/>
                <a:ea typeface="Roboto" panose="02000000000000000000" pitchFamily="2" charset="0"/>
                <a:cs typeface="Roboto" panose="02000000000000000000" pitchFamily="2" charset="0"/>
              </a:rPr>
              <a:t> s </a:t>
            </a:r>
            <a:r>
              <a:rPr lang="en-US" dirty="0" err="1">
                <a:latin typeface="+mj-lt"/>
                <a:ea typeface="Roboto" panose="02000000000000000000" pitchFamily="2" charset="0"/>
                <a:cs typeface="Roboto" panose="02000000000000000000" pitchFamily="2" charset="0"/>
              </a:rPr>
              <a:t>aktivitami</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žáků</a:t>
            </a:r>
            <a:r>
              <a:rPr lang="en-US" dirty="0">
                <a:latin typeface="+mj-lt"/>
                <a:ea typeface="Roboto" panose="02000000000000000000" pitchFamily="2" charset="0"/>
                <a:cs typeface="Roboto" panose="02000000000000000000" pitchFamily="2" charset="0"/>
              </a:rPr>
              <a:t> o </a:t>
            </a:r>
            <a:r>
              <a:rPr lang="en-US" dirty="0" err="1">
                <a:latin typeface="+mj-lt"/>
                <a:ea typeface="Roboto" panose="02000000000000000000" pitchFamily="2" charset="0"/>
                <a:cs typeface="Roboto" panose="02000000000000000000" pitchFamily="2" charset="0"/>
              </a:rPr>
              <a:t>přestávkách</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Nejsou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zde</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rozdíly</a:t>
            </a:r>
            <a:r>
              <a:rPr lang="en-US" dirty="0">
                <a:latin typeface="+mj-lt"/>
                <a:ea typeface="Roboto" panose="02000000000000000000" pitchFamily="2" charset="0"/>
                <a:cs typeface="Roboto" panose="02000000000000000000" pitchFamily="2" charset="0"/>
              </a:rPr>
              <a:t> v </a:t>
            </a:r>
            <a:r>
              <a:rPr lang="en-US" dirty="0" err="1">
                <a:latin typeface="+mj-lt"/>
                <a:ea typeface="Roboto" panose="02000000000000000000" pitchFamily="2" charset="0"/>
                <a:cs typeface="Roboto" panose="02000000000000000000" pitchFamily="2" charset="0"/>
              </a:rPr>
              <a:t>míře</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bavení</a:t>
            </a:r>
            <a:r>
              <a:rPr lang="en-US" dirty="0">
                <a:latin typeface="+mj-lt"/>
                <a:ea typeface="Roboto" panose="02000000000000000000" pitchFamily="2" charset="0"/>
                <a:cs typeface="Roboto" panose="02000000000000000000" pitchFamily="2" charset="0"/>
              </a:rPr>
              <a:t> se </a:t>
            </a:r>
            <a:r>
              <a:rPr lang="en-US" dirty="0" err="1">
                <a:latin typeface="+mj-lt"/>
                <a:ea typeface="Roboto" panose="02000000000000000000" pitchFamily="2" charset="0"/>
                <a:cs typeface="Roboto" panose="02000000000000000000" pitchFamily="2" charset="0"/>
              </a:rPr>
              <a:t>se</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spolužáky</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hraní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stolních</a:t>
            </a:r>
            <a:r>
              <a:rPr lang="en-US" dirty="0">
                <a:latin typeface="+mj-lt"/>
                <a:ea typeface="Roboto" panose="02000000000000000000" pitchFamily="2" charset="0"/>
                <a:cs typeface="Roboto" panose="02000000000000000000" pitchFamily="2" charset="0"/>
              </a:rPr>
              <a:t> a </a:t>
            </a:r>
            <a:r>
              <a:rPr lang="en-US" dirty="0" err="1">
                <a:latin typeface="+mj-lt"/>
                <a:ea typeface="Roboto" panose="02000000000000000000" pitchFamily="2" charset="0"/>
                <a:cs typeface="Roboto" panose="02000000000000000000" pitchFamily="2" charset="0"/>
              </a:rPr>
              <a:t>jiných</a:t>
            </a:r>
            <a:r>
              <a:rPr lang="en-US" dirty="0">
                <a:latin typeface="+mj-lt"/>
                <a:ea typeface="Roboto" panose="02000000000000000000" pitchFamily="2" charset="0"/>
                <a:cs typeface="Roboto" panose="02000000000000000000" pitchFamily="2" charset="0"/>
              </a:rPr>
              <a:t> offline her, </a:t>
            </a:r>
            <a:r>
              <a:rPr lang="en-US" dirty="0" err="1">
                <a:latin typeface="+mj-lt"/>
                <a:ea typeface="Roboto" panose="02000000000000000000" pitchFamily="2" charset="0"/>
                <a:cs typeface="Roboto" panose="02000000000000000000" pitchFamily="2" charset="0"/>
              </a:rPr>
              <a:t>přípravě</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na</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další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hodinu</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či</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čtení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časopisů</a:t>
            </a:r>
            <a:r>
              <a:rPr lang="en-US" dirty="0">
                <a:latin typeface="+mj-lt"/>
                <a:ea typeface="Roboto" panose="02000000000000000000" pitchFamily="2" charset="0"/>
                <a:cs typeface="Roboto" panose="02000000000000000000" pitchFamily="2" charset="0"/>
              </a:rPr>
              <a:t> a </a:t>
            </a:r>
            <a:r>
              <a:rPr lang="en-US" dirty="0" err="1">
                <a:latin typeface="+mj-lt"/>
                <a:ea typeface="Roboto" panose="02000000000000000000" pitchFamily="2" charset="0"/>
                <a:cs typeface="Roboto" panose="02000000000000000000" pitchFamily="2" charset="0"/>
              </a:rPr>
              <a:t>knih</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Malý</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rozdíl</a:t>
            </a:r>
            <a:r>
              <a:rPr lang="en-US" dirty="0">
                <a:latin typeface="+mj-lt"/>
                <a:ea typeface="Roboto" panose="02000000000000000000" pitchFamily="2" charset="0"/>
                <a:cs typeface="Roboto" panose="02000000000000000000" pitchFamily="2" charset="0"/>
              </a:rPr>
              <a:t> je u </a:t>
            </a:r>
            <a:r>
              <a:rPr lang="en-US" dirty="0" err="1">
                <a:latin typeface="+mj-lt"/>
                <a:ea typeface="Roboto" panose="02000000000000000000" pitchFamily="2" charset="0"/>
                <a:cs typeface="Roboto" panose="02000000000000000000" pitchFamily="2" charset="0"/>
              </a:rPr>
              <a:t>pohybu</a:t>
            </a:r>
            <a:r>
              <a:rPr lang="en-US" dirty="0">
                <a:latin typeface="+mj-lt"/>
                <a:ea typeface="Roboto" panose="02000000000000000000" pitchFamily="2" charset="0"/>
                <a:cs typeface="Roboto" panose="02000000000000000000" pitchFamily="2" charset="0"/>
              </a:rPr>
              <a:t> a </a:t>
            </a:r>
            <a:r>
              <a:rPr lang="en-US" dirty="0" err="1">
                <a:latin typeface="+mj-lt"/>
                <a:ea typeface="Roboto" panose="02000000000000000000" pitchFamily="2" charset="0"/>
                <a:cs typeface="Roboto" panose="02000000000000000000" pitchFamily="2" charset="0"/>
              </a:rPr>
              <a:t>nic</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nedělání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např</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odpočinku</a:t>
            </a:r>
            <a:r>
              <a:rPr lang="en-US" dirty="0">
                <a:latin typeface="+mj-lt"/>
                <a:ea typeface="Roboto" panose="02000000000000000000" pitchFamily="2" charset="0"/>
                <a:cs typeface="Roboto" panose="02000000000000000000" pitchFamily="2" charset="0"/>
              </a:rPr>
              <a:t>) – </a:t>
            </a:r>
            <a:r>
              <a:rPr lang="en-US" dirty="0" err="1">
                <a:latin typeface="+mj-lt"/>
                <a:ea typeface="Roboto" panose="02000000000000000000" pitchFamily="2" charset="0"/>
                <a:cs typeface="Roboto" panose="02000000000000000000" pitchFamily="2" charset="0"/>
              </a:rPr>
              <a:t>ve</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školách</a:t>
            </a:r>
            <a:r>
              <a:rPr lang="en-US" dirty="0">
                <a:latin typeface="+mj-lt"/>
                <a:ea typeface="Roboto" panose="02000000000000000000" pitchFamily="2" charset="0"/>
                <a:cs typeface="Roboto" panose="02000000000000000000" pitchFamily="2" charset="0"/>
              </a:rPr>
              <a:t> se </a:t>
            </a:r>
            <a:r>
              <a:rPr lang="en-US" dirty="0" err="1">
                <a:latin typeface="+mj-lt"/>
                <a:ea typeface="Roboto" panose="02000000000000000000" pitchFamily="2" charset="0"/>
                <a:cs typeface="Roboto" panose="02000000000000000000" pitchFamily="2" charset="0"/>
              </a:rPr>
              <a:t>zákazem</a:t>
            </a:r>
            <a:r>
              <a:rPr lang="en-US" dirty="0">
                <a:latin typeface="+mj-lt"/>
                <a:ea typeface="Roboto" panose="02000000000000000000" pitchFamily="2" charset="0"/>
                <a:cs typeface="Roboto" panose="02000000000000000000" pitchFamily="2" charset="0"/>
              </a:rPr>
              <a:t> se </a:t>
            </a:r>
            <a:r>
              <a:rPr lang="en-US" dirty="0" err="1">
                <a:latin typeface="+mj-lt"/>
                <a:ea typeface="Roboto" panose="02000000000000000000" pitchFamily="2" charset="0"/>
                <a:cs typeface="Roboto" panose="02000000000000000000" pitchFamily="2" charset="0"/>
              </a:rPr>
              <a:t>žáci</a:t>
            </a:r>
            <a:r>
              <a:rPr lang="en-US" dirty="0">
                <a:latin typeface="+mj-lt"/>
                <a:ea typeface="Roboto" panose="02000000000000000000" pitchFamily="2" charset="0"/>
                <a:cs typeface="Roboto" panose="02000000000000000000" pitchFamily="2" charset="0"/>
              </a:rPr>
              <a:t> o </a:t>
            </a:r>
            <a:r>
              <a:rPr lang="en-US" dirty="0" err="1">
                <a:latin typeface="+mj-lt"/>
                <a:ea typeface="Roboto" panose="02000000000000000000" pitchFamily="2" charset="0"/>
                <a:cs typeface="Roboto" panose="02000000000000000000" pitchFamily="2" charset="0"/>
              </a:rPr>
              <a:t>něco</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více</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hýbou</a:t>
            </a:r>
            <a:r>
              <a:rPr lang="en-US" dirty="0">
                <a:latin typeface="+mj-lt"/>
                <a:ea typeface="Roboto" panose="02000000000000000000" pitchFamily="2" charset="0"/>
                <a:cs typeface="Roboto" panose="02000000000000000000" pitchFamily="2" charset="0"/>
              </a:rPr>
              <a:t> (o 16 %) a </a:t>
            </a:r>
            <a:r>
              <a:rPr lang="en-US" dirty="0" err="1">
                <a:latin typeface="+mj-lt"/>
                <a:ea typeface="Roboto" panose="02000000000000000000" pitchFamily="2" charset="0"/>
                <a:cs typeface="Roboto" panose="02000000000000000000" pitchFamily="2" charset="0"/>
              </a:rPr>
              <a:t>méně</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tráví</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čas</a:t>
            </a:r>
            <a:r>
              <a:rPr lang="en-US" dirty="0">
                <a:latin typeface="+mj-lt"/>
                <a:ea typeface="Roboto" panose="02000000000000000000" pitchFamily="2" charset="0"/>
                <a:cs typeface="Roboto" panose="02000000000000000000" pitchFamily="2" charset="0"/>
              </a:rPr>
              <a:t> o </a:t>
            </a:r>
            <a:r>
              <a:rPr lang="en-US" dirty="0" err="1">
                <a:latin typeface="+mj-lt"/>
                <a:ea typeface="Roboto" panose="02000000000000000000" pitchFamily="2" charset="0"/>
                <a:cs typeface="Roboto" panose="02000000000000000000" pitchFamily="2" charset="0"/>
              </a:rPr>
              <a:t>přestávce</a:t>
            </a:r>
            <a:r>
              <a:rPr lang="en-US" dirty="0">
                <a:latin typeface="+mj-lt"/>
                <a:ea typeface="Roboto" panose="02000000000000000000" pitchFamily="2" charset="0"/>
                <a:cs typeface="Roboto" panose="02000000000000000000" pitchFamily="2" charset="0"/>
              </a:rPr>
              <a:t> </a:t>
            </a:r>
            <a:r>
              <a:rPr lang="en-US" dirty="0" err="1">
                <a:latin typeface="+mj-lt"/>
                <a:ea typeface="Roboto" panose="02000000000000000000" pitchFamily="2" charset="0"/>
                <a:cs typeface="Roboto" panose="02000000000000000000" pitchFamily="2" charset="0"/>
              </a:rPr>
              <a:t>pasivně</a:t>
            </a:r>
            <a:r>
              <a:rPr lang="en-US" dirty="0">
                <a:latin typeface="+mj-lt"/>
                <a:ea typeface="Roboto" panose="02000000000000000000" pitchFamily="2" charset="0"/>
                <a:cs typeface="Roboto" panose="02000000000000000000" pitchFamily="2" charset="0"/>
              </a:rPr>
              <a:t> (o 13 %). </a:t>
            </a:r>
          </a:p>
        </p:txBody>
      </p:sp>
      <p:pic>
        <p:nvPicPr>
          <p:cNvPr id="5" name="Obrázek 4" descr="Učitel ukazující na chcítění">
            <a:extLst>
              <a:ext uri="{FF2B5EF4-FFF2-40B4-BE49-F238E27FC236}">
                <a16:creationId xmlns:a16="http://schemas.microsoft.com/office/drawing/2014/main" id="{0577BCB8-3A87-36BE-555F-4C4349F118FE}"/>
              </a:ext>
            </a:extLst>
          </p:cNvPr>
          <p:cNvPicPr>
            <a:picLocks noChangeAspect="1"/>
          </p:cNvPicPr>
          <p:nvPr/>
        </p:nvPicPr>
        <p:blipFill>
          <a:blip r:embed="rId2"/>
          <a:stretch>
            <a:fillRect/>
          </a:stretch>
        </p:blipFill>
        <p:spPr>
          <a:xfrm>
            <a:off x="-4553240" y="0"/>
            <a:ext cx="9327648" cy="6858000"/>
          </a:xfrm>
          <a:prstGeom prst="rect">
            <a:avLst/>
          </a:prstGeom>
        </p:spPr>
      </p:pic>
    </p:spTree>
    <p:extLst>
      <p:ext uri="{BB962C8B-B14F-4D97-AF65-F5344CB8AC3E}">
        <p14:creationId xmlns:p14="http://schemas.microsoft.com/office/powerpoint/2010/main" val="1340403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p:nvSpPr>
          <p:cNvPr id="36" name="Rectangle 35">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3"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4"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5"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6"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7"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8"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9"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0"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3"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8"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9"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61" name="Rectangle 60">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ovéPole 2">
            <a:extLst>
              <a:ext uri="{FF2B5EF4-FFF2-40B4-BE49-F238E27FC236}">
                <a16:creationId xmlns:a16="http://schemas.microsoft.com/office/drawing/2014/main" id="{5CF0EA3E-AA4D-D4EF-8CF9-A94B80BFE1E8}"/>
              </a:ext>
            </a:extLst>
          </p:cNvPr>
          <p:cNvSpPr txBox="1"/>
          <p:nvPr/>
        </p:nvSpPr>
        <p:spPr>
          <a:xfrm>
            <a:off x="4983164" y="960120"/>
            <a:ext cx="6946898" cy="4171278"/>
          </a:xfrm>
          <a:prstGeom prst="rect">
            <a:avLst/>
          </a:prstGeom>
        </p:spPr>
        <p:txBody>
          <a:bodyPr vert="horz" lIns="91440" tIns="45720" rIns="91440" bIns="45720" rtlCol="0" anchor="ctr">
            <a:noAutofit/>
          </a:bodyPr>
          <a:lstStyle/>
          <a:p>
            <a:pPr marL="342900" indent="-228600" defTabSz="914400">
              <a:lnSpc>
                <a:spcPct val="110000"/>
              </a:lnSpc>
              <a:spcAft>
                <a:spcPts val="600"/>
              </a:spcAft>
              <a:buClr>
                <a:schemeClr val="accent1"/>
              </a:buClr>
              <a:buSzPct val="110000"/>
              <a:buFont typeface="Wingdings" panose="05000000000000000000" pitchFamily="2" charset="2"/>
              <a:buChar char="§"/>
            </a:pPr>
            <a:r>
              <a:rPr lang="en-US" sz="2400" dirty="0" err="1">
                <a:latin typeface="+mj-lt"/>
                <a:ea typeface="Roboto" panose="02000000000000000000" pitchFamily="2" charset="0"/>
                <a:cs typeface="Roboto" panose="02000000000000000000" pitchFamily="2" charset="0"/>
              </a:rPr>
              <a:t>Povolení</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nebo</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zákaz</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používání</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mobilních</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technologií</a:t>
            </a:r>
            <a:r>
              <a:rPr lang="en-US" sz="2400" dirty="0">
                <a:latin typeface="+mj-lt"/>
                <a:ea typeface="Roboto" panose="02000000000000000000" pitchFamily="2" charset="0"/>
                <a:cs typeface="Roboto" panose="02000000000000000000" pitchFamily="2" charset="0"/>
              </a:rPr>
              <a:t> o </a:t>
            </a:r>
            <a:r>
              <a:rPr lang="en-US" sz="2400" dirty="0" err="1">
                <a:latin typeface="+mj-lt"/>
                <a:ea typeface="Roboto" panose="02000000000000000000" pitchFamily="2" charset="0"/>
                <a:cs typeface="Roboto" panose="02000000000000000000" pitchFamily="2" charset="0"/>
              </a:rPr>
              <a:t>přestávkách</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ve</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škole</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nesouvisí</a:t>
            </a:r>
            <a:r>
              <a:rPr lang="en-US" sz="2400" dirty="0">
                <a:latin typeface="+mj-lt"/>
                <a:ea typeface="Roboto" panose="02000000000000000000" pitchFamily="2" charset="0"/>
                <a:cs typeface="Roboto" panose="02000000000000000000" pitchFamily="2" charset="0"/>
              </a:rPr>
              <a:t> s:</a:t>
            </a:r>
          </a:p>
          <a:p>
            <a:pPr marL="800100" lvl="1" indent="-228600" defTabSz="914400">
              <a:lnSpc>
                <a:spcPct val="110000"/>
              </a:lnSpc>
              <a:spcAft>
                <a:spcPts val="600"/>
              </a:spcAft>
              <a:buClr>
                <a:schemeClr val="accent1"/>
              </a:buClr>
              <a:buSzPct val="110000"/>
              <a:buFont typeface="Wingdings" panose="05000000000000000000" pitchFamily="2" charset="2"/>
              <a:buChar char="§"/>
            </a:pPr>
            <a:r>
              <a:rPr lang="en-US" sz="2400" dirty="0" err="1">
                <a:latin typeface="+mj-lt"/>
                <a:ea typeface="Roboto" panose="02000000000000000000" pitchFamily="2" charset="0"/>
                <a:cs typeface="Roboto" panose="02000000000000000000" pitchFamily="2" charset="0"/>
              </a:rPr>
              <a:t>celkovým</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počtem</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hodin</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trávených</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na</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internetu</a:t>
            </a:r>
            <a:endParaRPr lang="en-US" sz="2400" dirty="0">
              <a:latin typeface="+mj-lt"/>
              <a:ea typeface="Roboto" panose="02000000000000000000" pitchFamily="2" charset="0"/>
              <a:cs typeface="Roboto" panose="02000000000000000000" pitchFamily="2" charset="0"/>
            </a:endParaRPr>
          </a:p>
          <a:p>
            <a:pPr marL="800100" lvl="1" indent="-228600" defTabSz="914400">
              <a:lnSpc>
                <a:spcPct val="110000"/>
              </a:lnSpc>
              <a:spcAft>
                <a:spcPts val="600"/>
              </a:spcAft>
              <a:buClr>
                <a:schemeClr val="accent1"/>
              </a:buClr>
              <a:buSzPct val="110000"/>
              <a:buFont typeface="Wingdings" panose="05000000000000000000" pitchFamily="2" charset="2"/>
              <a:buChar char="§"/>
            </a:pPr>
            <a:r>
              <a:rPr lang="en-US" sz="2400" dirty="0" err="1">
                <a:latin typeface="+mj-lt"/>
                <a:ea typeface="Roboto" panose="02000000000000000000" pitchFamily="2" charset="0"/>
                <a:cs typeface="Roboto" panose="02000000000000000000" pitchFamily="2" charset="0"/>
              </a:rPr>
              <a:t>excesivním</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používáním</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internetu</a:t>
            </a:r>
            <a:endParaRPr lang="en-US" sz="2400" dirty="0">
              <a:latin typeface="+mj-lt"/>
              <a:ea typeface="Roboto" panose="02000000000000000000" pitchFamily="2" charset="0"/>
              <a:cs typeface="Roboto" panose="02000000000000000000" pitchFamily="2" charset="0"/>
            </a:endParaRPr>
          </a:p>
          <a:p>
            <a:pPr marL="800100" lvl="1" indent="-228600" defTabSz="914400">
              <a:lnSpc>
                <a:spcPct val="110000"/>
              </a:lnSpc>
              <a:spcAft>
                <a:spcPts val="600"/>
              </a:spcAft>
              <a:buClr>
                <a:schemeClr val="accent1"/>
              </a:buClr>
              <a:buSzPct val="110000"/>
              <a:buFont typeface="Wingdings" panose="05000000000000000000" pitchFamily="2" charset="2"/>
              <a:buChar char="§"/>
            </a:pPr>
            <a:r>
              <a:rPr lang="en-US" sz="2400" dirty="0" err="1">
                <a:latin typeface="+mj-lt"/>
                <a:ea typeface="Roboto" panose="02000000000000000000" pitchFamily="2" charset="0"/>
                <a:cs typeface="Roboto" panose="02000000000000000000" pitchFamily="2" charset="0"/>
              </a:rPr>
              <a:t>problémy</a:t>
            </a:r>
            <a:r>
              <a:rPr lang="en-US" sz="2400" dirty="0">
                <a:latin typeface="+mj-lt"/>
                <a:ea typeface="Roboto" panose="02000000000000000000" pitchFamily="2" charset="0"/>
                <a:cs typeface="Roboto" panose="02000000000000000000" pitchFamily="2" charset="0"/>
              </a:rPr>
              <a:t> se </a:t>
            </a:r>
            <a:r>
              <a:rPr lang="en-US" sz="2400" dirty="0" err="1">
                <a:latin typeface="+mj-lt"/>
                <a:ea typeface="Roboto" panose="02000000000000000000" pitchFamily="2" charset="0"/>
                <a:cs typeface="Roboto" panose="02000000000000000000" pitchFamily="2" charset="0"/>
              </a:rPr>
              <a:t>soustředěním</a:t>
            </a:r>
            <a:r>
              <a:rPr lang="en-US" sz="2400" dirty="0">
                <a:latin typeface="+mj-lt"/>
                <a:ea typeface="Roboto" panose="02000000000000000000" pitchFamily="2" charset="0"/>
                <a:cs typeface="Roboto" panose="02000000000000000000" pitchFamily="2" charset="0"/>
              </a:rPr>
              <a:t> v </a:t>
            </a:r>
            <a:r>
              <a:rPr lang="en-US" sz="2400" dirty="0" err="1">
                <a:latin typeface="+mj-lt"/>
                <a:ea typeface="Roboto" panose="02000000000000000000" pitchFamily="2" charset="0"/>
                <a:cs typeface="Roboto" panose="02000000000000000000" pitchFamily="2" charset="0"/>
              </a:rPr>
              <a:t>hodině</a:t>
            </a:r>
            <a:r>
              <a:rPr lang="en-US" sz="2400" dirty="0">
                <a:latin typeface="+mj-lt"/>
                <a:ea typeface="Roboto" panose="02000000000000000000" pitchFamily="2" charset="0"/>
                <a:cs typeface="Roboto" panose="02000000000000000000" pitchFamily="2" charset="0"/>
              </a:rPr>
              <a:t> po </a:t>
            </a:r>
            <a:r>
              <a:rPr lang="en-US" sz="2400" dirty="0" err="1">
                <a:latin typeface="+mj-lt"/>
                <a:ea typeface="Roboto" panose="02000000000000000000" pitchFamily="2" charset="0"/>
                <a:cs typeface="Roboto" panose="02000000000000000000" pitchFamily="2" charset="0"/>
              </a:rPr>
              <a:t>přestávce</a:t>
            </a:r>
            <a:endParaRPr lang="en-US" sz="2400" dirty="0">
              <a:latin typeface="+mj-lt"/>
              <a:ea typeface="Roboto" panose="02000000000000000000" pitchFamily="2" charset="0"/>
              <a:cs typeface="Roboto" panose="02000000000000000000" pitchFamily="2" charset="0"/>
            </a:endParaRPr>
          </a:p>
          <a:p>
            <a:pPr marL="800100" lvl="1" indent="-228600" defTabSz="914400">
              <a:lnSpc>
                <a:spcPct val="110000"/>
              </a:lnSpc>
              <a:spcAft>
                <a:spcPts val="600"/>
              </a:spcAft>
              <a:buClr>
                <a:schemeClr val="accent1"/>
              </a:buClr>
              <a:buSzPct val="110000"/>
              <a:buFont typeface="Wingdings" panose="05000000000000000000" pitchFamily="2" charset="2"/>
              <a:buChar char="§"/>
            </a:pPr>
            <a:r>
              <a:rPr lang="en-US" sz="2400" dirty="0" err="1">
                <a:latin typeface="+mj-lt"/>
                <a:ea typeface="Roboto" panose="02000000000000000000" pitchFamily="2" charset="0"/>
                <a:cs typeface="Roboto" panose="02000000000000000000" pitchFamily="2" charset="0"/>
              </a:rPr>
              <a:t>problémy</a:t>
            </a:r>
            <a:r>
              <a:rPr lang="en-US" sz="2400" dirty="0">
                <a:latin typeface="+mj-lt"/>
                <a:ea typeface="Roboto" panose="02000000000000000000" pitchFamily="2" charset="0"/>
                <a:cs typeface="Roboto" panose="02000000000000000000" pitchFamily="2" charset="0"/>
              </a:rPr>
              <a:t> s </a:t>
            </a:r>
            <a:r>
              <a:rPr lang="en-US" sz="2400" dirty="0" err="1">
                <a:latin typeface="+mj-lt"/>
                <a:ea typeface="Roboto" panose="02000000000000000000" pitchFamily="2" charset="0"/>
                <a:cs typeface="Roboto" panose="02000000000000000000" pitchFamily="2" charset="0"/>
              </a:rPr>
              <a:t>únavou</a:t>
            </a:r>
            <a:r>
              <a:rPr lang="en-US" sz="2400" dirty="0">
                <a:latin typeface="+mj-lt"/>
                <a:ea typeface="Roboto" panose="02000000000000000000" pitchFamily="2" charset="0"/>
                <a:cs typeface="Roboto" panose="02000000000000000000" pitchFamily="2" charset="0"/>
              </a:rPr>
              <a:t> po </a:t>
            </a:r>
            <a:r>
              <a:rPr lang="en-US" sz="2400" dirty="0" err="1">
                <a:latin typeface="+mj-lt"/>
                <a:ea typeface="Roboto" panose="02000000000000000000" pitchFamily="2" charset="0"/>
                <a:cs typeface="Roboto" panose="02000000000000000000" pitchFamily="2" charset="0"/>
              </a:rPr>
              <a:t>přestávce</a:t>
            </a:r>
            <a:endParaRPr lang="en-US" sz="2400" dirty="0">
              <a:latin typeface="+mj-lt"/>
              <a:ea typeface="Roboto" panose="02000000000000000000" pitchFamily="2" charset="0"/>
              <a:cs typeface="Roboto" panose="02000000000000000000" pitchFamily="2" charset="0"/>
            </a:endParaRPr>
          </a:p>
          <a:p>
            <a:pPr marL="800100" lvl="1" indent="-228600" defTabSz="914400">
              <a:lnSpc>
                <a:spcPct val="110000"/>
              </a:lnSpc>
              <a:spcAft>
                <a:spcPts val="600"/>
              </a:spcAft>
              <a:buClr>
                <a:schemeClr val="accent1"/>
              </a:buClr>
              <a:buSzPct val="110000"/>
              <a:buFont typeface="Wingdings" panose="05000000000000000000" pitchFamily="2" charset="2"/>
              <a:buChar char="§"/>
            </a:pPr>
            <a:r>
              <a:rPr lang="en-US" sz="2400" dirty="0" err="1">
                <a:latin typeface="+mj-lt"/>
                <a:ea typeface="Roboto" panose="02000000000000000000" pitchFamily="2" charset="0"/>
                <a:cs typeface="Roboto" panose="02000000000000000000" pitchFamily="2" charset="0"/>
              </a:rPr>
              <a:t>problémy</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týkající</a:t>
            </a:r>
            <a:r>
              <a:rPr lang="en-US" sz="2400" dirty="0">
                <a:latin typeface="+mj-lt"/>
                <a:ea typeface="Roboto" panose="02000000000000000000" pitchFamily="2" charset="0"/>
                <a:cs typeface="Roboto" panose="02000000000000000000" pitchFamily="2" charset="0"/>
              </a:rPr>
              <a:t> se </a:t>
            </a:r>
            <a:r>
              <a:rPr lang="en-US" sz="2400" dirty="0" err="1">
                <a:latin typeface="+mj-lt"/>
                <a:ea typeface="Roboto" panose="02000000000000000000" pitchFamily="2" charset="0"/>
                <a:cs typeface="Roboto" panose="02000000000000000000" pitchFamily="2" charset="0"/>
              </a:rPr>
              <a:t>bavení</a:t>
            </a:r>
            <a:r>
              <a:rPr lang="en-US" sz="2400" dirty="0">
                <a:latin typeface="+mj-lt"/>
                <a:ea typeface="Roboto" panose="02000000000000000000" pitchFamily="2" charset="0"/>
                <a:cs typeface="Roboto" panose="02000000000000000000" pitchFamily="2" charset="0"/>
              </a:rPr>
              <a:t> se </a:t>
            </a:r>
            <a:r>
              <a:rPr lang="en-US" sz="2400" dirty="0" err="1">
                <a:latin typeface="+mj-lt"/>
                <a:ea typeface="Roboto" panose="02000000000000000000" pitchFamily="2" charset="0"/>
                <a:cs typeface="Roboto" panose="02000000000000000000" pitchFamily="2" charset="0"/>
              </a:rPr>
              <a:t>se</a:t>
            </a:r>
            <a:r>
              <a:rPr lang="en-US" sz="2400" dirty="0">
                <a:latin typeface="+mj-lt"/>
                <a:ea typeface="Roboto" panose="02000000000000000000" pitchFamily="2" charset="0"/>
                <a:cs typeface="Roboto" panose="02000000000000000000" pitchFamily="2" charset="0"/>
              </a:rPr>
              <a:t> </a:t>
            </a:r>
            <a:r>
              <a:rPr lang="en-US" sz="2400" dirty="0" err="1">
                <a:latin typeface="+mj-lt"/>
                <a:ea typeface="Roboto" panose="02000000000000000000" pitchFamily="2" charset="0"/>
                <a:cs typeface="Roboto" panose="02000000000000000000" pitchFamily="2" charset="0"/>
              </a:rPr>
              <a:t>spolužáky</a:t>
            </a:r>
            <a:r>
              <a:rPr lang="en-US" sz="2400" dirty="0">
                <a:latin typeface="+mj-lt"/>
                <a:ea typeface="Roboto" panose="02000000000000000000" pitchFamily="2" charset="0"/>
                <a:cs typeface="Roboto" panose="02000000000000000000" pitchFamily="2" charset="0"/>
              </a:rPr>
              <a:t> o </a:t>
            </a:r>
            <a:r>
              <a:rPr lang="en-US" sz="2400" dirty="0" err="1">
                <a:latin typeface="+mj-lt"/>
                <a:ea typeface="Roboto" panose="02000000000000000000" pitchFamily="2" charset="0"/>
                <a:cs typeface="Roboto" panose="02000000000000000000" pitchFamily="2" charset="0"/>
              </a:rPr>
              <a:t>přestávce</a:t>
            </a:r>
            <a:r>
              <a:rPr lang="en-US" sz="2400" dirty="0">
                <a:latin typeface="+mj-lt"/>
                <a:ea typeface="Roboto" panose="02000000000000000000" pitchFamily="2" charset="0"/>
                <a:cs typeface="Roboto" panose="02000000000000000000" pitchFamily="2" charset="0"/>
              </a:rPr>
              <a:t>.</a:t>
            </a:r>
          </a:p>
        </p:txBody>
      </p:sp>
      <p:pic>
        <p:nvPicPr>
          <p:cNvPr id="5" name="Obrázek 4" descr="Učitel ukazující na chcítění">
            <a:extLst>
              <a:ext uri="{FF2B5EF4-FFF2-40B4-BE49-F238E27FC236}">
                <a16:creationId xmlns:a16="http://schemas.microsoft.com/office/drawing/2014/main" id="{0577BCB8-3A87-36BE-555F-4C4349F118FE}"/>
              </a:ext>
            </a:extLst>
          </p:cNvPr>
          <p:cNvPicPr>
            <a:picLocks noChangeAspect="1"/>
          </p:cNvPicPr>
          <p:nvPr/>
        </p:nvPicPr>
        <p:blipFill>
          <a:blip r:embed="rId2"/>
          <a:stretch>
            <a:fillRect/>
          </a:stretch>
        </p:blipFill>
        <p:spPr>
          <a:xfrm>
            <a:off x="-4553240" y="0"/>
            <a:ext cx="9327648" cy="6858000"/>
          </a:xfrm>
          <a:prstGeom prst="rect">
            <a:avLst/>
          </a:prstGeom>
        </p:spPr>
      </p:pic>
    </p:spTree>
    <p:extLst>
      <p:ext uri="{BB962C8B-B14F-4D97-AF65-F5344CB8AC3E}">
        <p14:creationId xmlns:p14="http://schemas.microsoft.com/office/powerpoint/2010/main" val="2432445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966FA6-7254-4ECF-D80D-225E8296F409}"/>
              </a:ext>
            </a:extLst>
          </p:cNvPr>
          <p:cNvSpPr>
            <a:spLocks noGrp="1"/>
          </p:cNvSpPr>
          <p:nvPr>
            <p:ph type="title"/>
          </p:nvPr>
        </p:nvSpPr>
        <p:spPr/>
        <p:txBody>
          <a:bodyPr/>
          <a:lstStyle/>
          <a:p>
            <a:r>
              <a:rPr lang="cs-CZ" dirty="0"/>
              <a:t>České děti a sociální sítě</a:t>
            </a:r>
          </a:p>
        </p:txBody>
      </p:sp>
    </p:spTree>
    <p:extLst>
      <p:ext uri="{BB962C8B-B14F-4D97-AF65-F5344CB8AC3E}">
        <p14:creationId xmlns:p14="http://schemas.microsoft.com/office/powerpoint/2010/main" val="3870074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5A229EC-D605-61D4-2B16-5DFEA453CAFD}"/>
              </a:ext>
            </a:extLst>
          </p:cNvPr>
          <p:cNvSpPr txBox="1"/>
          <p:nvPr/>
        </p:nvSpPr>
        <p:spPr>
          <a:xfrm>
            <a:off x="477520" y="6058486"/>
            <a:ext cx="11714480" cy="646331"/>
          </a:xfrm>
          <a:prstGeom prst="rect">
            <a:avLst/>
          </a:prstGeom>
          <a:noFill/>
        </p:spPr>
        <p:txBody>
          <a:bodyPr wrap="square">
            <a:spAutoFit/>
          </a:bodyPr>
          <a:lstStyle/>
          <a:p>
            <a:r>
              <a:rPr lang="cs-CZ" dirty="0">
                <a:latin typeface="+mj-lt"/>
              </a:rPr>
              <a:t>Kvantitativní část studie proběhla online dotazníku (55 otázek), kdy bylo dotázáno 1504 dětí v rámci čtyř sledovaných věkových skupin.</a:t>
            </a:r>
          </a:p>
        </p:txBody>
      </p:sp>
      <p:sp>
        <p:nvSpPr>
          <p:cNvPr id="5" name="TextovéPole 4">
            <a:extLst>
              <a:ext uri="{FF2B5EF4-FFF2-40B4-BE49-F238E27FC236}">
                <a16:creationId xmlns:a16="http://schemas.microsoft.com/office/drawing/2014/main" id="{B4123DA7-D12E-B33F-44E5-1239B0E7A4DC}"/>
              </a:ext>
            </a:extLst>
          </p:cNvPr>
          <p:cNvSpPr txBox="1"/>
          <p:nvPr/>
        </p:nvSpPr>
        <p:spPr>
          <a:xfrm>
            <a:off x="462280" y="426175"/>
            <a:ext cx="5552440" cy="5632311"/>
          </a:xfrm>
          <a:prstGeom prst="rect">
            <a:avLst/>
          </a:prstGeom>
          <a:noFill/>
        </p:spPr>
        <p:txBody>
          <a:bodyPr wrap="square">
            <a:spAutoFit/>
          </a:bodyPr>
          <a:lstStyle/>
          <a:p>
            <a:pPr marL="285750" indent="-285750">
              <a:buFont typeface="Arial" panose="020B0604020202020204" pitchFamily="34" charset="0"/>
              <a:buChar char="•"/>
            </a:pPr>
            <a:r>
              <a:rPr lang="cs-CZ" sz="2000" dirty="0">
                <a:latin typeface="+mj-lt"/>
              </a:rPr>
              <a:t>čím je dítě starší, tím více času tráví na sociálních sítích </a:t>
            </a:r>
          </a:p>
          <a:p>
            <a:pPr marL="285750" indent="-285750">
              <a:buFont typeface="Arial" panose="020B0604020202020204" pitchFamily="34" charset="0"/>
              <a:buChar char="•"/>
            </a:pPr>
            <a:r>
              <a:rPr lang="cs-CZ" sz="2000" dirty="0">
                <a:latin typeface="+mj-lt"/>
              </a:rPr>
              <a:t>se sociálními sítěmi jsou dobře obeznámeny i nejmladší děti, i když (zatím) žádné nevyužívají. </a:t>
            </a:r>
          </a:p>
          <a:p>
            <a:r>
              <a:rPr lang="cs-CZ" sz="2000" dirty="0">
                <a:latin typeface="+mj-lt"/>
              </a:rPr>
              <a:t>„</a:t>
            </a:r>
            <a:r>
              <a:rPr lang="cs-CZ" sz="2000" i="1" dirty="0">
                <a:latin typeface="+mj-lt"/>
              </a:rPr>
              <a:t>Facebook, Instagram nebo tak nemám, to ne, to je od 12 let. Mám jenom YouTube.“ (chlapec, 8 let, 2. třída) </a:t>
            </a:r>
          </a:p>
          <a:p>
            <a:pPr marL="285750" indent="-285750">
              <a:buFont typeface="Arial" panose="020B0604020202020204" pitchFamily="34" charset="0"/>
              <a:buChar char="•"/>
            </a:pPr>
            <a:r>
              <a:rPr lang="cs-CZ" sz="2000" dirty="0">
                <a:latin typeface="+mj-lt"/>
              </a:rPr>
              <a:t>Zdá se, že ke zřízení prvního profilu na některé sociální síti dochází kolem 10. roku dítěte s tím, že rodiče o tom ví.</a:t>
            </a:r>
          </a:p>
          <a:p>
            <a:r>
              <a:rPr lang="cs-CZ" sz="2000" dirty="0">
                <a:latin typeface="+mj-lt"/>
              </a:rPr>
              <a:t>„</a:t>
            </a:r>
            <a:r>
              <a:rPr lang="cs-CZ" sz="2000" i="1" dirty="0">
                <a:latin typeface="+mj-lt"/>
              </a:rPr>
              <a:t>Máma mi letos pomohla zařídit Instagram, protože tam mí oblíbení youtubeři dávají upozornění na další videa.“ (chlapec, 10 let, 4. třída) </a:t>
            </a:r>
          </a:p>
          <a:p>
            <a:pPr marL="285750" indent="-285750">
              <a:buFont typeface="Arial" panose="020B0604020202020204" pitchFamily="34" charset="0"/>
              <a:buChar char="•"/>
            </a:pPr>
            <a:r>
              <a:rPr lang="cs-CZ" sz="2000" dirty="0">
                <a:latin typeface="+mj-lt"/>
              </a:rPr>
              <a:t>K trávení času na sociálních sítích téměř výhradně používají smartphone a nejčastěji bylo zmiňováno využívání Instagramu a </a:t>
            </a:r>
            <a:r>
              <a:rPr lang="cs-CZ" sz="2000" dirty="0" err="1">
                <a:latin typeface="+mj-lt"/>
              </a:rPr>
              <a:t>TikToku</a:t>
            </a:r>
            <a:r>
              <a:rPr lang="cs-CZ" sz="2000" dirty="0">
                <a:latin typeface="+mj-lt"/>
              </a:rPr>
              <a:t>, někteří mají Facebook, Snapchat, výjimky pak Twitter, </a:t>
            </a:r>
            <a:r>
              <a:rPr lang="cs-CZ" sz="2000" dirty="0" err="1">
                <a:latin typeface="+mj-lt"/>
              </a:rPr>
              <a:t>Pinterest</a:t>
            </a:r>
            <a:r>
              <a:rPr lang="cs-CZ" sz="2000" dirty="0">
                <a:latin typeface="+mj-lt"/>
              </a:rPr>
              <a:t> a </a:t>
            </a:r>
            <a:r>
              <a:rPr lang="cs-CZ" sz="2000" dirty="0" err="1">
                <a:latin typeface="+mj-lt"/>
              </a:rPr>
              <a:t>BeReal</a:t>
            </a:r>
            <a:r>
              <a:rPr lang="cs-CZ" sz="2000" dirty="0">
                <a:latin typeface="+mj-lt"/>
              </a:rPr>
              <a:t> </a:t>
            </a:r>
          </a:p>
        </p:txBody>
      </p:sp>
      <p:pic>
        <p:nvPicPr>
          <p:cNvPr id="4" name="Obrázek 3" descr="Osoba držící mobilní telefon, aby vyfotičkala misky na jídlo, šálky kávy, papírky, napkinsy a příbory na dřevěném stole">
            <a:extLst>
              <a:ext uri="{FF2B5EF4-FFF2-40B4-BE49-F238E27FC236}">
                <a16:creationId xmlns:a16="http://schemas.microsoft.com/office/drawing/2014/main" id="{3E4FE350-27BF-C206-3596-1F808A371BAC}"/>
              </a:ext>
            </a:extLst>
          </p:cNvPr>
          <p:cNvPicPr>
            <a:picLocks noChangeAspect="1"/>
          </p:cNvPicPr>
          <p:nvPr/>
        </p:nvPicPr>
        <p:blipFill>
          <a:blip r:embed="rId2"/>
          <a:stretch>
            <a:fillRect/>
          </a:stretch>
        </p:blipFill>
        <p:spPr>
          <a:xfrm>
            <a:off x="6096000" y="-1026160"/>
            <a:ext cx="10287000" cy="6858000"/>
          </a:xfrm>
          <a:prstGeom prst="rect">
            <a:avLst/>
          </a:prstGeom>
        </p:spPr>
      </p:pic>
    </p:spTree>
    <p:extLst>
      <p:ext uri="{BB962C8B-B14F-4D97-AF65-F5344CB8AC3E}">
        <p14:creationId xmlns:p14="http://schemas.microsoft.com/office/powerpoint/2010/main" val="3688761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5A229EC-D605-61D4-2B16-5DFEA453CAFD}"/>
              </a:ext>
            </a:extLst>
          </p:cNvPr>
          <p:cNvSpPr txBox="1"/>
          <p:nvPr/>
        </p:nvSpPr>
        <p:spPr>
          <a:xfrm>
            <a:off x="477520" y="6058486"/>
            <a:ext cx="11714480" cy="646331"/>
          </a:xfrm>
          <a:prstGeom prst="rect">
            <a:avLst/>
          </a:prstGeom>
          <a:noFill/>
        </p:spPr>
        <p:txBody>
          <a:bodyPr wrap="square">
            <a:spAutoFit/>
          </a:bodyPr>
          <a:lstStyle/>
          <a:p>
            <a:r>
              <a:rPr lang="cs-CZ" dirty="0">
                <a:latin typeface="+mj-lt"/>
              </a:rPr>
              <a:t>Kvantitativní část studie proběhla online dotazníku (55 otázek), kdy bylo dotázáno 1504 dětí v rámci čtyř sledovaných věkových skupin.</a:t>
            </a:r>
          </a:p>
        </p:txBody>
      </p:sp>
      <p:sp>
        <p:nvSpPr>
          <p:cNvPr id="5" name="TextovéPole 4">
            <a:extLst>
              <a:ext uri="{FF2B5EF4-FFF2-40B4-BE49-F238E27FC236}">
                <a16:creationId xmlns:a16="http://schemas.microsoft.com/office/drawing/2014/main" id="{B4123DA7-D12E-B33F-44E5-1239B0E7A4DC}"/>
              </a:ext>
            </a:extLst>
          </p:cNvPr>
          <p:cNvSpPr txBox="1"/>
          <p:nvPr/>
        </p:nvSpPr>
        <p:spPr>
          <a:xfrm>
            <a:off x="462280" y="426175"/>
            <a:ext cx="5461000" cy="5632311"/>
          </a:xfrm>
          <a:prstGeom prst="rect">
            <a:avLst/>
          </a:prstGeom>
          <a:noFill/>
        </p:spPr>
        <p:txBody>
          <a:bodyPr wrap="square">
            <a:spAutoFit/>
          </a:bodyPr>
          <a:lstStyle/>
          <a:p>
            <a:pPr marL="285750" indent="-285750">
              <a:buFont typeface="Arial" panose="020B0604020202020204" pitchFamily="34" charset="0"/>
              <a:buChar char="•"/>
            </a:pPr>
            <a:r>
              <a:rPr lang="cs-CZ" sz="2000" dirty="0">
                <a:latin typeface="+mj-lt"/>
              </a:rPr>
              <a:t>Děti jsou na sociálních sítích většinou pasivními pozorovateli příspěvků, aktivní jsou hlavně v případě, kdy jsou součástí nějaké skupiny, která sdílí společný zájem. </a:t>
            </a:r>
          </a:p>
          <a:p>
            <a:r>
              <a:rPr lang="cs-CZ" sz="2000" dirty="0">
                <a:latin typeface="+mj-lt"/>
              </a:rPr>
              <a:t>„</a:t>
            </a:r>
            <a:r>
              <a:rPr lang="cs-CZ" sz="2000" i="1" dirty="0">
                <a:latin typeface="+mj-lt"/>
              </a:rPr>
              <a:t>Jsem na Facebooku ve skupině, kterou vytvořili přímo vývojáři </a:t>
            </a:r>
            <a:r>
              <a:rPr lang="cs-CZ" sz="2000" i="1" dirty="0" err="1">
                <a:latin typeface="+mj-lt"/>
              </a:rPr>
              <a:t>Robloxu</a:t>
            </a:r>
            <a:r>
              <a:rPr lang="cs-CZ" sz="2000" i="1" dirty="0">
                <a:latin typeface="+mj-lt"/>
              </a:rPr>
              <a:t>. Jsou tam hráči z celého světa a nabízí tam věci, které si v té hře můžeme vyměnit, a pak se v ní domluvíme na předání.“ (chlapec, 11 let, 5. třída) </a:t>
            </a:r>
          </a:p>
          <a:p>
            <a:pPr marL="285750" indent="-285750">
              <a:buFont typeface="Arial" panose="020B0604020202020204" pitchFamily="34" charset="0"/>
              <a:buChar char="•"/>
            </a:pPr>
            <a:r>
              <a:rPr lang="cs-CZ" sz="2000" dirty="0">
                <a:latin typeface="+mj-lt"/>
              </a:rPr>
              <a:t>Mezi sociální sítě děti řadily i komunikační platformy, jako je WhatsApp, Messenger a </a:t>
            </a:r>
            <a:r>
              <a:rPr lang="cs-CZ" sz="2000" dirty="0" err="1">
                <a:latin typeface="+mj-lt"/>
              </a:rPr>
              <a:t>Discord</a:t>
            </a:r>
            <a:r>
              <a:rPr lang="cs-CZ" sz="2000" dirty="0">
                <a:latin typeface="+mj-lt"/>
              </a:rPr>
              <a:t> (zmiňován specificky při hraní PC her s kamarády), jejichž prostřednictvím jsou v kontaktu s kamarády i rodinou. WhatsApp využívají i nejmladší děti. Jejich prostřednictvím si s kamarády rádi přeposílají videa, na která narazily na YouTube nebo na nějaké jiné sociální síti.</a:t>
            </a:r>
          </a:p>
        </p:txBody>
      </p:sp>
      <p:pic>
        <p:nvPicPr>
          <p:cNvPr id="2" name="Obrázek 1" descr="Osoba držící mobilní telefon, aby vyfotičkala misky na jídlo, šálky kávy, papírky, napkinsy a příbory na dřevěném stole">
            <a:extLst>
              <a:ext uri="{FF2B5EF4-FFF2-40B4-BE49-F238E27FC236}">
                <a16:creationId xmlns:a16="http://schemas.microsoft.com/office/drawing/2014/main" id="{E43862D3-FF2C-013C-67D5-A5493191EB57}"/>
              </a:ext>
            </a:extLst>
          </p:cNvPr>
          <p:cNvPicPr>
            <a:picLocks noChangeAspect="1"/>
          </p:cNvPicPr>
          <p:nvPr/>
        </p:nvPicPr>
        <p:blipFill>
          <a:blip r:embed="rId2"/>
          <a:stretch>
            <a:fillRect/>
          </a:stretch>
        </p:blipFill>
        <p:spPr>
          <a:xfrm>
            <a:off x="6096000" y="-1026160"/>
            <a:ext cx="10287000" cy="6858000"/>
          </a:xfrm>
          <a:prstGeom prst="rect">
            <a:avLst/>
          </a:prstGeom>
        </p:spPr>
      </p:pic>
    </p:spTree>
    <p:extLst>
      <p:ext uri="{BB962C8B-B14F-4D97-AF65-F5344CB8AC3E}">
        <p14:creationId xmlns:p14="http://schemas.microsoft.com/office/powerpoint/2010/main" val="378455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TextovéPole 2">
            <a:extLst>
              <a:ext uri="{FF2B5EF4-FFF2-40B4-BE49-F238E27FC236}">
                <a16:creationId xmlns:a16="http://schemas.microsoft.com/office/drawing/2014/main" id="{5497A238-CD3C-47AD-3CA7-F43D6EAF386C}"/>
              </a:ext>
            </a:extLst>
          </p:cNvPr>
          <p:cNvGraphicFramePr/>
          <p:nvPr>
            <p:extLst>
              <p:ext uri="{D42A27DB-BD31-4B8C-83A1-F6EECF244321}">
                <p14:modId xmlns:p14="http://schemas.microsoft.com/office/powerpoint/2010/main" val="1719851458"/>
              </p:ext>
            </p:extLst>
          </p:nvPr>
        </p:nvGraphicFramePr>
        <p:xfrm>
          <a:off x="965200" y="887372"/>
          <a:ext cx="9448800" cy="5356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7406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7CE7B43-35F0-8531-E4E0-6961D8ABECD2}"/>
              </a:ext>
            </a:extLst>
          </p:cNvPr>
          <p:cNvSpPr txBox="1"/>
          <p:nvPr/>
        </p:nvSpPr>
        <p:spPr>
          <a:xfrm>
            <a:off x="1229360" y="1455618"/>
            <a:ext cx="10119360" cy="3785652"/>
          </a:xfrm>
          <a:prstGeom prst="rect">
            <a:avLst/>
          </a:prstGeom>
          <a:noFill/>
        </p:spPr>
        <p:txBody>
          <a:bodyPr wrap="square">
            <a:spAutoFit/>
          </a:bodyPr>
          <a:lstStyle/>
          <a:p>
            <a:pPr marL="342900" indent="-342900">
              <a:buFont typeface="Arial" panose="020B0604020202020204" pitchFamily="34" charset="0"/>
              <a:buChar char="•"/>
            </a:pPr>
            <a:r>
              <a:rPr lang="cs-CZ" sz="2400" dirty="0">
                <a:latin typeface="+mj-lt"/>
              </a:rPr>
              <a:t>Podpora interaktivních a pestrých forem výuky s využitím technologií / co nejméně frontální výuky </a:t>
            </a:r>
          </a:p>
          <a:p>
            <a:endParaRPr lang="cs-CZ" sz="2400" dirty="0">
              <a:latin typeface="+mj-lt"/>
            </a:endParaRPr>
          </a:p>
          <a:p>
            <a:pPr marL="342900" indent="-342900">
              <a:buFont typeface="Arial" panose="020B0604020202020204" pitchFamily="34" charset="0"/>
              <a:buChar char="•"/>
            </a:pPr>
            <a:r>
              <a:rPr lang="cs-CZ" sz="2400" dirty="0">
                <a:latin typeface="+mj-lt"/>
              </a:rPr>
              <a:t>Podpora jiných forem hodnocení než známkování (formativní hodnocení) </a:t>
            </a:r>
          </a:p>
          <a:p>
            <a:endParaRPr lang="cs-CZ" sz="2400" dirty="0">
              <a:latin typeface="+mj-lt"/>
            </a:endParaRPr>
          </a:p>
          <a:p>
            <a:pPr marL="342900" indent="-342900">
              <a:buFont typeface="Arial" panose="020B0604020202020204" pitchFamily="34" charset="0"/>
              <a:buChar char="•"/>
            </a:pPr>
            <a:r>
              <a:rPr lang="cs-CZ" sz="2400" dirty="0">
                <a:latin typeface="+mj-lt"/>
              </a:rPr>
              <a:t>Podpora vzdělávání učitelů a jejich schopnosti zaujmout (kultura projevu, lekce herectví, psychologie atd.) </a:t>
            </a:r>
          </a:p>
          <a:p>
            <a:endParaRPr lang="cs-CZ" sz="2400" dirty="0">
              <a:latin typeface="+mj-lt"/>
            </a:endParaRPr>
          </a:p>
          <a:p>
            <a:pPr marL="342900" indent="-342900">
              <a:buFont typeface="Arial" panose="020B0604020202020204" pitchFamily="34" charset="0"/>
              <a:buChar char="•"/>
            </a:pPr>
            <a:r>
              <a:rPr lang="cs-CZ" sz="2400" dirty="0">
                <a:latin typeface="+mj-lt"/>
              </a:rPr>
              <a:t>Škola jako bezpečné prostředí pro rovný rozvoj dětí (z hlediska genderu, sociálního zázemí, národnostních a kulturních odlišností)</a:t>
            </a:r>
          </a:p>
        </p:txBody>
      </p:sp>
      <p:sp>
        <p:nvSpPr>
          <p:cNvPr id="4" name="TextovéPole 3">
            <a:extLst>
              <a:ext uri="{FF2B5EF4-FFF2-40B4-BE49-F238E27FC236}">
                <a16:creationId xmlns:a16="http://schemas.microsoft.com/office/drawing/2014/main" id="{A31823F5-E260-CE43-F237-CFB146EC7432}"/>
              </a:ext>
            </a:extLst>
          </p:cNvPr>
          <p:cNvSpPr txBox="1"/>
          <p:nvPr/>
        </p:nvSpPr>
        <p:spPr>
          <a:xfrm>
            <a:off x="965200" y="782320"/>
            <a:ext cx="6024880" cy="461665"/>
          </a:xfrm>
          <a:prstGeom prst="rect">
            <a:avLst/>
          </a:prstGeom>
          <a:noFill/>
        </p:spPr>
        <p:txBody>
          <a:bodyPr wrap="square" rtlCol="0">
            <a:spAutoFit/>
          </a:bodyPr>
          <a:lstStyle/>
          <a:p>
            <a:r>
              <a:rPr lang="cs-CZ" sz="2400" b="1" dirty="0">
                <a:latin typeface="+mj-lt"/>
              </a:rPr>
              <a:t>Jakou školu děti chtějí?</a:t>
            </a:r>
          </a:p>
        </p:txBody>
      </p:sp>
    </p:spTree>
    <p:extLst>
      <p:ext uri="{BB962C8B-B14F-4D97-AF65-F5344CB8AC3E}">
        <p14:creationId xmlns:p14="http://schemas.microsoft.com/office/powerpoint/2010/main" val="401112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8DD8E1A-9945-4DBA-BC40-7A028BF32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FE1C52F1-9DDF-4839-9B8F-25F7F8D42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6">
              <a:extLst>
                <a:ext uri="{FF2B5EF4-FFF2-40B4-BE49-F238E27FC236}">
                  <a16:creationId xmlns:a16="http://schemas.microsoft.com/office/drawing/2014/main" id="{DB25E450-AEBE-4B5B-9CD7-7DDA5128D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7">
              <a:extLst>
                <a:ext uri="{FF2B5EF4-FFF2-40B4-BE49-F238E27FC236}">
                  <a16:creationId xmlns:a16="http://schemas.microsoft.com/office/drawing/2014/main" id="{D57AF4B2-B19E-4839-9D9C-06AD5370C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8">
              <a:extLst>
                <a:ext uri="{FF2B5EF4-FFF2-40B4-BE49-F238E27FC236}">
                  <a16:creationId xmlns:a16="http://schemas.microsoft.com/office/drawing/2014/main" id="{2949CEBF-F4A7-44B2-8A3B-22558718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9">
              <a:extLst>
                <a:ext uri="{FF2B5EF4-FFF2-40B4-BE49-F238E27FC236}">
                  <a16:creationId xmlns:a16="http://schemas.microsoft.com/office/drawing/2014/main" id="{28EAA589-93ED-485D-96BB-B9B21EC9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10">
              <a:extLst>
                <a:ext uri="{FF2B5EF4-FFF2-40B4-BE49-F238E27FC236}">
                  <a16:creationId xmlns:a16="http://schemas.microsoft.com/office/drawing/2014/main" id="{4BB4F238-A1F2-45F6-9074-18C4A9F92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11">
              <a:extLst>
                <a:ext uri="{FF2B5EF4-FFF2-40B4-BE49-F238E27FC236}">
                  <a16:creationId xmlns:a16="http://schemas.microsoft.com/office/drawing/2014/main" id="{1C658EE5-B46E-48ED-822D-1C3F08EC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12">
              <a:extLst>
                <a:ext uri="{FF2B5EF4-FFF2-40B4-BE49-F238E27FC236}">
                  <a16:creationId xmlns:a16="http://schemas.microsoft.com/office/drawing/2014/main" id="{82AA74BE-73A4-4ADC-B86C-833704C0C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13">
              <a:extLst>
                <a:ext uri="{FF2B5EF4-FFF2-40B4-BE49-F238E27FC236}">
                  <a16:creationId xmlns:a16="http://schemas.microsoft.com/office/drawing/2014/main" id="{2018BD4B-A593-4075-9FDB-4739C6D5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4">
              <a:extLst>
                <a:ext uri="{FF2B5EF4-FFF2-40B4-BE49-F238E27FC236}">
                  <a16:creationId xmlns:a16="http://schemas.microsoft.com/office/drawing/2014/main" id="{0D16E44B-CE60-491F-B907-D02B0B1E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5">
              <a:extLst>
                <a:ext uri="{FF2B5EF4-FFF2-40B4-BE49-F238E27FC236}">
                  <a16:creationId xmlns:a16="http://schemas.microsoft.com/office/drawing/2014/main" id="{2DFA7256-7E90-44B6-8E90-2111C1A1F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6">
              <a:extLst>
                <a:ext uri="{FF2B5EF4-FFF2-40B4-BE49-F238E27FC236}">
                  <a16:creationId xmlns:a16="http://schemas.microsoft.com/office/drawing/2014/main" id="{CE31CD09-2348-4B3A-9C97-CEECA4ABC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17">
              <a:extLst>
                <a:ext uri="{FF2B5EF4-FFF2-40B4-BE49-F238E27FC236}">
                  <a16:creationId xmlns:a16="http://schemas.microsoft.com/office/drawing/2014/main" id="{4E5422EF-93F2-41A9-B30F-9EFE9241D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18">
              <a:extLst>
                <a:ext uri="{FF2B5EF4-FFF2-40B4-BE49-F238E27FC236}">
                  <a16:creationId xmlns:a16="http://schemas.microsoft.com/office/drawing/2014/main" id="{7920E29F-BB48-485F-95FF-5C372339C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19">
              <a:extLst>
                <a:ext uri="{FF2B5EF4-FFF2-40B4-BE49-F238E27FC236}">
                  <a16:creationId xmlns:a16="http://schemas.microsoft.com/office/drawing/2014/main" id="{ACFDB0E0-ECEB-4EEB-925D-4BE22979C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20">
              <a:extLst>
                <a:ext uri="{FF2B5EF4-FFF2-40B4-BE49-F238E27FC236}">
                  <a16:creationId xmlns:a16="http://schemas.microsoft.com/office/drawing/2014/main" id="{30CE2542-FFC2-4E6A-9F84-265FE41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 name="Freeform 21">
              <a:extLst>
                <a:ext uri="{FF2B5EF4-FFF2-40B4-BE49-F238E27FC236}">
                  <a16:creationId xmlns:a16="http://schemas.microsoft.com/office/drawing/2014/main" id="{2864C497-B900-4D3E-895C-A2A823A3C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Freeform 22">
              <a:extLst>
                <a:ext uri="{FF2B5EF4-FFF2-40B4-BE49-F238E27FC236}">
                  <a16:creationId xmlns:a16="http://schemas.microsoft.com/office/drawing/2014/main" id="{26441ED2-272A-4395-9966-F5B1C8D3F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 name="Freeform 23">
              <a:extLst>
                <a:ext uri="{FF2B5EF4-FFF2-40B4-BE49-F238E27FC236}">
                  <a16:creationId xmlns:a16="http://schemas.microsoft.com/office/drawing/2014/main" id="{701CA35D-3DE0-4BE9-96A9-31A6F24DB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1" name="Freeform 24">
              <a:extLst>
                <a:ext uri="{FF2B5EF4-FFF2-40B4-BE49-F238E27FC236}">
                  <a16:creationId xmlns:a16="http://schemas.microsoft.com/office/drawing/2014/main" id="{C9367E8C-A75F-4D57-8B79-1B3EEDFD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25">
              <a:extLst>
                <a:ext uri="{FF2B5EF4-FFF2-40B4-BE49-F238E27FC236}">
                  <a16:creationId xmlns:a16="http://schemas.microsoft.com/office/drawing/2014/main" id="{0846F98D-8409-4D6C-B830-625CC19E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4" name="Group 33">
            <a:extLst>
              <a:ext uri="{FF2B5EF4-FFF2-40B4-BE49-F238E27FC236}">
                <a16:creationId xmlns:a16="http://schemas.microsoft.com/office/drawing/2014/main" id="{F35369DB-627C-41BD-9041-6426E8BF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5" name="Rectangle 34">
              <a:extLst>
                <a:ext uri="{FF2B5EF4-FFF2-40B4-BE49-F238E27FC236}">
                  <a16:creationId xmlns:a16="http://schemas.microsoft.com/office/drawing/2014/main" id="{9BA15987-DDC0-4CAB-AF5B-7D11E25D2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6" name="Isosceles Triangle 22">
              <a:extLst>
                <a:ext uri="{FF2B5EF4-FFF2-40B4-BE49-F238E27FC236}">
                  <a16:creationId xmlns:a16="http://schemas.microsoft.com/office/drawing/2014/main" id="{9B6DF8F2-BD4C-48F5-8CDC-95B311500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7" name="Rectangle 36">
              <a:extLst>
                <a:ext uri="{FF2B5EF4-FFF2-40B4-BE49-F238E27FC236}">
                  <a16:creationId xmlns:a16="http://schemas.microsoft.com/office/drawing/2014/main" id="{8E989FB2-D6DE-43D1-84D5-1C80F9901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useBgFill="1">
        <p:nvSpPr>
          <p:cNvPr id="39" name="Rectangle 38">
            <a:extLst>
              <a:ext uri="{FF2B5EF4-FFF2-40B4-BE49-F238E27FC236}">
                <a16:creationId xmlns:a16="http://schemas.microsoft.com/office/drawing/2014/main" id="{398E8958-A0BD-4366-8F61-3A496C51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D445862C-E73D-4EFB-9DD5-8A5E3473E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2" name="Freeform 5">
              <a:extLst>
                <a:ext uri="{FF2B5EF4-FFF2-40B4-BE49-F238E27FC236}">
                  <a16:creationId xmlns:a16="http://schemas.microsoft.com/office/drawing/2014/main" id="{D2676ED1-2492-46B6-88D6-C9ED257B7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58A42DCC-C6BA-4B68-9FC4-FEE653997B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F81ED05C-778D-41F3-9C0E-6DE1D668A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EE063861-F6FC-4CC1-A77E-5993E5E252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7E1DA2FC-6137-4EC4-B9F4-72264C39D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BFE9E3A7-993F-401D-8B16-53BFC6FA2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23757125-5D70-4D7A-B223-2FFC51F5B3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03C4207E-9457-436F-B9A0-C3CAEBF81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64EE9697-E49F-4E62-8318-9E2DBC6E7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0800120F-70F4-4696-BAFB-BBC0BC576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8D1E1ADB-5BAA-49F4-BE24-044E941043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9D410413-BDE6-4A4E-930A-0ACBBF8CD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0EBF657D-5B37-4F84-8833-C569EAB904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A2DBF00E-BE35-44EC-A95B-8B2EE9233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BA2C8141-5135-467E-B940-D3836B16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0">
              <a:extLst>
                <a:ext uri="{FF2B5EF4-FFF2-40B4-BE49-F238E27FC236}">
                  <a16:creationId xmlns:a16="http://schemas.microsoft.com/office/drawing/2014/main" id="{44991C1A-45E7-45C6-8816-BFEDFFCCB7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B88BEC13-903F-4318-B5AB-DC23ED2ED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2">
              <a:extLst>
                <a:ext uri="{FF2B5EF4-FFF2-40B4-BE49-F238E27FC236}">
                  <a16:creationId xmlns:a16="http://schemas.microsoft.com/office/drawing/2014/main" id="{41E259CE-D2C5-4FBC-9FAE-5AB0BBD0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a:extLst>
                <a:ext uri="{FF2B5EF4-FFF2-40B4-BE49-F238E27FC236}">
                  <a16:creationId xmlns:a16="http://schemas.microsoft.com/office/drawing/2014/main" id="{495CB679-05D8-44D1-8218-C52552952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4">
              <a:extLst>
                <a:ext uri="{FF2B5EF4-FFF2-40B4-BE49-F238E27FC236}">
                  <a16:creationId xmlns:a16="http://schemas.microsoft.com/office/drawing/2014/main" id="{DFCC6878-2DB4-4497-B668-E75220A20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5">
              <a:extLst>
                <a:ext uri="{FF2B5EF4-FFF2-40B4-BE49-F238E27FC236}">
                  <a16:creationId xmlns:a16="http://schemas.microsoft.com/office/drawing/2014/main" id="{36254A6B-DCFA-42AD-906C-C43E2CAE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4" name="Rectangle 63">
            <a:extLst>
              <a:ext uri="{FF2B5EF4-FFF2-40B4-BE49-F238E27FC236}">
                <a16:creationId xmlns:a16="http://schemas.microsoft.com/office/drawing/2014/main" id="{1429180E-866D-447C-A170-484000E48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22">
            <a:extLst>
              <a:ext uri="{FF2B5EF4-FFF2-40B4-BE49-F238E27FC236}">
                <a16:creationId xmlns:a16="http://schemas.microsoft.com/office/drawing/2014/main" id="{FEE51AA4-287D-4CB8-8CD4-D6986106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177ACA7-E71A-4888-9EBD-074801D8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60E0DAC3-D9D5-EFEA-6394-2F9E728A80F5}"/>
              </a:ext>
            </a:extLst>
          </p:cNvPr>
          <p:cNvSpPr txBox="1"/>
          <p:nvPr/>
        </p:nvSpPr>
        <p:spPr>
          <a:xfrm>
            <a:off x="873978" y="1718735"/>
            <a:ext cx="5767566" cy="1072378"/>
          </a:xfrm>
          <a:prstGeom prst="rect">
            <a:avLst/>
          </a:prstGeom>
        </p:spPr>
        <p:txBody>
          <a:bodyPr vert="horz" lIns="228600" tIns="228600" rIns="228600" bIns="228600" rtlCol="0" anchor="ctr">
            <a:normAutofit/>
          </a:bodyPr>
          <a:lstStyle/>
          <a:p>
            <a:pPr algn="ctr" defTabSz="914400">
              <a:lnSpc>
                <a:spcPct val="85000"/>
              </a:lnSpc>
              <a:spcBef>
                <a:spcPct val="0"/>
              </a:spcBef>
              <a:spcAft>
                <a:spcPts val="600"/>
              </a:spcAft>
            </a:pPr>
            <a:r>
              <a:rPr lang="en-US" sz="3600" spc="-150">
                <a:solidFill>
                  <a:srgbClr val="FFFEFF"/>
                </a:solidFill>
                <a:latin typeface="+mj-lt"/>
                <a:ea typeface="+mj-ea"/>
                <a:cs typeface="+mj-cs"/>
              </a:rPr>
              <a:t>Dárky pro vás</a:t>
            </a:r>
          </a:p>
        </p:txBody>
      </p:sp>
      <p:sp>
        <p:nvSpPr>
          <p:cNvPr id="4" name="TextovéPole 3">
            <a:extLst>
              <a:ext uri="{FF2B5EF4-FFF2-40B4-BE49-F238E27FC236}">
                <a16:creationId xmlns:a16="http://schemas.microsoft.com/office/drawing/2014/main" id="{3D057C44-7B90-F3E6-FEB2-D05F112B732B}"/>
              </a:ext>
            </a:extLst>
          </p:cNvPr>
          <p:cNvSpPr txBox="1"/>
          <p:nvPr/>
        </p:nvSpPr>
        <p:spPr>
          <a:xfrm>
            <a:off x="873102" y="2789239"/>
            <a:ext cx="5768442" cy="2683606"/>
          </a:xfrm>
          <a:prstGeom prst="rect">
            <a:avLst/>
          </a:prstGeom>
        </p:spPr>
        <p:txBody>
          <a:bodyPr vert="horz" lIns="91440" tIns="45720" rIns="91440" bIns="45720" rtlCol="0" anchor="ctr">
            <a:normAutofit fontScale="92500" lnSpcReduction="20000"/>
          </a:bodyPr>
          <a:lstStyle/>
          <a:p>
            <a:pPr indent="-228600" defTabSz="914400">
              <a:lnSpc>
                <a:spcPct val="120000"/>
              </a:lnSpc>
              <a:spcAft>
                <a:spcPts val="600"/>
              </a:spcAft>
              <a:buClr>
                <a:schemeClr val="accent1"/>
              </a:buClr>
              <a:buSzPct val="110000"/>
              <a:buFont typeface="Wingdings" panose="05000000000000000000" pitchFamily="2" charset="2"/>
              <a:buChar char="§"/>
            </a:pPr>
            <a:r>
              <a:rPr lang="en-US" dirty="0" err="1">
                <a:solidFill>
                  <a:schemeClr val="bg1"/>
                </a:solidFill>
                <a:hlinkClick r:id="rId2">
                  <a:extLst>
                    <a:ext uri="{A12FA001-AC4F-418D-AE19-62706E023703}">
                      <ahyp:hlinkClr xmlns:ahyp="http://schemas.microsoft.com/office/drawing/2018/hyperlinkcolor" val="tx"/>
                    </a:ext>
                  </a:extLst>
                </a:hlinkClick>
              </a:rPr>
              <a:t>Nástroje</a:t>
            </a:r>
            <a:r>
              <a:rPr lang="en-US" dirty="0">
                <a:solidFill>
                  <a:schemeClr val="bg1"/>
                </a:solidFill>
                <a:hlinkClick r:id="rId2">
                  <a:extLst>
                    <a:ext uri="{A12FA001-AC4F-418D-AE19-62706E023703}">
                      <ahyp:hlinkClr xmlns:ahyp="http://schemas.microsoft.com/office/drawing/2018/hyperlinkcolor" val="tx"/>
                    </a:ext>
                  </a:extLst>
                </a:hlinkClick>
              </a:rPr>
              <a:t> </a:t>
            </a:r>
            <a:r>
              <a:rPr lang="en-US" dirty="0" err="1">
                <a:solidFill>
                  <a:schemeClr val="bg1"/>
                </a:solidFill>
                <a:hlinkClick r:id="rId2">
                  <a:extLst>
                    <a:ext uri="{A12FA001-AC4F-418D-AE19-62706E023703}">
                      <ahyp:hlinkClr xmlns:ahyp="http://schemas.microsoft.com/office/drawing/2018/hyperlinkcolor" val="tx"/>
                    </a:ext>
                  </a:extLst>
                </a:hlinkClick>
              </a:rPr>
              <a:t>na</a:t>
            </a:r>
            <a:r>
              <a:rPr lang="en-US" dirty="0">
                <a:solidFill>
                  <a:schemeClr val="bg1"/>
                </a:solidFill>
                <a:hlinkClick r:id="rId2">
                  <a:extLst>
                    <a:ext uri="{A12FA001-AC4F-418D-AE19-62706E023703}">
                      <ahyp:hlinkClr xmlns:ahyp="http://schemas.microsoft.com/office/drawing/2018/hyperlinkcolor" val="tx"/>
                    </a:ext>
                  </a:extLst>
                </a:hlinkClick>
              </a:rPr>
              <a:t> </a:t>
            </a:r>
            <a:r>
              <a:rPr lang="en-US" dirty="0" err="1">
                <a:solidFill>
                  <a:schemeClr val="bg1"/>
                </a:solidFill>
                <a:hlinkClick r:id="rId2">
                  <a:extLst>
                    <a:ext uri="{A12FA001-AC4F-418D-AE19-62706E023703}">
                      <ahyp:hlinkClr xmlns:ahyp="http://schemas.microsoft.com/office/drawing/2018/hyperlinkcolor" val="tx"/>
                    </a:ext>
                  </a:extLst>
                </a:hlinkClick>
              </a:rPr>
              <a:t>realizace</a:t>
            </a:r>
            <a:r>
              <a:rPr lang="en-US" dirty="0">
                <a:solidFill>
                  <a:schemeClr val="bg1"/>
                </a:solidFill>
                <a:hlinkClick r:id="rId2">
                  <a:extLst>
                    <a:ext uri="{A12FA001-AC4F-418D-AE19-62706E023703}">
                      <ahyp:hlinkClr xmlns:ahyp="http://schemas.microsoft.com/office/drawing/2018/hyperlinkcolor" val="tx"/>
                    </a:ext>
                  </a:extLst>
                </a:hlinkClick>
              </a:rPr>
              <a:t> </a:t>
            </a:r>
            <a:r>
              <a:rPr lang="en-US" dirty="0" err="1">
                <a:solidFill>
                  <a:schemeClr val="bg1"/>
                </a:solidFill>
                <a:hlinkClick r:id="rId2">
                  <a:extLst>
                    <a:ext uri="{A12FA001-AC4F-418D-AE19-62706E023703}">
                      <ahyp:hlinkClr xmlns:ahyp="http://schemas.microsoft.com/office/drawing/2018/hyperlinkcolor" val="tx"/>
                    </a:ext>
                  </a:extLst>
                </a:hlinkClick>
              </a:rPr>
              <a:t>testů</a:t>
            </a:r>
            <a:r>
              <a:rPr lang="en-US" dirty="0">
                <a:solidFill>
                  <a:schemeClr val="bg1"/>
                </a:solidFill>
                <a:hlinkClick r:id="rId2">
                  <a:extLst>
                    <a:ext uri="{A12FA001-AC4F-418D-AE19-62706E023703}">
                      <ahyp:hlinkClr xmlns:ahyp="http://schemas.microsoft.com/office/drawing/2018/hyperlinkcolor" val="tx"/>
                    </a:ext>
                  </a:extLst>
                </a:hlinkClick>
              </a:rPr>
              <a:t>, </a:t>
            </a:r>
            <a:r>
              <a:rPr lang="en-US" dirty="0" err="1">
                <a:solidFill>
                  <a:schemeClr val="bg1"/>
                </a:solidFill>
                <a:hlinkClick r:id="rId2">
                  <a:extLst>
                    <a:ext uri="{A12FA001-AC4F-418D-AE19-62706E023703}">
                      <ahyp:hlinkClr xmlns:ahyp="http://schemas.microsoft.com/office/drawing/2018/hyperlinkcolor" val="tx"/>
                    </a:ext>
                  </a:extLst>
                </a:hlinkClick>
              </a:rPr>
              <a:t>anket</a:t>
            </a:r>
            <a:r>
              <a:rPr lang="en-US" dirty="0">
                <a:solidFill>
                  <a:schemeClr val="bg1"/>
                </a:solidFill>
                <a:hlinkClick r:id="rId2">
                  <a:extLst>
                    <a:ext uri="{A12FA001-AC4F-418D-AE19-62706E023703}">
                      <ahyp:hlinkClr xmlns:ahyp="http://schemas.microsoft.com/office/drawing/2018/hyperlinkcolor" val="tx"/>
                    </a:ext>
                  </a:extLst>
                </a:hlinkClick>
              </a:rPr>
              <a:t> a </a:t>
            </a:r>
            <a:r>
              <a:rPr lang="en-US" dirty="0" err="1">
                <a:solidFill>
                  <a:schemeClr val="bg1"/>
                </a:solidFill>
                <a:hlinkClick r:id="rId2">
                  <a:extLst>
                    <a:ext uri="{A12FA001-AC4F-418D-AE19-62706E023703}">
                      <ahyp:hlinkClr xmlns:ahyp="http://schemas.microsoft.com/office/drawing/2018/hyperlinkcolor" val="tx"/>
                    </a:ext>
                  </a:extLst>
                </a:hlinkClick>
              </a:rPr>
              <a:t>kvízů</a:t>
            </a:r>
            <a:endParaRPr lang="en-US" dirty="0">
              <a:solidFill>
                <a:schemeClr val="bg1"/>
              </a:solidFill>
            </a:endParaRPr>
          </a:p>
          <a:p>
            <a:pPr indent="-228600" defTabSz="914400">
              <a:lnSpc>
                <a:spcPct val="120000"/>
              </a:lnSpc>
              <a:spcAft>
                <a:spcPts val="600"/>
              </a:spcAft>
              <a:buClr>
                <a:schemeClr val="accent1"/>
              </a:buClr>
              <a:buSzPct val="110000"/>
              <a:buFont typeface="Wingdings" panose="05000000000000000000" pitchFamily="2" charset="2"/>
              <a:buChar char="§"/>
            </a:pPr>
            <a:endParaRPr lang="en-US" dirty="0">
              <a:solidFill>
                <a:schemeClr val="bg1"/>
              </a:solidFill>
            </a:endParaRPr>
          </a:p>
          <a:p>
            <a:pPr indent="-228600" defTabSz="914400">
              <a:lnSpc>
                <a:spcPct val="120000"/>
              </a:lnSpc>
              <a:spcAft>
                <a:spcPts val="600"/>
              </a:spcAft>
              <a:buClr>
                <a:schemeClr val="accent1"/>
              </a:buClr>
              <a:buSzPct val="110000"/>
              <a:buFont typeface="Wingdings" panose="05000000000000000000" pitchFamily="2" charset="2"/>
              <a:buChar char="§"/>
            </a:pPr>
            <a:r>
              <a:rPr lang="en-US" dirty="0">
                <a:solidFill>
                  <a:schemeClr val="bg1"/>
                </a:solidFill>
                <a:hlinkClick r:id="rId3">
                  <a:extLst>
                    <a:ext uri="{A12FA001-AC4F-418D-AE19-62706E023703}">
                      <ahyp:hlinkClr xmlns:ahyp="http://schemas.microsoft.com/office/drawing/2018/hyperlinkcolor" val="tx"/>
                    </a:ext>
                  </a:extLst>
                </a:hlinkClick>
              </a:rPr>
              <a:t>Online </a:t>
            </a:r>
            <a:r>
              <a:rPr lang="en-US" dirty="0" err="1">
                <a:solidFill>
                  <a:schemeClr val="bg1"/>
                </a:solidFill>
                <a:hlinkClick r:id="rId3">
                  <a:extLst>
                    <a:ext uri="{A12FA001-AC4F-418D-AE19-62706E023703}">
                      <ahyp:hlinkClr xmlns:ahyp="http://schemas.microsoft.com/office/drawing/2018/hyperlinkcolor" val="tx"/>
                    </a:ext>
                  </a:extLst>
                </a:hlinkClick>
              </a:rPr>
              <a:t>nástroje</a:t>
            </a:r>
            <a:r>
              <a:rPr lang="en-US" dirty="0">
                <a:solidFill>
                  <a:schemeClr val="bg1"/>
                </a:solidFill>
                <a:hlinkClick r:id="rId3">
                  <a:extLst>
                    <a:ext uri="{A12FA001-AC4F-418D-AE19-62706E023703}">
                      <ahyp:hlinkClr xmlns:ahyp="http://schemas.microsoft.com/office/drawing/2018/hyperlinkcolor" val="tx"/>
                    </a:ext>
                  </a:extLst>
                </a:hlinkClick>
              </a:rPr>
              <a:t> </a:t>
            </a:r>
            <a:r>
              <a:rPr lang="en-US" dirty="0" err="1">
                <a:solidFill>
                  <a:schemeClr val="bg1"/>
                </a:solidFill>
                <a:hlinkClick r:id="rId3">
                  <a:extLst>
                    <a:ext uri="{A12FA001-AC4F-418D-AE19-62706E023703}">
                      <ahyp:hlinkClr xmlns:ahyp="http://schemas.microsoft.com/office/drawing/2018/hyperlinkcolor" val="tx"/>
                    </a:ext>
                  </a:extLst>
                </a:hlinkClick>
              </a:rPr>
              <a:t>komunikace</a:t>
            </a:r>
            <a:r>
              <a:rPr lang="en-US" dirty="0">
                <a:solidFill>
                  <a:schemeClr val="bg1"/>
                </a:solidFill>
                <a:hlinkClick r:id="rId3">
                  <a:extLst>
                    <a:ext uri="{A12FA001-AC4F-418D-AE19-62706E023703}">
                      <ahyp:hlinkClr xmlns:ahyp="http://schemas.microsoft.com/office/drawing/2018/hyperlinkcolor" val="tx"/>
                    </a:ext>
                  </a:extLst>
                </a:hlinkClick>
              </a:rPr>
              <a:t> a </a:t>
            </a:r>
            <a:r>
              <a:rPr lang="en-US" dirty="0" err="1">
                <a:solidFill>
                  <a:schemeClr val="bg1"/>
                </a:solidFill>
                <a:hlinkClick r:id="rId3">
                  <a:extLst>
                    <a:ext uri="{A12FA001-AC4F-418D-AE19-62706E023703}">
                      <ahyp:hlinkClr xmlns:ahyp="http://schemas.microsoft.com/office/drawing/2018/hyperlinkcolor" val="tx"/>
                    </a:ext>
                  </a:extLst>
                </a:hlinkClick>
              </a:rPr>
              <a:t>spolupráce</a:t>
            </a:r>
            <a:endParaRPr lang="en-US" dirty="0">
              <a:solidFill>
                <a:schemeClr val="bg1"/>
              </a:solidFill>
            </a:endParaRPr>
          </a:p>
          <a:p>
            <a:pPr indent="-228600" defTabSz="914400">
              <a:lnSpc>
                <a:spcPct val="120000"/>
              </a:lnSpc>
              <a:spcAft>
                <a:spcPts val="600"/>
              </a:spcAft>
              <a:buClr>
                <a:schemeClr val="accent1"/>
              </a:buClr>
              <a:buSzPct val="110000"/>
              <a:buFont typeface="Wingdings" panose="05000000000000000000" pitchFamily="2" charset="2"/>
              <a:buChar char="§"/>
            </a:pPr>
            <a:endParaRPr lang="en-US" dirty="0">
              <a:solidFill>
                <a:schemeClr val="bg1"/>
              </a:solidFill>
            </a:endParaRPr>
          </a:p>
          <a:p>
            <a:pPr indent="-228600" defTabSz="914400">
              <a:lnSpc>
                <a:spcPct val="120000"/>
              </a:lnSpc>
              <a:spcAft>
                <a:spcPts val="600"/>
              </a:spcAft>
              <a:buClr>
                <a:schemeClr val="accent1"/>
              </a:buClr>
              <a:buSzPct val="110000"/>
              <a:buFont typeface="Wingdings" panose="05000000000000000000" pitchFamily="2" charset="2"/>
              <a:buChar char="§"/>
            </a:pPr>
            <a:r>
              <a:rPr lang="en-US" dirty="0">
                <a:solidFill>
                  <a:schemeClr val="bg1"/>
                </a:solidFill>
                <a:hlinkClick r:id="rId4">
                  <a:extLst>
                    <a:ext uri="{A12FA001-AC4F-418D-AE19-62706E023703}">
                      <ahyp:hlinkClr xmlns:ahyp="http://schemas.microsoft.com/office/drawing/2018/hyperlinkcolor" val="tx"/>
                    </a:ext>
                  </a:extLst>
                </a:hlinkClick>
              </a:rPr>
              <a:t>Online </a:t>
            </a:r>
            <a:r>
              <a:rPr lang="en-US" dirty="0" err="1">
                <a:solidFill>
                  <a:schemeClr val="bg1"/>
                </a:solidFill>
                <a:hlinkClick r:id="rId4">
                  <a:extLst>
                    <a:ext uri="{A12FA001-AC4F-418D-AE19-62706E023703}">
                      <ahyp:hlinkClr xmlns:ahyp="http://schemas.microsoft.com/office/drawing/2018/hyperlinkcolor" val="tx"/>
                    </a:ext>
                  </a:extLst>
                </a:hlinkClick>
              </a:rPr>
              <a:t>nástroje</a:t>
            </a:r>
            <a:r>
              <a:rPr lang="en-US" dirty="0">
                <a:solidFill>
                  <a:schemeClr val="bg1"/>
                </a:solidFill>
                <a:hlinkClick r:id="rId4">
                  <a:extLst>
                    <a:ext uri="{A12FA001-AC4F-418D-AE19-62706E023703}">
                      <ahyp:hlinkClr xmlns:ahyp="http://schemas.microsoft.com/office/drawing/2018/hyperlinkcolor" val="tx"/>
                    </a:ext>
                  </a:extLst>
                </a:hlinkClick>
              </a:rPr>
              <a:t> </a:t>
            </a:r>
            <a:r>
              <a:rPr lang="en-US" dirty="0" err="1">
                <a:solidFill>
                  <a:schemeClr val="bg1"/>
                </a:solidFill>
                <a:hlinkClick r:id="rId4">
                  <a:extLst>
                    <a:ext uri="{A12FA001-AC4F-418D-AE19-62706E023703}">
                      <ahyp:hlinkClr xmlns:ahyp="http://schemas.microsoft.com/office/drawing/2018/hyperlinkcolor" val="tx"/>
                    </a:ext>
                  </a:extLst>
                </a:hlinkClick>
              </a:rPr>
              <a:t>podporující</a:t>
            </a:r>
            <a:r>
              <a:rPr lang="en-US" dirty="0">
                <a:solidFill>
                  <a:schemeClr val="bg1"/>
                </a:solidFill>
                <a:hlinkClick r:id="rId4">
                  <a:extLst>
                    <a:ext uri="{A12FA001-AC4F-418D-AE19-62706E023703}">
                      <ahyp:hlinkClr xmlns:ahyp="http://schemas.microsoft.com/office/drawing/2018/hyperlinkcolor" val="tx"/>
                    </a:ext>
                  </a:extLst>
                </a:hlinkClick>
              </a:rPr>
              <a:t> </a:t>
            </a:r>
            <a:r>
              <a:rPr lang="en-US" dirty="0" err="1">
                <a:solidFill>
                  <a:schemeClr val="bg1"/>
                </a:solidFill>
                <a:hlinkClick r:id="rId4">
                  <a:extLst>
                    <a:ext uri="{A12FA001-AC4F-418D-AE19-62706E023703}">
                      <ahyp:hlinkClr xmlns:ahyp="http://schemas.microsoft.com/office/drawing/2018/hyperlinkcolor" val="tx"/>
                    </a:ext>
                  </a:extLst>
                </a:hlinkClick>
              </a:rPr>
              <a:t>tvorbu</a:t>
            </a:r>
            <a:r>
              <a:rPr lang="en-US" dirty="0">
                <a:solidFill>
                  <a:schemeClr val="bg1"/>
                </a:solidFill>
                <a:hlinkClick r:id="rId4">
                  <a:extLst>
                    <a:ext uri="{A12FA001-AC4F-418D-AE19-62706E023703}">
                      <ahyp:hlinkClr xmlns:ahyp="http://schemas.microsoft.com/office/drawing/2018/hyperlinkcolor" val="tx"/>
                    </a:ext>
                  </a:extLst>
                </a:hlinkClick>
              </a:rPr>
              <a:t> a </a:t>
            </a:r>
            <a:r>
              <a:rPr lang="en-US" dirty="0" err="1">
                <a:solidFill>
                  <a:schemeClr val="bg1"/>
                </a:solidFill>
                <a:hlinkClick r:id="rId4">
                  <a:extLst>
                    <a:ext uri="{A12FA001-AC4F-418D-AE19-62706E023703}">
                      <ahyp:hlinkClr xmlns:ahyp="http://schemas.microsoft.com/office/drawing/2018/hyperlinkcolor" val="tx"/>
                    </a:ext>
                  </a:extLst>
                </a:hlinkClick>
              </a:rPr>
              <a:t>vizuální</a:t>
            </a:r>
            <a:r>
              <a:rPr lang="en-US" dirty="0">
                <a:solidFill>
                  <a:schemeClr val="bg1"/>
                </a:solidFill>
                <a:hlinkClick r:id="rId4">
                  <a:extLst>
                    <a:ext uri="{A12FA001-AC4F-418D-AE19-62706E023703}">
                      <ahyp:hlinkClr xmlns:ahyp="http://schemas.microsoft.com/office/drawing/2018/hyperlinkcolor" val="tx"/>
                    </a:ext>
                  </a:extLst>
                </a:hlinkClick>
              </a:rPr>
              <a:t> </a:t>
            </a:r>
            <a:r>
              <a:rPr lang="en-US" dirty="0" err="1">
                <a:solidFill>
                  <a:schemeClr val="bg1"/>
                </a:solidFill>
                <a:hlinkClick r:id="rId4">
                  <a:extLst>
                    <a:ext uri="{A12FA001-AC4F-418D-AE19-62706E023703}">
                      <ahyp:hlinkClr xmlns:ahyp="http://schemas.microsoft.com/office/drawing/2018/hyperlinkcolor" val="tx"/>
                    </a:ext>
                  </a:extLst>
                </a:hlinkClick>
              </a:rPr>
              <a:t>komunikaci</a:t>
            </a:r>
            <a:endParaRPr lang="en-US" dirty="0">
              <a:solidFill>
                <a:schemeClr val="bg1"/>
              </a:solidFill>
            </a:endParaRPr>
          </a:p>
          <a:p>
            <a:pPr indent="-228600" defTabSz="914400">
              <a:lnSpc>
                <a:spcPct val="120000"/>
              </a:lnSpc>
              <a:spcAft>
                <a:spcPts val="600"/>
              </a:spcAft>
              <a:buClr>
                <a:schemeClr val="accent1"/>
              </a:buClr>
              <a:buSzPct val="110000"/>
              <a:buFont typeface="Wingdings" panose="05000000000000000000" pitchFamily="2" charset="2"/>
              <a:buChar char="§"/>
            </a:pPr>
            <a:endParaRPr lang="en-US" dirty="0">
              <a:solidFill>
                <a:schemeClr val="bg1"/>
              </a:solidFill>
            </a:endParaRPr>
          </a:p>
          <a:p>
            <a:pPr indent="-228600" defTabSz="914400">
              <a:lnSpc>
                <a:spcPct val="120000"/>
              </a:lnSpc>
              <a:spcAft>
                <a:spcPts val="600"/>
              </a:spcAft>
              <a:buClr>
                <a:schemeClr val="accent1"/>
              </a:buClr>
              <a:buSzPct val="110000"/>
              <a:buFont typeface="Wingdings" panose="05000000000000000000" pitchFamily="2" charset="2"/>
              <a:buChar char="§"/>
            </a:pPr>
            <a:r>
              <a:rPr lang="en-US" dirty="0" err="1">
                <a:solidFill>
                  <a:schemeClr val="bg1"/>
                </a:solidFill>
                <a:hlinkClick r:id="rId5">
                  <a:extLst>
                    <a:ext uri="{A12FA001-AC4F-418D-AE19-62706E023703}">
                      <ahyp:hlinkClr xmlns:ahyp="http://schemas.microsoft.com/office/drawing/2018/hyperlinkcolor" val="tx"/>
                    </a:ext>
                  </a:extLst>
                </a:hlinkClick>
              </a:rPr>
              <a:t>Virtuální</a:t>
            </a:r>
            <a:r>
              <a:rPr lang="en-US" dirty="0">
                <a:solidFill>
                  <a:schemeClr val="bg1"/>
                </a:solidFill>
                <a:hlinkClick r:id="rId5">
                  <a:extLst>
                    <a:ext uri="{A12FA001-AC4F-418D-AE19-62706E023703}">
                      <ahyp:hlinkClr xmlns:ahyp="http://schemas.microsoft.com/office/drawing/2018/hyperlinkcolor" val="tx"/>
                    </a:ext>
                  </a:extLst>
                </a:hlinkClick>
              </a:rPr>
              <a:t> </a:t>
            </a:r>
            <a:r>
              <a:rPr lang="en-US" dirty="0" err="1">
                <a:solidFill>
                  <a:schemeClr val="bg1"/>
                </a:solidFill>
                <a:hlinkClick r:id="rId5">
                  <a:extLst>
                    <a:ext uri="{A12FA001-AC4F-418D-AE19-62706E023703}">
                      <ahyp:hlinkClr xmlns:ahyp="http://schemas.microsoft.com/office/drawing/2018/hyperlinkcolor" val="tx"/>
                    </a:ext>
                  </a:extLst>
                </a:hlinkClick>
              </a:rPr>
              <a:t>realita</a:t>
            </a:r>
            <a:r>
              <a:rPr lang="en-US" dirty="0">
                <a:solidFill>
                  <a:schemeClr val="bg1"/>
                </a:solidFill>
                <a:hlinkClick r:id="rId5">
                  <a:extLst>
                    <a:ext uri="{A12FA001-AC4F-418D-AE19-62706E023703}">
                      <ahyp:hlinkClr xmlns:ahyp="http://schemas.microsoft.com/office/drawing/2018/hyperlinkcolor" val="tx"/>
                    </a:ext>
                  </a:extLst>
                </a:hlinkClick>
              </a:rPr>
              <a:t> </a:t>
            </a:r>
            <a:endParaRPr lang="en-US" dirty="0">
              <a:solidFill>
                <a:schemeClr val="bg1"/>
              </a:solidFill>
            </a:endParaRPr>
          </a:p>
        </p:txBody>
      </p:sp>
      <p:sp>
        <p:nvSpPr>
          <p:cNvPr id="70" name="Rectangle 69">
            <a:extLst>
              <a:ext uri="{FF2B5EF4-FFF2-40B4-BE49-F238E27FC236}">
                <a16:creationId xmlns:a16="http://schemas.microsoft.com/office/drawing/2014/main" id="{B2DF6337-9683-4A06-B3D5-CB22C7F4F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Punčocha">
            <a:extLst>
              <a:ext uri="{FF2B5EF4-FFF2-40B4-BE49-F238E27FC236}">
                <a16:creationId xmlns:a16="http://schemas.microsoft.com/office/drawing/2014/main" id="{2BB94DE0-1A84-9970-5CA4-61DC639191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6652" y="1438299"/>
            <a:ext cx="3990545" cy="3990545"/>
          </a:xfrm>
          <a:prstGeom prst="rect">
            <a:avLst/>
          </a:prstGeom>
        </p:spPr>
      </p:pic>
    </p:spTree>
    <p:extLst>
      <p:ext uri="{BB962C8B-B14F-4D97-AF65-F5344CB8AC3E}">
        <p14:creationId xmlns:p14="http://schemas.microsoft.com/office/powerpoint/2010/main" val="1609810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6"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7"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8"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9"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0"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1"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2"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5"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6"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7"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9"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0"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1"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2"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3"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4"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86" name="Group 85">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7" name="Rectangle 86">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88" name="Isosceles Triangle 87">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89" name="Rectangle 88">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useBgFill="1">
        <p:nvSpPr>
          <p:cNvPr id="91" name="Rectangle 90">
            <a:extLst>
              <a:ext uri="{FF2B5EF4-FFF2-40B4-BE49-F238E27FC236}">
                <a16:creationId xmlns:a16="http://schemas.microsoft.com/office/drawing/2014/main" id="{14836A48-4CAC-4A40-97EB-8ACA9B26A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6890A515-B90B-43BC-876F-580D2FC47E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4" name="Freeform 5">
              <a:extLst>
                <a:ext uri="{FF2B5EF4-FFF2-40B4-BE49-F238E27FC236}">
                  <a16:creationId xmlns:a16="http://schemas.microsoft.com/office/drawing/2014/main" id="{3749B484-B143-40F7-896A-A20650EE47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6">
              <a:extLst>
                <a:ext uri="{FF2B5EF4-FFF2-40B4-BE49-F238E27FC236}">
                  <a16:creationId xmlns:a16="http://schemas.microsoft.com/office/drawing/2014/main" id="{D5ECC4BD-4D67-4CD5-9118-C8F95255E0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7">
              <a:extLst>
                <a:ext uri="{FF2B5EF4-FFF2-40B4-BE49-F238E27FC236}">
                  <a16:creationId xmlns:a16="http://schemas.microsoft.com/office/drawing/2014/main" id="{DFCF04F1-C8A9-4F23-B565-9B70C6D740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9964E85D-E8AC-4D3F-A3BC-E4D8DE608D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9">
              <a:extLst>
                <a:ext uri="{FF2B5EF4-FFF2-40B4-BE49-F238E27FC236}">
                  <a16:creationId xmlns:a16="http://schemas.microsoft.com/office/drawing/2014/main" id="{8FE670F7-87AE-49F1-AFCF-646DC0B69B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10">
              <a:extLst>
                <a:ext uri="{FF2B5EF4-FFF2-40B4-BE49-F238E27FC236}">
                  <a16:creationId xmlns:a16="http://schemas.microsoft.com/office/drawing/2014/main" id="{2D394406-F17F-478D-9811-F133F31630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11">
              <a:extLst>
                <a:ext uri="{FF2B5EF4-FFF2-40B4-BE49-F238E27FC236}">
                  <a16:creationId xmlns:a16="http://schemas.microsoft.com/office/drawing/2014/main" id="{C929B1C0-F6D9-45BC-B41C-5BEBE9AD60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2">
              <a:extLst>
                <a:ext uri="{FF2B5EF4-FFF2-40B4-BE49-F238E27FC236}">
                  <a16:creationId xmlns:a16="http://schemas.microsoft.com/office/drawing/2014/main" id="{8CBC2023-5C0F-470C-A494-448A3088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3">
              <a:extLst>
                <a:ext uri="{FF2B5EF4-FFF2-40B4-BE49-F238E27FC236}">
                  <a16:creationId xmlns:a16="http://schemas.microsoft.com/office/drawing/2014/main" id="{F753F948-20A5-448F-A91B-30C3FA874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4">
              <a:extLst>
                <a:ext uri="{FF2B5EF4-FFF2-40B4-BE49-F238E27FC236}">
                  <a16:creationId xmlns:a16="http://schemas.microsoft.com/office/drawing/2014/main" id="{187C515D-FEE4-4EAD-A758-C09FC8898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5">
              <a:extLst>
                <a:ext uri="{FF2B5EF4-FFF2-40B4-BE49-F238E27FC236}">
                  <a16:creationId xmlns:a16="http://schemas.microsoft.com/office/drawing/2014/main" id="{55F8581B-27B7-42AB-B33F-69023D3B1C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6">
              <a:extLst>
                <a:ext uri="{FF2B5EF4-FFF2-40B4-BE49-F238E27FC236}">
                  <a16:creationId xmlns:a16="http://schemas.microsoft.com/office/drawing/2014/main" id="{CBC2EB4A-D3CD-4347-AE09-347B7B10EF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7">
              <a:extLst>
                <a:ext uri="{FF2B5EF4-FFF2-40B4-BE49-F238E27FC236}">
                  <a16:creationId xmlns:a16="http://schemas.microsoft.com/office/drawing/2014/main" id="{C35E0B18-828E-4F07-BC14-5B6EB8C283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8">
              <a:extLst>
                <a:ext uri="{FF2B5EF4-FFF2-40B4-BE49-F238E27FC236}">
                  <a16:creationId xmlns:a16="http://schemas.microsoft.com/office/drawing/2014/main" id="{D972FA4F-64D2-4E34-B234-7B2C363C4F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9">
              <a:extLst>
                <a:ext uri="{FF2B5EF4-FFF2-40B4-BE49-F238E27FC236}">
                  <a16:creationId xmlns:a16="http://schemas.microsoft.com/office/drawing/2014/main" id="{430AC742-FB30-4DCC-A9AC-92D107A34C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20">
              <a:extLst>
                <a:ext uri="{FF2B5EF4-FFF2-40B4-BE49-F238E27FC236}">
                  <a16:creationId xmlns:a16="http://schemas.microsoft.com/office/drawing/2014/main" id="{C991F4A4-6C1A-486C-80A9-B653BC0ED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21">
              <a:extLst>
                <a:ext uri="{FF2B5EF4-FFF2-40B4-BE49-F238E27FC236}">
                  <a16:creationId xmlns:a16="http://schemas.microsoft.com/office/drawing/2014/main" id="{34F60AAA-3D77-4751-9A2C-27A680142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22">
              <a:extLst>
                <a:ext uri="{FF2B5EF4-FFF2-40B4-BE49-F238E27FC236}">
                  <a16:creationId xmlns:a16="http://schemas.microsoft.com/office/drawing/2014/main" id="{71A93347-D2EA-43A7-92CB-3BC1C8F43D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23">
              <a:extLst>
                <a:ext uri="{FF2B5EF4-FFF2-40B4-BE49-F238E27FC236}">
                  <a16:creationId xmlns:a16="http://schemas.microsoft.com/office/drawing/2014/main" id="{A99EB955-34CE-4879-BB3E-19C017967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Mladé žena v přírodě">
            <a:extLst>
              <a:ext uri="{FF2B5EF4-FFF2-40B4-BE49-F238E27FC236}">
                <a16:creationId xmlns:a16="http://schemas.microsoft.com/office/drawing/2014/main" id="{316D2D4C-2BF7-5F96-F39F-0FA123D064D1}"/>
              </a:ext>
            </a:extLst>
          </p:cNvPr>
          <p:cNvPicPr>
            <a:picLocks noChangeAspect="1"/>
          </p:cNvPicPr>
          <p:nvPr/>
        </p:nvPicPr>
        <p:blipFill rotWithShape="1">
          <a:blip r:embed="rId2"/>
          <a:srcRect t="10779" r="-1" b="4948"/>
          <a:stretch/>
        </p:blipFill>
        <p:spPr>
          <a:xfrm>
            <a:off x="20" y="227"/>
            <a:ext cx="12191675" cy="6858000"/>
          </a:xfrm>
          <a:prstGeom prst="rect">
            <a:avLst/>
          </a:prstGeom>
        </p:spPr>
      </p:pic>
      <p:grpSp>
        <p:nvGrpSpPr>
          <p:cNvPr id="114" name="Group 113">
            <a:extLst>
              <a:ext uri="{FF2B5EF4-FFF2-40B4-BE49-F238E27FC236}">
                <a16:creationId xmlns:a16="http://schemas.microsoft.com/office/drawing/2014/main" id="{99502C85-D694-4534-81D2-BE2E52612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33747" y="1186483"/>
            <a:ext cx="4510627" cy="4477933"/>
            <a:chOff x="3833747" y="1186483"/>
            <a:chExt cx="4510627" cy="4477933"/>
          </a:xfrm>
        </p:grpSpPr>
        <p:sp>
          <p:nvSpPr>
            <p:cNvPr id="115" name="Rectangle 114">
              <a:extLst>
                <a:ext uri="{FF2B5EF4-FFF2-40B4-BE49-F238E27FC236}">
                  <a16:creationId xmlns:a16="http://schemas.microsoft.com/office/drawing/2014/main" id="{070D54E8-5694-4275-AC73-041D919D5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7681" y="1186483"/>
              <a:ext cx="4506693" cy="71618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39">
              <a:extLst>
                <a:ext uri="{FF2B5EF4-FFF2-40B4-BE49-F238E27FC236}">
                  <a16:creationId xmlns:a16="http://schemas.microsoft.com/office/drawing/2014/main" id="{085E5B83-AB95-4571-B7AE-841A0D5F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63AAECE-705E-4B7A-B758-B9CEB30C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3747" y="1991156"/>
              <a:ext cx="4510180" cy="33221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a:extLst>
              <a:ext uri="{FF2B5EF4-FFF2-40B4-BE49-F238E27FC236}">
                <a16:creationId xmlns:a16="http://schemas.microsoft.com/office/drawing/2014/main" id="{66D62110-2652-2E5F-7B1E-FE9D77AA80A6}"/>
              </a:ext>
            </a:extLst>
          </p:cNvPr>
          <p:cNvSpPr>
            <a:spLocks noGrp="1"/>
          </p:cNvSpPr>
          <p:nvPr>
            <p:ph type="title"/>
          </p:nvPr>
        </p:nvSpPr>
        <p:spPr>
          <a:xfrm>
            <a:off x="3916043" y="2075504"/>
            <a:ext cx="4345588" cy="2042725"/>
          </a:xfrm>
        </p:spPr>
        <p:txBody>
          <a:bodyPr vert="horz" lIns="228600" tIns="228600" rIns="228600" bIns="0" rtlCol="0" anchor="b">
            <a:normAutofit/>
          </a:bodyPr>
          <a:lstStyle/>
          <a:p>
            <a:pPr>
              <a:lnSpc>
                <a:spcPct val="80000"/>
              </a:lnSpc>
            </a:pPr>
            <a:r>
              <a:rPr lang="en-US" sz="5400"/>
              <a:t>Digitální wellbeing</a:t>
            </a:r>
          </a:p>
        </p:txBody>
      </p:sp>
    </p:spTree>
    <p:extLst>
      <p:ext uri="{BB962C8B-B14F-4D97-AF65-F5344CB8AC3E}">
        <p14:creationId xmlns:p14="http://schemas.microsoft.com/office/powerpoint/2010/main" val="166813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497E3A-ED24-9723-5092-E90FA96F92C4}"/>
              </a:ext>
            </a:extLst>
          </p:cNvPr>
          <p:cNvSpPr txBox="1"/>
          <p:nvPr/>
        </p:nvSpPr>
        <p:spPr>
          <a:xfrm>
            <a:off x="1461639" y="797510"/>
            <a:ext cx="9479280" cy="5262979"/>
          </a:xfrm>
          <a:prstGeom prst="rect">
            <a:avLst/>
          </a:prstGeom>
          <a:noFill/>
        </p:spPr>
        <p:txBody>
          <a:bodyPr wrap="square">
            <a:spAutoFit/>
          </a:bodyPr>
          <a:lstStyle/>
          <a:p>
            <a:r>
              <a:rPr lang="cs-CZ" sz="2400" b="1" kern="0" dirty="0">
                <a:effectLst/>
                <a:latin typeface="+mj-lt"/>
                <a:ea typeface="Calibri" panose="020F0502020204030204" pitchFamily="34" charset="0"/>
                <a:cs typeface="Times New Roman" panose="02020603050405020304" pitchFamily="18" charset="0"/>
              </a:rPr>
              <a:t>Digitální technologie:</a:t>
            </a:r>
          </a:p>
          <a:p>
            <a:endParaRPr lang="cs-CZ" sz="2400" kern="0" dirty="0">
              <a:effectLst/>
              <a:latin typeface="+mj-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cs-CZ" sz="2400" kern="0" dirty="0">
                <a:effectLst/>
                <a:latin typeface="+mj-lt"/>
                <a:ea typeface="Calibri" panose="020F0502020204030204" pitchFamily="34" charset="0"/>
                <a:cs typeface="Times New Roman" panose="02020603050405020304" pitchFamily="18" charset="0"/>
              </a:rPr>
              <a:t>jsou každodenní součástí našich životů,</a:t>
            </a:r>
            <a:endParaRPr lang="cs-CZ" sz="2400" kern="0" dirty="0">
              <a:latin typeface="+mj-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cs-CZ" sz="2400" kern="0" dirty="0">
                <a:effectLst/>
                <a:latin typeface="+mj-lt"/>
                <a:ea typeface="Calibri" panose="020F0502020204030204" pitchFamily="34" charset="0"/>
                <a:cs typeface="Times New Roman" panose="02020603050405020304" pitchFamily="18" charset="0"/>
              </a:rPr>
              <a:t>přinášejí nám zefektivnění práce, usnadnění vzájemné komunikace, otevírají neomezený přístup k informacím,</a:t>
            </a:r>
            <a:endParaRPr lang="cs-CZ" sz="2400" kern="0" dirty="0">
              <a:latin typeface="+mj-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cs-CZ" sz="2400" kern="0" dirty="0">
                <a:effectLst/>
                <a:latin typeface="+mj-lt"/>
                <a:ea typeface="Calibri" panose="020F0502020204030204" pitchFamily="34" charset="0"/>
                <a:cs typeface="Times New Roman" panose="02020603050405020304" pitchFamily="18" charset="0"/>
              </a:rPr>
              <a:t>mají všeobecně značný potenciál zkvalitňovat, stejně jako potenciál škodit těm, kteří je neužívají s mírou a vědomě,</a:t>
            </a:r>
            <a:endParaRPr lang="cs-CZ" sz="2400" kern="0" dirty="0">
              <a:latin typeface="+mj-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cs-CZ" sz="2400" kern="0" dirty="0">
                <a:effectLst/>
                <a:latin typeface="+mj-lt"/>
                <a:ea typeface="Calibri" panose="020F0502020204030204" pitchFamily="34" charset="0"/>
                <a:cs typeface="Times New Roman" panose="02020603050405020304" pitchFamily="18" charset="0"/>
              </a:rPr>
              <a:t>naučit se používat technologie není zase tak těžké. Mnohem těžší je naučit se je používat jinak a lépe.</a:t>
            </a:r>
          </a:p>
          <a:p>
            <a:pPr marL="342900" indent="-342900">
              <a:buFont typeface="Arial" panose="020B0604020202020204" pitchFamily="34" charset="0"/>
              <a:buChar char="•"/>
            </a:pPr>
            <a:r>
              <a:rPr lang="cs-CZ" sz="2400" dirty="0">
                <a:latin typeface="+mj-lt"/>
              </a:rPr>
              <a:t>neustále na dosah - obsah vytvořený nám na míru - interaktivní </a:t>
            </a:r>
          </a:p>
          <a:p>
            <a:pPr marL="342900" indent="-342900">
              <a:buFont typeface="Arial" panose="020B0604020202020204" pitchFamily="34" charset="0"/>
              <a:buChar char="•"/>
            </a:pPr>
            <a:r>
              <a:rPr lang="cs-CZ" sz="2400" dirty="0">
                <a:latin typeface="+mj-lt"/>
              </a:rPr>
              <a:t>Kdo je zákazníkem? </a:t>
            </a:r>
          </a:p>
          <a:p>
            <a:pPr marL="342900" indent="-342900">
              <a:buFont typeface="Arial" panose="020B0604020202020204" pitchFamily="34" charset="0"/>
              <a:buChar char="•"/>
            </a:pPr>
            <a:r>
              <a:rPr lang="cs-CZ" sz="2400" dirty="0">
                <a:latin typeface="+mj-lt"/>
              </a:rPr>
              <a:t>zacílený obsah - „předvídání budoucnosti“ </a:t>
            </a:r>
          </a:p>
          <a:p>
            <a:pPr marL="342900" indent="-342900">
              <a:buFont typeface="Arial" panose="020B0604020202020204" pitchFamily="34" charset="0"/>
              <a:buChar char="•"/>
            </a:pPr>
            <a:r>
              <a:rPr lang="cs-CZ" sz="2400" dirty="0">
                <a:latin typeface="+mj-lt"/>
              </a:rPr>
              <a:t>cílená reklama: - na základě informací, které o nás aplikace sbírají - manipulace podle velkého množství dat</a:t>
            </a:r>
          </a:p>
        </p:txBody>
      </p:sp>
    </p:spTree>
    <p:extLst>
      <p:ext uri="{BB962C8B-B14F-4D97-AF65-F5344CB8AC3E}">
        <p14:creationId xmlns:p14="http://schemas.microsoft.com/office/powerpoint/2010/main" val="3155393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F3F0E0-7929-AD76-582E-E23E1F3A4789}"/>
              </a:ext>
            </a:extLst>
          </p:cNvPr>
          <p:cNvSpPr>
            <a:spLocks noGrp="1"/>
          </p:cNvSpPr>
          <p:nvPr>
            <p:ph type="title"/>
          </p:nvPr>
        </p:nvSpPr>
        <p:spPr/>
        <p:txBody>
          <a:bodyPr/>
          <a:lstStyle/>
          <a:p>
            <a:r>
              <a:rPr lang="cs-CZ" dirty="0"/>
              <a:t>Jak být s dětmi online </a:t>
            </a:r>
            <a:br>
              <a:rPr lang="cs-CZ" dirty="0"/>
            </a:br>
            <a:r>
              <a:rPr lang="cs-CZ" sz="3200" dirty="0"/>
              <a:t>Replug.me</a:t>
            </a:r>
            <a:endParaRPr lang="cs-CZ" dirty="0"/>
          </a:p>
        </p:txBody>
      </p:sp>
      <p:sp>
        <p:nvSpPr>
          <p:cNvPr id="3" name="Zástupný obsah 2">
            <a:extLst>
              <a:ext uri="{FF2B5EF4-FFF2-40B4-BE49-F238E27FC236}">
                <a16:creationId xmlns:a16="http://schemas.microsoft.com/office/drawing/2014/main" id="{695525D4-EEEA-223D-729C-92C9026D62BD}"/>
              </a:ext>
            </a:extLst>
          </p:cNvPr>
          <p:cNvSpPr>
            <a:spLocks noGrp="1"/>
          </p:cNvSpPr>
          <p:nvPr>
            <p:ph sz="half" idx="1"/>
          </p:nvPr>
        </p:nvSpPr>
        <p:spPr>
          <a:xfrm>
            <a:off x="5120878" y="803186"/>
            <a:ext cx="6269591" cy="3867965"/>
          </a:xfrm>
        </p:spPr>
        <p:txBody>
          <a:bodyPr>
            <a:normAutofit lnSpcReduction="10000"/>
          </a:bodyPr>
          <a:lstStyle/>
          <a:p>
            <a:r>
              <a:rPr lang="cs-CZ" sz="2000" b="1" dirty="0">
                <a:latin typeface="+mj-lt"/>
              </a:rPr>
              <a:t>Součást</a:t>
            </a:r>
            <a:r>
              <a:rPr lang="cs-CZ" sz="2000" dirty="0">
                <a:latin typeface="+mj-lt"/>
              </a:rPr>
              <a:t> života, zábava, propojení – online svět MÁ své přínosy a pozitiva:</a:t>
            </a:r>
          </a:p>
          <a:p>
            <a:pPr lvl="1"/>
            <a:r>
              <a:rPr lang="cs-CZ" sz="2000" dirty="0">
                <a:latin typeface="+mj-lt"/>
              </a:rPr>
              <a:t>Uznejte pozitiva, a že digitální svět může být super.</a:t>
            </a:r>
          </a:p>
          <a:p>
            <a:pPr lvl="1"/>
            <a:r>
              <a:rPr lang="cs-CZ" sz="2000" dirty="0">
                <a:latin typeface="+mj-lt"/>
              </a:rPr>
              <a:t>Zajímejte se o online svět, nebojte se zeptat.</a:t>
            </a:r>
          </a:p>
          <a:p>
            <a:pPr marL="0" indent="0">
              <a:buNone/>
            </a:pPr>
            <a:endParaRPr lang="cs-CZ" sz="2000" dirty="0">
              <a:latin typeface="+mj-lt"/>
            </a:endParaRPr>
          </a:p>
          <a:p>
            <a:r>
              <a:rPr lang="cs-CZ" sz="2000" b="1" dirty="0">
                <a:latin typeface="+mj-lt"/>
              </a:rPr>
              <a:t>Emoční</a:t>
            </a:r>
            <a:r>
              <a:rPr lang="cs-CZ" sz="2000" dirty="0">
                <a:latin typeface="+mj-lt"/>
              </a:rPr>
              <a:t> vazba – telefon není jen nástroj:</a:t>
            </a:r>
          </a:p>
          <a:p>
            <a:pPr lvl="1"/>
            <a:r>
              <a:rPr lang="cs-CZ" sz="2000" dirty="0">
                <a:latin typeface="+mj-lt"/>
              </a:rPr>
              <a:t>Vyjádřete, že vnímáte, že je pro děti těžké se odpoutat.</a:t>
            </a:r>
          </a:p>
          <a:p>
            <a:pPr lvl="1"/>
            <a:r>
              <a:rPr lang="cs-CZ" sz="2000" dirty="0">
                <a:latin typeface="+mj-lt"/>
              </a:rPr>
              <a:t>Chvalte je, když se jim to daří (bez sarkasmu).</a:t>
            </a:r>
          </a:p>
          <a:p>
            <a:pPr lvl="1"/>
            <a:endParaRPr lang="cs-CZ" sz="2000" dirty="0">
              <a:latin typeface="+mj-lt"/>
            </a:endParaRPr>
          </a:p>
        </p:txBody>
      </p:sp>
      <p:sp>
        <p:nvSpPr>
          <p:cNvPr id="4" name="Zástupný obsah 3">
            <a:extLst>
              <a:ext uri="{FF2B5EF4-FFF2-40B4-BE49-F238E27FC236}">
                <a16:creationId xmlns:a16="http://schemas.microsoft.com/office/drawing/2014/main" id="{A5958C7B-9AC5-2D69-2F44-ECE0E83DBEEE}"/>
              </a:ext>
            </a:extLst>
          </p:cNvPr>
          <p:cNvSpPr>
            <a:spLocks noGrp="1"/>
          </p:cNvSpPr>
          <p:nvPr>
            <p:ph sz="half" idx="2"/>
          </p:nvPr>
        </p:nvSpPr>
        <p:spPr>
          <a:xfrm>
            <a:off x="5120878" y="4809734"/>
            <a:ext cx="6272022" cy="1803221"/>
          </a:xfrm>
        </p:spPr>
        <p:txBody>
          <a:bodyPr>
            <a:normAutofit lnSpcReduction="10000"/>
          </a:bodyPr>
          <a:lstStyle/>
          <a:p>
            <a:r>
              <a:rPr lang="cs-CZ" sz="2400" b="1" dirty="0">
                <a:latin typeface="+mj-lt"/>
              </a:rPr>
              <a:t>Dopamin</a:t>
            </a:r>
            <a:r>
              <a:rPr lang="cs-CZ" sz="2400" dirty="0">
                <a:latin typeface="+mj-lt"/>
              </a:rPr>
              <a:t> – „hormon štěstí“</a:t>
            </a:r>
          </a:p>
          <a:p>
            <a:pPr lvl="1"/>
            <a:r>
              <a:rPr lang="cs-CZ" sz="2000" dirty="0">
                <a:latin typeface="+mj-lt"/>
              </a:rPr>
              <a:t>Seznam radostí - děti si vytvoří seznam věcí, které jim přináší radost (s obrazovkou i bez ní)</a:t>
            </a:r>
          </a:p>
          <a:p>
            <a:pPr lvl="1"/>
            <a:r>
              <a:rPr lang="cs-CZ" sz="2000" dirty="0">
                <a:latin typeface="+mj-lt"/>
              </a:rPr>
              <a:t>Častější pauzy od obrazovky</a:t>
            </a:r>
          </a:p>
          <a:p>
            <a:endParaRPr lang="cs-CZ" sz="2400" dirty="0">
              <a:latin typeface="+mj-lt"/>
            </a:endParaRPr>
          </a:p>
        </p:txBody>
      </p:sp>
    </p:spTree>
    <p:extLst>
      <p:ext uri="{BB962C8B-B14F-4D97-AF65-F5344CB8AC3E}">
        <p14:creationId xmlns:p14="http://schemas.microsoft.com/office/powerpoint/2010/main" val="118815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F3F0E0-7929-AD76-582E-E23E1F3A4789}"/>
              </a:ext>
            </a:extLst>
          </p:cNvPr>
          <p:cNvSpPr>
            <a:spLocks noGrp="1"/>
          </p:cNvSpPr>
          <p:nvPr>
            <p:ph type="title"/>
          </p:nvPr>
        </p:nvSpPr>
        <p:spPr/>
        <p:txBody>
          <a:bodyPr/>
          <a:lstStyle/>
          <a:p>
            <a:r>
              <a:rPr lang="cs-CZ" dirty="0"/>
              <a:t>Závislost</a:t>
            </a:r>
            <a:br>
              <a:rPr lang="cs-CZ" dirty="0"/>
            </a:br>
            <a:r>
              <a:rPr lang="cs-CZ" sz="3200" dirty="0"/>
              <a:t>Replug.me</a:t>
            </a:r>
            <a:endParaRPr lang="cs-CZ" dirty="0"/>
          </a:p>
        </p:txBody>
      </p:sp>
      <p:sp>
        <p:nvSpPr>
          <p:cNvPr id="3" name="Zástupný obsah 2">
            <a:extLst>
              <a:ext uri="{FF2B5EF4-FFF2-40B4-BE49-F238E27FC236}">
                <a16:creationId xmlns:a16="http://schemas.microsoft.com/office/drawing/2014/main" id="{695525D4-EEEA-223D-729C-92C9026D62BD}"/>
              </a:ext>
            </a:extLst>
          </p:cNvPr>
          <p:cNvSpPr>
            <a:spLocks noGrp="1"/>
          </p:cNvSpPr>
          <p:nvPr>
            <p:ph sz="half" idx="1"/>
          </p:nvPr>
        </p:nvSpPr>
        <p:spPr>
          <a:xfrm>
            <a:off x="5120878" y="1036320"/>
            <a:ext cx="6269591" cy="5008880"/>
          </a:xfrm>
        </p:spPr>
        <p:txBody>
          <a:bodyPr>
            <a:normAutofit/>
          </a:bodyPr>
          <a:lstStyle/>
          <a:p>
            <a:r>
              <a:rPr lang="cs-CZ" sz="2800" dirty="0">
                <a:latin typeface="+mj-lt"/>
              </a:rPr>
              <a:t>Není tak rozšířená, jak to může vypadat</a:t>
            </a:r>
          </a:p>
          <a:p>
            <a:pPr lvl="1"/>
            <a:r>
              <a:rPr lang="cs-CZ" sz="2400" dirty="0">
                <a:latin typeface="+mj-lt"/>
              </a:rPr>
              <a:t>Neříkejte, že jsou ,,</a:t>
            </a:r>
            <a:r>
              <a:rPr lang="cs-CZ" sz="2400" dirty="0" err="1">
                <a:latin typeface="+mj-lt"/>
              </a:rPr>
              <a:t>závisláci</a:t>
            </a:r>
            <a:r>
              <a:rPr lang="cs-CZ" sz="2400" dirty="0">
                <a:latin typeface="+mj-lt"/>
              </a:rPr>
              <a:t>“.</a:t>
            </a:r>
          </a:p>
          <a:p>
            <a:pPr lvl="1"/>
            <a:r>
              <a:rPr lang="cs-CZ" sz="2400" dirty="0">
                <a:latin typeface="+mj-lt"/>
              </a:rPr>
              <a:t>Neodsuzujte </a:t>
            </a:r>
            <a:r>
              <a:rPr lang="cs-CZ" sz="2400" dirty="0" err="1">
                <a:latin typeface="+mj-lt"/>
              </a:rPr>
              <a:t>digi</a:t>
            </a:r>
            <a:r>
              <a:rPr lang="cs-CZ" sz="2400" dirty="0">
                <a:latin typeface="+mj-lt"/>
              </a:rPr>
              <a:t> svět.</a:t>
            </a:r>
          </a:p>
          <a:p>
            <a:r>
              <a:rPr lang="cs-CZ" sz="2800" dirty="0">
                <a:latin typeface="+mj-lt"/>
              </a:rPr>
              <a:t>Jak závislost poznám:</a:t>
            </a:r>
          </a:p>
          <a:p>
            <a:pPr lvl="1"/>
            <a:r>
              <a:rPr lang="cs-CZ" sz="2400" dirty="0">
                <a:latin typeface="+mj-lt"/>
              </a:rPr>
              <a:t>ztráta zájmu o záliby</a:t>
            </a:r>
          </a:p>
          <a:p>
            <a:pPr lvl="1"/>
            <a:r>
              <a:rPr lang="cs-CZ" sz="2400" dirty="0">
                <a:latin typeface="+mj-lt"/>
              </a:rPr>
              <a:t>izolace od rodiny, kamarádů - odkládání jiných potřeb</a:t>
            </a:r>
          </a:p>
          <a:p>
            <a:pPr lvl="1"/>
            <a:r>
              <a:rPr lang="cs-CZ" sz="2400" dirty="0">
                <a:latin typeface="+mj-lt"/>
              </a:rPr>
              <a:t>už to nepřináší radost</a:t>
            </a:r>
          </a:p>
        </p:txBody>
      </p:sp>
    </p:spTree>
    <p:extLst>
      <p:ext uri="{BB962C8B-B14F-4D97-AF65-F5344CB8AC3E}">
        <p14:creationId xmlns:p14="http://schemas.microsoft.com/office/powerpoint/2010/main" val="327084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F3F0E0-7929-AD76-582E-E23E1F3A4789}"/>
              </a:ext>
            </a:extLst>
          </p:cNvPr>
          <p:cNvSpPr>
            <a:spLocks noGrp="1"/>
          </p:cNvSpPr>
          <p:nvPr>
            <p:ph type="title"/>
          </p:nvPr>
        </p:nvSpPr>
        <p:spPr/>
        <p:txBody>
          <a:bodyPr/>
          <a:lstStyle/>
          <a:p>
            <a:r>
              <a:rPr lang="cs-CZ" dirty="0"/>
              <a:t>Prevence</a:t>
            </a:r>
            <a:br>
              <a:rPr lang="cs-CZ" dirty="0"/>
            </a:br>
            <a:r>
              <a:rPr lang="cs-CZ" sz="3200" dirty="0"/>
              <a:t>Replug.me</a:t>
            </a:r>
            <a:endParaRPr lang="cs-CZ" dirty="0"/>
          </a:p>
        </p:txBody>
      </p:sp>
      <p:sp>
        <p:nvSpPr>
          <p:cNvPr id="3" name="Zástupný obsah 2">
            <a:extLst>
              <a:ext uri="{FF2B5EF4-FFF2-40B4-BE49-F238E27FC236}">
                <a16:creationId xmlns:a16="http://schemas.microsoft.com/office/drawing/2014/main" id="{695525D4-EEEA-223D-729C-92C9026D62BD}"/>
              </a:ext>
            </a:extLst>
          </p:cNvPr>
          <p:cNvSpPr>
            <a:spLocks noGrp="1"/>
          </p:cNvSpPr>
          <p:nvPr>
            <p:ph sz="half" idx="1"/>
          </p:nvPr>
        </p:nvSpPr>
        <p:spPr>
          <a:xfrm>
            <a:off x="5120878" y="803186"/>
            <a:ext cx="6269591" cy="5079454"/>
          </a:xfrm>
        </p:spPr>
        <p:txBody>
          <a:bodyPr>
            <a:normAutofit fontScale="92500" lnSpcReduction="10000"/>
          </a:bodyPr>
          <a:lstStyle/>
          <a:p>
            <a:pPr marL="0" indent="0">
              <a:buNone/>
            </a:pPr>
            <a:r>
              <a:rPr lang="cs-CZ" sz="2400" b="1" dirty="0">
                <a:latin typeface="+mj-lt"/>
              </a:rPr>
              <a:t>Další záliby</a:t>
            </a:r>
          </a:p>
          <a:p>
            <a:r>
              <a:rPr lang="cs-CZ" sz="2400" dirty="0">
                <a:latin typeface="+mj-lt"/>
              </a:rPr>
              <a:t>Žáci by měly dělat koníčky, které si samy vybraly a které je baví</a:t>
            </a:r>
          </a:p>
          <a:p>
            <a:pPr marL="0" indent="0">
              <a:buNone/>
            </a:pPr>
            <a:endParaRPr lang="cs-CZ" sz="2400" dirty="0">
              <a:latin typeface="+mj-lt"/>
            </a:endParaRPr>
          </a:p>
          <a:p>
            <a:pPr marL="0" indent="0">
              <a:buNone/>
            </a:pPr>
            <a:r>
              <a:rPr lang="cs-CZ" sz="2400" b="1" dirty="0">
                <a:latin typeface="+mj-lt"/>
              </a:rPr>
              <a:t>Kvalitní vztahy</a:t>
            </a:r>
          </a:p>
          <a:p>
            <a:r>
              <a:rPr lang="cs-CZ" sz="2400" dirty="0">
                <a:latin typeface="+mj-lt"/>
              </a:rPr>
              <a:t>Spíše než na výkon se zaměřte na proces:</a:t>
            </a:r>
          </a:p>
          <a:p>
            <a:pPr lvl="1"/>
            <a:r>
              <a:rPr lang="cs-CZ" sz="2200" dirty="0">
                <a:latin typeface="+mj-lt"/>
              </a:rPr>
              <a:t>,Jak se ti dneska hrálo?“</a:t>
            </a:r>
          </a:p>
          <a:p>
            <a:pPr lvl="1"/>
            <a:r>
              <a:rPr lang="cs-CZ" sz="2200" dirty="0">
                <a:latin typeface="+mj-lt"/>
              </a:rPr>
              <a:t>„Co tě nejvíc bavilo kreslit?“</a:t>
            </a:r>
          </a:p>
          <a:p>
            <a:r>
              <a:rPr lang="cs-CZ" sz="2400" dirty="0">
                <a:latin typeface="+mj-lt"/>
              </a:rPr>
              <a:t>Vyhraďte si společný pravidelný čas na povídání a sdílení</a:t>
            </a:r>
          </a:p>
          <a:p>
            <a:r>
              <a:rPr lang="cs-CZ" sz="2400" dirty="0">
                <a:latin typeface="+mj-lt"/>
              </a:rPr>
              <a:t>Zajímejte se o to, co je zajímá – tedy i online svět.</a:t>
            </a:r>
            <a:endParaRPr lang="cs-CZ" sz="2000" dirty="0">
              <a:latin typeface="+mj-lt"/>
            </a:endParaRPr>
          </a:p>
        </p:txBody>
      </p:sp>
    </p:spTree>
    <p:extLst>
      <p:ext uri="{BB962C8B-B14F-4D97-AF65-F5344CB8AC3E}">
        <p14:creationId xmlns:p14="http://schemas.microsoft.com/office/powerpoint/2010/main" val="2607604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FEAE33A-55AF-4E82-F61E-0DA60B17ECA0}"/>
              </a:ext>
            </a:extLst>
          </p:cNvPr>
          <p:cNvSpPr txBox="1"/>
          <p:nvPr/>
        </p:nvSpPr>
        <p:spPr>
          <a:xfrm>
            <a:off x="934720" y="1497876"/>
            <a:ext cx="6096000" cy="923330"/>
          </a:xfrm>
          <a:prstGeom prst="rect">
            <a:avLst/>
          </a:prstGeom>
          <a:noFill/>
        </p:spPr>
        <p:txBody>
          <a:bodyPr wrap="square">
            <a:spAutoFit/>
          </a:bodyPr>
          <a:lstStyle/>
          <a:p>
            <a:pPr marL="285750" indent="-285750">
              <a:buFont typeface="Arial" panose="020B0604020202020204" pitchFamily="34" charset="0"/>
              <a:buChar char="•"/>
            </a:pPr>
            <a:r>
              <a:rPr lang="cs-CZ" dirty="0">
                <a:latin typeface="+mj-lt"/>
              </a:rPr>
              <a:t>Soustřeďte se v danou chvíli jen na jednu věc.</a:t>
            </a:r>
          </a:p>
          <a:p>
            <a:pPr marL="285750" indent="-285750">
              <a:buFont typeface="Arial" panose="020B0604020202020204" pitchFamily="34" charset="0"/>
              <a:buChar char="•"/>
            </a:pPr>
            <a:r>
              <a:rPr lang="cs-CZ" dirty="0">
                <a:latin typeface="+mj-lt"/>
              </a:rPr>
              <a:t>Učení bez telefonu.</a:t>
            </a:r>
          </a:p>
          <a:p>
            <a:pPr marL="285750" indent="-285750">
              <a:buFont typeface="Arial" panose="020B0604020202020204" pitchFamily="34" charset="0"/>
              <a:buChar char="•"/>
            </a:pPr>
            <a:r>
              <a:rPr lang="cs-CZ" dirty="0">
                <a:latin typeface="+mj-lt"/>
              </a:rPr>
              <a:t>„Správný“ odpočinek = bez obrazovek.</a:t>
            </a:r>
          </a:p>
        </p:txBody>
      </p:sp>
      <p:sp>
        <p:nvSpPr>
          <p:cNvPr id="6" name="TextovéPole 5">
            <a:extLst>
              <a:ext uri="{FF2B5EF4-FFF2-40B4-BE49-F238E27FC236}">
                <a16:creationId xmlns:a16="http://schemas.microsoft.com/office/drawing/2014/main" id="{13B60F26-DB99-FD9B-6087-3E74F237F9E0}"/>
              </a:ext>
            </a:extLst>
          </p:cNvPr>
          <p:cNvSpPr txBox="1"/>
          <p:nvPr/>
        </p:nvSpPr>
        <p:spPr>
          <a:xfrm>
            <a:off x="934720" y="924560"/>
            <a:ext cx="4917440" cy="461665"/>
          </a:xfrm>
          <a:prstGeom prst="rect">
            <a:avLst/>
          </a:prstGeom>
          <a:noFill/>
        </p:spPr>
        <p:txBody>
          <a:bodyPr wrap="square" rtlCol="0">
            <a:spAutoFit/>
          </a:bodyPr>
          <a:lstStyle/>
          <a:p>
            <a:r>
              <a:rPr lang="cs-CZ" sz="2400" dirty="0">
                <a:latin typeface="+mj-lt"/>
              </a:rPr>
              <a:t>Pozornost</a:t>
            </a:r>
          </a:p>
        </p:txBody>
      </p:sp>
      <p:sp>
        <p:nvSpPr>
          <p:cNvPr id="7" name="TextovéPole 6">
            <a:extLst>
              <a:ext uri="{FF2B5EF4-FFF2-40B4-BE49-F238E27FC236}">
                <a16:creationId xmlns:a16="http://schemas.microsoft.com/office/drawing/2014/main" id="{07F36FD2-0EFA-2AF5-FC2F-A603892C82A1}"/>
              </a:ext>
            </a:extLst>
          </p:cNvPr>
          <p:cNvSpPr txBox="1"/>
          <p:nvPr/>
        </p:nvSpPr>
        <p:spPr>
          <a:xfrm>
            <a:off x="934720" y="2773680"/>
            <a:ext cx="4917440" cy="461665"/>
          </a:xfrm>
          <a:prstGeom prst="rect">
            <a:avLst/>
          </a:prstGeom>
          <a:noFill/>
        </p:spPr>
        <p:txBody>
          <a:bodyPr wrap="square" rtlCol="0">
            <a:spAutoFit/>
          </a:bodyPr>
          <a:lstStyle/>
          <a:p>
            <a:r>
              <a:rPr lang="cs-CZ" sz="2400" dirty="0">
                <a:latin typeface="+mj-lt"/>
              </a:rPr>
              <a:t>Nicnedělání</a:t>
            </a:r>
          </a:p>
        </p:txBody>
      </p:sp>
      <p:sp>
        <p:nvSpPr>
          <p:cNvPr id="8" name="TextovéPole 7">
            <a:extLst>
              <a:ext uri="{FF2B5EF4-FFF2-40B4-BE49-F238E27FC236}">
                <a16:creationId xmlns:a16="http://schemas.microsoft.com/office/drawing/2014/main" id="{FD8FBE62-ABB2-0D47-05C3-9A24AA5DC347}"/>
              </a:ext>
            </a:extLst>
          </p:cNvPr>
          <p:cNvSpPr txBox="1"/>
          <p:nvPr/>
        </p:nvSpPr>
        <p:spPr>
          <a:xfrm>
            <a:off x="934720" y="3235345"/>
            <a:ext cx="6096000" cy="923330"/>
          </a:xfrm>
          <a:prstGeom prst="rect">
            <a:avLst/>
          </a:prstGeom>
          <a:noFill/>
        </p:spPr>
        <p:txBody>
          <a:bodyPr wrap="square">
            <a:spAutoFit/>
          </a:bodyPr>
          <a:lstStyle/>
          <a:p>
            <a:pPr marL="285750" indent="-285750">
              <a:buFont typeface="Arial" panose="020B0604020202020204" pitchFamily="34" charset="0"/>
              <a:buChar char="•"/>
            </a:pPr>
            <a:r>
              <a:rPr lang="cs-CZ" dirty="0">
                <a:latin typeface="+mj-lt"/>
              </a:rPr>
              <a:t>Zlepšuje náladu, kreativitu, pracovní výkon,...</a:t>
            </a:r>
          </a:p>
          <a:p>
            <a:pPr marL="285750" indent="-285750">
              <a:buFont typeface="Arial" panose="020B0604020202020204" pitchFamily="34" charset="0"/>
              <a:buChar char="•"/>
            </a:pPr>
            <a:r>
              <a:rPr lang="cs-CZ" dirty="0">
                <a:latin typeface="+mj-lt"/>
              </a:rPr>
              <a:t>Děti mohou mít i chvíle, kdy nemusí nic dělat.</a:t>
            </a:r>
          </a:p>
          <a:p>
            <a:pPr marL="285750" indent="-285750">
              <a:buFont typeface="Arial" panose="020B0604020202020204" pitchFamily="34" charset="0"/>
              <a:buChar char="•"/>
            </a:pPr>
            <a:r>
              <a:rPr lang="cs-CZ" dirty="0">
                <a:latin typeface="+mj-lt"/>
              </a:rPr>
              <a:t>Děti by měly mít prostor na volnou hru.</a:t>
            </a:r>
          </a:p>
        </p:txBody>
      </p:sp>
      <p:sp>
        <p:nvSpPr>
          <p:cNvPr id="9" name="TextovéPole 8">
            <a:extLst>
              <a:ext uri="{FF2B5EF4-FFF2-40B4-BE49-F238E27FC236}">
                <a16:creationId xmlns:a16="http://schemas.microsoft.com/office/drawing/2014/main" id="{93C569F5-430A-22A6-F4F3-694DDCD71D25}"/>
              </a:ext>
            </a:extLst>
          </p:cNvPr>
          <p:cNvSpPr txBox="1"/>
          <p:nvPr/>
        </p:nvSpPr>
        <p:spPr>
          <a:xfrm>
            <a:off x="934720" y="4389507"/>
            <a:ext cx="4917440" cy="461665"/>
          </a:xfrm>
          <a:prstGeom prst="rect">
            <a:avLst/>
          </a:prstGeom>
          <a:noFill/>
        </p:spPr>
        <p:txBody>
          <a:bodyPr wrap="square" rtlCol="0">
            <a:spAutoFit/>
          </a:bodyPr>
          <a:lstStyle/>
          <a:p>
            <a:r>
              <a:rPr lang="cs-CZ" sz="2400" dirty="0">
                <a:latin typeface="+mj-lt"/>
              </a:rPr>
              <a:t>Psychická pohoda</a:t>
            </a:r>
          </a:p>
        </p:txBody>
      </p:sp>
      <p:sp>
        <p:nvSpPr>
          <p:cNvPr id="10" name="TextovéPole 9">
            <a:extLst>
              <a:ext uri="{FF2B5EF4-FFF2-40B4-BE49-F238E27FC236}">
                <a16:creationId xmlns:a16="http://schemas.microsoft.com/office/drawing/2014/main" id="{BB06B061-8341-ED39-B766-CD6126477B76}"/>
              </a:ext>
            </a:extLst>
          </p:cNvPr>
          <p:cNvSpPr txBox="1"/>
          <p:nvPr/>
        </p:nvSpPr>
        <p:spPr>
          <a:xfrm>
            <a:off x="934720" y="5082004"/>
            <a:ext cx="6096000" cy="1200329"/>
          </a:xfrm>
          <a:prstGeom prst="rect">
            <a:avLst/>
          </a:prstGeom>
          <a:noFill/>
        </p:spPr>
        <p:txBody>
          <a:bodyPr wrap="square">
            <a:spAutoFit/>
          </a:bodyPr>
          <a:lstStyle/>
          <a:p>
            <a:pPr marL="285750" indent="-285750">
              <a:buFont typeface="Arial" panose="020B0604020202020204" pitchFamily="34" charset="0"/>
              <a:buChar char="•"/>
            </a:pPr>
            <a:r>
              <a:rPr lang="pt-BR" dirty="0">
                <a:latin typeface="+mj-lt"/>
              </a:rPr>
              <a:t>Pojmenovávejte emoce, které u dítěte vidíte.</a:t>
            </a:r>
          </a:p>
          <a:p>
            <a:pPr marL="285750" indent="-285750">
              <a:buFont typeface="Arial" panose="020B0604020202020204" pitchFamily="34" charset="0"/>
              <a:buChar char="•"/>
            </a:pPr>
            <a:r>
              <a:rPr lang="pt-BR" dirty="0">
                <a:latin typeface="+mj-lt"/>
              </a:rPr>
              <a:t>Nechte prostor na projevení pocitů</a:t>
            </a:r>
            <a:r>
              <a:rPr lang="cs-CZ" dirty="0">
                <a:latin typeface="+mj-lt"/>
              </a:rPr>
              <a:t>.</a:t>
            </a:r>
          </a:p>
          <a:p>
            <a:pPr marL="285750" indent="-285750">
              <a:buFont typeface="Arial" panose="020B0604020202020204" pitchFamily="34" charset="0"/>
              <a:buChar char="•"/>
            </a:pPr>
            <a:r>
              <a:rPr lang="cs-CZ" dirty="0">
                <a:latin typeface="+mj-lt"/>
              </a:rPr>
              <a:t>Povídejte si o tom, co žáci dělají online.</a:t>
            </a:r>
          </a:p>
          <a:p>
            <a:pPr marL="285750" indent="-285750">
              <a:buFont typeface="Arial" panose="020B0604020202020204" pitchFamily="34" charset="0"/>
              <a:buChar char="•"/>
            </a:pPr>
            <a:r>
              <a:rPr lang="pt-BR" dirty="0">
                <a:latin typeface="+mj-lt"/>
              </a:rPr>
              <a:t> Hledejte s </a:t>
            </a:r>
            <a:r>
              <a:rPr lang="cs-CZ" dirty="0">
                <a:latin typeface="+mj-lt"/>
              </a:rPr>
              <a:t>žáky</a:t>
            </a:r>
            <a:r>
              <a:rPr lang="pt-BR" dirty="0">
                <a:latin typeface="+mj-lt"/>
              </a:rPr>
              <a:t> fotky a videa „„Instagram vs. Realita</a:t>
            </a:r>
            <a:r>
              <a:rPr lang="cs-CZ" dirty="0">
                <a:latin typeface="+mj-lt"/>
              </a:rPr>
              <a:t>“</a:t>
            </a:r>
          </a:p>
        </p:txBody>
      </p:sp>
      <p:pic>
        <p:nvPicPr>
          <p:cNvPr id="12" name="Obrázek 11" descr="Ženy distribuující košile">
            <a:extLst>
              <a:ext uri="{FF2B5EF4-FFF2-40B4-BE49-F238E27FC236}">
                <a16:creationId xmlns:a16="http://schemas.microsoft.com/office/drawing/2014/main" id="{BD892F96-F74E-B94D-BAB1-98646C7AF361}"/>
              </a:ext>
            </a:extLst>
          </p:cNvPr>
          <p:cNvPicPr>
            <a:picLocks noChangeAspect="1"/>
          </p:cNvPicPr>
          <p:nvPr/>
        </p:nvPicPr>
        <p:blipFill>
          <a:blip r:embed="rId2"/>
          <a:stretch>
            <a:fillRect/>
          </a:stretch>
        </p:blipFill>
        <p:spPr>
          <a:xfrm>
            <a:off x="6459220" y="0"/>
            <a:ext cx="10287000" cy="6858000"/>
          </a:xfrm>
          <a:prstGeom prst="rect">
            <a:avLst/>
          </a:prstGeom>
        </p:spPr>
      </p:pic>
    </p:spTree>
    <p:extLst>
      <p:ext uri="{BB962C8B-B14F-4D97-AF65-F5344CB8AC3E}">
        <p14:creationId xmlns:p14="http://schemas.microsoft.com/office/powerpoint/2010/main" val="1372076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Nadpis 1">
            <a:extLst>
              <a:ext uri="{FF2B5EF4-FFF2-40B4-BE49-F238E27FC236}">
                <a16:creationId xmlns:a16="http://schemas.microsoft.com/office/drawing/2014/main" id="{60A947D5-7626-EFF4-B257-9A0DFEAD006A}"/>
              </a:ext>
            </a:extLst>
          </p:cNvPr>
          <p:cNvSpPr>
            <a:spLocks noGrp="1"/>
          </p:cNvSpPr>
          <p:nvPr>
            <p:ph type="title"/>
          </p:nvPr>
        </p:nvSpPr>
        <p:spPr>
          <a:xfrm>
            <a:off x="7269686" y="795527"/>
            <a:ext cx="4123738" cy="1433323"/>
          </a:xfrm>
        </p:spPr>
        <p:txBody>
          <a:bodyPr>
            <a:normAutofit/>
          </a:bodyPr>
          <a:lstStyle/>
          <a:p>
            <a:pPr algn="l"/>
            <a:r>
              <a:rPr lang="cs-CZ" sz="3200">
                <a:solidFill>
                  <a:schemeClr val="tx2"/>
                </a:solidFill>
              </a:rPr>
              <a:t>Spánek a telefony</a:t>
            </a:r>
          </a:p>
        </p:txBody>
      </p:sp>
      <p:sp>
        <p:nvSpPr>
          <p:cNvPr id="35" name="Rectangle 34">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A3D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Dítě spící s plyšovým zvířetem">
            <a:extLst>
              <a:ext uri="{FF2B5EF4-FFF2-40B4-BE49-F238E27FC236}">
                <a16:creationId xmlns:a16="http://schemas.microsoft.com/office/drawing/2014/main" id="{C5448D0A-76DD-B5D8-2098-DD39D7DD489E}"/>
              </a:ext>
            </a:extLst>
          </p:cNvPr>
          <p:cNvPicPr>
            <a:picLocks noChangeAspect="1"/>
          </p:cNvPicPr>
          <p:nvPr/>
        </p:nvPicPr>
        <p:blipFill rotWithShape="1">
          <a:blip r:embed="rId2"/>
          <a:srcRect l="7692" r="15757"/>
          <a:stretch/>
        </p:blipFill>
        <p:spPr>
          <a:xfrm>
            <a:off x="972115" y="960214"/>
            <a:ext cx="5641848" cy="4919472"/>
          </a:xfrm>
          <a:prstGeom prst="rect">
            <a:avLst/>
          </a:prstGeom>
          <a:ln w="12700">
            <a:noFill/>
          </a:ln>
        </p:spPr>
      </p:pic>
      <p:sp>
        <p:nvSpPr>
          <p:cNvPr id="3" name="Zástupný obsah 2">
            <a:extLst>
              <a:ext uri="{FF2B5EF4-FFF2-40B4-BE49-F238E27FC236}">
                <a16:creationId xmlns:a16="http://schemas.microsoft.com/office/drawing/2014/main" id="{1057DA9D-EBD3-22BC-EF37-F000A7029DC9}"/>
              </a:ext>
            </a:extLst>
          </p:cNvPr>
          <p:cNvSpPr>
            <a:spLocks noGrp="1"/>
          </p:cNvSpPr>
          <p:nvPr>
            <p:ph idx="1"/>
          </p:nvPr>
        </p:nvSpPr>
        <p:spPr>
          <a:xfrm>
            <a:off x="7293817" y="1844676"/>
            <a:ext cx="4099607" cy="4171950"/>
          </a:xfrm>
        </p:spPr>
        <p:txBody>
          <a:bodyPr>
            <a:normAutofit/>
          </a:bodyPr>
          <a:lstStyle/>
          <a:p>
            <a:pPr>
              <a:buClr>
                <a:srgbClr val="A3DB60"/>
              </a:buClr>
            </a:pPr>
            <a:r>
              <a:rPr lang="cs-CZ" dirty="0">
                <a:latin typeface="+mj-lt"/>
              </a:rPr>
              <a:t>modré světlo a produkce melatoninu</a:t>
            </a:r>
          </a:p>
          <a:p>
            <a:pPr>
              <a:buClr>
                <a:srgbClr val="A3DB60"/>
              </a:buClr>
            </a:pPr>
            <a:r>
              <a:rPr lang="cs-CZ" dirty="0">
                <a:latin typeface="+mj-lt"/>
              </a:rPr>
              <a:t>čím blíže je telefon, tím méně kvalitně a kratší dobu spíme</a:t>
            </a:r>
          </a:p>
          <a:p>
            <a:pPr>
              <a:buClr>
                <a:srgbClr val="A3DB60"/>
              </a:buClr>
            </a:pPr>
            <a:r>
              <a:rPr lang="cs-CZ" dirty="0">
                <a:latin typeface="+mj-lt"/>
              </a:rPr>
              <a:t>Nainstalujte si filtr na modré světlo.</a:t>
            </a:r>
          </a:p>
          <a:p>
            <a:pPr>
              <a:buClr>
                <a:srgbClr val="A3DB60"/>
              </a:buClr>
            </a:pPr>
            <a:r>
              <a:rPr lang="cs-CZ" dirty="0">
                <a:latin typeface="+mj-lt"/>
              </a:rPr>
              <a:t>Buďte 1,5 h před spaním bez obrazovek.</a:t>
            </a:r>
          </a:p>
          <a:p>
            <a:pPr>
              <a:buClr>
                <a:srgbClr val="A3DB60"/>
              </a:buClr>
            </a:pPr>
            <a:r>
              <a:rPr lang="cs-CZ" dirty="0">
                <a:latin typeface="+mj-lt"/>
              </a:rPr>
              <a:t>Odložte telefony mimo ložnici/pokoje.</a:t>
            </a:r>
          </a:p>
        </p:txBody>
      </p:sp>
    </p:spTree>
    <p:extLst>
      <p:ext uri="{BB962C8B-B14F-4D97-AF65-F5344CB8AC3E}">
        <p14:creationId xmlns:p14="http://schemas.microsoft.com/office/powerpoint/2010/main" val="1109445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Nadpis 1">
            <a:extLst>
              <a:ext uri="{FF2B5EF4-FFF2-40B4-BE49-F238E27FC236}">
                <a16:creationId xmlns:a16="http://schemas.microsoft.com/office/drawing/2014/main" id="{60A947D5-7626-EFF4-B257-9A0DFEAD006A}"/>
              </a:ext>
            </a:extLst>
          </p:cNvPr>
          <p:cNvSpPr>
            <a:spLocks noGrp="1"/>
          </p:cNvSpPr>
          <p:nvPr>
            <p:ph type="title"/>
          </p:nvPr>
        </p:nvSpPr>
        <p:spPr>
          <a:xfrm>
            <a:off x="7269686" y="795527"/>
            <a:ext cx="4123738" cy="1433323"/>
          </a:xfrm>
        </p:spPr>
        <p:txBody>
          <a:bodyPr>
            <a:normAutofit/>
          </a:bodyPr>
          <a:lstStyle/>
          <a:p>
            <a:pPr algn="l"/>
            <a:r>
              <a:rPr lang="cs-CZ" sz="3200" dirty="0">
                <a:solidFill>
                  <a:schemeClr val="tx2"/>
                </a:solidFill>
              </a:rPr>
              <a:t>Vztahy a komunikace</a:t>
            </a:r>
          </a:p>
        </p:txBody>
      </p:sp>
      <p:sp>
        <p:nvSpPr>
          <p:cNvPr id="35" name="Rectangle 34">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A3D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Lidé podle okna">
            <a:extLst>
              <a:ext uri="{FF2B5EF4-FFF2-40B4-BE49-F238E27FC236}">
                <a16:creationId xmlns:a16="http://schemas.microsoft.com/office/drawing/2014/main" id="{C5448D0A-76DD-B5D8-2098-DD39D7DD489E}"/>
              </a:ext>
            </a:extLst>
          </p:cNvPr>
          <p:cNvPicPr>
            <a:picLocks noChangeAspect="1"/>
          </p:cNvPicPr>
          <p:nvPr/>
        </p:nvPicPr>
        <p:blipFill>
          <a:blip r:embed="rId2"/>
          <a:srcRect l="11772" r="11772"/>
          <a:stretch/>
        </p:blipFill>
        <p:spPr>
          <a:xfrm>
            <a:off x="972115" y="960214"/>
            <a:ext cx="5641848" cy="4919472"/>
          </a:xfrm>
          <a:prstGeom prst="rect">
            <a:avLst/>
          </a:prstGeom>
          <a:ln w="12700">
            <a:noFill/>
          </a:ln>
        </p:spPr>
      </p:pic>
      <p:sp>
        <p:nvSpPr>
          <p:cNvPr id="3" name="Zástupný obsah 2">
            <a:extLst>
              <a:ext uri="{FF2B5EF4-FFF2-40B4-BE49-F238E27FC236}">
                <a16:creationId xmlns:a16="http://schemas.microsoft.com/office/drawing/2014/main" id="{1057DA9D-EBD3-22BC-EF37-F000A7029DC9}"/>
              </a:ext>
            </a:extLst>
          </p:cNvPr>
          <p:cNvSpPr>
            <a:spLocks noGrp="1"/>
          </p:cNvSpPr>
          <p:nvPr>
            <p:ph idx="1"/>
          </p:nvPr>
        </p:nvSpPr>
        <p:spPr>
          <a:xfrm>
            <a:off x="7293817" y="1844676"/>
            <a:ext cx="4099607" cy="4171950"/>
          </a:xfrm>
        </p:spPr>
        <p:txBody>
          <a:bodyPr>
            <a:normAutofit fontScale="92500" lnSpcReduction="10000"/>
          </a:bodyPr>
          <a:lstStyle/>
          <a:p>
            <a:pPr>
              <a:buClr>
                <a:srgbClr val="A3DB60"/>
              </a:buClr>
            </a:pPr>
            <a:r>
              <a:rPr lang="cs-CZ" dirty="0">
                <a:latin typeface="+mj-lt"/>
              </a:rPr>
              <a:t>Přítomnost telefonu </a:t>
            </a:r>
            <a:r>
              <a:rPr lang="cs-CZ" b="1" dirty="0">
                <a:latin typeface="+mj-lt"/>
              </a:rPr>
              <a:t>snižuje hloubku rozhovoru a důvěru mezi lidmi</a:t>
            </a:r>
          </a:p>
          <a:p>
            <a:pPr>
              <a:buClr>
                <a:srgbClr val="A3DB60"/>
              </a:buClr>
            </a:pPr>
            <a:r>
              <a:rPr lang="cs-CZ" dirty="0">
                <a:latin typeface="+mj-lt"/>
              </a:rPr>
              <a:t>Při komunikace odkládejte telefony úplně pryč.</a:t>
            </a:r>
          </a:p>
          <a:p>
            <a:pPr lvl="1">
              <a:buClr>
                <a:srgbClr val="A3DB60"/>
              </a:buClr>
            </a:pPr>
            <a:r>
              <a:rPr lang="cs-CZ" dirty="0">
                <a:latin typeface="+mj-lt"/>
              </a:rPr>
              <a:t>Říkejte: „Je mi nepříjemné, když máš v ruce telefon. Prosím, odlož ho.“</a:t>
            </a:r>
          </a:p>
          <a:p>
            <a:pPr>
              <a:buClr>
                <a:srgbClr val="A3DB60"/>
              </a:buClr>
            </a:pPr>
            <a:r>
              <a:rPr lang="cs-CZ" dirty="0">
                <a:latin typeface="+mj-lt"/>
              </a:rPr>
              <a:t>Sociální bubliny (zacílený obsah nás uzavírá do bubliny „našich“ názorů)</a:t>
            </a:r>
          </a:p>
          <a:p>
            <a:pPr>
              <a:buClr>
                <a:srgbClr val="A3DB60"/>
              </a:buClr>
            </a:pPr>
            <a:r>
              <a:rPr lang="cs-CZ" dirty="0">
                <a:latin typeface="+mj-lt"/>
              </a:rPr>
              <a:t>Snižuje se empatie a kritické myšlení</a:t>
            </a:r>
          </a:p>
          <a:p>
            <a:pPr lvl="1">
              <a:buClr>
                <a:srgbClr val="A3DB60"/>
              </a:buClr>
            </a:pPr>
            <a:r>
              <a:rPr lang="cs-CZ" dirty="0">
                <a:latin typeface="+mj-lt"/>
              </a:rPr>
              <a:t>Doptávejte se, hledejte společně informace na internetu.</a:t>
            </a:r>
          </a:p>
          <a:p>
            <a:pPr lvl="1">
              <a:buClr>
                <a:srgbClr val="A3DB60"/>
              </a:buClr>
            </a:pPr>
            <a:r>
              <a:rPr lang="cs-CZ" dirty="0">
                <a:latin typeface="+mj-lt"/>
              </a:rPr>
              <a:t>Společně si čtěte různé příběhy/knížky</a:t>
            </a:r>
          </a:p>
        </p:txBody>
      </p:sp>
    </p:spTree>
    <p:extLst>
      <p:ext uri="{BB962C8B-B14F-4D97-AF65-F5344CB8AC3E}">
        <p14:creationId xmlns:p14="http://schemas.microsoft.com/office/powerpoint/2010/main" val="336041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snímek obrazovky, Internetová reklama, design&#10;&#10;Popis byl vytvořen automaticky">
            <a:extLst>
              <a:ext uri="{FF2B5EF4-FFF2-40B4-BE49-F238E27FC236}">
                <a16:creationId xmlns:a16="http://schemas.microsoft.com/office/drawing/2014/main" id="{C48FB5D0-80FD-7851-33B7-90DD5C995E4B}"/>
              </a:ext>
            </a:extLst>
          </p:cNvPr>
          <p:cNvPicPr>
            <a:picLocks noChangeAspect="1"/>
          </p:cNvPicPr>
          <p:nvPr/>
        </p:nvPicPr>
        <p:blipFill>
          <a:blip r:embed="rId2"/>
          <a:stretch>
            <a:fillRect/>
          </a:stretch>
        </p:blipFill>
        <p:spPr>
          <a:xfrm>
            <a:off x="356870" y="-122319"/>
            <a:ext cx="11195050" cy="7102637"/>
          </a:xfrm>
          <a:prstGeom prst="rect">
            <a:avLst/>
          </a:prstGeom>
        </p:spPr>
      </p:pic>
    </p:spTree>
    <p:extLst>
      <p:ext uri="{BB962C8B-B14F-4D97-AF65-F5344CB8AC3E}">
        <p14:creationId xmlns:p14="http://schemas.microsoft.com/office/powerpoint/2010/main" val="880836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5C7FA23-0ABB-50C8-81CD-AF2E1507AEA7}"/>
              </a:ext>
            </a:extLst>
          </p:cNvPr>
          <p:cNvSpPr>
            <a:spLocks noGrp="1"/>
          </p:cNvSpPr>
          <p:nvPr>
            <p:ph type="title"/>
          </p:nvPr>
        </p:nvSpPr>
        <p:spPr>
          <a:xfrm>
            <a:off x="873978" y="1718735"/>
            <a:ext cx="5767566" cy="1072378"/>
          </a:xfrm>
        </p:spPr>
        <p:txBody>
          <a:bodyPr anchor="ctr">
            <a:normAutofit/>
          </a:bodyPr>
          <a:lstStyle/>
          <a:p>
            <a:r>
              <a:rPr lang="cs-CZ" sz="3600"/>
              <a:t>Jak nastavit pravidla</a:t>
            </a:r>
          </a:p>
        </p:txBody>
      </p:sp>
      <p:sp>
        <p:nvSpPr>
          <p:cNvPr id="3" name="Zástupný obsah 2">
            <a:extLst>
              <a:ext uri="{FF2B5EF4-FFF2-40B4-BE49-F238E27FC236}">
                <a16:creationId xmlns:a16="http://schemas.microsoft.com/office/drawing/2014/main" id="{F1091637-A31F-EA31-1C00-752981750569}"/>
              </a:ext>
            </a:extLst>
          </p:cNvPr>
          <p:cNvSpPr>
            <a:spLocks noGrp="1"/>
          </p:cNvSpPr>
          <p:nvPr>
            <p:ph idx="1"/>
          </p:nvPr>
        </p:nvSpPr>
        <p:spPr>
          <a:xfrm>
            <a:off x="873102" y="2789239"/>
            <a:ext cx="5768442" cy="2683606"/>
          </a:xfrm>
        </p:spPr>
        <p:txBody>
          <a:bodyPr>
            <a:normAutofit fontScale="92500"/>
          </a:bodyPr>
          <a:lstStyle/>
          <a:p>
            <a:r>
              <a:rPr lang="cs-CZ" sz="2400" dirty="0">
                <a:solidFill>
                  <a:srgbClr val="FFFFFE"/>
                </a:solidFill>
                <a:latin typeface="+mj-lt"/>
              </a:rPr>
              <a:t>Domluvte se společně.</a:t>
            </a:r>
          </a:p>
          <a:p>
            <a:r>
              <a:rPr lang="cs-CZ" sz="2400" dirty="0">
                <a:solidFill>
                  <a:srgbClr val="FFFFFE"/>
                </a:solidFill>
                <a:latin typeface="+mj-lt"/>
              </a:rPr>
              <a:t>Vysvětlete záměr pravidel, důsledky a odměny.</a:t>
            </a:r>
          </a:p>
          <a:p>
            <a:r>
              <a:rPr lang="cs-CZ" sz="2400" dirty="0">
                <a:solidFill>
                  <a:srgbClr val="FFFFFE"/>
                </a:solidFill>
                <a:latin typeface="+mj-lt"/>
              </a:rPr>
              <a:t>Vytvořte pravidla i pro sebe.</a:t>
            </a:r>
          </a:p>
          <a:p>
            <a:r>
              <a:rPr lang="cs-CZ" sz="2400" dirty="0">
                <a:solidFill>
                  <a:srgbClr val="FFFFFE"/>
                </a:solidFill>
                <a:latin typeface="+mj-lt"/>
              </a:rPr>
              <a:t> Dodržujte hranice.</a:t>
            </a:r>
          </a:p>
          <a:p>
            <a:r>
              <a:rPr lang="cs-CZ" sz="2400" dirty="0">
                <a:solidFill>
                  <a:srgbClr val="FFFFFE"/>
                </a:solidFill>
                <a:latin typeface="+mj-lt"/>
              </a:rPr>
              <a:t>Nezapomínejte chválit</a:t>
            </a:r>
          </a:p>
        </p:txBody>
      </p:sp>
      <p:pic>
        <p:nvPicPr>
          <p:cNvPr id="5" name="Picture 4" descr="Ruce s dlaněmi a propojováním a podržením kružnice">
            <a:extLst>
              <a:ext uri="{FF2B5EF4-FFF2-40B4-BE49-F238E27FC236}">
                <a16:creationId xmlns:a16="http://schemas.microsoft.com/office/drawing/2014/main" id="{87052FAD-2EFB-1FCC-0510-A47F6BFC2055}"/>
              </a:ext>
            </a:extLst>
          </p:cNvPr>
          <p:cNvPicPr>
            <a:picLocks noChangeAspect="1"/>
          </p:cNvPicPr>
          <p:nvPr/>
        </p:nvPicPr>
        <p:blipFill rotWithShape="1">
          <a:blip r:embed="rId2"/>
          <a:srcRect l="29227" r="25592" b="-2"/>
          <a:stretch/>
        </p:blipFill>
        <p:spPr>
          <a:xfrm>
            <a:off x="7549862" y="227"/>
            <a:ext cx="4641833" cy="6858000"/>
          </a:xfrm>
          <a:prstGeom prst="rect">
            <a:avLst/>
          </a:prstGeom>
        </p:spPr>
      </p:pic>
    </p:spTree>
    <p:extLst>
      <p:ext uri="{BB962C8B-B14F-4D97-AF65-F5344CB8AC3E}">
        <p14:creationId xmlns:p14="http://schemas.microsoft.com/office/powerpoint/2010/main" val="670041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6"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1"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6"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8" name="Group 37">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9" name="Rectangle 38">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40"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41" name="Rectangle 40">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useBgFill="1">
        <p:nvSpPr>
          <p:cNvPr id="43" name="Rectangle 42">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6"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 name="TextovéPole 5">
            <a:extLst>
              <a:ext uri="{FF2B5EF4-FFF2-40B4-BE49-F238E27FC236}">
                <a16:creationId xmlns:a16="http://schemas.microsoft.com/office/drawing/2014/main" id="{2A2A08CC-9C7D-0A57-5EA7-E74E96F7F8A5}"/>
              </a:ext>
            </a:extLst>
          </p:cNvPr>
          <p:cNvSpPr txBox="1"/>
          <p:nvPr/>
        </p:nvSpPr>
        <p:spPr>
          <a:xfrm>
            <a:off x="7269686" y="795527"/>
            <a:ext cx="4123738" cy="1433323"/>
          </a:xfrm>
          <a:prstGeom prst="rect">
            <a:avLst/>
          </a:prstGeom>
        </p:spPr>
        <p:txBody>
          <a:bodyPr vert="horz" lIns="228600" tIns="228600" rIns="228600" bIns="228600" rtlCol="0" anchor="ctr">
            <a:normAutofit/>
          </a:bodyPr>
          <a:lstStyle/>
          <a:p>
            <a:pPr defTabSz="914400">
              <a:lnSpc>
                <a:spcPct val="85000"/>
              </a:lnSpc>
              <a:spcBef>
                <a:spcPct val="0"/>
              </a:spcBef>
              <a:spcAft>
                <a:spcPts val="600"/>
              </a:spcAft>
            </a:pPr>
            <a:r>
              <a:rPr lang="en-US" sz="3200" spc="-150">
                <a:solidFill>
                  <a:schemeClr val="tx2"/>
                </a:solidFill>
                <a:latin typeface="+mj-lt"/>
                <a:ea typeface="+mj-ea"/>
                <a:cs typeface="+mj-cs"/>
              </a:rPr>
              <a:t>Příklady pravidel</a:t>
            </a:r>
          </a:p>
        </p:txBody>
      </p:sp>
      <p:sp>
        <p:nvSpPr>
          <p:cNvPr id="68" name="Rectangle 67">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FC2B7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ázek 9" descr="Obsah obrázku osoba, oblečení, Lidská tvář, interiér&#10;&#10;Popis byl vytvořen automaticky">
            <a:extLst>
              <a:ext uri="{FF2B5EF4-FFF2-40B4-BE49-F238E27FC236}">
                <a16:creationId xmlns:a16="http://schemas.microsoft.com/office/drawing/2014/main" id="{9163C649-DFC9-3194-7380-5D7273F5CD07}"/>
              </a:ext>
            </a:extLst>
          </p:cNvPr>
          <p:cNvPicPr>
            <a:picLocks noChangeAspect="1"/>
          </p:cNvPicPr>
          <p:nvPr/>
        </p:nvPicPr>
        <p:blipFill rotWithShape="1">
          <a:blip r:embed="rId2"/>
          <a:srcRect t="6591" r="3" b="6216"/>
          <a:stretch/>
        </p:blipFill>
        <p:spPr>
          <a:xfrm>
            <a:off x="972115" y="960214"/>
            <a:ext cx="5641848" cy="4919472"/>
          </a:xfrm>
          <a:prstGeom prst="rect">
            <a:avLst/>
          </a:prstGeom>
          <a:ln w="12700">
            <a:noFill/>
          </a:ln>
        </p:spPr>
      </p:pic>
      <p:sp>
        <p:nvSpPr>
          <p:cNvPr id="5" name="TextovéPole 4">
            <a:extLst>
              <a:ext uri="{FF2B5EF4-FFF2-40B4-BE49-F238E27FC236}">
                <a16:creationId xmlns:a16="http://schemas.microsoft.com/office/drawing/2014/main" id="{13FD789F-77E0-7410-E675-B28496EB3361}"/>
              </a:ext>
            </a:extLst>
          </p:cNvPr>
          <p:cNvSpPr txBox="1"/>
          <p:nvPr/>
        </p:nvSpPr>
        <p:spPr>
          <a:xfrm>
            <a:off x="7293817" y="1844676"/>
            <a:ext cx="4099607" cy="4430000"/>
          </a:xfrm>
          <a:prstGeom prst="rect">
            <a:avLst/>
          </a:prstGeom>
        </p:spPr>
        <p:txBody>
          <a:bodyPr vert="horz" lIns="91440" tIns="45720" rIns="91440" bIns="45720" rtlCol="0" anchor="ctr">
            <a:normAutofit lnSpcReduction="10000"/>
          </a:bodyPr>
          <a:lstStyle/>
          <a:p>
            <a:pPr marL="342900" indent="-228600" defTabSz="914400">
              <a:lnSpc>
                <a:spcPct val="110000"/>
              </a:lnSpc>
              <a:spcAft>
                <a:spcPts val="600"/>
              </a:spcAft>
              <a:buClr>
                <a:srgbClr val="FC2B7B"/>
              </a:buClr>
              <a:buSzPct val="110000"/>
              <a:buFont typeface="Wingdings" panose="05000000000000000000" pitchFamily="2" charset="2"/>
              <a:buChar char="§"/>
            </a:pPr>
            <a:r>
              <a:rPr lang="cs-CZ" sz="2000" dirty="0">
                <a:latin typeface="+mj-lt"/>
              </a:rPr>
              <a:t>Prostory bez obrazovek – vyhraďte ve škole místa, kde se nesmí používat obrazovky (relaxační zóna, jídelna atp.)</a:t>
            </a:r>
          </a:p>
          <a:p>
            <a:pPr marL="342900" indent="-228600" defTabSz="914400">
              <a:lnSpc>
                <a:spcPct val="110000"/>
              </a:lnSpc>
              <a:spcAft>
                <a:spcPts val="600"/>
              </a:spcAft>
              <a:buClr>
                <a:srgbClr val="FC2B7B"/>
              </a:buClr>
              <a:buSzPct val="110000"/>
              <a:buFont typeface="Wingdings" panose="05000000000000000000" pitchFamily="2" charset="2"/>
              <a:buChar char="§"/>
            </a:pPr>
            <a:r>
              <a:rPr lang="cs-CZ" sz="2000" dirty="0">
                <a:latin typeface="+mj-lt"/>
              </a:rPr>
              <a:t>Jednou za měsíc/2 týdny celý den </a:t>
            </a:r>
            <a:r>
              <a:rPr lang="cs-CZ" sz="2000" dirty="0" err="1">
                <a:latin typeface="+mj-lt"/>
              </a:rPr>
              <a:t>offline</a:t>
            </a:r>
            <a:endParaRPr lang="cs-CZ" sz="2000" dirty="0">
              <a:latin typeface="+mj-lt"/>
            </a:endParaRPr>
          </a:p>
          <a:p>
            <a:pPr marL="800100" lvl="1" indent="-228600" defTabSz="914400">
              <a:lnSpc>
                <a:spcPct val="110000"/>
              </a:lnSpc>
              <a:spcAft>
                <a:spcPts val="600"/>
              </a:spcAft>
              <a:buClr>
                <a:srgbClr val="FC2B7B"/>
              </a:buClr>
              <a:buSzPct val="110000"/>
              <a:buFont typeface="Wingdings" panose="05000000000000000000" pitchFamily="2" charset="2"/>
              <a:buChar char="§"/>
            </a:pPr>
            <a:r>
              <a:rPr lang="cs-CZ" sz="2000" dirty="0">
                <a:latin typeface="+mj-lt"/>
              </a:rPr>
              <a:t>naplánujte si to dopředu</a:t>
            </a:r>
          </a:p>
          <a:p>
            <a:pPr marL="800100" lvl="1" indent="-228600" defTabSz="914400">
              <a:lnSpc>
                <a:spcPct val="110000"/>
              </a:lnSpc>
              <a:spcAft>
                <a:spcPts val="600"/>
              </a:spcAft>
              <a:buClr>
                <a:srgbClr val="FC2B7B"/>
              </a:buClr>
              <a:buSzPct val="110000"/>
              <a:buFont typeface="Wingdings" panose="05000000000000000000" pitchFamily="2" charset="2"/>
              <a:buChar char="§"/>
            </a:pPr>
            <a:r>
              <a:rPr lang="cs-CZ" sz="2000" dirty="0">
                <a:latin typeface="+mj-lt"/>
              </a:rPr>
              <a:t>nechte i žáky něco vymyslet</a:t>
            </a:r>
          </a:p>
          <a:p>
            <a:pPr marL="800100" lvl="1" indent="-228600" defTabSz="914400">
              <a:lnSpc>
                <a:spcPct val="110000"/>
              </a:lnSpc>
              <a:spcAft>
                <a:spcPts val="600"/>
              </a:spcAft>
              <a:buClr>
                <a:srgbClr val="FC2B7B"/>
              </a:buClr>
              <a:buSzPct val="110000"/>
              <a:buFont typeface="Wingdings" panose="05000000000000000000" pitchFamily="2" charset="2"/>
              <a:buChar char="§"/>
            </a:pPr>
            <a:r>
              <a:rPr lang="cs-CZ" sz="2000" dirty="0">
                <a:latin typeface="+mj-lt"/>
              </a:rPr>
              <a:t>vypněte všechny obrazovky</a:t>
            </a:r>
          </a:p>
          <a:p>
            <a:pPr marL="342900" indent="-228600" defTabSz="914400">
              <a:lnSpc>
                <a:spcPct val="110000"/>
              </a:lnSpc>
              <a:spcAft>
                <a:spcPts val="600"/>
              </a:spcAft>
              <a:buClr>
                <a:srgbClr val="FC2B7B"/>
              </a:buClr>
              <a:buSzPct val="110000"/>
              <a:buFont typeface="Wingdings" panose="05000000000000000000" pitchFamily="2" charset="2"/>
              <a:buChar char="§"/>
            </a:pPr>
            <a:r>
              <a:rPr lang="cs-CZ" sz="2000" dirty="0">
                <a:latin typeface="+mj-lt"/>
              </a:rPr>
              <a:t>Společné hraní/sledování</a:t>
            </a:r>
          </a:p>
          <a:p>
            <a:pPr marL="342900" indent="-228600" defTabSz="914400">
              <a:lnSpc>
                <a:spcPct val="110000"/>
              </a:lnSpc>
              <a:spcAft>
                <a:spcPts val="600"/>
              </a:spcAft>
              <a:buClr>
                <a:srgbClr val="FC2B7B"/>
              </a:buClr>
              <a:buSzPct val="110000"/>
              <a:buFont typeface="Wingdings" panose="05000000000000000000" pitchFamily="2" charset="2"/>
              <a:buChar char="§"/>
            </a:pPr>
            <a:r>
              <a:rPr lang="cs-CZ" sz="2000" dirty="0">
                <a:latin typeface="+mj-lt"/>
              </a:rPr>
              <a:t>Učení bez telefonu (domluvte se, kam je odloží)</a:t>
            </a:r>
          </a:p>
        </p:txBody>
      </p:sp>
      <p:sp>
        <p:nvSpPr>
          <p:cNvPr id="12" name="TextovéPole 11">
            <a:extLst>
              <a:ext uri="{FF2B5EF4-FFF2-40B4-BE49-F238E27FC236}">
                <a16:creationId xmlns:a16="http://schemas.microsoft.com/office/drawing/2014/main" id="{485E0C19-A686-15B6-73AE-5638EF7C6D36}"/>
              </a:ext>
            </a:extLst>
          </p:cNvPr>
          <p:cNvSpPr txBox="1"/>
          <p:nvPr/>
        </p:nvSpPr>
        <p:spPr>
          <a:xfrm>
            <a:off x="938531" y="6307477"/>
            <a:ext cx="6096000" cy="369332"/>
          </a:xfrm>
          <a:prstGeom prst="rect">
            <a:avLst/>
          </a:prstGeom>
          <a:noFill/>
        </p:spPr>
        <p:txBody>
          <a:bodyPr wrap="square">
            <a:spAutoFit/>
          </a:bodyPr>
          <a:lstStyle/>
          <a:p>
            <a:r>
              <a:rPr lang="cs-CZ" dirty="0">
                <a:latin typeface="+mj-lt"/>
                <a:hlinkClick r:id="rId3"/>
              </a:rPr>
              <a:t>https://www.replug.me/pro-skoly/</a:t>
            </a:r>
            <a:r>
              <a:rPr lang="cs-CZ" dirty="0">
                <a:latin typeface="+mj-lt"/>
              </a:rPr>
              <a:t> </a:t>
            </a:r>
          </a:p>
        </p:txBody>
      </p:sp>
    </p:spTree>
    <p:extLst>
      <p:ext uri="{BB962C8B-B14F-4D97-AF65-F5344CB8AC3E}">
        <p14:creationId xmlns:p14="http://schemas.microsoft.com/office/powerpoint/2010/main" val="3689300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9" name="Group 28">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0" name="Rectangle 29">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1" name="Isosceles Triangle 30">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2" name="Rectangle 31">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useBgFill="1">
        <p:nvSpPr>
          <p:cNvPr id="34" name="Rectangle 33">
            <a:extLst>
              <a:ext uri="{FF2B5EF4-FFF2-40B4-BE49-F238E27FC236}">
                <a16:creationId xmlns:a16="http://schemas.microsoft.com/office/drawing/2014/main" id="{2B94C19D-E7A2-4CDE-A897-35F2BC959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75E99E3F-7A89-4769-AAB0-DC0E42BE12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7" name="Freeform 5">
              <a:extLst>
                <a:ext uri="{FF2B5EF4-FFF2-40B4-BE49-F238E27FC236}">
                  <a16:creationId xmlns:a16="http://schemas.microsoft.com/office/drawing/2014/main" id="{E9129042-28FB-49B3-BF09-C0FC70414C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C857079D-69FB-4AAE-939D-50320676C6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7">
              <a:extLst>
                <a:ext uri="{FF2B5EF4-FFF2-40B4-BE49-F238E27FC236}">
                  <a16:creationId xmlns:a16="http://schemas.microsoft.com/office/drawing/2014/main" id="{44E06FFE-2B6E-451F-8584-36CB56B92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8">
              <a:extLst>
                <a:ext uri="{FF2B5EF4-FFF2-40B4-BE49-F238E27FC236}">
                  <a16:creationId xmlns:a16="http://schemas.microsoft.com/office/drawing/2014/main" id="{4A9C3EAA-1C7F-4CBB-80F3-40FAD9629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9">
              <a:extLst>
                <a:ext uri="{FF2B5EF4-FFF2-40B4-BE49-F238E27FC236}">
                  <a16:creationId xmlns:a16="http://schemas.microsoft.com/office/drawing/2014/main" id="{3289920A-A485-4023-84F5-973CB3AF16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0">
              <a:extLst>
                <a:ext uri="{FF2B5EF4-FFF2-40B4-BE49-F238E27FC236}">
                  <a16:creationId xmlns:a16="http://schemas.microsoft.com/office/drawing/2014/main" id="{6B258C87-5B91-45CB-BEAD-B9CD515B30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1">
              <a:extLst>
                <a:ext uri="{FF2B5EF4-FFF2-40B4-BE49-F238E27FC236}">
                  <a16:creationId xmlns:a16="http://schemas.microsoft.com/office/drawing/2014/main" id="{5E8F853B-7045-4974-ADFB-592F01B4CC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2">
              <a:extLst>
                <a:ext uri="{FF2B5EF4-FFF2-40B4-BE49-F238E27FC236}">
                  <a16:creationId xmlns:a16="http://schemas.microsoft.com/office/drawing/2014/main" id="{4307ABD8-4121-4188-A6A8-BF0841F5BC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3">
              <a:extLst>
                <a:ext uri="{FF2B5EF4-FFF2-40B4-BE49-F238E27FC236}">
                  <a16:creationId xmlns:a16="http://schemas.microsoft.com/office/drawing/2014/main" id="{2E660CAF-84FD-4236-8BD1-570BEBF0D2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4">
              <a:extLst>
                <a:ext uri="{FF2B5EF4-FFF2-40B4-BE49-F238E27FC236}">
                  <a16:creationId xmlns:a16="http://schemas.microsoft.com/office/drawing/2014/main" id="{C67DCC6D-C589-411A-83EF-249E925FA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5">
              <a:extLst>
                <a:ext uri="{FF2B5EF4-FFF2-40B4-BE49-F238E27FC236}">
                  <a16:creationId xmlns:a16="http://schemas.microsoft.com/office/drawing/2014/main" id="{EF00B7C0-9045-4017-A91E-6129702F91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6">
              <a:extLst>
                <a:ext uri="{FF2B5EF4-FFF2-40B4-BE49-F238E27FC236}">
                  <a16:creationId xmlns:a16="http://schemas.microsoft.com/office/drawing/2014/main" id="{25806466-98F7-4333-9BC7-BB44F5E9C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7">
              <a:extLst>
                <a:ext uri="{FF2B5EF4-FFF2-40B4-BE49-F238E27FC236}">
                  <a16:creationId xmlns:a16="http://schemas.microsoft.com/office/drawing/2014/main" id="{9E23BC68-3437-491F-BBEA-2DC61316AA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8">
              <a:extLst>
                <a:ext uri="{FF2B5EF4-FFF2-40B4-BE49-F238E27FC236}">
                  <a16:creationId xmlns:a16="http://schemas.microsoft.com/office/drawing/2014/main" id="{36B9FD89-406D-41F1-ADEF-F74A9B1DF0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9">
              <a:extLst>
                <a:ext uri="{FF2B5EF4-FFF2-40B4-BE49-F238E27FC236}">
                  <a16:creationId xmlns:a16="http://schemas.microsoft.com/office/drawing/2014/main" id="{CC0948A3-F3F2-4AA7-B558-4F1E0EBED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0">
              <a:extLst>
                <a:ext uri="{FF2B5EF4-FFF2-40B4-BE49-F238E27FC236}">
                  <a16:creationId xmlns:a16="http://schemas.microsoft.com/office/drawing/2014/main" id="{277408B3-EE29-4600-9011-F83CA3FEAF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1">
              <a:extLst>
                <a:ext uri="{FF2B5EF4-FFF2-40B4-BE49-F238E27FC236}">
                  <a16:creationId xmlns:a16="http://schemas.microsoft.com/office/drawing/2014/main" id="{2E4DE87A-3195-410F-A185-3E41350B5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2">
              <a:extLst>
                <a:ext uri="{FF2B5EF4-FFF2-40B4-BE49-F238E27FC236}">
                  <a16:creationId xmlns:a16="http://schemas.microsoft.com/office/drawing/2014/main" id="{4372AC40-5D77-44AE-A395-853703161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3">
              <a:extLst>
                <a:ext uri="{FF2B5EF4-FFF2-40B4-BE49-F238E27FC236}">
                  <a16:creationId xmlns:a16="http://schemas.microsoft.com/office/drawing/2014/main" id="{74BF19D7-D76B-41DB-8E7B-644E15863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bstraktní obrázek mozku vytvořené ze vzorků">
            <a:extLst>
              <a:ext uri="{FF2B5EF4-FFF2-40B4-BE49-F238E27FC236}">
                <a16:creationId xmlns:a16="http://schemas.microsoft.com/office/drawing/2014/main" id="{3288AE78-D9F4-47B9-4919-A3F9B132DC9F}"/>
              </a:ext>
            </a:extLst>
          </p:cNvPr>
          <p:cNvPicPr>
            <a:picLocks noChangeAspect="1"/>
          </p:cNvPicPr>
          <p:nvPr/>
        </p:nvPicPr>
        <p:blipFill rotWithShape="1">
          <a:blip r:embed="rId2"/>
          <a:srcRect l="12379" r="10412"/>
          <a:stretch/>
        </p:blipFill>
        <p:spPr>
          <a:xfrm>
            <a:off x="20" y="10"/>
            <a:ext cx="6745008" cy="6857763"/>
          </a:xfrm>
          <a:prstGeom prst="rect">
            <a:avLst/>
          </a:prstGeom>
          <a:ln w="9525">
            <a:noFill/>
          </a:ln>
        </p:spPr>
      </p:pic>
      <p:grpSp>
        <p:nvGrpSpPr>
          <p:cNvPr id="57" name="Group 56">
            <a:extLst>
              <a:ext uri="{FF2B5EF4-FFF2-40B4-BE49-F238E27FC236}">
                <a16:creationId xmlns:a16="http://schemas.microsoft.com/office/drawing/2014/main" id="{21B67326-1D79-49D3-9B25-28080FDFF9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2312" y="1186483"/>
            <a:ext cx="3822597" cy="4477933"/>
            <a:chOff x="807084" y="1186483"/>
            <a:chExt cx="3822597" cy="4477933"/>
          </a:xfrm>
        </p:grpSpPr>
        <p:sp>
          <p:nvSpPr>
            <p:cNvPr id="58" name="Rectangle 57">
              <a:extLst>
                <a:ext uri="{FF2B5EF4-FFF2-40B4-BE49-F238E27FC236}">
                  <a16:creationId xmlns:a16="http://schemas.microsoft.com/office/drawing/2014/main" id="{D9FBAF07-4DBD-469A-AA51-A4A5E73F9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39">
              <a:extLst>
                <a:ext uri="{FF2B5EF4-FFF2-40B4-BE49-F238E27FC236}">
                  <a16:creationId xmlns:a16="http://schemas.microsoft.com/office/drawing/2014/main" id="{B5B72DC2-A0AE-4085-87CB-F3401BB33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406CCDB-6E4B-4E06-9660-473F64643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a:extLst>
              <a:ext uri="{FF2B5EF4-FFF2-40B4-BE49-F238E27FC236}">
                <a16:creationId xmlns:a16="http://schemas.microsoft.com/office/drawing/2014/main" id="{32C1888E-C0CC-010E-A838-B5335BF69A06}"/>
              </a:ext>
            </a:extLst>
          </p:cNvPr>
          <p:cNvSpPr>
            <a:spLocks noGrp="1"/>
          </p:cNvSpPr>
          <p:nvPr>
            <p:ph type="title"/>
          </p:nvPr>
        </p:nvSpPr>
        <p:spPr>
          <a:xfrm>
            <a:off x="7650643" y="2075504"/>
            <a:ext cx="3654569" cy="2042725"/>
          </a:xfrm>
        </p:spPr>
        <p:txBody>
          <a:bodyPr vert="horz" lIns="228600" tIns="228600" rIns="228600" bIns="0" rtlCol="0" anchor="b">
            <a:normAutofit/>
          </a:bodyPr>
          <a:lstStyle/>
          <a:p>
            <a:pPr>
              <a:lnSpc>
                <a:spcPct val="80000"/>
              </a:lnSpc>
            </a:pPr>
            <a:r>
              <a:rPr lang="en-US" sz="5400"/>
              <a:t>Umělá inteligence</a:t>
            </a:r>
          </a:p>
        </p:txBody>
      </p:sp>
    </p:spTree>
    <p:extLst>
      <p:ext uri="{BB962C8B-B14F-4D97-AF65-F5344CB8AC3E}">
        <p14:creationId xmlns:p14="http://schemas.microsoft.com/office/powerpoint/2010/main" val="3892700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6E4CF2-E5CA-8D9B-6DCE-0E8AA528A629}"/>
              </a:ext>
            </a:extLst>
          </p:cNvPr>
          <p:cNvSpPr txBox="1"/>
          <p:nvPr/>
        </p:nvSpPr>
        <p:spPr>
          <a:xfrm>
            <a:off x="570187" y="271042"/>
            <a:ext cx="11219792" cy="3046988"/>
          </a:xfrm>
          <a:prstGeom prst="rect">
            <a:avLst/>
          </a:prstGeom>
          <a:noFill/>
        </p:spPr>
        <p:txBody>
          <a:bodyPr wrap="square">
            <a:spAutoFit/>
          </a:bodyPr>
          <a:lstStyle/>
          <a:p>
            <a:r>
              <a:rPr lang="cs-CZ" sz="2400" dirty="0">
                <a:latin typeface="+mj-lt"/>
              </a:rPr>
              <a:t>Jsem </a:t>
            </a:r>
            <a:r>
              <a:rPr lang="cs-CZ" sz="2400" dirty="0" err="1">
                <a:latin typeface="+mj-lt"/>
              </a:rPr>
              <a:t>ChatGPT</a:t>
            </a:r>
            <a:r>
              <a:rPr lang="cs-CZ" sz="2400" dirty="0">
                <a:latin typeface="+mj-lt"/>
              </a:rPr>
              <a:t>, umělá inteligence vyvinutá společností </a:t>
            </a:r>
            <a:r>
              <a:rPr lang="cs-CZ" sz="2400" dirty="0" err="1">
                <a:latin typeface="+mj-lt"/>
              </a:rPr>
              <a:t>OpenAI</a:t>
            </a:r>
            <a:r>
              <a:rPr lang="cs-CZ" sz="2400" dirty="0">
                <a:latin typeface="+mj-lt"/>
              </a:rPr>
              <a:t>. Specializuji se na porozumění a generování lidského jazyka, což mi umožňuje odpovídat na různé dotazy a poskytovat informace na základě mého širokého jazykového tréninku.</a:t>
            </a:r>
          </a:p>
          <a:p>
            <a:endParaRPr lang="cs-CZ" sz="2400" dirty="0">
              <a:latin typeface="+mj-lt"/>
            </a:endParaRPr>
          </a:p>
          <a:p>
            <a:endParaRPr lang="cs-CZ" sz="2400" dirty="0">
              <a:latin typeface="+mj-lt"/>
            </a:endParaRPr>
          </a:p>
          <a:p>
            <a:endParaRPr lang="cs-CZ" sz="2400" dirty="0">
              <a:latin typeface="+mj-lt"/>
            </a:endParaRPr>
          </a:p>
          <a:p>
            <a:endParaRPr lang="cs-CZ" sz="2400" dirty="0">
              <a:latin typeface="+mj-lt"/>
            </a:endParaRPr>
          </a:p>
          <a:p>
            <a:endParaRPr lang="cs-CZ" sz="2400" dirty="0">
              <a:latin typeface="+mj-lt"/>
            </a:endParaRPr>
          </a:p>
        </p:txBody>
      </p:sp>
      <p:pic>
        <p:nvPicPr>
          <p:cNvPr id="6" name="Obrázek 5">
            <a:extLst>
              <a:ext uri="{FF2B5EF4-FFF2-40B4-BE49-F238E27FC236}">
                <a16:creationId xmlns:a16="http://schemas.microsoft.com/office/drawing/2014/main" id="{A9589C1D-0318-83E5-3CAA-FCFF7B01AC8E}"/>
              </a:ext>
            </a:extLst>
          </p:cNvPr>
          <p:cNvPicPr>
            <a:picLocks noChangeAspect="1"/>
          </p:cNvPicPr>
          <p:nvPr/>
        </p:nvPicPr>
        <p:blipFill rotWithShape="1">
          <a:blip r:embed="rId2"/>
          <a:srcRect t="15479" b="8090"/>
          <a:stretch/>
        </p:blipFill>
        <p:spPr>
          <a:xfrm>
            <a:off x="0" y="1616365"/>
            <a:ext cx="12192000" cy="5241635"/>
          </a:xfrm>
          <a:prstGeom prst="rect">
            <a:avLst/>
          </a:prstGeom>
        </p:spPr>
      </p:pic>
    </p:spTree>
    <p:extLst>
      <p:ext uri="{BB962C8B-B14F-4D97-AF65-F5344CB8AC3E}">
        <p14:creationId xmlns:p14="http://schemas.microsoft.com/office/powerpoint/2010/main" val="3441084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snímek obrazovky, Písmo&#10;&#10;Popis byl vytvořen automaticky">
            <a:extLst>
              <a:ext uri="{FF2B5EF4-FFF2-40B4-BE49-F238E27FC236}">
                <a16:creationId xmlns:a16="http://schemas.microsoft.com/office/drawing/2014/main" id="{0B7F49F2-9DD7-3F06-7319-05D4969946FF}"/>
              </a:ext>
            </a:extLst>
          </p:cNvPr>
          <p:cNvPicPr>
            <a:picLocks noChangeAspect="1"/>
          </p:cNvPicPr>
          <p:nvPr/>
        </p:nvPicPr>
        <p:blipFill>
          <a:blip r:embed="rId2"/>
          <a:stretch>
            <a:fillRect/>
          </a:stretch>
        </p:blipFill>
        <p:spPr>
          <a:xfrm>
            <a:off x="183177" y="717506"/>
            <a:ext cx="12065174" cy="5042163"/>
          </a:xfrm>
          <a:prstGeom prst="rect">
            <a:avLst/>
          </a:prstGeom>
        </p:spPr>
      </p:pic>
    </p:spTree>
    <p:extLst>
      <p:ext uri="{BB962C8B-B14F-4D97-AF65-F5344CB8AC3E}">
        <p14:creationId xmlns:p14="http://schemas.microsoft.com/office/powerpoint/2010/main" val="737870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B8A189D-6A38-48DB-06AD-CBDEEC8B2548}"/>
              </a:ext>
            </a:extLst>
          </p:cNvPr>
          <p:cNvSpPr txBox="1"/>
          <p:nvPr/>
        </p:nvSpPr>
        <p:spPr>
          <a:xfrm>
            <a:off x="223520" y="6285915"/>
            <a:ext cx="8920480" cy="369332"/>
          </a:xfrm>
          <a:prstGeom prst="rect">
            <a:avLst/>
          </a:prstGeom>
          <a:noFill/>
        </p:spPr>
        <p:txBody>
          <a:bodyPr wrap="square">
            <a:spAutoFit/>
          </a:bodyPr>
          <a:lstStyle/>
          <a:p>
            <a:r>
              <a:rPr lang="cs-CZ" dirty="0">
                <a:hlinkClick r:id="rId2"/>
              </a:rPr>
              <a:t>https://aidetem.cz/skoleni-cast-3-ai-pomocnik-pedagoga/</a:t>
            </a:r>
            <a:r>
              <a:rPr lang="cs-CZ" dirty="0"/>
              <a:t> </a:t>
            </a:r>
          </a:p>
        </p:txBody>
      </p:sp>
      <p:pic>
        <p:nvPicPr>
          <p:cNvPr id="9" name="Obrázek 8">
            <a:extLst>
              <a:ext uri="{FF2B5EF4-FFF2-40B4-BE49-F238E27FC236}">
                <a16:creationId xmlns:a16="http://schemas.microsoft.com/office/drawing/2014/main" id="{79B3595A-2DED-9927-892A-640F5101CDA9}"/>
              </a:ext>
            </a:extLst>
          </p:cNvPr>
          <p:cNvPicPr>
            <a:picLocks noChangeAspect="1"/>
          </p:cNvPicPr>
          <p:nvPr/>
        </p:nvPicPr>
        <p:blipFill>
          <a:blip r:embed="rId3"/>
          <a:stretch>
            <a:fillRect/>
          </a:stretch>
        </p:blipFill>
        <p:spPr>
          <a:xfrm>
            <a:off x="272317" y="3740903"/>
            <a:ext cx="8039513" cy="2381372"/>
          </a:xfrm>
          <a:prstGeom prst="rect">
            <a:avLst/>
          </a:prstGeom>
        </p:spPr>
      </p:pic>
      <p:pic>
        <p:nvPicPr>
          <p:cNvPr id="7" name="Obrázek 6">
            <a:extLst>
              <a:ext uri="{FF2B5EF4-FFF2-40B4-BE49-F238E27FC236}">
                <a16:creationId xmlns:a16="http://schemas.microsoft.com/office/drawing/2014/main" id="{C7749852-9A59-3E22-0255-82301949B703}"/>
              </a:ext>
            </a:extLst>
          </p:cNvPr>
          <p:cNvPicPr>
            <a:picLocks noChangeAspect="1"/>
          </p:cNvPicPr>
          <p:nvPr/>
        </p:nvPicPr>
        <p:blipFill>
          <a:blip r:embed="rId4"/>
          <a:stretch>
            <a:fillRect/>
          </a:stretch>
        </p:blipFill>
        <p:spPr>
          <a:xfrm>
            <a:off x="6096000" y="68983"/>
            <a:ext cx="6064562" cy="4172164"/>
          </a:xfrm>
          <a:prstGeom prst="rect">
            <a:avLst/>
          </a:prstGeom>
        </p:spPr>
      </p:pic>
      <p:pic>
        <p:nvPicPr>
          <p:cNvPr id="11" name="Obrázek 10" descr="Two people with speech bubbles">
            <a:extLst>
              <a:ext uri="{FF2B5EF4-FFF2-40B4-BE49-F238E27FC236}">
                <a16:creationId xmlns:a16="http://schemas.microsoft.com/office/drawing/2014/main" id="{921103BF-5645-72BF-A7FA-40A81466E334}"/>
              </a:ext>
            </a:extLst>
          </p:cNvPr>
          <p:cNvPicPr>
            <a:picLocks noChangeAspect="1"/>
          </p:cNvPicPr>
          <p:nvPr/>
        </p:nvPicPr>
        <p:blipFill>
          <a:blip r:embed="rId5"/>
          <a:stretch>
            <a:fillRect/>
          </a:stretch>
        </p:blipFill>
        <p:spPr>
          <a:xfrm>
            <a:off x="2396274" y="0"/>
            <a:ext cx="2890430" cy="3864638"/>
          </a:xfrm>
          <a:prstGeom prst="rect">
            <a:avLst/>
          </a:prstGeom>
        </p:spPr>
      </p:pic>
    </p:spTree>
    <p:extLst>
      <p:ext uri="{BB962C8B-B14F-4D97-AF65-F5344CB8AC3E}">
        <p14:creationId xmlns:p14="http://schemas.microsoft.com/office/powerpoint/2010/main" val="1442447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Písmo, snímek obrazovky, design&#10;&#10;Popis byl vytvořen automaticky">
            <a:extLst>
              <a:ext uri="{FF2B5EF4-FFF2-40B4-BE49-F238E27FC236}">
                <a16:creationId xmlns:a16="http://schemas.microsoft.com/office/drawing/2014/main" id="{E6ABAC74-4DEC-5F29-563E-A86AF048044C}"/>
              </a:ext>
            </a:extLst>
          </p:cNvPr>
          <p:cNvPicPr>
            <a:picLocks noChangeAspect="1"/>
          </p:cNvPicPr>
          <p:nvPr/>
        </p:nvPicPr>
        <p:blipFill>
          <a:blip r:embed="rId2"/>
          <a:stretch>
            <a:fillRect/>
          </a:stretch>
        </p:blipFill>
        <p:spPr>
          <a:xfrm>
            <a:off x="434684" y="914271"/>
            <a:ext cx="11322632" cy="5029458"/>
          </a:xfrm>
          <a:prstGeom prst="rect">
            <a:avLst/>
          </a:prstGeom>
        </p:spPr>
      </p:pic>
    </p:spTree>
    <p:extLst>
      <p:ext uri="{BB962C8B-B14F-4D97-AF65-F5344CB8AC3E}">
        <p14:creationId xmlns:p14="http://schemas.microsoft.com/office/powerpoint/2010/main" val="2801259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A5A9E5E-F352-E742-FD17-40402B4B5ACA}"/>
              </a:ext>
            </a:extLst>
          </p:cNvPr>
          <p:cNvSpPr txBox="1"/>
          <p:nvPr/>
        </p:nvSpPr>
        <p:spPr>
          <a:xfrm>
            <a:off x="1229360" y="1148080"/>
            <a:ext cx="6918960" cy="646331"/>
          </a:xfrm>
          <a:prstGeom prst="rect">
            <a:avLst/>
          </a:prstGeom>
          <a:noFill/>
        </p:spPr>
        <p:txBody>
          <a:bodyPr wrap="square" rtlCol="0">
            <a:spAutoFit/>
          </a:bodyPr>
          <a:lstStyle/>
          <a:p>
            <a:r>
              <a:rPr lang="cs-CZ" sz="3600" dirty="0">
                <a:latin typeface="+mj-lt"/>
              </a:rPr>
              <a:t>Další zdroje</a:t>
            </a:r>
          </a:p>
        </p:txBody>
      </p:sp>
      <p:sp>
        <p:nvSpPr>
          <p:cNvPr id="4" name="TextovéPole 3">
            <a:extLst>
              <a:ext uri="{FF2B5EF4-FFF2-40B4-BE49-F238E27FC236}">
                <a16:creationId xmlns:a16="http://schemas.microsoft.com/office/drawing/2014/main" id="{230BCF84-E94D-180C-788E-8708E1A37A94}"/>
              </a:ext>
            </a:extLst>
          </p:cNvPr>
          <p:cNvSpPr txBox="1"/>
          <p:nvPr/>
        </p:nvSpPr>
        <p:spPr>
          <a:xfrm>
            <a:off x="1229360" y="2472174"/>
            <a:ext cx="8168640" cy="2677656"/>
          </a:xfrm>
          <a:prstGeom prst="rect">
            <a:avLst/>
          </a:prstGeom>
          <a:noFill/>
        </p:spPr>
        <p:txBody>
          <a:bodyPr wrap="square">
            <a:spAutoFit/>
          </a:bodyPr>
          <a:lstStyle/>
          <a:p>
            <a:r>
              <a:rPr lang="cs-CZ" sz="2400" i="0" dirty="0">
                <a:effectLst/>
                <a:latin typeface="+mj-lt"/>
              </a:rPr>
              <a:t>Průvodce </a:t>
            </a:r>
            <a:r>
              <a:rPr lang="cs-CZ" sz="2400" i="0" dirty="0" err="1">
                <a:effectLst/>
                <a:latin typeface="+mj-lt"/>
              </a:rPr>
              <a:t>ChatGPT</a:t>
            </a:r>
            <a:r>
              <a:rPr lang="cs-CZ" sz="2400" i="0" dirty="0">
                <a:effectLst/>
                <a:latin typeface="+mj-lt"/>
              </a:rPr>
              <a:t> pro učitele </a:t>
            </a:r>
            <a:r>
              <a:rPr lang="cs-CZ" sz="2400" dirty="0">
                <a:latin typeface="+mj-lt"/>
                <a:hlinkClick r:id="rId2"/>
              </a:rPr>
              <a:t>https://gptveskole.cz/</a:t>
            </a:r>
            <a:endParaRPr lang="cs-CZ" sz="2400" dirty="0">
              <a:latin typeface="+mj-lt"/>
            </a:endParaRPr>
          </a:p>
          <a:p>
            <a:endParaRPr lang="cs-CZ" sz="2400" dirty="0">
              <a:latin typeface="+mj-lt"/>
            </a:endParaRPr>
          </a:p>
          <a:p>
            <a:r>
              <a:rPr lang="cs-CZ" sz="2400" dirty="0">
                <a:latin typeface="+mj-lt"/>
              </a:rPr>
              <a:t>Informační a pracovní listy pro žáky </a:t>
            </a:r>
            <a:r>
              <a:rPr lang="cs-CZ" sz="2400" dirty="0">
                <a:latin typeface="+mj-lt"/>
                <a:hlinkClick r:id="rId3"/>
              </a:rPr>
              <a:t>https://aidetem.cz/chatgpt-pracovni-listy-pro-deti-zaky-studenty/</a:t>
            </a:r>
            <a:r>
              <a:rPr lang="cs-CZ" sz="2400" dirty="0">
                <a:latin typeface="+mj-lt"/>
              </a:rPr>
              <a:t>  </a:t>
            </a:r>
          </a:p>
          <a:p>
            <a:endParaRPr lang="cs-CZ" sz="2400" dirty="0">
              <a:latin typeface="+mj-lt"/>
            </a:endParaRPr>
          </a:p>
          <a:p>
            <a:r>
              <a:rPr lang="cs-CZ" sz="2400" dirty="0">
                <a:latin typeface="+mj-lt"/>
              </a:rPr>
              <a:t>Doporučení pro ředitele, učitele, žáky a rodiče </a:t>
            </a:r>
            <a:r>
              <a:rPr lang="cs-CZ" sz="2400" dirty="0">
                <a:latin typeface="+mj-lt"/>
                <a:hlinkClick r:id="rId4"/>
              </a:rPr>
              <a:t>https://revize.edu.cz/ke-stazeni#ai</a:t>
            </a:r>
            <a:r>
              <a:rPr lang="cs-CZ" sz="2400" dirty="0">
                <a:latin typeface="+mj-lt"/>
              </a:rPr>
              <a:t> </a:t>
            </a:r>
          </a:p>
        </p:txBody>
      </p:sp>
    </p:spTree>
    <p:extLst>
      <p:ext uri="{BB962C8B-B14F-4D97-AF65-F5344CB8AC3E}">
        <p14:creationId xmlns:p14="http://schemas.microsoft.com/office/powerpoint/2010/main" val="3633135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8C8FB3-3E64-879E-7802-977B30FC02EA}"/>
              </a:ext>
            </a:extLst>
          </p:cNvPr>
          <p:cNvSpPr>
            <a:spLocks noGrp="1"/>
          </p:cNvSpPr>
          <p:nvPr>
            <p:ph type="title"/>
          </p:nvPr>
        </p:nvSpPr>
        <p:spPr/>
        <p:txBody>
          <a:bodyPr/>
          <a:lstStyle/>
          <a:p>
            <a:r>
              <a:rPr lang="cs-CZ" dirty="0"/>
              <a:t>Děkuji za vaši pozornost</a:t>
            </a:r>
          </a:p>
        </p:txBody>
      </p:sp>
      <p:sp>
        <p:nvSpPr>
          <p:cNvPr id="3" name="Zástupný text 2">
            <a:extLst>
              <a:ext uri="{FF2B5EF4-FFF2-40B4-BE49-F238E27FC236}">
                <a16:creationId xmlns:a16="http://schemas.microsoft.com/office/drawing/2014/main" id="{F99A0CA5-79EB-AAB6-6C82-FA2999664C27}"/>
              </a:ext>
            </a:extLst>
          </p:cNvPr>
          <p:cNvSpPr>
            <a:spLocks noGrp="1"/>
          </p:cNvSpPr>
          <p:nvPr>
            <p:ph type="body" idx="1"/>
          </p:nvPr>
        </p:nvSpPr>
        <p:spPr/>
        <p:txBody>
          <a:bodyPr/>
          <a:lstStyle/>
          <a:p>
            <a:r>
              <a:rPr lang="cs-CZ" dirty="0"/>
              <a:t>simkova@ped.muni.cz</a:t>
            </a:r>
          </a:p>
        </p:txBody>
      </p:sp>
    </p:spTree>
    <p:extLst>
      <p:ext uri="{BB962C8B-B14F-4D97-AF65-F5344CB8AC3E}">
        <p14:creationId xmlns:p14="http://schemas.microsoft.com/office/powerpoint/2010/main" val="2660366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text, oblečení, Lidská tvář, dítě&#10;&#10;Popis byl vytvořen automaticky">
            <a:extLst>
              <a:ext uri="{FF2B5EF4-FFF2-40B4-BE49-F238E27FC236}">
                <a16:creationId xmlns:a16="http://schemas.microsoft.com/office/drawing/2014/main" id="{EB58DCAE-52A0-9727-9D1D-92DFF693B5F6}"/>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701845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snímek obrazovky, Písmo, dokument&#10;&#10;Popis byl vytvořen automaticky">
            <a:extLst>
              <a:ext uri="{FF2B5EF4-FFF2-40B4-BE49-F238E27FC236}">
                <a16:creationId xmlns:a16="http://schemas.microsoft.com/office/drawing/2014/main" id="{02583C3C-9B2E-DB68-CC52-E675B3C8A1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5640" y="373062"/>
            <a:ext cx="5760720" cy="6111875"/>
          </a:xfrm>
          <a:prstGeom prst="rect">
            <a:avLst/>
          </a:prstGeom>
          <a:noFill/>
          <a:ln>
            <a:noFill/>
          </a:ln>
        </p:spPr>
      </p:pic>
      <p:sp>
        <p:nvSpPr>
          <p:cNvPr id="6" name="TextovéPole 5">
            <a:extLst>
              <a:ext uri="{FF2B5EF4-FFF2-40B4-BE49-F238E27FC236}">
                <a16:creationId xmlns:a16="http://schemas.microsoft.com/office/drawing/2014/main" id="{1EDB6D90-A9CF-1E39-366A-5DB19ECA2BB2}"/>
              </a:ext>
            </a:extLst>
          </p:cNvPr>
          <p:cNvSpPr txBox="1"/>
          <p:nvPr/>
        </p:nvSpPr>
        <p:spPr>
          <a:xfrm>
            <a:off x="5130800" y="6484937"/>
            <a:ext cx="8373533" cy="276999"/>
          </a:xfrm>
          <a:prstGeom prst="rect">
            <a:avLst/>
          </a:prstGeom>
          <a:noFill/>
        </p:spPr>
        <p:txBody>
          <a:bodyPr wrap="square">
            <a:spAutoFit/>
          </a:bodyPr>
          <a:lstStyle/>
          <a:p>
            <a:r>
              <a:rPr lang="cs-CZ" sz="1200" dirty="0">
                <a:latin typeface="+mj-lt"/>
                <a:hlinkClick r:id="rId3"/>
              </a:rPr>
              <a:t>https://spomocnik.rvp.cz/clanek/10639/TECHNOLOGIE-JAKO-PRICINA-VYVOJOVE-NESPOJITOSTI.html?nahled=</a:t>
            </a:r>
            <a:r>
              <a:rPr lang="cs-CZ" sz="1200" dirty="0">
                <a:latin typeface="+mj-lt"/>
              </a:rPr>
              <a:t> </a:t>
            </a:r>
          </a:p>
        </p:txBody>
      </p:sp>
    </p:spTree>
    <p:extLst>
      <p:ext uri="{BB962C8B-B14F-4D97-AF65-F5344CB8AC3E}">
        <p14:creationId xmlns:p14="http://schemas.microsoft.com/office/powerpoint/2010/main" val="149220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7F9623F-A29E-F6EB-63B5-E01641F82F0E}"/>
              </a:ext>
            </a:extLst>
          </p:cNvPr>
          <p:cNvSpPr txBox="1"/>
          <p:nvPr/>
        </p:nvSpPr>
        <p:spPr>
          <a:xfrm>
            <a:off x="253999" y="1305341"/>
            <a:ext cx="9939867" cy="4247317"/>
          </a:xfrm>
          <a:prstGeom prst="rect">
            <a:avLst/>
          </a:prstGeom>
          <a:noFill/>
        </p:spPr>
        <p:txBody>
          <a:bodyPr wrap="square">
            <a:spAutoFit/>
          </a:bodyPr>
          <a:lstStyle/>
          <a:p>
            <a:pPr algn="l"/>
            <a:r>
              <a:rPr lang="cs-CZ" b="0" i="0" dirty="0">
                <a:solidFill>
                  <a:srgbClr val="232731"/>
                </a:solidFill>
                <a:effectLst/>
                <a:latin typeface="+mj-lt"/>
              </a:rPr>
              <a:t>Generace Z (59 %) podporuje inkluzivní společnost.</a:t>
            </a:r>
          </a:p>
          <a:p>
            <a:pPr algn="l"/>
            <a:r>
              <a:rPr lang="cs-CZ" b="0" i="0" dirty="0">
                <a:solidFill>
                  <a:srgbClr val="232731"/>
                </a:solidFill>
                <a:effectLst/>
                <a:latin typeface="+mj-lt"/>
              </a:rPr>
              <a:t>Generace Z (29 %) se zaobírá svými životními náklady.</a:t>
            </a:r>
          </a:p>
          <a:p>
            <a:pPr algn="l"/>
            <a:r>
              <a:rPr lang="cs-CZ" b="0" i="0" dirty="0">
                <a:solidFill>
                  <a:srgbClr val="232731"/>
                </a:solidFill>
                <a:effectLst/>
                <a:latin typeface="+mj-lt"/>
              </a:rPr>
              <a:t>Generace Z (24 %) se zajímá o klimatické změny.</a:t>
            </a:r>
          </a:p>
          <a:p>
            <a:pPr algn="l"/>
            <a:r>
              <a:rPr lang="cs-CZ" b="0" i="0" dirty="0">
                <a:solidFill>
                  <a:srgbClr val="232731"/>
                </a:solidFill>
                <a:effectLst/>
                <a:latin typeface="+mj-lt"/>
              </a:rPr>
              <a:t>Generace Z nejvíce používá sociální sítě YouTube (95 %), </a:t>
            </a:r>
            <a:r>
              <a:rPr lang="cs-CZ" b="0" i="0" dirty="0" err="1">
                <a:solidFill>
                  <a:srgbClr val="232731"/>
                </a:solidFill>
                <a:effectLst/>
                <a:latin typeface="+mj-lt"/>
              </a:rPr>
              <a:t>Tiktok</a:t>
            </a:r>
            <a:r>
              <a:rPr lang="cs-CZ" b="0" i="0" dirty="0">
                <a:solidFill>
                  <a:srgbClr val="232731"/>
                </a:solidFill>
                <a:effectLst/>
                <a:latin typeface="+mj-lt"/>
              </a:rPr>
              <a:t> (67 %) a Instagram (62 %).</a:t>
            </a:r>
          </a:p>
          <a:p>
            <a:pPr algn="l"/>
            <a:r>
              <a:rPr lang="cs-CZ" b="0" i="0" dirty="0">
                <a:solidFill>
                  <a:srgbClr val="232731"/>
                </a:solidFill>
                <a:effectLst/>
                <a:latin typeface="+mj-lt"/>
              </a:rPr>
              <a:t>Generace Z (61 %) dává přednost krátkým videím do 1 minuty.</a:t>
            </a:r>
          </a:p>
          <a:p>
            <a:pPr algn="l"/>
            <a:r>
              <a:rPr lang="cs-CZ" b="0" i="0" dirty="0">
                <a:solidFill>
                  <a:srgbClr val="232731"/>
                </a:solidFill>
                <a:effectLst/>
                <a:latin typeface="+mj-lt"/>
              </a:rPr>
              <a:t>Generace Z (40 %) používá k vyhledávání </a:t>
            </a:r>
            <a:r>
              <a:rPr lang="cs-CZ" b="0" i="0" dirty="0" err="1">
                <a:solidFill>
                  <a:srgbClr val="232731"/>
                </a:solidFill>
                <a:effectLst/>
                <a:latin typeface="+mj-lt"/>
              </a:rPr>
              <a:t>TikTok</a:t>
            </a:r>
            <a:r>
              <a:rPr lang="cs-CZ" b="0" i="0" dirty="0">
                <a:solidFill>
                  <a:srgbClr val="232731"/>
                </a:solidFill>
                <a:effectLst/>
                <a:latin typeface="+mj-lt"/>
              </a:rPr>
              <a:t> místo Googlu.</a:t>
            </a:r>
          </a:p>
          <a:p>
            <a:pPr algn="l"/>
            <a:r>
              <a:rPr lang="cs-CZ" b="0" i="0" dirty="0">
                <a:solidFill>
                  <a:srgbClr val="232731"/>
                </a:solidFill>
                <a:effectLst/>
                <a:latin typeface="+mj-lt"/>
              </a:rPr>
              <a:t>Generace Z tráví na sociálních sítích v průměru téměř 3 hodiny denně.</a:t>
            </a:r>
          </a:p>
          <a:p>
            <a:pPr algn="l"/>
            <a:r>
              <a:rPr lang="cs-CZ" b="0" i="0" dirty="0">
                <a:solidFill>
                  <a:srgbClr val="232731"/>
                </a:solidFill>
                <a:effectLst/>
                <a:latin typeface="+mj-lt"/>
              </a:rPr>
              <a:t>Generace Z (83 %) nakupuje prostřednictvím sociálních sítí.</a:t>
            </a:r>
          </a:p>
          <a:p>
            <a:pPr algn="l"/>
            <a:r>
              <a:rPr lang="cs-CZ" b="0" i="0" dirty="0">
                <a:solidFill>
                  <a:srgbClr val="232731"/>
                </a:solidFill>
                <a:effectLst/>
                <a:latin typeface="+mj-lt"/>
              </a:rPr>
              <a:t>Generace Z vlastní nebo má přístup k chytrému telefonu (95%), počítači (90%) a hernímu zařízení (80%).</a:t>
            </a:r>
          </a:p>
          <a:p>
            <a:pPr algn="l"/>
            <a:r>
              <a:rPr lang="cs-CZ" b="0" i="0" dirty="0">
                <a:solidFill>
                  <a:srgbClr val="232731"/>
                </a:solidFill>
                <a:effectLst/>
                <a:latin typeface="+mj-lt"/>
              </a:rPr>
              <a:t>Generace Z (31 %) se cítí sklíčeně, pokud půl hodiny (nebo i méně) nemůže použít svůj chytrý telefon.</a:t>
            </a:r>
          </a:p>
          <a:p>
            <a:pPr algn="l"/>
            <a:r>
              <a:rPr lang="cs-CZ" b="0" i="0" dirty="0">
                <a:solidFill>
                  <a:srgbClr val="232731"/>
                </a:solidFill>
                <a:effectLst/>
                <a:latin typeface="+mj-lt"/>
              </a:rPr>
              <a:t>Generace Z (70 %) sleduje alespoň 1 </a:t>
            </a:r>
            <a:r>
              <a:rPr lang="cs-CZ" b="0" i="0" dirty="0" err="1">
                <a:solidFill>
                  <a:srgbClr val="232731"/>
                </a:solidFill>
                <a:effectLst/>
                <a:latin typeface="+mj-lt"/>
              </a:rPr>
              <a:t>influencera</a:t>
            </a:r>
            <a:r>
              <a:rPr lang="cs-CZ" b="0" i="0" dirty="0">
                <a:solidFill>
                  <a:srgbClr val="232731"/>
                </a:solidFill>
                <a:effectLst/>
                <a:latin typeface="+mj-lt"/>
              </a:rPr>
              <a:t>. 46 % jich pak sleduje 10 a více.</a:t>
            </a:r>
          </a:p>
          <a:p>
            <a:pPr algn="l"/>
            <a:r>
              <a:rPr lang="cs-CZ" b="0" i="0" dirty="0">
                <a:solidFill>
                  <a:srgbClr val="232731"/>
                </a:solidFill>
                <a:effectLst/>
                <a:latin typeface="+mj-lt"/>
              </a:rPr>
              <a:t>Pro generaci Z (60 %) je digitální první dojem důležitější než ten osobní.</a:t>
            </a:r>
          </a:p>
          <a:p>
            <a:pPr algn="l"/>
            <a:r>
              <a:rPr lang="cs-CZ" b="0" i="0" dirty="0">
                <a:solidFill>
                  <a:srgbClr val="232731"/>
                </a:solidFill>
                <a:effectLst/>
                <a:latin typeface="+mj-lt"/>
              </a:rPr>
              <a:t>Generace Z (43 %) si pamatuje navštívené stránky spíše než data narození svých rodičů.</a:t>
            </a:r>
          </a:p>
          <a:p>
            <a:pPr algn="l"/>
            <a:r>
              <a:rPr lang="cs-CZ" b="0" i="0" dirty="0">
                <a:solidFill>
                  <a:srgbClr val="232731"/>
                </a:solidFill>
                <a:effectLst/>
                <a:latin typeface="+mj-lt"/>
              </a:rPr>
              <a:t>Generace Z (85 %) dává přednost chatu před telefonními hovory.</a:t>
            </a:r>
          </a:p>
          <a:p>
            <a:pPr algn="l"/>
            <a:r>
              <a:rPr lang="cs-CZ" b="0" i="0" dirty="0">
                <a:solidFill>
                  <a:srgbClr val="232731"/>
                </a:solidFill>
                <a:effectLst/>
                <a:latin typeface="+mj-lt"/>
              </a:rPr>
              <a:t>Generace Z (53 %) nemá v plánu pracovat na stejném místě déle než 3 roky.</a:t>
            </a:r>
          </a:p>
        </p:txBody>
      </p:sp>
      <p:sp>
        <p:nvSpPr>
          <p:cNvPr id="7" name="TextovéPole 6">
            <a:extLst>
              <a:ext uri="{FF2B5EF4-FFF2-40B4-BE49-F238E27FC236}">
                <a16:creationId xmlns:a16="http://schemas.microsoft.com/office/drawing/2014/main" id="{642F70CB-D8C2-1EF9-68E3-BF9DDE436B4E}"/>
              </a:ext>
            </a:extLst>
          </p:cNvPr>
          <p:cNvSpPr txBox="1"/>
          <p:nvPr/>
        </p:nvSpPr>
        <p:spPr>
          <a:xfrm>
            <a:off x="2641599" y="6210068"/>
            <a:ext cx="9211733" cy="307777"/>
          </a:xfrm>
          <a:prstGeom prst="rect">
            <a:avLst/>
          </a:prstGeom>
          <a:noFill/>
        </p:spPr>
        <p:txBody>
          <a:bodyPr wrap="square">
            <a:spAutoFit/>
          </a:bodyPr>
          <a:lstStyle/>
          <a:p>
            <a:r>
              <a:rPr lang="cs-CZ" sz="1400" dirty="0">
                <a:latin typeface="+mj-lt"/>
                <a:hlinkClick r:id="rId2"/>
              </a:rPr>
              <a:t>https://spomocnik.rvp.cz/clanek/23366/30-FAKTU-O-GENERACI-Z%2C-KTERE-BY-MELY-ZAJIMAT-NEJEN-UCITELE.html?nahled=</a:t>
            </a:r>
            <a:r>
              <a:rPr lang="cs-CZ" sz="1400" dirty="0">
                <a:latin typeface="+mj-lt"/>
              </a:rPr>
              <a:t> </a:t>
            </a:r>
          </a:p>
        </p:txBody>
      </p:sp>
    </p:spTree>
    <p:extLst>
      <p:ext uri="{BB962C8B-B14F-4D97-AF65-F5344CB8AC3E}">
        <p14:creationId xmlns:p14="http://schemas.microsoft.com/office/powerpoint/2010/main" val="199759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0809DE9-9F49-1594-61C0-8C3EEEBE2922}"/>
              </a:ext>
            </a:extLst>
          </p:cNvPr>
          <p:cNvSpPr txBox="1"/>
          <p:nvPr/>
        </p:nvSpPr>
        <p:spPr>
          <a:xfrm>
            <a:off x="751840" y="955040"/>
            <a:ext cx="9885680" cy="4652749"/>
          </a:xfrm>
          <a:prstGeom prst="rect">
            <a:avLst/>
          </a:prstGeom>
          <a:noFill/>
        </p:spPr>
        <p:txBody>
          <a:bodyPr wrap="square">
            <a:spAutoFit/>
          </a:bodyPr>
          <a:lstStyle/>
          <a:p>
            <a:pPr>
              <a:lnSpc>
                <a:spcPct val="107000"/>
              </a:lnSpc>
              <a:spcAft>
                <a:spcPts val="800"/>
              </a:spcAft>
            </a:pPr>
            <a:r>
              <a:rPr lang="cs-CZ" sz="2400" dirty="0">
                <a:latin typeface="Calibri" panose="020F0502020204030204" pitchFamily="34" charset="0"/>
                <a:ea typeface="Calibri" panose="020F0502020204030204" pitchFamily="34" charset="0"/>
                <a:cs typeface="Times New Roman" panose="02020603050405020304" pitchFamily="18" charset="0"/>
              </a:rPr>
              <a:t>Ú</a:t>
            </a:r>
            <a:r>
              <a:rPr lang="cs-CZ" sz="2400" dirty="0">
                <a:effectLst/>
                <a:latin typeface="Calibri" panose="020F0502020204030204" pitchFamily="34" charset="0"/>
                <a:ea typeface="Calibri" panose="020F0502020204030204" pitchFamily="34" charset="0"/>
                <a:cs typeface="Times New Roman" panose="02020603050405020304" pitchFamily="18" charset="0"/>
              </a:rPr>
              <a:t>ryvek z </a:t>
            </a:r>
            <a:r>
              <a:rPr lang="cs-CZ"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rozhovoru</a:t>
            </a:r>
            <a:r>
              <a:rPr lang="cs-CZ" sz="2400" dirty="0">
                <a:effectLst/>
                <a:latin typeface="Calibri" panose="020F0502020204030204" pitchFamily="34" charset="0"/>
                <a:ea typeface="Calibri" panose="020F0502020204030204" pitchFamily="34" charset="0"/>
                <a:cs typeface="Times New Roman" panose="02020603050405020304" pitchFamily="18" charset="0"/>
              </a:rPr>
              <a:t> s Ondřejem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Štefflem</a:t>
            </a:r>
            <a:r>
              <a:rPr lang="cs-CZ" sz="2400" dirty="0">
                <a:effectLst/>
                <a:latin typeface="Calibri" panose="020F0502020204030204" pitchFamily="34" charset="0"/>
                <a:ea typeface="Calibri" panose="020F0502020204030204" pitchFamily="34" charset="0"/>
                <a:cs typeface="Times New Roman" panose="02020603050405020304" pitchFamily="18" charset="0"/>
              </a:rPr>
              <a:t>, zakladatelem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Scio</a:t>
            </a:r>
            <a:r>
              <a:rPr lang="cs-CZ" sz="2400" dirty="0">
                <a:effectLst/>
                <a:latin typeface="Calibri" panose="020F0502020204030204" pitchFamily="34" charset="0"/>
                <a:ea typeface="Calibri" panose="020F0502020204030204" pitchFamily="34" charset="0"/>
                <a:cs typeface="Times New Roman" panose="02020603050405020304" pitchFamily="18" charset="0"/>
              </a:rPr>
              <a:t> škol:</a:t>
            </a:r>
          </a:p>
          <a:p>
            <a:r>
              <a:rPr lang="cs-CZ" sz="2400" dirty="0">
                <a:effectLst/>
                <a:latin typeface="Calibri" panose="020F0502020204030204" pitchFamily="34" charset="0"/>
                <a:ea typeface="Calibri" panose="020F0502020204030204" pitchFamily="34" charset="0"/>
                <a:cs typeface="Times New Roman" panose="02020603050405020304" pitchFamily="18" charset="0"/>
              </a:rPr>
              <a:t>„Elektřině (1873) trvalo 46 let, než pronikla do čtvrtiny domácností v USA, televizi (1926) to trvalo 26 let, mobilní telefon (1983) to zvládl za 13 let, internet (1991) za 7 let. Jak rychle pronikl do domácností Google, digitální fotoaparáty, tablety? Nevíme přesně, ale bylo to zase rychlejší…</a:t>
            </a:r>
            <a:br>
              <a:rPr lang="cs-CZ" sz="2400" dirty="0">
                <a:effectLst/>
                <a:latin typeface="Calibri" panose="020F0502020204030204" pitchFamily="34" charset="0"/>
                <a:ea typeface="Calibri" panose="020F0502020204030204" pitchFamily="34" charset="0"/>
                <a:cs typeface="Times New Roman" panose="02020603050405020304" pitchFamily="18" charset="0"/>
              </a:rPr>
            </a:br>
            <a:br>
              <a:rPr lang="cs-CZ" sz="2400" dirty="0">
                <a:effectLst/>
                <a:latin typeface="Calibri" panose="020F0502020204030204" pitchFamily="34" charset="0"/>
                <a:ea typeface="Calibri" panose="020F0502020204030204" pitchFamily="34" charset="0"/>
                <a:cs typeface="Times New Roman" panose="02020603050405020304" pitchFamily="18" charset="0"/>
              </a:rPr>
            </a:br>
            <a:r>
              <a:rPr lang="cs-CZ" sz="2400" dirty="0">
                <a:effectLst/>
                <a:latin typeface="Calibri" panose="020F0502020204030204" pitchFamily="34" charset="0"/>
                <a:ea typeface="Calibri" panose="020F0502020204030204" pitchFamily="34" charset="0"/>
                <a:cs typeface="Times New Roman" panose="02020603050405020304" pitchFamily="18" charset="0"/>
              </a:rPr>
              <a:t>Jisté je, že svět se mění čím dál rychleji. Nevíme, co bude za dvacet let. Prognostici trhu práce opakovaně sdělují, že většina povolání, která budou vykonávat naše děti za třicet let, dnes ještě neexistuje. Nikdo přesně neví, jaká to budou. Studie vědců z univerzity v Oxfordu docházejí k závěru, že v průběhu následujících dvou dekád bude 45 % z dnešních pracovních míst vysoce ohroženo komputerizací.</a:t>
            </a:r>
            <a:endParaRPr lang="cs-CZ" sz="3200" dirty="0"/>
          </a:p>
        </p:txBody>
      </p:sp>
    </p:spTree>
    <p:extLst>
      <p:ext uri="{BB962C8B-B14F-4D97-AF65-F5344CB8AC3E}">
        <p14:creationId xmlns:p14="http://schemas.microsoft.com/office/powerpoint/2010/main" val="270477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5"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2" name="Group 31">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3" name="Rectangle 32">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4"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5" name="Rectangle 34">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pSp>
      <p:sp useBgFill="1">
        <p:nvSpPr>
          <p:cNvPr id="37" name="Rectangle 36">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0"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TextovéPole 2">
            <a:extLst>
              <a:ext uri="{FF2B5EF4-FFF2-40B4-BE49-F238E27FC236}">
                <a16:creationId xmlns:a16="http://schemas.microsoft.com/office/drawing/2014/main" id="{8165E36C-9DC1-2586-1FBA-B25E4D72AE52}"/>
              </a:ext>
            </a:extLst>
          </p:cNvPr>
          <p:cNvGraphicFramePr/>
          <p:nvPr>
            <p:extLst>
              <p:ext uri="{D42A27DB-BD31-4B8C-83A1-F6EECF244321}">
                <p14:modId xmlns:p14="http://schemas.microsoft.com/office/powerpoint/2010/main" val="3321469471"/>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ovéPole 3">
            <a:extLst>
              <a:ext uri="{FF2B5EF4-FFF2-40B4-BE49-F238E27FC236}">
                <a16:creationId xmlns:a16="http://schemas.microsoft.com/office/drawing/2014/main" id="{E2011211-3089-3B28-F1EB-4F579335DA9B}"/>
              </a:ext>
            </a:extLst>
          </p:cNvPr>
          <p:cNvSpPr txBox="1"/>
          <p:nvPr/>
        </p:nvSpPr>
        <p:spPr>
          <a:xfrm>
            <a:off x="888999" y="762000"/>
            <a:ext cx="8096251" cy="584775"/>
          </a:xfrm>
          <a:prstGeom prst="rect">
            <a:avLst/>
          </a:prstGeom>
          <a:noFill/>
        </p:spPr>
        <p:txBody>
          <a:bodyPr wrap="square" rtlCol="0">
            <a:spAutoFit/>
          </a:bodyPr>
          <a:lstStyle/>
          <a:p>
            <a:r>
              <a:rPr lang="cs-CZ" sz="3200" dirty="0">
                <a:latin typeface="Roboto" panose="02000000000000000000" pitchFamily="2" charset="0"/>
                <a:ea typeface="Roboto" panose="02000000000000000000" pitchFamily="2" charset="0"/>
                <a:cs typeface="Roboto" panose="02000000000000000000" pitchFamily="2" charset="0"/>
              </a:rPr>
              <a:t>Klíčové vlastnosti digitálních technologií </a:t>
            </a:r>
          </a:p>
        </p:txBody>
      </p:sp>
    </p:spTree>
    <p:extLst>
      <p:ext uri="{BB962C8B-B14F-4D97-AF65-F5344CB8AC3E}">
        <p14:creationId xmlns:p14="http://schemas.microsoft.com/office/powerpoint/2010/main" val="7870202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dffa883e211b8c14fc97d9f83731c14a"/>
  <p:tag name="SLIDO_APP_VERSION" val="1.7.1.4619"/>
  <p:tag name="SLIDO_PRESENTATION_ID" val="00000000-0000-0000-0000-000000000000"/>
  <p:tag name="SLIDO_EVENT_UUID" val="5e08775e-fe1d-45d9-a4a6-c41d9e1b16c9"/>
  <p:tag name="SLIDO_EVENT_SECTION_UUID" val="6aefc394-7fe1-4f80-b4ed-6b1b10745d2d"/>
</p:tagLst>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docProps/app.xml><?xml version="1.0" encoding="utf-8"?>
<Properties xmlns="http://schemas.openxmlformats.org/officeDocument/2006/extended-properties" xmlns:vt="http://schemas.openxmlformats.org/officeDocument/2006/docPropsVTypes">
  <Template>TM16401371[[fn=Atlas]]</Template>
  <TotalTime>799</TotalTime>
  <Words>3231</Words>
  <Application>Microsoft Office PowerPoint</Application>
  <PresentationFormat>Širokoúhlá obrazovka</PresentationFormat>
  <Paragraphs>224</Paragraphs>
  <Slides>48</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48</vt:i4>
      </vt:variant>
    </vt:vector>
  </HeadingPairs>
  <TitlesOfParts>
    <vt:vector size="56" baseType="lpstr">
      <vt:lpstr>Arial</vt:lpstr>
      <vt:lpstr>Calibri</vt:lpstr>
      <vt:lpstr>Calibri Light</vt:lpstr>
      <vt:lpstr>Roboto</vt:lpstr>
      <vt:lpstr>Rockwell</vt:lpstr>
      <vt:lpstr>Symbol</vt:lpstr>
      <vt:lpstr>Wingdings</vt:lpstr>
      <vt:lpstr>Atlas</vt:lpstr>
      <vt:lpstr>Technologie a žáci</vt:lpstr>
      <vt:lpstr>Cíle dnešního setkání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Vzdělávací politika v oblasti digitální gramotnosti </vt:lpstr>
      <vt:lpstr>Prezentace aplikace PowerPoint</vt:lpstr>
      <vt:lpstr>Jak zavádět technologii do škol</vt:lpstr>
      <vt:lpstr>Flipped class</vt:lpstr>
      <vt:lpstr>Prezentace aplikace PowerPoint</vt:lpstr>
      <vt:lpstr>Prezentace aplikace PowerPoint</vt:lpstr>
      <vt:lpstr>Prezentace aplikace PowerPoint</vt:lpstr>
      <vt:lpstr>Má smysl zákaz mobilů žákům?</vt:lpstr>
      <vt:lpstr>Prezentace aplikace PowerPoint</vt:lpstr>
      <vt:lpstr>Prezentace aplikace PowerPoint</vt:lpstr>
      <vt:lpstr>Prezentace aplikace PowerPoint</vt:lpstr>
      <vt:lpstr>Prezentace aplikace PowerPoint</vt:lpstr>
      <vt:lpstr>Prezentace aplikace PowerPoint</vt:lpstr>
      <vt:lpstr>České děti a sociální sítě</vt:lpstr>
      <vt:lpstr>Prezentace aplikace PowerPoint</vt:lpstr>
      <vt:lpstr>Prezentace aplikace PowerPoint</vt:lpstr>
      <vt:lpstr>Prezentace aplikace PowerPoint</vt:lpstr>
      <vt:lpstr>Prezentace aplikace PowerPoint</vt:lpstr>
      <vt:lpstr>Digitální wellbeing</vt:lpstr>
      <vt:lpstr>Prezentace aplikace PowerPoint</vt:lpstr>
      <vt:lpstr>Jak být s dětmi online  Replug.me</vt:lpstr>
      <vt:lpstr>Závislost Replug.me</vt:lpstr>
      <vt:lpstr>Prevence Replug.me</vt:lpstr>
      <vt:lpstr>Prezentace aplikace PowerPoint</vt:lpstr>
      <vt:lpstr>Spánek a telefony</vt:lpstr>
      <vt:lpstr>Vztahy a komunikace</vt:lpstr>
      <vt:lpstr>Jak nastavit pravidla</vt:lpstr>
      <vt:lpstr>Prezentace aplikace PowerPoint</vt:lpstr>
      <vt:lpstr>Umělá inteligence</vt:lpstr>
      <vt:lpstr>Prezentace aplikace PowerPoint</vt:lpstr>
      <vt:lpstr>Prezentace aplikace PowerPoint</vt:lpstr>
      <vt:lpstr>Prezentace aplikace PowerPoint</vt:lpstr>
      <vt:lpstr>Prezentace aplikace PowerPoint</vt:lpstr>
      <vt:lpstr>Prezentace aplikace PowerPoint</vt:lpstr>
      <vt:lpstr>Děkuji za vaši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Technologie a žáci</dc:title>
  <dc:creator>Gabriela Šimková</dc:creator>
  <cp:lastModifiedBy>Hana Horká</cp:lastModifiedBy>
  <cp:revision>3</cp:revision>
  <dcterms:created xsi:type="dcterms:W3CDTF">2023-11-23T13:30:50Z</dcterms:created>
  <dcterms:modified xsi:type="dcterms:W3CDTF">2023-12-03T09:29:41Z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1.7.1.4619</vt:lpwstr>
  </property>
</Properties>
</file>