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28"/>
  </p:notesMasterIdLst>
  <p:handoutMasterIdLst>
    <p:handoutMasterId r:id="rId29"/>
  </p:handoutMasterIdLst>
  <p:sldIdLst>
    <p:sldId id="306" r:id="rId2"/>
    <p:sldId id="319" r:id="rId3"/>
    <p:sldId id="256" r:id="rId4"/>
    <p:sldId id="315" r:id="rId5"/>
    <p:sldId id="261" r:id="rId6"/>
    <p:sldId id="351" r:id="rId7"/>
    <p:sldId id="317" r:id="rId8"/>
    <p:sldId id="362" r:id="rId9"/>
    <p:sldId id="363" r:id="rId10"/>
    <p:sldId id="352" r:id="rId11"/>
    <p:sldId id="353" r:id="rId12"/>
    <p:sldId id="354" r:id="rId13"/>
    <p:sldId id="355" r:id="rId14"/>
    <p:sldId id="307" r:id="rId15"/>
    <p:sldId id="258" r:id="rId16"/>
    <p:sldId id="364" r:id="rId17"/>
    <p:sldId id="262" r:id="rId18"/>
    <p:sldId id="293" r:id="rId19"/>
    <p:sldId id="294" r:id="rId20"/>
    <p:sldId id="311" r:id="rId21"/>
    <p:sldId id="296" r:id="rId22"/>
    <p:sldId id="295" r:id="rId23"/>
    <p:sldId id="316" r:id="rId24"/>
    <p:sldId id="297" r:id="rId25"/>
    <p:sldId id="312" r:id="rId26"/>
    <p:sldId id="313" r:id="rId2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6364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cs-CZ"/>
              <a:t>17.9.2021 - Legistativa spojená s VP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1554A41-969F-4596-8119-722632A5F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17.9.2021 - Legistativa spojená s VP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BBA0A-727B-4CB7-A358-4D071407D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BBA0A-727B-4CB7-A358-4D071407D45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17.9.2021 - Legistativa spojená s VP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DE9E0A8-1566-4AF7-90E6-EB82C168B4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3B005-57F9-4C89-A0BE-5346D5DD31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E82D9-DFC9-4357-A2C4-16E148CF02E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C7A1E-F40E-4ED4-80FD-6ED71AF2A1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7E938-B52E-471A-9620-083F6EE556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59BA1-9F9B-4A03-B746-F8C9C0D1AF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36B6A-B809-4852-964D-CD6BD1A837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CF535-6422-4BB2-9B80-47CF9ED35E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B6947-D03F-4FA0-9F26-DEB3FB4B44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FE80E-8706-41DA-B166-8F5C7E80ED8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0AAAC6F-5AB3-4CFE-B153-B966E0DACE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EF219BA-C08B-4CB0-BFD0-F0BCA723B2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P&#345;&#237;lohy%20k%20prezentaci/Program%20poradensk&#253;ch%20slu&#382;eb%20-%20n&#225;m&#283;t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P&#345;&#237;lohy%20k%20prezentaci/Standardn&#237;%20&#269;innosti%20&#353;koln&#237;ho%20psychologa.docx" TargetMode="External"/><Relationship Id="rId2" Type="http://schemas.openxmlformats.org/officeDocument/2006/relationships/hyperlink" Target="P&#345;&#237;lohy%20k%20prezentaci/Standardn&#237;%20&#269;innosti%20&#353;koln&#237;ho%20metodika%20prevenc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P&#345;&#237;lohy%20k%20prezentaci/Statut%20&#352;PP.doc" TargetMode="External"/><Relationship Id="rId4" Type="http://schemas.openxmlformats.org/officeDocument/2006/relationships/hyperlink" Target="P&#345;&#237;lohy%20k%20prezentaci/Standardn&#237;%20&#269;innosti%20&#353;koln&#237;ho%20speci&#225;ln&#237;ho%20pedagoga.docx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218;KOL%20(z%2016.%209.%202022)%20-%20dotazn&#237;k.docx" TargetMode="External"/><Relationship Id="rId2" Type="http://schemas.openxmlformats.org/officeDocument/2006/relationships/hyperlink" Target="mailto:lenkaond@seznam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Vyhl&#225;&#353;ka%20353-2016%20-%20p&#345;ij&#237;mac&#237;%20&#345;&#237;zen&#237;.pdf" TargetMode="External"/><Relationship Id="rId2" Type="http://schemas.openxmlformats.org/officeDocument/2006/relationships/hyperlink" Target="P&#345;&#237;lohy%20k%20prezentaci/&#352;kolsk&#253;%20z&#225;kon%20-%20par.%2059%20-%2064%20(p&#345;ij&#237;m&#225;n&#237;%20S&#352;).do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&#345;&#237;lohy%20k%20prezentaci/Pozv&#225;n&#237;%20k%20jedn&#225;n&#237;%20do%20&#353;koly.doc" TargetMode="External"/><Relationship Id="rId2" Type="http://schemas.openxmlformats.org/officeDocument/2006/relationships/hyperlink" Target="P&#345;&#237;lohy%20k%20prezentaci/&#352;kolsk&#253;%20z&#225;kon%20-%20paragraf%2022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P&#345;&#237;lohy%20k%20prezentaci/Uk&#225;zka%20z%20dokumentace%20VP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440055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30000"/>
              </a:lnSpc>
            </a:pPr>
            <a:r>
              <a:rPr lang="cs-CZ" sz="2800" dirty="0">
                <a:cs typeface="Arial" charset="0"/>
              </a:rPr>
              <a:t>Základní informace o studiu</a:t>
            </a:r>
          </a:p>
          <a:p>
            <a:pPr marL="457200" indent="-457200">
              <a:lnSpc>
                <a:spcPct val="130000"/>
              </a:lnSpc>
            </a:pPr>
            <a:r>
              <a:rPr lang="cs-CZ" sz="2800" dirty="0">
                <a:cs typeface="Arial" charset="0"/>
              </a:rPr>
              <a:t>Představení posluchačů, motivace ke studiu, očekávání</a:t>
            </a:r>
          </a:p>
          <a:p>
            <a:pPr marL="457200" indent="-457200">
              <a:lnSpc>
                <a:spcPct val="130000"/>
              </a:lnSpc>
            </a:pPr>
            <a:r>
              <a:rPr lang="cs-CZ" sz="2800" dirty="0">
                <a:cs typeface="Arial" charset="0"/>
              </a:rPr>
              <a:t>Výchovný poradce a platné právní předpisy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u="sng" dirty="0"/>
              <a:t>Program – 6. 10.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435975" cy="5256584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800" dirty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  <a:defRPr/>
            </a:pPr>
            <a:r>
              <a:rPr lang="cs-CZ" sz="2400" dirty="0"/>
              <a:t>Ředitel základní, střední a vyšší odborné školy zabezpečuje poskytování poradenských služeb ve škole </a:t>
            </a:r>
            <a:r>
              <a:rPr lang="cs-CZ" sz="2400" b="1" u="sng" dirty="0">
                <a:solidFill>
                  <a:srgbClr val="FF0000"/>
                </a:solidFill>
              </a:rPr>
              <a:t>školním poradenským pracovištěm</a:t>
            </a:r>
            <a:r>
              <a:rPr lang="cs-CZ" sz="2400" b="1" dirty="0">
                <a:solidFill>
                  <a:srgbClr val="FF0000"/>
                </a:solidFill>
              </a:rPr>
              <a:t>, ve kterém působí zpravidla výchovný poradce a školní metodik prevence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/>
              <a:t>kteří spolupracují zejména s třídními učiteli, </a:t>
            </a:r>
            <a:r>
              <a:rPr lang="cs-CZ" sz="2400" dirty="0" err="1"/>
              <a:t>učiteli</a:t>
            </a:r>
            <a:r>
              <a:rPr lang="cs-CZ" sz="2400" dirty="0"/>
              <a:t> výchov, případně dalšími pedagogickými pracovníky školy. Poskytování poradenských služeb ve škole </a:t>
            </a:r>
            <a:r>
              <a:rPr lang="cs-CZ" sz="2400" b="1" dirty="0"/>
              <a:t>může být zajišťováno i školním psychologem nebo školním speciálním pedagogem</a:t>
            </a:r>
            <a:r>
              <a:rPr lang="cs-CZ" sz="2400" dirty="0"/>
              <a:t>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arenBoth"/>
              <a:defRPr/>
            </a:pPr>
            <a:r>
              <a:rPr lang="cs-CZ" sz="24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 eaLnBrk="1" hangingPunct="1">
              <a:defRPr/>
            </a:pPr>
            <a:r>
              <a:rPr lang="cs-CZ" sz="2400" dirty="0">
                <a:solidFill>
                  <a:srgbClr val="FF0000"/>
                </a:solidFill>
              </a:rPr>
              <a:t>poskytování podpůrných opatření pro žáky se speciálními vzdělávacími potřebami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52525"/>
          </a:xfrm>
        </p:spPr>
        <p:txBody>
          <a:bodyPr/>
          <a:lstStyle/>
          <a:p>
            <a:pPr algn="ctr" eaLnBrk="1" hangingPunct="1"/>
            <a:r>
              <a:rPr lang="cs-CZ" sz="2400" b="1" u="sng" dirty="0"/>
              <a:t>Z vyhlášky č. 197/2016 o poskytování poradenských služeb ve školách a školských zařízeních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332656"/>
            <a:ext cx="8435975" cy="6121400"/>
          </a:xfrm>
        </p:spPr>
        <p:txBody>
          <a:bodyPr>
            <a:normAutofit lnSpcReduction="10000"/>
          </a:bodyPr>
          <a:lstStyle/>
          <a:p>
            <a:pPr marL="990600" lvl="1" indent="-533400"/>
            <a:r>
              <a:rPr lang="cs-CZ" sz="2400" dirty="0">
                <a:solidFill>
                  <a:srgbClr val="FF0000"/>
                </a:solidFill>
              </a:rPr>
              <a:t>sledování a vyhodnocování účinnosti zvolených podpůrných opatření</a:t>
            </a:r>
          </a:p>
          <a:p>
            <a:pPr marL="990600" lvl="1" indent="-533400"/>
            <a:r>
              <a:rPr lang="cs-CZ" sz="2400" dirty="0"/>
              <a:t>prevenci školní neúspěšnosti</a:t>
            </a:r>
          </a:p>
          <a:p>
            <a:pPr marL="990600" lvl="1" indent="-533400" eaLnBrk="1" hangingPunct="1"/>
            <a:r>
              <a:rPr lang="cs-CZ" sz="2400" dirty="0"/>
              <a:t>kariérové poradenství spojující vzdělávací, informační a poradenskou podporu vhodné volbě vzdělávací cesty a pozdějšímu profesnímu uplatnění</a:t>
            </a:r>
          </a:p>
          <a:p>
            <a:pPr marL="990600" lvl="1" indent="-533400" eaLnBrk="1" hangingPunct="1"/>
            <a:r>
              <a:rPr lang="cs-CZ" sz="2400" dirty="0">
                <a:solidFill>
                  <a:srgbClr val="FF0000"/>
                </a:solidFill>
              </a:rPr>
              <a:t>podporu vzdělávání a sociálního začleňování žáků  z odlišného kulturního prostřední a s odlišnými životními podmínkami</a:t>
            </a:r>
          </a:p>
          <a:p>
            <a:pPr marL="990600" lvl="1" indent="-533400" eaLnBrk="1" hangingPunct="1"/>
            <a:r>
              <a:rPr lang="cs-CZ" sz="2400" dirty="0"/>
              <a:t>podporu vzdělávání žáků nadaných a mimořádně nadaných</a:t>
            </a:r>
          </a:p>
          <a:p>
            <a:pPr marL="990600" lvl="1" indent="-533400"/>
            <a:r>
              <a:rPr lang="cs-CZ" sz="2400" dirty="0"/>
              <a:t>průběžnou a dlouhodobou péči o žáky s výchovnými či vzdělávacími obtížemi a vytváření příznivého </a:t>
            </a:r>
            <a:r>
              <a:rPr lang="cs-CZ" sz="2400" dirty="0">
                <a:solidFill>
                  <a:srgbClr val="FF0000"/>
                </a:solidFill>
              </a:rPr>
              <a:t>sociálního klimatu pro přijímání kulturních a jiných odlišností ve škole a školském zařízení</a:t>
            </a:r>
          </a:p>
          <a:p>
            <a:pPr marL="990600" lvl="1" indent="-533400"/>
            <a:endParaRPr lang="cs-CZ" sz="2200" dirty="0"/>
          </a:p>
          <a:p>
            <a:pPr marL="990600" lvl="1" indent="-533400" eaLnBrk="1" hangingPunct="1"/>
            <a:endParaRPr lang="cs-CZ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620713"/>
            <a:ext cx="8435975" cy="5903912"/>
          </a:xfrm>
        </p:spPr>
        <p:txBody>
          <a:bodyPr>
            <a:normAutofit lnSpcReduction="10000"/>
          </a:bodyPr>
          <a:lstStyle/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včasnou intervenci při aktuálních problémech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metodickou podporu učitelům při použití psychologických a speciálně pedagogických postupů ve vzdělávací činnosti školy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spolupráci a komunikaci mezi školou a zákonnými zástupci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spolupráci školy při poskytování poradenských služeb se školskými poradenskými zařízeními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604837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800" dirty="0"/>
          </a:p>
          <a:p>
            <a:pPr marL="457200" indent="-457200">
              <a:lnSpc>
                <a:spcPct val="120000"/>
              </a:lnSpc>
              <a:buFont typeface="Wingdings" pitchFamily="2" charset="2"/>
              <a:buAutoNum type="arabicParenBoth" startAt="3"/>
              <a:defRPr/>
            </a:pPr>
            <a:r>
              <a:rPr lang="cs-CZ" sz="2400" u="sng" dirty="0">
                <a:solidFill>
                  <a:srgbClr val="FF0000"/>
                </a:solidFill>
              </a:rPr>
              <a:t>Škola zpracovává a uskutečňuje program poradenských služeb ve škole</a:t>
            </a:r>
            <a:r>
              <a:rPr lang="cs-CZ" sz="2400" dirty="0">
                <a:solidFill>
                  <a:srgbClr val="FF0000"/>
                </a:solidFill>
              </a:rPr>
              <a:t>, který zahrnuje popis činností a vymezení odpovědnosti pedagogických pracovníků uvedených v odstavci 1, preventivní program školy včetně strategie předcházení školní neúspěšnosti, šikaně a dalším projevům rizikového chování - </a:t>
            </a:r>
            <a:r>
              <a:rPr lang="cs-CZ" sz="2400" dirty="0">
                <a:solidFill>
                  <a:srgbClr val="FF0000"/>
                </a:solidFill>
                <a:hlinkClick r:id="rId2" action="ppaction://hlinkfile"/>
              </a:rPr>
              <a:t>příklad</a:t>
            </a:r>
            <a:endParaRPr lang="cs-CZ" sz="24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AutoNum type="arabicParenBoth" startAt="3"/>
              <a:defRPr/>
            </a:pPr>
            <a:r>
              <a:rPr lang="cs-CZ" sz="2400" dirty="0"/>
              <a:t>Pedagogičtí pracovními uvedení v odstavci 1 se podílejí na zajišťování podpůrných opatření pro žáky se speciálními vzdělávacími potřebami, poskytují součinnost ŠPZ a spolupracují s orgány veřejné moci  za účelem ochrany práv žáků.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68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b="1" u="sng"/>
              <a:t>Příloha č. 3 k vyhlášce č. 197/2016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b="1"/>
              <a:t>I. Standardní činnosti výchovného poradce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u="sng"/>
              <a:t>Poradenské činnosti:</a:t>
            </a:r>
            <a:r>
              <a:rPr lang="cs-CZ" sz="2800"/>
              <a:t>  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200"/>
              <a:t>Kariérové poradenství a poradenská pomoc při rozhodování o další vzdělávací a profesní cestě žáků. 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200"/>
              <a:t>Vyhledávání a orientační šetření žáků, jejichž vývoj a vzdělávání vyžadují zvláštní pozornost a příprava návrhů na další péči, včetně spolupráci na přípravě, kontrole a evidenci PLPP pro žáky s potřebou podpůrného opatření v 1. stupni.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200"/>
              <a:t>Zajišťování vstupní nebo průběžné diagnostiky speciálních vzdělávacích potřeb a mimořádného nadání a intervenčních činností pro žáky se speciálními vzdělávacími potřebami nebo mimořádně nadané žáky ve školských poradenských zařízeních.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arenR" startAt="4"/>
            </a:pPr>
            <a:r>
              <a:rPr lang="cs-CZ" sz="2400"/>
              <a:t>Spolupráce se školskými poradenskými zařízeními při zajišťování podpůrných opatření pro žáky se SVP a intervenčních činností pro žáky se SVP.</a:t>
            </a:r>
          </a:p>
          <a:p>
            <a:pPr marL="609600" indent="-609600" eaLnBrk="1" hangingPunct="1">
              <a:buFont typeface="Wingdings" pitchFamily="2" charset="2"/>
              <a:buAutoNum type="arabicParenR" startAt="4"/>
            </a:pPr>
            <a:r>
              <a:rPr lang="cs-CZ" sz="2400"/>
              <a:t>Příprava podmínek pro vzdělávání žáků se SVP ve škole, koordinace poskytování poradenských služeb těmto žákům školou a školskými poradenskými zařízeními a koordinace vzdělávacích opatření u těchto.</a:t>
            </a:r>
          </a:p>
          <a:p>
            <a:pPr marL="609600" indent="-609600" eaLnBrk="1" hangingPunct="1">
              <a:buFont typeface="Wingdings" pitchFamily="2" charset="2"/>
              <a:buAutoNum type="arabicParenR" startAt="4"/>
            </a:pPr>
            <a:r>
              <a:rPr lang="cs-CZ" sz="2400"/>
              <a:t>Poskytování služeb kariérového poradenství pro žáky se speciálními vzdělávacími potřebami a zejména pro žáky uvedené v § 16 odst. 9 školského zákona.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u="sng"/>
              <a:t>Metodické a informační činnosti: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400"/>
              <a:t>Metodická pomoc pedagogickým pracovníkům školy: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v otázkách kariérového rozhodování žáků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s přípravou a vyhodnocováním plánu pedagogické podpory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s naplňováním podpůrných opatření ve vzdělávání žáků se SVP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S tvorbou a vyhodnocováním individuálních vzdělávacích plánů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V práci s nadanými a mimořádně nadanými žáky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400"/>
              <a:t>Zprostředkování nových metod pedagogické diagnostiky a intervence pedagogickým pracovníkům školy.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400"/>
              <a:t>Metodická pomoc pedagogickým pracovníkům školy v otázkách kariérového rozhodování žáků, integrace, IVP, práce s nadanými žáky apod.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832475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 startAt="4"/>
            </a:pPr>
            <a:r>
              <a:rPr lang="cs-CZ" sz="2400" dirty="0"/>
              <a:t>Předávání odborných informací z oblasti kariérového poradenství a péče o žáky se SVP pedagogickým pracovníkům školy.</a:t>
            </a:r>
          </a:p>
          <a:p>
            <a:pPr marL="609600" indent="-609600" eaLnBrk="1" hangingPunct="1">
              <a:buFont typeface="Wingdings" pitchFamily="2" charset="2"/>
              <a:buAutoNum type="arabicPeriod" startAt="4"/>
            </a:pPr>
            <a:r>
              <a:rPr lang="cs-CZ" sz="2400" dirty="0"/>
              <a:t>Poskytování informací o činnosti školy, školských a dalších poradenských zařízeních v regionu, o jejich zaměření, kompetencích a o možnostech využívání jejich služeb žákům a jejich zákonným zástupcům.</a:t>
            </a:r>
          </a:p>
          <a:p>
            <a:pPr marL="609600" indent="-609600" eaLnBrk="1" hangingPunct="1">
              <a:buFont typeface="Wingdings" pitchFamily="2" charset="2"/>
              <a:buAutoNum type="arabicPeriod" startAt="4"/>
            </a:pPr>
            <a:r>
              <a:rPr lang="cs-CZ" sz="2400" dirty="0"/>
              <a:t>Shromažďování odborných zpráv a informací o žácích v poradenské péči dalších poradenských zařízení a jejich zajištění v souladu s předpisy o ochraně osobních údajů.</a:t>
            </a:r>
          </a:p>
          <a:p>
            <a:pPr marL="609600" indent="-609600" eaLnBrk="1" hangingPunct="1">
              <a:buFont typeface="Wingdings" pitchFamily="2" charset="2"/>
              <a:buAutoNum type="arabicPeriod" startAt="4"/>
            </a:pPr>
            <a:r>
              <a:rPr lang="cs-CZ" sz="2400" dirty="0"/>
              <a:t>Vedení písemných záznamů umožňujících doložit rozsah a obsah činnosti výchovného poradce, navržená a realizovaná opatření.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romanUcPeriod" startAt="2"/>
            </a:pPr>
            <a:r>
              <a:rPr lang="cs-CZ" sz="2800" b="1" dirty="0">
                <a:hlinkClick r:id="rId2" action="ppaction://hlinkfile"/>
              </a:rPr>
              <a:t>Standardní činnosti školního metodika prevence</a:t>
            </a: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romanUcPeriod" startAt="2"/>
            </a:pPr>
            <a:r>
              <a:rPr lang="cs-CZ" sz="2800" b="1" dirty="0">
                <a:hlinkClick r:id="rId3" action="ppaction://hlinkfile"/>
              </a:rPr>
              <a:t>Standardní činnosti školního psychologa</a:t>
            </a: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romanUcPeriod" startAt="2"/>
            </a:pPr>
            <a:r>
              <a:rPr lang="cs-CZ" sz="2800" b="1" dirty="0">
                <a:hlinkClick r:id="rId4" action="ppaction://hlinkfile"/>
              </a:rPr>
              <a:t>Standardní činnosti školního speciálního pedagoga</a:t>
            </a: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</a:pPr>
            <a:r>
              <a:rPr lang="cs-CZ" sz="2800" dirty="0"/>
              <a:t>některé činnosti uvedené ve standardech pro jednotlivé poradenské pracovníky se překrývají, proto je důležité stanovit ve škole poradenským pracovníkům </a:t>
            </a:r>
            <a:r>
              <a:rPr lang="cs-CZ" sz="2800" dirty="0">
                <a:hlinkClick r:id="rId5" action="ppaction://hlinkfile"/>
              </a:rPr>
              <a:t>pracovní náplně</a:t>
            </a:r>
            <a:r>
              <a:rPr lang="cs-CZ" sz="2800" dirty="0"/>
              <a:t>, které budou co nejpřesněji vymezovat jejich činnost a odpovídat velikosti jejich pracovního úvazku</a:t>
            </a:r>
            <a:r>
              <a:rPr lang="cs-CZ" sz="2800" b="1" dirty="0"/>
              <a:t> </a:t>
            </a:r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cs-CZ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cs typeface="Arial" charset="0"/>
              </a:rPr>
              <a:t>Dokumenty související s</a:t>
            </a:r>
            <a:r>
              <a:rPr lang="cs-CZ" sz="2800" dirty="0">
                <a:cs typeface="Arial" charset="0"/>
              </a:rPr>
              <a:t> </a:t>
            </a:r>
            <a:r>
              <a:rPr lang="cs-CZ" sz="2800" b="1" dirty="0">
                <a:cs typeface="Arial" charset="0"/>
              </a:rPr>
              <a:t>péčí o žáky se speciálními vzdělávacími potřebami a žáky nadanými:</a:t>
            </a:r>
            <a:r>
              <a:rPr lang="cs-CZ" sz="2800" dirty="0">
                <a:cs typeface="Arial" charset="0"/>
              </a:rPr>
              <a:t> </a:t>
            </a:r>
            <a:endParaRPr lang="cs-CZ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Zákon č. 561/2004 Sb. o předškolním, základním, středním, vyšším odborném a jiném vzdělání (školský zákon) → </a:t>
            </a:r>
            <a:r>
              <a:rPr lang="cs-CZ" sz="2600" dirty="0"/>
              <a:t>§16</a:t>
            </a:r>
            <a:endParaRPr lang="cs-CZ" sz="2600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Vyhláška č. 27/2016 Sb. o vzdělávání dětí, žáků a studentů se speciálními vzdělávacími potřebami a dětí, žáků a studentů mimořádně nadaných v platném znění – tato vyhláška nahrazuje vyhlášku 73/2005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u="sng" dirty="0"/>
              <a:t>Představení:</a:t>
            </a:r>
            <a:r>
              <a:rPr lang="cs-CZ" dirty="0"/>
              <a:t> Mgr. Lenka Ondráčková</a:t>
            </a:r>
          </a:p>
          <a:p>
            <a:pPr eaLnBrk="1" hangingPunct="1">
              <a:buFontTx/>
              <a:buChar char="-"/>
            </a:pPr>
            <a:r>
              <a:rPr lang="cs-CZ" dirty="0"/>
              <a:t>20 let učitelské praxe (M a Z na 2. stupni ZŠ)</a:t>
            </a:r>
          </a:p>
          <a:p>
            <a:pPr eaLnBrk="1" hangingPunct="1">
              <a:buFontTx/>
              <a:buChar char="-"/>
            </a:pPr>
            <a:r>
              <a:rPr lang="cs-CZ" dirty="0"/>
              <a:t>12 výchovná poradkyně na ZŠ, 9 let vedoucí školního poradenského pracoviště</a:t>
            </a:r>
          </a:p>
          <a:p>
            <a:pPr eaLnBrk="1" hangingPunct="1">
              <a:buFontTx/>
              <a:buChar char="-"/>
            </a:pPr>
            <a:r>
              <a:rPr lang="cs-CZ" dirty="0"/>
              <a:t>Od r. 2013 lektorka a jednatelka vzdělávací agentury EDUPRAXE, s.r.o.</a:t>
            </a:r>
          </a:p>
          <a:p>
            <a:pPr eaLnBrk="1" hangingPunct="1">
              <a:buFontTx/>
              <a:buChar char="-"/>
            </a:pPr>
            <a:r>
              <a:rPr lang="cs-CZ" dirty="0"/>
              <a:t>kontakt: </a:t>
            </a:r>
            <a:r>
              <a:rPr lang="cs-CZ" dirty="0" err="1">
                <a:hlinkClick r:id="rId2"/>
              </a:rPr>
              <a:t>lenkaond</a:t>
            </a:r>
            <a:r>
              <a:rPr lang="cs-CZ" dirty="0">
                <a:hlinkClick r:id="rId2"/>
              </a:rPr>
              <a:t>@seznam.</a:t>
            </a:r>
            <a:r>
              <a:rPr lang="cs-CZ" dirty="0" err="1">
                <a:hlinkClick r:id="rId2"/>
              </a:rPr>
              <a:t>cz</a:t>
            </a:r>
            <a:endParaRPr lang="cs-CZ" dirty="0"/>
          </a:p>
          <a:p>
            <a:pPr eaLnBrk="1" hangingPunct="1">
              <a:buFontTx/>
              <a:buNone/>
            </a:pPr>
            <a:r>
              <a:rPr lang="cs-CZ" b="1" u="sng" dirty="0"/>
              <a:t>1. úkol:</a:t>
            </a:r>
          </a:p>
          <a:p>
            <a:pPr eaLnBrk="1" hangingPunct="1">
              <a:buFontTx/>
              <a:buChar char="-"/>
            </a:pPr>
            <a:r>
              <a:rPr lang="cs-CZ" dirty="0"/>
              <a:t>Stručná charakteristika poradenských služeb ve vaší škole + náměty studentů</a:t>
            </a:r>
          </a:p>
          <a:p>
            <a:pPr eaLnBrk="1" hangingPunct="1">
              <a:buFontTx/>
              <a:buChar char="-"/>
            </a:pPr>
            <a:r>
              <a:rPr lang="cs-CZ" dirty="0"/>
              <a:t>Vyplnit </a:t>
            </a:r>
            <a:r>
              <a:rPr lang="cs-CZ" dirty="0">
                <a:hlinkClick r:id="rId3" action="ppaction://hlinkfile"/>
              </a:rPr>
              <a:t>dotazník</a:t>
            </a:r>
            <a:r>
              <a:rPr lang="cs-CZ" dirty="0"/>
              <a:t> a elektronicky odeslat 13. 10. 2023</a:t>
            </a:r>
          </a:p>
          <a:p>
            <a:pPr eaLnBrk="1" hangingPunct="1"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  <a:noFill/>
        </p:spPr>
        <p:txBody>
          <a:bodyPr/>
          <a:lstStyle/>
          <a:p>
            <a:pPr eaLnBrk="1" hangingPunct="1"/>
            <a:r>
              <a:rPr lang="cs-CZ" sz="2800" b="1" dirty="0">
                <a:cs typeface="Arial" charset="0"/>
              </a:rPr>
              <a:t>Dokumenty související</a:t>
            </a:r>
            <a:r>
              <a:rPr lang="cs-CZ" sz="2800" dirty="0">
                <a:cs typeface="Arial" charset="0"/>
              </a:rPr>
              <a:t> </a:t>
            </a:r>
            <a:r>
              <a:rPr lang="cs-CZ" sz="2800" b="1" dirty="0">
                <a:cs typeface="Arial" charset="0"/>
              </a:rPr>
              <a:t>s kariérním poradenstvím:   </a:t>
            </a:r>
            <a:endParaRPr lang="cs-CZ" b="1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Zákon č. 561/2004 Sb. o předškolním, základním, středním, vyšším odborném a jiném vzdělání (školský zákon) v platném znění, hodně změn v souvislosti s poslední novelou 178/2016 →  </a:t>
            </a:r>
            <a:r>
              <a:rPr lang="cs-CZ" sz="2600" dirty="0">
                <a:hlinkClick r:id="rId2" action="ppaction://hlinkfile"/>
              </a:rPr>
              <a:t>§ 59 - § 64</a:t>
            </a:r>
            <a:endParaRPr lang="cs-CZ" sz="2600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Vyhláška č. </a:t>
            </a:r>
            <a:r>
              <a:rPr lang="cs-CZ" sz="2600" dirty="0">
                <a:cs typeface="Arial" charset="0"/>
                <a:hlinkClick r:id="rId3" action="ppaction://hlinkfile"/>
              </a:rPr>
              <a:t>653/2016 Sb.</a:t>
            </a:r>
            <a:r>
              <a:rPr lang="cs-CZ" sz="2600" dirty="0">
                <a:cs typeface="Arial" charset="0"/>
              </a:rPr>
              <a:t>, kterou se stanoví podrobnosti o organizaci přijímacího řízení ke vzdělávání ve středních</a:t>
            </a: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POZOR – do legislativního procesu jsou změny, schváleny musí být do 30. 11. 2023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dirty="0">
                <a:cs typeface="Arial" charset="0"/>
              </a:rPr>
              <a:t>Dokumenty související s odměňováním výchovného poradce:    </a:t>
            </a:r>
            <a:endParaRPr lang="cs-CZ" b="1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Vyhláška č. 317/2005 Sb., o dalším vzdělávání pedagogických pracovníků, akreditační komisi a kariérním systému pedagogických pracovníků → </a:t>
            </a:r>
            <a:r>
              <a:rPr lang="cs-CZ" sz="2600" dirty="0"/>
              <a:t>§ 8 je věnován studiu pro výchovné poradce</a:t>
            </a:r>
          </a:p>
          <a:p>
            <a:pPr lvl="1" eaLnBrk="1" hangingPunct="1">
              <a:buSzPct val="75000"/>
            </a:pPr>
            <a:r>
              <a:rPr lang="cs-CZ" sz="2600" dirty="0"/>
              <a:t>Nařízení vlády č. 75/2005 Sb., o stanovení rozsahu přímé vyučovací, přímé výchovné, přímé speciálně pedagogické a přímé pedagogicko-psychologické činnosti pedagogických pracovníků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endParaRPr lang="cs-CZ" dirty="0">
              <a:cs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54513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sz="2400" dirty="0"/>
              <a:t>Míra vyučovací povinnosti výchovných poradců je dána nařízením vlády č. 75/2005 Sb., o stanovení rozsahu přímé vyučovací, přímé výchovné, přímé speciálně pedagogické a přímé pedagogicko-psychologické činnosti pedagogických pracovníků. Podle § 3 odstavce 3 této vyhlášky, se učiteli - výchovnému poradci snižuje týdenní rozsah přímé vyučovací činnosti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/>
              <a:t>    v základní škole s počtem žáků: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150 o 1 hodinu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250 o 2 hodiny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550 o 3 hodiny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800 o 4 hodiny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nad 800 o 5 hodin týdně.</a:t>
            </a:r>
          </a:p>
          <a:p>
            <a:pPr lvl="1" eaLnBrk="1" hangingPunct="1">
              <a:lnSpc>
                <a:spcPct val="90000"/>
              </a:lnSpc>
              <a:buSzPct val="75000"/>
              <a:defRPr/>
            </a:pPr>
            <a:endParaRPr lang="cs-CZ" dirty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buSzPct val="75000"/>
              <a:buFont typeface="Wingdings" pitchFamily="2" charset="2"/>
              <a:buNone/>
              <a:defRPr/>
            </a:pPr>
            <a:r>
              <a:rPr lang="cs-CZ" dirty="0"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pPr eaLnBrk="1" hangingPunct="1"/>
            <a:r>
              <a:rPr lang="cs-CZ" sz="2800"/>
              <a:t>Metodický pokyn k odměňování pedagogických pracovníků a ostatních zaměstnanců škol a školských zařízení a jejich zařazování do platových tříd podle katalogu prací č.j. 10300/2010-25 (platný od 1.10.2010)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/>
              <a:t>Zařazení do 13. platové třídy:</a:t>
            </a:r>
            <a:r>
              <a:rPr lang="cs-CZ" sz="28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Výkon specializované metodologické činnosti v oblasti pedagogiky a psychologie, k jejímuž výkonu je nezbytné získání specializace stanovené zvláštním právním předpisem. Uvedenou třídu zřizovatel nebo zaměstnavatel přizná, požaduje-li vykonávání náročnějších činností, tj. „specializované metodologické činnosti v oblasti pedagogiky a psychologie“.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Za specializované metodologické činnosti z oblasti pedagogiky a psychologie lze v práci výchovného poradce považovat činnosti přesahující standardní činnosti výchovného poradce (standardní činnosti výchov.poradce stanoví příloha č. 3 k vyhlášce č. 72/2005 Sb.)</a:t>
            </a:r>
            <a:endParaRPr lang="cs-CZ" sz="2400" dirty="0"/>
          </a:p>
          <a:p>
            <a:pPr eaLnBrk="1" hangingPunct="1"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cs-CZ" sz="2800" dirty="0"/>
              <a:t>Tyto činnosti spočívají v tvorbě a analýze metod práce při vykonávání odborných činností výchovného poradce, např. odborná práce se zájmovými dotazníky a </a:t>
            </a:r>
            <a:r>
              <a:rPr lang="cs-CZ" sz="2800" dirty="0" err="1"/>
              <a:t>profesiogramy</a:t>
            </a:r>
            <a:r>
              <a:rPr lang="cs-CZ" sz="2800" dirty="0"/>
              <a:t>, s žáky se speciálními vzdělávacími potřebami, odborná pomoc žákům při vyhledávání vhodných stylů učení, odborná intervence u žáků se specifickými poruchami učení a chování, řešení problémových situací, vyhledávání mimořádně nadaných dětí - participace na úpravách jejich učiva, odhalování šikany, projevů diskriminace, nepřátelství nebo násilí a jiných negativních jevů na škole, orientace v poradenské psychologii.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pPr eaLnBrk="1" hangingPunct="1"/>
            <a:r>
              <a:rPr lang="cs-CZ" sz="2800"/>
              <a:t>Tyto činnosti na kvalitativně vyšší úrovni by měly být evidentní a měli by je oceňovat: vedení školy, třídní učitelé, pedagogický sbor, žáci a rodičovská veřejnost. </a:t>
            </a:r>
          </a:p>
          <a:p>
            <a:pPr eaLnBrk="1" hangingPunct="1"/>
            <a:r>
              <a:rPr lang="cs-CZ" sz="2800"/>
              <a:t>Podmínky studia pro výchovné poradce (nejméně 250 vyučovacích hodin v programu celoživotního vzdělávání na VŠ) </a:t>
            </a:r>
          </a:p>
          <a:p>
            <a:pPr eaLnBrk="1" hangingPunct="1"/>
            <a:r>
              <a:rPr lang="cs-CZ" sz="2800"/>
              <a:t>Absolvování uvedeného studia neznamená automatické zařazení do 13. platové třídy, ale je jedním z předpokladů.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5200" b="1" dirty="0">
                <a:solidFill>
                  <a:schemeClr val="tx1"/>
                </a:solidFill>
              </a:rPr>
              <a:t>Výchovný poradce</a:t>
            </a:r>
            <a:br>
              <a:rPr lang="cs-CZ" sz="5200" b="1" dirty="0">
                <a:solidFill>
                  <a:schemeClr val="tx1"/>
                </a:solidFill>
              </a:rPr>
            </a:br>
            <a:r>
              <a:rPr lang="cs-CZ" sz="5200" b="1" dirty="0">
                <a:solidFill>
                  <a:schemeClr val="tx1"/>
                </a:solidFill>
              </a:rPr>
              <a:t> a platné právní předpisy</a:t>
            </a:r>
            <a:r>
              <a:rPr lang="cs-CZ" sz="5200" dirty="0">
                <a:solidFill>
                  <a:schemeClr val="tx1"/>
                </a:solidFill>
              </a:rPr>
              <a:t> 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800" dirty="0"/>
              <a:t>Dobrá znalost platné legislativy a její efektivní využívání v každodenní práci vede k vyšší profesionalitě a respektu ze strany kolegů i rodičů</a:t>
            </a:r>
          </a:p>
          <a:p>
            <a:pPr eaLnBrk="1" hangingPunct="1"/>
            <a:r>
              <a:rPr lang="cs-CZ" sz="2800" dirty="0"/>
              <a:t>Příklad – využití </a:t>
            </a:r>
            <a:r>
              <a:rPr lang="cs-CZ" sz="2800" dirty="0">
                <a:hlinkClick r:id="rId2" action="ppaction://hlinkfile"/>
              </a:rPr>
              <a:t>§ 22 školského zákona </a:t>
            </a:r>
            <a:r>
              <a:rPr lang="cs-CZ" sz="2800" dirty="0"/>
              <a:t>– povinnosti žáků, studentů a zákonných zástupců dětí a nezletilých žáků – </a:t>
            </a:r>
            <a:r>
              <a:rPr lang="cs-CZ" sz="2800" dirty="0">
                <a:hlinkClick r:id="rId3" action="ppaction://hlinkfile"/>
              </a:rPr>
              <a:t>pozvání k jednání do školy</a:t>
            </a:r>
            <a:endParaRPr lang="cs-CZ" sz="2800" dirty="0"/>
          </a:p>
          <a:p>
            <a:pPr eaLnBrk="1" hangingPunct="1"/>
            <a:r>
              <a:rPr lang="cs-CZ" sz="2800" dirty="0"/>
              <a:t>Zákony, vyhlášky a metodické pokyny vymezují rámec pro poskytování poradenských služeb a činnost výchovného poradce</a:t>
            </a:r>
          </a:p>
          <a:p>
            <a:pPr eaLnBrk="1" hangingPunct="1"/>
            <a:r>
              <a:rPr lang="cs-CZ" sz="2800" dirty="0"/>
              <a:t>Rámec se dá aplikovat na každé škole jinak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600" dirty="0"/>
              <a:t>Problematika poradenských služeb ve školách v posledních letech prochází velkou proměnou v souvislosti se změnami spojenými se společným vzděláváním – zvyšují se nároky na kompetentnost poradenských pracovníků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/>
              <a:t>Základní dokument, který vymezuje činnost výchovného poradce ve škole, je </a:t>
            </a:r>
            <a:r>
              <a:rPr lang="cs-CZ" sz="2600" b="1" dirty="0"/>
              <a:t>vyhláška č.  72/2005 Sb. o poskytování poradenských služeb ve školách a školských zařízeních v platném znění – poslední novela důležitá pro školy je z června 2016 – číslo novely 197/2016 </a:t>
            </a:r>
            <a:r>
              <a:rPr lang="cs-CZ" sz="2600" dirty="0"/>
              <a:t>Tato novela je platná od 1. 9. 2016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689600"/>
          </a:xfrm>
        </p:spPr>
        <p:txBody>
          <a:bodyPr/>
          <a:lstStyle/>
          <a:p>
            <a:pPr eaLnBrk="1" hangingPunct="1"/>
            <a:r>
              <a:rPr lang="cs-CZ" sz="2800" dirty="0"/>
              <a:t>Vyhláška vymezuje, kdo poradenské služby poskytuje, komu je poskytuje, co je jejich obsahem a jaké jsou standardní činnosti jednotlivých poradenských pracovníků – na jejich základě by měli mít všichni poradenští pracovníci stanovené pracovní náplně</a:t>
            </a:r>
          </a:p>
          <a:p>
            <a:pPr eaLnBrk="1" hangingPunct="1"/>
            <a:r>
              <a:rPr lang="cs-CZ" sz="2800" dirty="0"/>
              <a:t>Pro školu jsou nejdůležitější:</a:t>
            </a:r>
          </a:p>
          <a:p>
            <a:pPr lvl="1"/>
            <a:r>
              <a:rPr lang="cs-CZ" sz="2600" b="1" dirty="0"/>
              <a:t>Paragraf 4</a:t>
            </a:r>
            <a:r>
              <a:rPr lang="cs-CZ" sz="2600" dirty="0"/>
              <a:t> – vedení dokumentace</a:t>
            </a:r>
          </a:p>
          <a:p>
            <a:pPr lvl="1"/>
            <a:r>
              <a:rPr lang="cs-CZ" sz="2600" b="1" dirty="0"/>
              <a:t>Paragraf 7</a:t>
            </a:r>
            <a:r>
              <a:rPr lang="cs-CZ" sz="2600" dirty="0"/>
              <a:t> – ŠPP a předmět poradenských služeb</a:t>
            </a:r>
          </a:p>
          <a:p>
            <a:pPr lvl="1"/>
            <a:r>
              <a:rPr lang="cs-CZ" sz="2600" b="1" dirty="0"/>
              <a:t>Příloha č. 3 </a:t>
            </a:r>
            <a:r>
              <a:rPr lang="cs-CZ" sz="2600" dirty="0"/>
              <a:t>– standardní činnosti poradenských pracovníků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435975" cy="4616450"/>
          </a:xfrm>
        </p:spPr>
        <p:txBody>
          <a:bodyPr>
            <a:normAutofit fontScale="92500" lnSpcReduction="10000"/>
          </a:bodyPr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§ 4 – Další dokumentace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b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(1) Školské poradenské zařízení vede dokumentaci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 a) o žádostech o poskytnutí poradenské služby, odmítnutí nebo přerušení poskytování poradenské služby,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 b) </a:t>
            </a:r>
            <a:r>
              <a:rPr lang="cs-CZ" sz="2800" b="1" dirty="0"/>
              <a:t>o vyšetření, jeho výsledcích a poskytnuté péči individuální i skupinové, včetně zprávy a doporučení ke vzdělávání žáka se speciálními vzdělávacími potřebami a žáka mimořádně nadaného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 </a:t>
            </a:r>
            <a:endParaRPr lang="cs-CZ" sz="2400" b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  </a:t>
            </a:r>
            <a:endParaRPr lang="cs-CZ" sz="28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2600" b="1" u="sng"/>
              <a:t>Z vyhlášky č. 197/2016 o poskytování poradenských služeb ve školách a školských zařízeních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8435975" cy="56880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dirty="0"/>
              <a:t>c)  o doporučeních k poskytování podpůrných opatření, jejich druhu, skladbě a stupních a o případných změnách těchto doporučení</a:t>
            </a:r>
            <a:endParaRPr lang="cs-CZ" sz="2600" b="1" dirty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dirty="0"/>
              <a:t>d)  o doporučeních ke vzdělávání žáků ve škole, třídě, oddělení nebo studijní skupině zřízené podle § 19 odst. 9 školského zákona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dirty="0"/>
              <a:t>e)   o poskytnutí informace podle § 1 odst. 3 (informace žákovi a jeho zákonnému zástupci o podstatných náležitostech poskytované poradenské služby, o jejím prospěchu a předvídatelných důsledcích, o jeho právech a povinnostech spojených s poskytováním poradenské služby)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32656"/>
            <a:ext cx="8435975" cy="568801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f)   </a:t>
            </a:r>
            <a:r>
              <a:rPr lang="cs-CZ" sz="2600" b="1" dirty="0"/>
              <a:t>o součinnosti se školami a školskými zařízeními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b="1" dirty="0"/>
              <a:t> </a:t>
            </a:r>
            <a:r>
              <a:rPr lang="cs-CZ" sz="2600" dirty="0"/>
              <a:t>g)  </a:t>
            </a:r>
            <a:r>
              <a:rPr lang="cs-CZ" sz="2600" b="1" dirty="0"/>
              <a:t>o komunikaci a spolupráci s orgány veřejné moci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/>
              <a:t> h)  o revizi zprávy a doporučení podle § 16b školského zákona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/>
              <a:t>(2) </a:t>
            </a:r>
            <a:r>
              <a:rPr lang="cs-CZ" sz="2600" b="1" dirty="0"/>
              <a:t>Škola vede</a:t>
            </a:r>
            <a:r>
              <a:rPr lang="cs-CZ" sz="2600" dirty="0"/>
              <a:t> o poradenských službách poskytovaných školním psychologem nebo speciálním pedagogem </a:t>
            </a:r>
            <a:r>
              <a:rPr lang="cs-CZ" sz="2600" b="1" dirty="0"/>
              <a:t>dokumentaci</a:t>
            </a:r>
            <a:r>
              <a:rPr lang="cs-CZ" sz="2600" dirty="0"/>
              <a:t> podle odstavce 1 písm. a), b) a e) až g) a o poradenských službách poskytovaných školním metodikem prevence nebo </a:t>
            </a:r>
            <a:r>
              <a:rPr lang="cs-CZ" sz="2600" b="1" dirty="0"/>
              <a:t>výchovným poradcem podle odst. 1 písm. b), f) a g)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/>
              <a:t>(3) </a:t>
            </a:r>
            <a:r>
              <a:rPr lang="cs-CZ" sz="2600" b="1" dirty="0"/>
              <a:t>Škola dále vede</a:t>
            </a:r>
            <a:r>
              <a:rPr lang="cs-CZ" sz="2600" dirty="0"/>
              <a:t> dokumentaci o poskytovaných podpůrných opatřeních prvního stupně.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hlinkClick r:id="rId2" action="ppaction://hlinkfile"/>
              </a:rPr>
              <a:t>ukázka</a:t>
            </a:r>
            <a:endParaRPr lang="cs-CZ" sz="26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600" b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1527</TotalTime>
  <Words>1905</Words>
  <Application>Microsoft Office PowerPoint</Application>
  <PresentationFormat>Předvádění na obrazovce (4:3)</PresentationFormat>
  <Paragraphs>120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Program – 6. 10. 2023</vt:lpstr>
      <vt:lpstr>Prezentace aplikace PowerPoint</vt:lpstr>
      <vt:lpstr>Výchovný poradce  a platné právní předpisy  </vt:lpstr>
      <vt:lpstr>Prezentace aplikace PowerPoint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Výchovný poradce  v systému poradenských služeb na ZŠ Rosice</dc:title>
  <dc:creator>Uzivatel</dc:creator>
  <cp:lastModifiedBy>Edupraxe s.r.o.</cp:lastModifiedBy>
  <cp:revision>120</cp:revision>
  <dcterms:created xsi:type="dcterms:W3CDTF">2009-11-17T20:37:04Z</dcterms:created>
  <dcterms:modified xsi:type="dcterms:W3CDTF">2023-10-08T11:25:56Z</dcterms:modified>
</cp:coreProperties>
</file>